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3" r:id="rId3"/>
    <p:sldId id="270" r:id="rId4"/>
    <p:sldId id="259" r:id="rId5"/>
    <p:sldId id="297" r:id="rId6"/>
    <p:sldId id="355" r:id="rId7"/>
    <p:sldId id="356" r:id="rId8"/>
    <p:sldId id="357" r:id="rId9"/>
    <p:sldId id="358" r:id="rId10"/>
    <p:sldId id="359" r:id="rId11"/>
    <p:sldId id="360" r:id="rId12"/>
    <p:sldId id="371" r:id="rId13"/>
    <p:sldId id="372" r:id="rId14"/>
    <p:sldId id="373" r:id="rId15"/>
    <p:sldId id="374" r:id="rId16"/>
    <p:sldId id="375" r:id="rId17"/>
    <p:sldId id="383" r:id="rId18"/>
    <p:sldId id="361" r:id="rId19"/>
    <p:sldId id="333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6" r:id="rId29"/>
    <p:sldId id="377" r:id="rId30"/>
    <p:sldId id="378" r:id="rId31"/>
    <p:sldId id="379" r:id="rId32"/>
    <p:sldId id="380" r:id="rId33"/>
    <p:sldId id="381" r:id="rId34"/>
    <p:sldId id="394" r:id="rId35"/>
    <p:sldId id="384" r:id="rId36"/>
    <p:sldId id="382" r:id="rId37"/>
    <p:sldId id="385" r:id="rId38"/>
    <p:sldId id="386" r:id="rId39"/>
    <p:sldId id="337" r:id="rId40"/>
    <p:sldId id="306" r:id="rId41"/>
    <p:sldId id="353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3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5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bg2"/>
            </a:gs>
            <a:gs pos="100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34B-46CB-4560-9051-A161D8D60644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127" y="1298113"/>
            <a:ext cx="7485946" cy="474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1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Бинарное дерево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525" y="1461258"/>
            <a:ext cx="10069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Оценим сложность поиска</a:t>
            </a:r>
          </a:p>
        </p:txBody>
      </p:sp>
      <p:sp>
        <p:nvSpPr>
          <p:cNvPr id="3" name="Овал 2"/>
          <p:cNvSpPr/>
          <p:nvPr/>
        </p:nvSpPr>
        <p:spPr>
          <a:xfrm>
            <a:off x="4101738" y="2804161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9" name="Овал 18"/>
          <p:cNvSpPr/>
          <p:nvPr/>
        </p:nvSpPr>
        <p:spPr>
          <a:xfrm>
            <a:off x="2712720" y="3897086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828800" y="4929052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3513908" y="4929052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2629988" y="5927689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4219303" y="5961018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5769428" y="3897085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145382" y="4929051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6422571" y="5927687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3" idx="3"/>
            <a:endCxn id="19" idx="7"/>
          </p:cNvCxnSpPr>
          <p:nvPr/>
        </p:nvCxnSpPr>
        <p:spPr>
          <a:xfrm flipH="1">
            <a:off x="3396577" y="3443419"/>
            <a:ext cx="822492" cy="56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9" idx="3"/>
            <a:endCxn id="20" idx="7"/>
          </p:cNvCxnSpPr>
          <p:nvPr/>
        </p:nvCxnSpPr>
        <p:spPr>
          <a:xfrm flipH="1">
            <a:off x="2512657" y="4536344"/>
            <a:ext cx="317394" cy="5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5"/>
            <a:endCxn id="21" idx="0"/>
          </p:cNvCxnSpPr>
          <p:nvPr/>
        </p:nvCxnSpPr>
        <p:spPr>
          <a:xfrm>
            <a:off x="3396577" y="4536344"/>
            <a:ext cx="517925" cy="39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1" idx="3"/>
            <a:endCxn id="22" idx="7"/>
          </p:cNvCxnSpPr>
          <p:nvPr/>
        </p:nvCxnSpPr>
        <p:spPr>
          <a:xfrm flipH="1">
            <a:off x="3313845" y="5568310"/>
            <a:ext cx="317394" cy="46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1" idx="5"/>
            <a:endCxn id="23" idx="0"/>
          </p:cNvCxnSpPr>
          <p:nvPr/>
        </p:nvCxnSpPr>
        <p:spPr>
          <a:xfrm>
            <a:off x="4197765" y="5568310"/>
            <a:ext cx="422132" cy="39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" idx="5"/>
            <a:endCxn id="24" idx="1"/>
          </p:cNvCxnSpPr>
          <p:nvPr/>
        </p:nvCxnSpPr>
        <p:spPr>
          <a:xfrm>
            <a:off x="4785595" y="3443419"/>
            <a:ext cx="1101164" cy="56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4" idx="5"/>
            <a:endCxn id="25" idx="1"/>
          </p:cNvCxnSpPr>
          <p:nvPr/>
        </p:nvCxnSpPr>
        <p:spPr>
          <a:xfrm>
            <a:off x="6453285" y="4536343"/>
            <a:ext cx="809428" cy="5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5" idx="4"/>
          </p:cNvCxnSpPr>
          <p:nvPr/>
        </p:nvCxnSpPr>
        <p:spPr>
          <a:xfrm flipH="1">
            <a:off x="7145382" y="5677988"/>
            <a:ext cx="400594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Ассоциативный массив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897224" y="3645157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993500" y="3645157"/>
            <a:ext cx="2774304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Вася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97223" y="4236097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56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993500" y="4236097"/>
            <a:ext cx="2774304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Петя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897224" y="4827037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993500" y="4827037"/>
            <a:ext cx="2774304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Коля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97223" y="5417977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993500" y="5417977"/>
            <a:ext cx="2774304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Света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27" idx="3"/>
            <a:endCxn id="29" idx="1"/>
          </p:cNvCxnSpPr>
          <p:nvPr/>
        </p:nvCxnSpPr>
        <p:spPr>
          <a:xfrm>
            <a:off x="2600129" y="3940627"/>
            <a:ext cx="139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2600128" y="4522235"/>
            <a:ext cx="139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2600128" y="5175378"/>
            <a:ext cx="139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2600128" y="5722774"/>
            <a:ext cx="139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0513" y="1199605"/>
            <a:ext cx="94947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Ключ – значение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Как правило используется для получение элемента по ключу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Оценивать не будем (пока 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</a:t>
            </a:r>
            <a:r>
              <a:rPr lang="ru-RU" sz="3200" dirty="0" smtClean="0">
                <a:latin typeface="+mj-lt"/>
                <a:sym typeface="Wingdings" panose="05000000000000000000" pitchFamily="2" charset="2"/>
              </a:rPr>
              <a:t>)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1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10" y="2038069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5.</a:t>
            </a:r>
            <a:r>
              <a:rPr lang="en-US" sz="4400" dirty="0" smtClean="0"/>
              <a:t>1.1</a:t>
            </a:r>
            <a:r>
              <a:rPr lang="ru-RU" sz="4400" dirty="0" smtClean="0"/>
              <a:t>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	Интерфейсы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Comparable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Comparator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357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Сравнение объектов на «больше» и «меньше»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999" y="1922105"/>
            <a:ext cx="1100243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 </a:t>
            </a:r>
            <a:r>
              <a:rPr lang="en-US" sz="3600" dirty="0" smtClean="0">
                <a:latin typeface="+mj-lt"/>
              </a:rPr>
              <a:t>Java </a:t>
            </a:r>
            <a:r>
              <a:rPr lang="ru-RU" sz="3600" dirty="0" smtClean="0">
                <a:latin typeface="+mj-lt"/>
              </a:rPr>
              <a:t>часто приходится сравнивать объекты не только на равенство, но и на «больше» и «меньше»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Существует 2 способа сравнивать объекты в </a:t>
            </a:r>
            <a:r>
              <a:rPr lang="en-US" sz="3600" dirty="0" smtClean="0">
                <a:latin typeface="+mj-lt"/>
              </a:rPr>
              <a:t>Java</a:t>
            </a:r>
            <a:r>
              <a:rPr lang="ru-RU" sz="3600" dirty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– реализовывать интерфейс </a:t>
            </a:r>
            <a:r>
              <a:rPr lang="en-US" sz="3600" dirty="0" smtClean="0">
                <a:latin typeface="+mj-lt"/>
              </a:rPr>
              <a:t>Comparable </a:t>
            </a:r>
            <a:r>
              <a:rPr lang="ru-RU" sz="3600" dirty="0" smtClean="0">
                <a:latin typeface="+mj-lt"/>
              </a:rPr>
              <a:t>или </a:t>
            </a:r>
            <a:r>
              <a:rPr lang="en-US" sz="3600" dirty="0" smtClean="0">
                <a:latin typeface="+mj-lt"/>
              </a:rPr>
              <a:t>Comparator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1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7624751" cy="6989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Интерфейс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Comparable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611" y="3788105"/>
            <a:ext cx="1100243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Ноль, если два объекта равны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число </a:t>
            </a:r>
            <a:r>
              <a:rPr lang="ru-RU" sz="3600" dirty="0">
                <a:latin typeface="+mj-lt"/>
              </a:rPr>
              <a:t>&gt;0, если первый объект (на котором вызывается метод) больше, чем второй (который передается в качестве параметра);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число &lt;0, если первый объект меньше </a:t>
            </a:r>
            <a:r>
              <a:rPr lang="ru-RU" sz="3600" dirty="0" smtClean="0">
                <a:latin typeface="+mj-lt"/>
              </a:rPr>
              <a:t>второго</a:t>
            </a:r>
            <a:endParaRPr lang="ru-RU" sz="3600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86" y="1485802"/>
            <a:ext cx="6123877" cy="15995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747780" y="3185734"/>
            <a:ext cx="7624751" cy="6989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compareTo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возвращает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004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7624751" cy="6989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Интерфейс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Comparable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03" y="1528695"/>
            <a:ext cx="10402752" cy="5144218"/>
          </a:xfrm>
          <a:prstGeom prst="rect">
            <a:avLst/>
          </a:prstGeom>
        </p:spPr>
      </p:pic>
      <p:cxnSp>
        <p:nvCxnSpPr>
          <p:cNvPr id="7" name="Прямая со стрелкой 13"/>
          <p:cNvCxnSpPr>
            <a:stCxn id="8" idx="1"/>
          </p:cNvCxnSpPr>
          <p:nvPr/>
        </p:nvCxnSpPr>
        <p:spPr>
          <a:xfrm flipH="1" flipV="1">
            <a:off x="9243527" y="1893073"/>
            <a:ext cx="661575" cy="7079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15"/>
          <p:cNvSpPr/>
          <p:nvPr/>
        </p:nvSpPr>
        <p:spPr>
          <a:xfrm>
            <a:off x="9544005" y="2488256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«</a:t>
            </a:r>
            <a:r>
              <a:rPr lang="ru-RU" sz="1200" dirty="0" err="1" smtClean="0"/>
              <a:t>Дженерик</a:t>
            </a:r>
            <a:r>
              <a:rPr lang="ru-RU" sz="1200" dirty="0" smtClean="0"/>
              <a:t>», в данном случае говорит, что мы сравниваем </a:t>
            </a:r>
            <a:r>
              <a:rPr lang="en-US" sz="1200" dirty="0" smtClean="0"/>
              <a:t>Vehicle</a:t>
            </a:r>
            <a:endParaRPr lang="ru-RU" sz="1200" dirty="0"/>
          </a:p>
        </p:txBody>
      </p:sp>
      <p:cxnSp>
        <p:nvCxnSpPr>
          <p:cNvPr id="11" name="Прямая со стрелкой 13"/>
          <p:cNvCxnSpPr/>
          <p:nvPr/>
        </p:nvCxnSpPr>
        <p:spPr>
          <a:xfrm flipH="1">
            <a:off x="4298302" y="2753427"/>
            <a:ext cx="5759201" cy="288226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7624751" cy="6989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Интерфейс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Comparator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1" y="1452527"/>
            <a:ext cx="6612066" cy="33434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37" y="4942175"/>
            <a:ext cx="5131475" cy="1840638"/>
          </a:xfrm>
          <a:prstGeom prst="rect">
            <a:avLst/>
          </a:prstGeom>
        </p:spPr>
      </p:pic>
      <p:cxnSp>
        <p:nvCxnSpPr>
          <p:cNvPr id="7" name="Прямая со стрелкой 13"/>
          <p:cNvCxnSpPr/>
          <p:nvPr/>
        </p:nvCxnSpPr>
        <p:spPr>
          <a:xfrm flipH="1">
            <a:off x="3153746" y="2929151"/>
            <a:ext cx="3597296" cy="121467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15"/>
          <p:cNvSpPr/>
          <p:nvPr/>
        </p:nvSpPr>
        <p:spPr>
          <a:xfrm>
            <a:off x="6751041" y="2500697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Метод получения или «геттер» для серийного номера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8566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23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10" y="2038069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5.2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Коллекции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856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Коллекции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998" y="1380934"/>
            <a:ext cx="11002435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Очень часто при разработке приходится хранить наборы одинаковых данных (мы уже встречали массивы)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Обычные массивы не очень удобны, т.к. они не расширяются автоматически, да и не имеют какого-то удобного API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Коллекции в </a:t>
            </a:r>
            <a:r>
              <a:rPr lang="ru-RU" sz="3600" dirty="0" err="1">
                <a:latin typeface="+mj-lt"/>
              </a:rPr>
              <a:t>Java</a:t>
            </a:r>
            <a:r>
              <a:rPr lang="ru-RU" sz="3600" dirty="0">
                <a:latin typeface="+mj-lt"/>
              </a:rPr>
              <a:t> используются как раз для хранения массивов данных.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Есть 2 основные ветки в </a:t>
            </a:r>
            <a:r>
              <a:rPr lang="ru-RU" sz="3600" dirty="0" err="1">
                <a:latin typeface="+mj-lt"/>
              </a:rPr>
              <a:t>Java</a:t>
            </a:r>
            <a:r>
              <a:rPr lang="ru-RU" sz="3600" dirty="0">
                <a:latin typeface="+mj-lt"/>
              </a:rPr>
              <a:t> </a:t>
            </a:r>
            <a:r>
              <a:rPr lang="ru-RU" sz="3600" dirty="0" err="1">
                <a:latin typeface="+mj-lt"/>
              </a:rPr>
              <a:t>Collection</a:t>
            </a:r>
            <a:r>
              <a:rPr lang="ru-RU" sz="3600" dirty="0">
                <a:latin typeface="+mj-lt"/>
              </a:rPr>
              <a:t> </a:t>
            </a:r>
            <a:r>
              <a:rPr lang="ru-RU" sz="3600" dirty="0" err="1">
                <a:latin typeface="+mj-lt"/>
              </a:rPr>
              <a:t>Framework</a:t>
            </a:r>
            <a:r>
              <a:rPr lang="ru-RU" sz="3600" dirty="0">
                <a:latin typeface="+mj-lt"/>
              </a:rPr>
              <a:t>.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54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6242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предыдущих сериях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321" y="1343609"/>
            <a:ext cx="1100243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Static </a:t>
            </a:r>
            <a:r>
              <a:rPr lang="ru-RU" sz="2800" dirty="0" smtClean="0">
                <a:latin typeface="+mj-lt"/>
              </a:rPr>
              <a:t>методы и переменные в </a:t>
            </a:r>
            <a:r>
              <a:rPr lang="en-US" sz="2800" dirty="0" smtClean="0">
                <a:latin typeface="+mj-lt"/>
              </a:rPr>
              <a:t>Java</a:t>
            </a:r>
            <a:r>
              <a:rPr lang="ru-RU" sz="2800" dirty="0" smtClean="0">
                <a:latin typeface="+mj-lt"/>
              </a:rPr>
              <a:t> – механизм, иногда использующийся, но в целом нарушающий ООП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Передача по ссылке и по значению – в </a:t>
            </a:r>
            <a:r>
              <a:rPr lang="en-US" sz="2800" dirty="0" smtClean="0">
                <a:latin typeface="+mj-lt"/>
              </a:rPr>
              <a:t>Java </a:t>
            </a:r>
            <a:r>
              <a:rPr lang="ru-RU" sz="2800" dirty="0" smtClean="0">
                <a:latin typeface="+mj-lt"/>
              </a:rPr>
              <a:t>примитивы передаются по значению, а объекты – по значению ссылки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Неизменяемые объекты – объекты, состояние которых невозможно изменить (все обертки над примитивами </a:t>
            </a:r>
            <a:r>
              <a:rPr lang="en-US" sz="2800" dirty="0" smtClean="0">
                <a:latin typeface="+mj-lt"/>
              </a:rPr>
              <a:t>Java)</a:t>
            </a:r>
            <a:endParaRPr lang="ru-RU" sz="2800" dirty="0" smtClean="0">
              <a:latin typeface="+mj-lt"/>
            </a:endParaRP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Класс </a:t>
            </a:r>
            <a:r>
              <a:rPr lang="en-US" sz="2800" dirty="0" smtClean="0">
                <a:latin typeface="+mj-lt"/>
              </a:rPr>
              <a:t>Object – </a:t>
            </a:r>
            <a:r>
              <a:rPr lang="ru-RU" sz="2800" dirty="0" smtClean="0">
                <a:latin typeface="+mj-lt"/>
              </a:rPr>
              <a:t>предок всех классов в </a:t>
            </a:r>
            <a:r>
              <a:rPr lang="en-US" sz="2800" dirty="0" smtClean="0">
                <a:latin typeface="+mj-lt"/>
              </a:rPr>
              <a:t>Java. </a:t>
            </a:r>
            <a:r>
              <a:rPr lang="ru-RU" sz="2800" dirty="0" smtClean="0">
                <a:latin typeface="+mj-lt"/>
              </a:rPr>
              <a:t>Методы </a:t>
            </a:r>
            <a:r>
              <a:rPr lang="en-US" sz="2800" dirty="0" smtClean="0">
                <a:latin typeface="+mj-lt"/>
              </a:rPr>
              <a:t>equals, </a:t>
            </a:r>
            <a:r>
              <a:rPr lang="en-US" sz="2800" dirty="0" err="1" smtClean="0">
                <a:latin typeface="+mj-lt"/>
              </a:rPr>
              <a:t>toString</a:t>
            </a:r>
            <a:r>
              <a:rPr lang="en-US" sz="2800" dirty="0" smtClean="0">
                <a:latin typeface="+mj-lt"/>
              </a:rPr>
              <a:t> </a:t>
            </a:r>
            <a:r>
              <a:rPr lang="ru-RU" sz="2800" dirty="0" smtClean="0">
                <a:latin typeface="+mj-lt"/>
              </a:rPr>
              <a:t>и </a:t>
            </a:r>
            <a:r>
              <a:rPr lang="en-US" sz="2800" dirty="0" err="1" smtClean="0">
                <a:latin typeface="+mj-lt"/>
              </a:rPr>
              <a:t>hashCode</a:t>
            </a:r>
            <a:r>
              <a:rPr lang="en-US" sz="2800" dirty="0" smtClean="0">
                <a:latin typeface="+mj-lt"/>
              </a:rPr>
              <a:t> – </a:t>
            </a:r>
            <a:r>
              <a:rPr lang="ru-RU" sz="2800" dirty="0" smtClean="0">
                <a:latin typeface="+mj-lt"/>
              </a:rPr>
              <a:t>часто переопределяются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13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Коллекции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896" y="1635971"/>
            <a:ext cx="110024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Основа первой ветки – интерфейс </a:t>
            </a:r>
            <a:r>
              <a:rPr lang="en-US" sz="3200" dirty="0" err="1" smtClean="0">
                <a:latin typeface="+mj-lt"/>
              </a:rPr>
              <a:t>Iterable</a:t>
            </a:r>
            <a:endParaRPr lang="en-US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+mj-lt"/>
              </a:rPr>
              <a:t>Iterable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можно воспринимать как свойство </a:t>
            </a:r>
            <a:r>
              <a:rPr lang="en-US" sz="3200" dirty="0" smtClean="0">
                <a:latin typeface="+mj-lt"/>
              </a:rPr>
              <a:t>“</a:t>
            </a:r>
            <a:r>
              <a:rPr lang="ru-RU" sz="3200" dirty="0" err="1" smtClean="0">
                <a:latin typeface="+mj-lt"/>
              </a:rPr>
              <a:t>перечесляемый</a:t>
            </a:r>
            <a:r>
              <a:rPr lang="en-US" sz="3200" dirty="0" smtClean="0">
                <a:latin typeface="+mj-lt"/>
              </a:rPr>
              <a:t>”, </a:t>
            </a:r>
            <a:r>
              <a:rPr lang="ru-RU" sz="3200" dirty="0" smtClean="0">
                <a:latin typeface="+mj-lt"/>
              </a:rPr>
              <a:t>может отдать </a:t>
            </a:r>
            <a:r>
              <a:rPr lang="en-US" sz="3200" dirty="0" smtClean="0">
                <a:latin typeface="+mj-lt"/>
              </a:rPr>
              <a:t>iterator</a:t>
            </a:r>
            <a:r>
              <a:rPr lang="ru-RU" sz="3200" dirty="0" smtClean="0">
                <a:latin typeface="+mj-lt"/>
              </a:rPr>
              <a:t> с помощью метода </a:t>
            </a:r>
            <a:r>
              <a:rPr lang="en-US" sz="3200" dirty="0" smtClean="0">
                <a:latin typeface="+mj-lt"/>
              </a:rPr>
              <a:t>iterator()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Все что </a:t>
            </a:r>
            <a:r>
              <a:rPr lang="en-US" sz="3200" dirty="0" err="1" smtClean="0">
                <a:latin typeface="+mj-lt"/>
              </a:rPr>
              <a:t>Iterable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можно использовать в цикле </a:t>
            </a:r>
            <a:r>
              <a:rPr lang="en-US" sz="3200" dirty="0" err="1" smtClean="0">
                <a:latin typeface="+mj-lt"/>
              </a:rPr>
              <a:t>foreach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(начиная с 5 </a:t>
            </a:r>
            <a:r>
              <a:rPr lang="en-US" sz="3200" dirty="0" smtClean="0">
                <a:latin typeface="+mj-lt"/>
              </a:rPr>
              <a:t>Java)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В более старых версиях «пройтись» по каждому элементу </a:t>
            </a:r>
            <a:r>
              <a:rPr lang="ru-RU" sz="3200" dirty="0" err="1" smtClean="0">
                <a:latin typeface="+mj-lt"/>
              </a:rPr>
              <a:t>струтуры</a:t>
            </a:r>
            <a:r>
              <a:rPr lang="ru-RU" sz="3200" dirty="0" smtClean="0">
                <a:latin typeface="+mj-lt"/>
              </a:rPr>
              <a:t> данных можно было с помощью </a:t>
            </a:r>
            <a:r>
              <a:rPr lang="en-US" sz="3200" dirty="0" smtClean="0">
                <a:latin typeface="+mj-lt"/>
              </a:rPr>
              <a:t>Iterator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Заметим, что в </a:t>
            </a:r>
            <a:r>
              <a:rPr lang="en-US" sz="3200" dirty="0" smtClean="0">
                <a:latin typeface="+mj-lt"/>
              </a:rPr>
              <a:t>Iterator </a:t>
            </a:r>
            <a:r>
              <a:rPr lang="ru-RU" sz="3200" dirty="0" smtClean="0">
                <a:latin typeface="+mj-lt"/>
              </a:rPr>
              <a:t>нет операции получения по индексу</a:t>
            </a:r>
          </a:p>
        </p:txBody>
      </p:sp>
    </p:spTree>
    <p:extLst>
      <p:ext uri="{BB962C8B-B14F-4D97-AF65-F5344CB8AC3E}">
        <p14:creationId xmlns:p14="http://schemas.microsoft.com/office/powerpoint/2010/main" val="39447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Iterator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450" y="1356050"/>
            <a:ext cx="10906827" cy="511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61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Iterator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373" y="1480456"/>
            <a:ext cx="5402522" cy="24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23" y="1970771"/>
            <a:ext cx="5465519" cy="191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8346" y="4330471"/>
            <a:ext cx="5751254" cy="182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13"/>
          <p:cNvCxnSpPr/>
          <p:nvPr/>
        </p:nvCxnSpPr>
        <p:spPr>
          <a:xfrm flipH="1">
            <a:off x="3191069" y="1461134"/>
            <a:ext cx="3597296" cy="121467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15"/>
          <p:cNvSpPr/>
          <p:nvPr/>
        </p:nvSpPr>
        <p:spPr>
          <a:xfrm>
            <a:off x="6788364" y="1032680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Так жили в </a:t>
            </a:r>
            <a:r>
              <a:rPr lang="en-US" sz="1200" dirty="0" smtClean="0"/>
              <a:t>Java </a:t>
            </a:r>
            <a:r>
              <a:rPr lang="ru-RU" sz="1200" dirty="0" smtClean="0"/>
              <a:t>в доисторические времена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311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Коллекция - интерфейс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896" y="1635971"/>
            <a:ext cx="110024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Коллекция добавляет операции </a:t>
            </a:r>
            <a:r>
              <a:rPr lang="en-US" sz="3200" dirty="0" smtClean="0">
                <a:latin typeface="+mj-lt"/>
              </a:rPr>
              <a:t>add, contains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Так же в коллекциях появляется </a:t>
            </a:r>
            <a:r>
              <a:rPr lang="en-US" sz="3200" dirty="0" smtClean="0">
                <a:latin typeface="+mj-lt"/>
              </a:rPr>
              <a:t>remove </a:t>
            </a:r>
            <a:r>
              <a:rPr lang="ru-RU" sz="3200" dirty="0" smtClean="0">
                <a:latin typeface="+mj-lt"/>
              </a:rPr>
              <a:t>конкретного элемента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Основные интерфейсы наследники коллекций – </a:t>
            </a:r>
            <a:r>
              <a:rPr lang="en-US" sz="3200" dirty="0" smtClean="0">
                <a:latin typeface="+mj-lt"/>
              </a:rPr>
              <a:t>List, Set, Queue</a:t>
            </a:r>
            <a:endParaRPr lang="ru-RU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54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Коллекция - интерфейс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9666" y="1511558"/>
            <a:ext cx="6684024" cy="511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39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Set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896" y="1635971"/>
            <a:ext cx="11114402" cy="342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Множество (то есть элементы уникальны)</a:t>
            </a:r>
            <a:endParaRPr lang="ru-RU" sz="32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Хранит каждый элемент 1 раз (проверяется </a:t>
            </a:r>
            <a:r>
              <a:rPr lang="ru-RU" sz="3200" dirty="0">
                <a:latin typeface="+mj-lt"/>
              </a:rPr>
              <a:t>с помощью </a:t>
            </a:r>
            <a:r>
              <a:rPr lang="ru-RU" sz="3200" dirty="0" err="1">
                <a:latin typeface="+mj-lt"/>
              </a:rPr>
              <a:t>equals</a:t>
            </a:r>
            <a:r>
              <a:rPr lang="ru-RU" sz="3200" dirty="0">
                <a:latin typeface="+mj-lt"/>
              </a:rPr>
              <a:t>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Можно пройтись по всем элементам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Можно проверить, содержит ли </a:t>
            </a:r>
            <a:r>
              <a:rPr lang="ru-RU" sz="3200" dirty="0" err="1">
                <a:latin typeface="+mj-lt"/>
              </a:rPr>
              <a:t>Set</a:t>
            </a:r>
            <a:r>
              <a:rPr lang="ru-RU" sz="3200" dirty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существующий элемент</a:t>
            </a:r>
            <a:endParaRPr lang="en-US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b="1" dirty="0" smtClean="0">
                <a:latin typeface="+mj-lt"/>
              </a:rPr>
              <a:t>Нельзя</a:t>
            </a:r>
            <a:r>
              <a:rPr lang="ru-RU" sz="3200" dirty="0" smtClean="0">
                <a:latin typeface="+mj-lt"/>
              </a:rPr>
              <a:t> получить элемент по индексу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Set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023" y="1446653"/>
            <a:ext cx="6252385" cy="506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76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Set: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популярные реализации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896" y="1635971"/>
            <a:ext cx="11114402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+mj-lt"/>
              </a:rPr>
              <a:t>HashSet</a:t>
            </a:r>
            <a:r>
              <a:rPr lang="en-US" sz="3200" dirty="0" smtClean="0">
                <a:latin typeface="+mj-lt"/>
              </a:rPr>
              <a:t> – </a:t>
            </a:r>
            <a:r>
              <a:rPr lang="ru-RU" sz="3200" dirty="0" smtClean="0">
                <a:latin typeface="+mj-lt"/>
              </a:rPr>
              <a:t>самая популярная реализация. Использует </a:t>
            </a:r>
            <a:r>
              <a:rPr lang="ru-RU" sz="3200" dirty="0" err="1" smtClean="0">
                <a:latin typeface="+mj-lt"/>
              </a:rPr>
              <a:t>хеш</a:t>
            </a:r>
            <a:r>
              <a:rPr lang="ru-RU" sz="3200" dirty="0" smtClean="0">
                <a:latin typeface="+mj-lt"/>
              </a:rPr>
              <a:t> код для ускорения производительности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+mj-lt"/>
              </a:rPr>
              <a:t>LinkedHashSet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– поддерживает порядок вставки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+mj-lt"/>
              </a:rPr>
              <a:t>TreeSet</a:t>
            </a:r>
            <a:r>
              <a:rPr lang="en-US" sz="3200" dirty="0" smtClean="0">
                <a:latin typeface="+mj-lt"/>
              </a:rPr>
              <a:t> – </a:t>
            </a:r>
            <a:r>
              <a:rPr lang="ru-RU" sz="3200" dirty="0" smtClean="0">
                <a:latin typeface="+mj-lt"/>
              </a:rPr>
              <a:t>наследует </a:t>
            </a:r>
            <a:r>
              <a:rPr lang="en-US" sz="3200" dirty="0" err="1" smtClean="0">
                <a:latin typeface="+mj-lt"/>
              </a:rPr>
              <a:t>SortedSet</a:t>
            </a:r>
            <a:r>
              <a:rPr lang="en-US" sz="3200" dirty="0" smtClean="0">
                <a:latin typeface="+mj-lt"/>
              </a:rPr>
              <a:t>, </a:t>
            </a:r>
            <a:r>
              <a:rPr lang="ru-RU" sz="3200" dirty="0" smtClean="0">
                <a:latin typeface="+mj-lt"/>
              </a:rPr>
              <a:t>внутри красно-черное дерево. Туда можно положить только элементы, которые можно сравнивать (реализуют </a:t>
            </a:r>
            <a:r>
              <a:rPr lang="en-US" sz="3200" dirty="0" smtClean="0">
                <a:latin typeface="+mj-lt"/>
              </a:rPr>
              <a:t>Comparable</a:t>
            </a:r>
            <a:r>
              <a:rPr lang="ru-RU" sz="3200" dirty="0" smtClean="0">
                <a:latin typeface="+mj-lt"/>
              </a:rPr>
              <a:t>) или нужно передать специальный </a:t>
            </a:r>
            <a:r>
              <a:rPr lang="en-US" sz="3200" dirty="0" smtClean="0">
                <a:latin typeface="+mj-lt"/>
              </a:rPr>
              <a:t>Comparator.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61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List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896" y="1635971"/>
            <a:ext cx="1111440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List – </a:t>
            </a:r>
            <a:r>
              <a:rPr lang="ru-RU" sz="3200" dirty="0" smtClean="0">
                <a:latin typeface="+mj-lt"/>
              </a:rPr>
              <a:t>список. Основная </a:t>
            </a:r>
            <a:r>
              <a:rPr lang="ru-RU" sz="3200" dirty="0" err="1" smtClean="0">
                <a:latin typeface="+mj-lt"/>
              </a:rPr>
              <a:t>фича</a:t>
            </a:r>
            <a:r>
              <a:rPr lang="ru-RU" sz="3200" dirty="0" smtClean="0">
                <a:latin typeface="+mj-lt"/>
              </a:rPr>
              <a:t> – получение элементов по индексу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Две </a:t>
            </a:r>
            <a:r>
              <a:rPr lang="ru-RU" sz="3200" dirty="0">
                <a:latin typeface="+mj-lt"/>
              </a:rPr>
              <a:t>самые известные реализации – </a:t>
            </a:r>
            <a:r>
              <a:rPr lang="ru-RU" sz="3200" dirty="0" err="1">
                <a:latin typeface="+mj-lt"/>
              </a:rPr>
              <a:t>ArrayList</a:t>
            </a:r>
            <a:r>
              <a:rPr lang="ru-RU" sz="3200" dirty="0">
                <a:latin typeface="+mj-lt"/>
              </a:rPr>
              <a:t> и </a:t>
            </a:r>
            <a:r>
              <a:rPr lang="ru-RU" sz="3200" dirty="0" err="1">
                <a:latin typeface="+mj-lt"/>
              </a:rPr>
              <a:t>LinkedList</a:t>
            </a:r>
            <a:endParaRPr lang="ru-RU" sz="32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Чаще всего используют </a:t>
            </a:r>
            <a:r>
              <a:rPr lang="ru-RU" sz="3200" dirty="0" err="1">
                <a:latin typeface="+mj-lt"/>
              </a:rPr>
              <a:t>ArrayList</a:t>
            </a:r>
            <a:endParaRPr lang="ru-RU" sz="32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59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List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4091" y="1483173"/>
            <a:ext cx="5825509" cy="521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27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06351" y="2000747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5.1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Классические структуры данных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58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List: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популярные реализации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896" y="1635971"/>
            <a:ext cx="1111440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+mj-lt"/>
              </a:rPr>
              <a:t>ArrayList</a:t>
            </a:r>
            <a:r>
              <a:rPr lang="en-US" sz="3200" dirty="0" smtClean="0">
                <a:latin typeface="+mj-lt"/>
              </a:rPr>
              <a:t> – </a:t>
            </a:r>
            <a:r>
              <a:rPr lang="ru-RU" sz="3200" dirty="0" smtClean="0">
                <a:latin typeface="+mj-lt"/>
              </a:rPr>
              <a:t>самая популярная реализация. Внутри – массив.</a:t>
            </a:r>
            <a:endParaRPr lang="en-US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Сложности операций – такие, как у массива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Автоматически расширяется при достижение предела размера внутреннего массива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Используется в 9</a:t>
            </a:r>
            <a:r>
              <a:rPr lang="en-US" sz="3200" dirty="0">
                <a:latin typeface="+mj-lt"/>
              </a:rPr>
              <a:t>9</a:t>
            </a:r>
            <a:r>
              <a:rPr lang="ru-RU" sz="3200" dirty="0" smtClean="0">
                <a:latin typeface="+mj-lt"/>
              </a:rPr>
              <a:t>% случаев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66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List: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популярные реализации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896" y="1635971"/>
            <a:ext cx="1111440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+mj-lt"/>
              </a:rPr>
              <a:t>LinkedList</a:t>
            </a:r>
            <a:r>
              <a:rPr lang="en-US" sz="3200" dirty="0" smtClean="0">
                <a:latin typeface="+mj-lt"/>
              </a:rPr>
              <a:t> – </a:t>
            </a:r>
            <a:r>
              <a:rPr lang="ru-RU" sz="3200" dirty="0" smtClean="0">
                <a:latin typeface="+mj-lt"/>
              </a:rPr>
              <a:t>связный список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Сложности алгоритмов как у связного списка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Имеет смысл использовать, только когда нужно много добавлять в середину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Очень популярный вопрос на собеседовании – разница между </a:t>
            </a:r>
            <a:r>
              <a:rPr lang="en-US" sz="3200" dirty="0" err="1" smtClean="0">
                <a:latin typeface="+mj-lt"/>
              </a:rPr>
              <a:t>ArrayList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и </a:t>
            </a:r>
            <a:r>
              <a:rPr lang="en-US" sz="3200" dirty="0" err="1" smtClean="0">
                <a:latin typeface="+mj-lt"/>
              </a:rPr>
              <a:t>LinkedList</a:t>
            </a:r>
            <a:endParaRPr lang="ru-RU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66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217175" cy="705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Queue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(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куеуе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)</a:t>
            </a:r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-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очередь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896" y="1635971"/>
            <a:ext cx="11114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Очередь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Сохраняет принцип – первый пришел первый ушел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Популярная реализация - </a:t>
            </a:r>
            <a:r>
              <a:rPr lang="en-US" sz="3200" dirty="0" err="1" smtClean="0">
                <a:latin typeface="+mj-lt"/>
              </a:rPr>
              <a:t>PriorityQueue</a:t>
            </a:r>
            <a:endParaRPr lang="ru-RU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2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217175" cy="705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Queue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4008" y="1561323"/>
            <a:ext cx="5128434" cy="49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98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217175" cy="705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Фильтрация элементов коллекции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безопасные способы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729" y="2320216"/>
            <a:ext cx="1111440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+mj-lt"/>
              </a:rPr>
              <a:t>removeIf</a:t>
            </a:r>
            <a:endParaRPr lang="en-US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Создать новую коллекцию, и положить туда нужные элементы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err="1" smtClean="0">
                <a:latin typeface="+mj-lt"/>
              </a:rPr>
              <a:t>Фичи</a:t>
            </a:r>
            <a:r>
              <a:rPr lang="ru-RU" sz="3200" dirty="0" smtClean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java 8 + </a:t>
            </a:r>
            <a:r>
              <a:rPr lang="ru-RU" sz="3200" dirty="0" smtClean="0">
                <a:latin typeface="+mj-lt"/>
              </a:rPr>
              <a:t>(пока мы про них не знаем)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Итератором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Нельзя – в </a:t>
            </a:r>
            <a:r>
              <a:rPr lang="en-US" sz="3200" dirty="0" err="1" smtClean="0">
                <a:latin typeface="+mj-lt"/>
              </a:rPr>
              <a:t>forEach</a:t>
            </a:r>
            <a:r>
              <a:rPr lang="ru-RU" sz="3200" dirty="0" smtClean="0">
                <a:latin typeface="+mj-lt"/>
              </a:rPr>
              <a:t>!</a:t>
            </a:r>
            <a:r>
              <a:rPr lang="en-US" sz="3200" dirty="0" smtClean="0">
                <a:latin typeface="+mj-lt"/>
              </a:rPr>
              <a:t> (</a:t>
            </a:r>
            <a:r>
              <a:rPr lang="en-US" sz="3200" dirty="0" err="1" smtClean="0">
                <a:latin typeface="+mj-lt"/>
              </a:rPr>
              <a:t>ConcurrentModificationException</a:t>
            </a:r>
            <a:r>
              <a:rPr lang="en-US" sz="3200" dirty="0" smtClean="0">
                <a:latin typeface="+mj-lt"/>
              </a:rPr>
              <a:t>)</a:t>
            </a:r>
            <a:endParaRPr lang="ru-RU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04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57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10" y="2038069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5.</a:t>
            </a:r>
            <a:r>
              <a:rPr lang="en-US" sz="4400" dirty="0" smtClean="0"/>
              <a:t>2.1</a:t>
            </a:r>
            <a:endParaRPr lang="ru-RU" sz="4400" dirty="0" smtClean="0"/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	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Utility -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312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217175" cy="705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Utility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896" y="1635971"/>
            <a:ext cx="1111440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Элемент «процедурного программирования»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По сути – набор процедур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Использовать надо с осторожностью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Закрыт </a:t>
            </a:r>
            <a:r>
              <a:rPr lang="en-US" sz="3200" dirty="0" smtClean="0">
                <a:latin typeface="+mj-lt"/>
              </a:rPr>
              <a:t>final</a:t>
            </a:r>
            <a:r>
              <a:rPr lang="ru-RU" sz="3200" dirty="0" smtClean="0">
                <a:latin typeface="+mj-lt"/>
              </a:rPr>
              <a:t> наследования модификатором </a:t>
            </a:r>
            <a:r>
              <a:rPr lang="en-US" sz="3200" dirty="0" smtClean="0">
                <a:latin typeface="+mj-lt"/>
              </a:rPr>
              <a:t>final</a:t>
            </a:r>
            <a:endParaRPr lang="ru-RU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Нельзя создать сущность (для этого делаем приватный конструктор)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10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217175" cy="705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Utility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4" y="1803892"/>
            <a:ext cx="11290447" cy="3688728"/>
          </a:xfrm>
          <a:prstGeom prst="rect">
            <a:avLst/>
          </a:prstGeom>
        </p:spPr>
      </p:pic>
      <p:cxnSp>
        <p:nvCxnSpPr>
          <p:cNvPr id="7" name="Прямая со стрелкой 13"/>
          <p:cNvCxnSpPr/>
          <p:nvPr/>
        </p:nvCxnSpPr>
        <p:spPr>
          <a:xfrm flipH="1">
            <a:off x="1256522" y="589218"/>
            <a:ext cx="3597296" cy="121467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15"/>
          <p:cNvSpPr/>
          <p:nvPr/>
        </p:nvSpPr>
        <p:spPr>
          <a:xfrm>
            <a:off x="4853817" y="160764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dirty="0" smtClean="0"/>
              <a:t>inal class –</a:t>
            </a:r>
            <a:r>
              <a:rPr lang="ru-RU" sz="1200" dirty="0" smtClean="0"/>
              <a:t> закрыт он наследования</a:t>
            </a:r>
            <a:endParaRPr lang="ru-RU" sz="1200" dirty="0"/>
          </a:p>
        </p:txBody>
      </p:sp>
      <p:cxnSp>
        <p:nvCxnSpPr>
          <p:cNvPr id="9" name="Прямая со стрелкой 13"/>
          <p:cNvCxnSpPr/>
          <p:nvPr/>
        </p:nvCxnSpPr>
        <p:spPr>
          <a:xfrm flipH="1">
            <a:off x="3722244" y="1080603"/>
            <a:ext cx="3597296" cy="121467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15"/>
          <p:cNvSpPr/>
          <p:nvPr/>
        </p:nvSpPr>
        <p:spPr>
          <a:xfrm>
            <a:off x="7319539" y="652149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Приватный конструктор по умолчанию не даст создать </a:t>
            </a:r>
            <a:r>
              <a:rPr lang="ru-RU" sz="1200" dirty="0" err="1" smtClean="0"/>
              <a:t>инстанс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2601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58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Структуры данных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73" y="1922104"/>
            <a:ext cx="11319676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Набор однотипных данных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Основные структуры данных присутствуют в большинстве языков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Обладают свойствами, делающими их удобными для определенных операций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Каждая структура данных имеет свои плюсы и минусы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  <a:p>
            <a:pPr>
              <a:spcAft>
                <a:spcPts val="600"/>
              </a:spcAft>
              <a:buClr>
                <a:schemeClr val="accent2"/>
              </a:buClr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72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3560" y="2038069"/>
            <a:ext cx="698404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Глава 5.3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Практика.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Бенчмарк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реализаций интерфейса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Collection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5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258" y="271473"/>
            <a:ext cx="6984048" cy="6180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Домашнее задание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236" y="1432691"/>
            <a:ext cx="11319675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Написать </a:t>
            </a:r>
            <a:r>
              <a:rPr lang="ru-RU" sz="2800" dirty="0" err="1">
                <a:latin typeface="+mj-lt"/>
              </a:rPr>
              <a:t>перформанс</a:t>
            </a:r>
            <a:r>
              <a:rPr lang="ru-RU" sz="2800" dirty="0">
                <a:latin typeface="+mj-lt"/>
              </a:rPr>
              <a:t> тесты для следующих случаев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Добавление элементов в </a:t>
            </a:r>
            <a:r>
              <a:rPr lang="ru-RU" sz="2800" dirty="0" err="1">
                <a:latin typeface="+mj-lt"/>
              </a:rPr>
              <a:t>ArrayList</a:t>
            </a:r>
            <a:r>
              <a:rPr lang="ru-RU" sz="2800" dirty="0">
                <a:latin typeface="+mj-lt"/>
              </a:rPr>
              <a:t>, </a:t>
            </a:r>
            <a:r>
              <a:rPr lang="ru-RU" sz="2800" dirty="0" err="1">
                <a:latin typeface="+mj-lt"/>
              </a:rPr>
              <a:t>LinkedList</a:t>
            </a:r>
            <a:r>
              <a:rPr lang="ru-RU" sz="2800" dirty="0">
                <a:latin typeface="+mj-lt"/>
              </a:rPr>
              <a:t>, </a:t>
            </a:r>
            <a:r>
              <a:rPr lang="ru-RU" sz="2800" dirty="0" err="1">
                <a:latin typeface="+mj-lt"/>
              </a:rPr>
              <a:t>HashSet</a:t>
            </a:r>
            <a:r>
              <a:rPr lang="ru-RU" sz="2800" dirty="0">
                <a:latin typeface="+mj-lt"/>
              </a:rPr>
              <a:t>, </a:t>
            </a:r>
            <a:r>
              <a:rPr lang="ru-RU" sz="2800" dirty="0" err="1">
                <a:latin typeface="+mj-lt"/>
              </a:rPr>
              <a:t>TreeSet</a:t>
            </a:r>
            <a:endParaRPr lang="ru-RU" sz="28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Добавление по фиксированному индексу (2 теста, в начало и в конец) в </a:t>
            </a:r>
            <a:r>
              <a:rPr lang="ru-RU" sz="2800" dirty="0" err="1">
                <a:latin typeface="+mj-lt"/>
              </a:rPr>
              <a:t>ArrayList</a:t>
            </a:r>
            <a:r>
              <a:rPr lang="ru-RU" sz="2800" dirty="0">
                <a:latin typeface="+mj-lt"/>
              </a:rPr>
              <a:t>, </a:t>
            </a:r>
            <a:r>
              <a:rPr lang="ru-RU" sz="2800" dirty="0" err="1">
                <a:latin typeface="+mj-lt"/>
              </a:rPr>
              <a:t>LinkedList</a:t>
            </a:r>
            <a:r>
              <a:rPr lang="ru-RU" sz="2800" dirty="0">
                <a:latin typeface="+mj-lt"/>
              </a:rPr>
              <a:t>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Заполнить </a:t>
            </a:r>
            <a:r>
              <a:rPr lang="ru-RU" sz="2800" dirty="0" err="1">
                <a:latin typeface="+mj-lt"/>
              </a:rPr>
              <a:t>HashSet</a:t>
            </a:r>
            <a:r>
              <a:rPr lang="ru-RU" sz="2800" dirty="0">
                <a:latin typeface="+mj-lt"/>
              </a:rPr>
              <a:t> и </a:t>
            </a:r>
            <a:r>
              <a:rPr lang="ru-RU" sz="2800" dirty="0" err="1">
                <a:latin typeface="+mj-lt"/>
              </a:rPr>
              <a:t>TreeSet</a:t>
            </a:r>
            <a:r>
              <a:rPr lang="ru-RU" sz="2800" dirty="0">
                <a:latin typeface="+mj-lt"/>
              </a:rPr>
              <a:t> целыми числами. Проверить разницу в скорости по методу </a:t>
            </a:r>
            <a:r>
              <a:rPr lang="ru-RU" sz="2800" dirty="0" err="1">
                <a:latin typeface="+mj-lt"/>
              </a:rPr>
              <a:t>contains</a:t>
            </a:r>
            <a:r>
              <a:rPr lang="ru-RU" sz="2800" dirty="0">
                <a:latin typeface="+mj-lt"/>
              </a:rPr>
              <a:t> (вызывать </a:t>
            </a:r>
            <a:r>
              <a:rPr lang="ru-RU" sz="2800" dirty="0" err="1">
                <a:latin typeface="+mj-lt"/>
              </a:rPr>
              <a:t>контейнс</a:t>
            </a:r>
            <a:r>
              <a:rPr lang="ru-RU" sz="2800" dirty="0">
                <a:latin typeface="+mj-lt"/>
              </a:rPr>
              <a:t> в цикле, а не один раз)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Сравнить скорость </a:t>
            </a:r>
            <a:r>
              <a:rPr lang="ru-RU" sz="2800" dirty="0" err="1">
                <a:latin typeface="+mj-lt"/>
              </a:rPr>
              <a:t>contains</a:t>
            </a:r>
            <a:r>
              <a:rPr lang="ru-RU" sz="2800" dirty="0">
                <a:latin typeface="+mj-lt"/>
              </a:rPr>
              <a:t> для </a:t>
            </a:r>
            <a:r>
              <a:rPr lang="ru-RU" sz="2800" dirty="0" err="1">
                <a:latin typeface="+mj-lt"/>
              </a:rPr>
              <a:t>HashSet</a:t>
            </a:r>
            <a:r>
              <a:rPr lang="ru-RU" sz="2800" dirty="0">
                <a:latin typeface="+mj-lt"/>
              </a:rPr>
              <a:t>, </a:t>
            </a:r>
            <a:r>
              <a:rPr lang="ru-RU" sz="2800" dirty="0" err="1">
                <a:latin typeface="+mj-lt"/>
              </a:rPr>
              <a:t>ArrayList</a:t>
            </a:r>
            <a:r>
              <a:rPr lang="ru-RU" sz="2800" dirty="0">
                <a:latin typeface="+mj-lt"/>
              </a:rPr>
              <a:t>, </a:t>
            </a:r>
            <a:r>
              <a:rPr lang="ru-RU" sz="2800" dirty="0" err="1">
                <a:latin typeface="+mj-lt"/>
              </a:rPr>
              <a:t>LinkedList</a:t>
            </a:r>
            <a:endParaRPr lang="ru-RU" sz="28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Написать комментарий, почему отличается производительность в том или ином случае</a:t>
            </a:r>
          </a:p>
        </p:txBody>
      </p:sp>
    </p:spTree>
    <p:extLst>
      <p:ext uri="{BB962C8B-B14F-4D97-AF65-F5344CB8AC3E}">
        <p14:creationId xmlns:p14="http://schemas.microsoft.com/office/powerpoint/2010/main" val="12920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Массивы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2890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992015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701138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410263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5075838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784963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494086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7203211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14848" y="1145841"/>
            <a:ext cx="1006937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Лежат в памяти целым «куском»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Элементы </a:t>
            </a:r>
            <a:r>
              <a:rPr lang="ru-RU" sz="3200" dirty="0" err="1" smtClean="0">
                <a:latin typeface="+mj-lt"/>
              </a:rPr>
              <a:t>проиндексированны</a:t>
            </a:r>
            <a:endParaRPr lang="ru-RU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Чтобы вставить элемент в середину, нужно «сдвинуть» элементы справа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Вставка в конец очень быстрая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Получение элемента по индексу очень быстрое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Если не хватает размера, нужно создать новый массив, и скопировать его данные из старого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endParaRPr lang="ru-RU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73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Оценим сложности стандартных операций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2890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992015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701138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410263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5075838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784963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494086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7203211" y="5965370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39729" y="1966935"/>
            <a:ext cx="1125511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Получение по индексу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Вставка вконец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Вставка в середину и в начало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Удаление последнего элемента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Удаление элемента из середины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6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Связные списки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8171" y="4883019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533190" y="4702627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542379" y="4855026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7271651" y="4855026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9035132" y="5445966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14848" y="1145841"/>
            <a:ext cx="1006937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Состоят из узлов - </a:t>
            </a:r>
            <a:r>
              <a:rPr lang="en-US" sz="3200" dirty="0" smtClean="0">
                <a:latin typeface="+mj-lt"/>
              </a:rPr>
              <a:t>Node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Каждая </a:t>
            </a:r>
            <a:r>
              <a:rPr lang="ru-RU" sz="3200" dirty="0" err="1" smtClean="0">
                <a:latin typeface="+mj-lt"/>
              </a:rPr>
              <a:t>нода</a:t>
            </a:r>
            <a:r>
              <a:rPr lang="ru-RU" sz="3200" dirty="0" smtClean="0">
                <a:latin typeface="+mj-lt"/>
              </a:rPr>
              <a:t> имеет как минимум ссылку на следующий элемент(односвязный список)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Как правило, эффективен только когда надо много вставлять в середину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698171" y="5473959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33190" y="5293567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42378" y="5445966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271651" y="5445966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469502" y="5131837"/>
            <a:ext cx="976604" cy="57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33" idx="1"/>
          </p:cNvCxnSpPr>
          <p:nvPr/>
        </p:nvCxnSpPr>
        <p:spPr>
          <a:xfrm flipV="1">
            <a:off x="4285861" y="5150496"/>
            <a:ext cx="1256518" cy="49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34" idx="1"/>
          </p:cNvCxnSpPr>
          <p:nvPr/>
        </p:nvCxnSpPr>
        <p:spPr>
          <a:xfrm flipV="1">
            <a:off x="6282608" y="5150496"/>
            <a:ext cx="989043" cy="7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5" idx="3"/>
            <a:endCxn id="38" idx="1"/>
          </p:cNvCxnSpPr>
          <p:nvPr/>
        </p:nvCxnSpPr>
        <p:spPr>
          <a:xfrm>
            <a:off x="7974556" y="5741436"/>
            <a:ext cx="106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Оценим сложности стандартных операций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8171" y="4883019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533190" y="4702627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542379" y="4855026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7271651" y="4855026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9035132" y="5445966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4611" y="1824929"/>
            <a:ext cx="10069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Получение по индексу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Вставка вконец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Вставка в середину и в начало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Удаление последнего элемента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Удаление элемента из середины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698171" y="5473959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33190" y="5293567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42378" y="5445966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271651" y="5445966"/>
            <a:ext cx="702905" cy="5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469502" y="5131837"/>
            <a:ext cx="976604" cy="57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33" idx="1"/>
          </p:cNvCxnSpPr>
          <p:nvPr/>
        </p:nvCxnSpPr>
        <p:spPr>
          <a:xfrm flipV="1">
            <a:off x="4285861" y="5150496"/>
            <a:ext cx="1256518" cy="49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34" idx="1"/>
          </p:cNvCxnSpPr>
          <p:nvPr/>
        </p:nvCxnSpPr>
        <p:spPr>
          <a:xfrm flipV="1">
            <a:off x="6282608" y="5150496"/>
            <a:ext cx="989043" cy="7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5" idx="3"/>
            <a:endCxn id="38" idx="1"/>
          </p:cNvCxnSpPr>
          <p:nvPr/>
        </p:nvCxnSpPr>
        <p:spPr>
          <a:xfrm>
            <a:off x="7974556" y="5741436"/>
            <a:ext cx="106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Деревья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525" y="1461258"/>
            <a:ext cx="1006937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Чаще всего используются для поиска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Некоторые умеет </a:t>
            </a:r>
            <a:r>
              <a:rPr lang="ru-RU" sz="3200" dirty="0" err="1" smtClean="0">
                <a:latin typeface="+mj-lt"/>
              </a:rPr>
              <a:t>автобалансироваться</a:t>
            </a:r>
            <a:endParaRPr lang="ru-RU" sz="3200" dirty="0" smtClean="0">
              <a:latin typeface="+mj-lt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101738" y="2804161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9" name="Овал 18"/>
          <p:cNvSpPr/>
          <p:nvPr/>
        </p:nvSpPr>
        <p:spPr>
          <a:xfrm>
            <a:off x="2712720" y="3897086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828800" y="4929052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3513908" y="4929052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2629988" y="5927689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4219303" y="5961018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5769428" y="3897085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145382" y="4929051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6422571" y="5927687"/>
            <a:ext cx="801188" cy="74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3" idx="3"/>
            <a:endCxn id="19" idx="7"/>
          </p:cNvCxnSpPr>
          <p:nvPr/>
        </p:nvCxnSpPr>
        <p:spPr>
          <a:xfrm flipH="1">
            <a:off x="3396577" y="3443419"/>
            <a:ext cx="822492" cy="56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9" idx="3"/>
            <a:endCxn id="20" idx="7"/>
          </p:cNvCxnSpPr>
          <p:nvPr/>
        </p:nvCxnSpPr>
        <p:spPr>
          <a:xfrm flipH="1">
            <a:off x="2512657" y="4536344"/>
            <a:ext cx="317394" cy="5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5"/>
            <a:endCxn id="21" idx="0"/>
          </p:cNvCxnSpPr>
          <p:nvPr/>
        </p:nvCxnSpPr>
        <p:spPr>
          <a:xfrm>
            <a:off x="3396577" y="4536344"/>
            <a:ext cx="517925" cy="39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1" idx="3"/>
            <a:endCxn id="22" idx="7"/>
          </p:cNvCxnSpPr>
          <p:nvPr/>
        </p:nvCxnSpPr>
        <p:spPr>
          <a:xfrm flipH="1">
            <a:off x="3313845" y="5568310"/>
            <a:ext cx="317394" cy="46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1" idx="5"/>
            <a:endCxn id="23" idx="0"/>
          </p:cNvCxnSpPr>
          <p:nvPr/>
        </p:nvCxnSpPr>
        <p:spPr>
          <a:xfrm>
            <a:off x="4197765" y="5568310"/>
            <a:ext cx="422132" cy="39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" idx="5"/>
            <a:endCxn id="24" idx="1"/>
          </p:cNvCxnSpPr>
          <p:nvPr/>
        </p:nvCxnSpPr>
        <p:spPr>
          <a:xfrm>
            <a:off x="4785595" y="3443419"/>
            <a:ext cx="1101164" cy="56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4" idx="5"/>
            <a:endCxn id="25" idx="1"/>
          </p:cNvCxnSpPr>
          <p:nvPr/>
        </p:nvCxnSpPr>
        <p:spPr>
          <a:xfrm>
            <a:off x="6453285" y="4536343"/>
            <a:ext cx="809428" cy="5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5" idx="4"/>
          </p:cNvCxnSpPr>
          <p:nvPr/>
        </p:nvCxnSpPr>
        <p:spPr>
          <a:xfrm flipH="1">
            <a:off x="7145382" y="5677988"/>
            <a:ext cx="400594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0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979</Words>
  <Application>Microsoft Office PowerPoint</Application>
  <PresentationFormat>Широкоэкранный</PresentationFormat>
  <Paragraphs>200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Open Sans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Kondusov</dc:creator>
  <cp:lastModifiedBy>Nikolay Kondusov</cp:lastModifiedBy>
  <cp:revision>100</cp:revision>
  <dcterms:created xsi:type="dcterms:W3CDTF">2022-08-15T19:30:13Z</dcterms:created>
  <dcterms:modified xsi:type="dcterms:W3CDTF">2022-09-29T13:09:46Z</dcterms:modified>
</cp:coreProperties>
</file>