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0" r:id="rId3"/>
    <p:sldId id="270" r:id="rId4"/>
    <p:sldId id="429" r:id="rId5"/>
    <p:sldId id="259" r:id="rId6"/>
    <p:sldId id="297" r:id="rId7"/>
    <p:sldId id="394" r:id="rId8"/>
    <p:sldId id="392" r:id="rId9"/>
    <p:sldId id="393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360" r:id="rId20"/>
    <p:sldId id="372" r:id="rId21"/>
    <p:sldId id="404" r:id="rId22"/>
    <p:sldId id="405" r:id="rId23"/>
    <p:sldId id="407" r:id="rId24"/>
    <p:sldId id="406" r:id="rId25"/>
    <p:sldId id="408" r:id="rId26"/>
    <p:sldId id="409" r:id="rId27"/>
    <p:sldId id="412" r:id="rId28"/>
    <p:sldId id="410" r:id="rId29"/>
    <p:sldId id="411" r:id="rId30"/>
    <p:sldId id="413" r:id="rId31"/>
    <p:sldId id="414" r:id="rId32"/>
    <p:sldId id="415" r:id="rId33"/>
    <p:sldId id="416" r:id="rId34"/>
    <p:sldId id="383" r:id="rId35"/>
    <p:sldId id="361" r:id="rId36"/>
    <p:sldId id="333" r:id="rId37"/>
    <p:sldId id="417" r:id="rId38"/>
    <p:sldId id="418" r:id="rId39"/>
    <p:sldId id="419" r:id="rId40"/>
    <p:sldId id="420" r:id="rId41"/>
    <p:sldId id="421" r:id="rId42"/>
    <p:sldId id="422" r:id="rId43"/>
    <p:sldId id="362" r:id="rId44"/>
    <p:sldId id="423" r:id="rId45"/>
    <p:sldId id="384" r:id="rId46"/>
    <p:sldId id="424" r:id="rId47"/>
    <p:sldId id="425" r:id="rId48"/>
    <p:sldId id="428" r:id="rId49"/>
    <p:sldId id="426" r:id="rId50"/>
    <p:sldId id="427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25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49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51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29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83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45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59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4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75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44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83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57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bg2"/>
            </a:gs>
            <a:gs pos="100000">
              <a:schemeClr val="bg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034B-46CB-4560-9051-A161D8D60644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8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8127" y="1298113"/>
            <a:ext cx="7485946" cy="4749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12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делать с исключением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7131" y="1480454"/>
            <a:ext cx="1131967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b="1" dirty="0" smtClean="0">
                <a:latin typeface="+mj-lt"/>
              </a:rPr>
              <a:t>Игнорировать (глушить) – НЕЛЬЗЯ!!! (для проверяемых)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Клиентский класс (метод) может </a:t>
            </a:r>
            <a:r>
              <a:rPr lang="ru-RU" sz="3600" b="1" dirty="0" smtClean="0">
                <a:latin typeface="+mj-lt"/>
              </a:rPr>
              <a:t>обработать</a:t>
            </a:r>
            <a:r>
              <a:rPr lang="ru-RU" sz="3600" dirty="0" smtClean="0">
                <a:latin typeface="+mj-lt"/>
              </a:rPr>
              <a:t> исключение (то есть адекватно на него среагировать). Как минимум, </a:t>
            </a:r>
            <a:r>
              <a:rPr lang="ru-RU" sz="3600" dirty="0" err="1" smtClean="0">
                <a:latin typeface="+mj-lt"/>
              </a:rPr>
              <a:t>залогировать</a:t>
            </a:r>
            <a:r>
              <a:rPr lang="ru-RU" sz="3600" dirty="0" smtClean="0">
                <a:latin typeface="+mj-lt"/>
              </a:rPr>
              <a:t> логгером (а не в </a:t>
            </a:r>
            <a:r>
              <a:rPr lang="en-US" sz="3600" dirty="0" err="1" smtClean="0">
                <a:latin typeface="+mj-lt"/>
              </a:rPr>
              <a:t>e.printStacktrace</a:t>
            </a:r>
            <a:r>
              <a:rPr lang="en-US" sz="3600" dirty="0" smtClean="0">
                <a:latin typeface="+mj-lt"/>
              </a:rPr>
              <a:t>())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Клиентский класс может не знать что делать с исключением. Тогда он может </a:t>
            </a:r>
            <a:r>
              <a:rPr lang="ru-RU" sz="3600" b="1" dirty="0" smtClean="0">
                <a:latin typeface="+mj-lt"/>
              </a:rPr>
              <a:t>пробросить его вверх </a:t>
            </a:r>
            <a:r>
              <a:rPr lang="ru-RU" sz="3600" dirty="0" smtClean="0">
                <a:latin typeface="+mj-lt"/>
              </a:rPr>
              <a:t>или </a:t>
            </a:r>
            <a:r>
              <a:rPr lang="ru-RU" sz="3600" b="1" dirty="0" smtClean="0">
                <a:latin typeface="+mj-lt"/>
              </a:rPr>
              <a:t>обернуть в другое исключение и пробросить вверх</a:t>
            </a:r>
          </a:p>
        </p:txBody>
      </p:sp>
    </p:spTree>
    <p:extLst>
      <p:ext uri="{BB962C8B-B14F-4D97-AF65-F5344CB8AC3E}">
        <p14:creationId xmlns:p14="http://schemas.microsoft.com/office/powerpoint/2010/main" val="7762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9963624" cy="14142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пример, класс, порождающий исключение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7" name="Овал 15"/>
          <p:cNvSpPr/>
          <p:nvPr/>
        </p:nvSpPr>
        <p:spPr>
          <a:xfrm>
            <a:off x="6030869" y="1553337"/>
            <a:ext cx="2666657" cy="93659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Сделали свое «проверяемое» исключение (обязаны его проверить)</a:t>
            </a:r>
            <a:endParaRPr lang="ru-RU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82" y="2191468"/>
            <a:ext cx="4925112" cy="2067213"/>
          </a:xfrm>
          <a:prstGeom prst="rect">
            <a:avLst/>
          </a:prstGeom>
        </p:spPr>
      </p:pic>
      <p:cxnSp>
        <p:nvCxnSpPr>
          <p:cNvPr id="9" name="Прямая со стрелкой 13"/>
          <p:cNvCxnSpPr>
            <a:stCxn id="7" idx="2"/>
          </p:cNvCxnSpPr>
          <p:nvPr/>
        </p:nvCxnSpPr>
        <p:spPr>
          <a:xfrm flipH="1">
            <a:off x="5326325" y="2021633"/>
            <a:ext cx="704544" cy="26125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100" y="2932253"/>
            <a:ext cx="5838386" cy="3802249"/>
          </a:xfrm>
          <a:prstGeom prst="rect">
            <a:avLst/>
          </a:prstGeom>
        </p:spPr>
      </p:pic>
      <p:sp>
        <p:nvSpPr>
          <p:cNvPr id="13" name="Овал 15"/>
          <p:cNvSpPr/>
          <p:nvPr/>
        </p:nvSpPr>
        <p:spPr>
          <a:xfrm>
            <a:off x="2444804" y="4585786"/>
            <a:ext cx="2666657" cy="93659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Выбрасываем исключение</a:t>
            </a:r>
            <a:endParaRPr lang="ru-RU" sz="1200" dirty="0"/>
          </a:p>
        </p:txBody>
      </p:sp>
      <p:cxnSp>
        <p:nvCxnSpPr>
          <p:cNvPr id="14" name="Прямая со стрелкой 13"/>
          <p:cNvCxnSpPr>
            <a:stCxn id="13" idx="5"/>
          </p:cNvCxnSpPr>
          <p:nvPr/>
        </p:nvCxnSpPr>
        <p:spPr>
          <a:xfrm>
            <a:off x="4720938" y="5385216"/>
            <a:ext cx="1698523" cy="46426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5"/>
          <p:cNvSpPr/>
          <p:nvPr/>
        </p:nvSpPr>
        <p:spPr>
          <a:xfrm>
            <a:off x="9226183" y="2079243"/>
            <a:ext cx="2666657" cy="93659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Все проверяемые исключения будут указаны в сигнатуре</a:t>
            </a:r>
            <a:endParaRPr lang="ru-RU" sz="1200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10058401" y="2932253"/>
            <a:ext cx="501111" cy="210005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55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9963624" cy="14142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клиентский код, обязаны обработать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49" y="1679655"/>
            <a:ext cx="10699627" cy="27591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49" y="4891374"/>
            <a:ext cx="10699627" cy="11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9963624" cy="14142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Java: try/caught/finally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131" y="1480454"/>
            <a:ext cx="113196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try – </a:t>
            </a:r>
            <a:r>
              <a:rPr lang="ru-RU" sz="3600" dirty="0" smtClean="0">
                <a:latin typeface="+mj-lt"/>
              </a:rPr>
              <a:t>блок, в котором может возникнуть исключение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caught – </a:t>
            </a:r>
            <a:r>
              <a:rPr lang="ru-RU" sz="3600" dirty="0" smtClean="0">
                <a:latin typeface="+mj-lt"/>
              </a:rPr>
              <a:t>блок, в котором происходит обработка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Finally – </a:t>
            </a:r>
            <a:r>
              <a:rPr lang="ru-RU" sz="3600" dirty="0" smtClean="0">
                <a:latin typeface="+mj-lt"/>
              </a:rPr>
              <a:t>блок, который нужно выполнить «в любом случае» (используется редко)</a:t>
            </a:r>
          </a:p>
        </p:txBody>
      </p:sp>
    </p:spTree>
    <p:extLst>
      <p:ext uri="{BB962C8B-B14F-4D97-AF65-F5344CB8AC3E}">
        <p14:creationId xmlns:p14="http://schemas.microsoft.com/office/powerpoint/2010/main" val="15959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9963624" cy="14142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обработаем исключение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20" y="1314504"/>
            <a:ext cx="6554923" cy="35747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866" y="3591259"/>
            <a:ext cx="4817611" cy="3085898"/>
          </a:xfrm>
          <a:prstGeom prst="rect">
            <a:avLst/>
          </a:prstGeom>
        </p:spPr>
      </p:pic>
      <p:sp>
        <p:nvSpPr>
          <p:cNvPr id="8" name="Овал 15"/>
          <p:cNvSpPr/>
          <p:nvPr/>
        </p:nvSpPr>
        <p:spPr>
          <a:xfrm>
            <a:off x="7265621" y="1694165"/>
            <a:ext cx="2666657" cy="93659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Для обработки </a:t>
            </a:r>
            <a:r>
              <a:rPr lang="en-US" sz="1200" dirty="0" smtClean="0"/>
              <a:t>exception</a:t>
            </a:r>
            <a:r>
              <a:rPr lang="ru-RU" sz="1200" dirty="0" smtClean="0"/>
              <a:t> ВСЕГДА передавайте объект-исключение в логгер</a:t>
            </a:r>
            <a:endParaRPr lang="ru-RU" sz="12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5710335" y="2604167"/>
            <a:ext cx="2739006" cy="841939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3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9963624" cy="14142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проброс наверх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8" name="Овал 15"/>
          <p:cNvSpPr/>
          <p:nvPr/>
        </p:nvSpPr>
        <p:spPr>
          <a:xfrm>
            <a:off x="8094649" y="607375"/>
            <a:ext cx="2666657" cy="93659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Пробросили на верх, обработка не нужна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95" y="2525486"/>
            <a:ext cx="8630854" cy="2781688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7470711" y="1472053"/>
            <a:ext cx="1488704" cy="178744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01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9963624" cy="14142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оборачиваем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(wrap)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эксепшен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в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райнтайм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эксепшен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8" name="Овал 15"/>
          <p:cNvSpPr/>
          <p:nvPr/>
        </p:nvSpPr>
        <p:spPr>
          <a:xfrm>
            <a:off x="7265621" y="1694165"/>
            <a:ext cx="2666657" cy="93659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Runtime exception</a:t>
            </a:r>
            <a:r>
              <a:rPr lang="ru-RU" sz="1200" dirty="0" smtClean="0"/>
              <a:t> МОЖНО не проверять (А МОЖНО И ПРОВЕРЯТЬ)</a:t>
            </a:r>
            <a:endParaRPr lang="ru-RU" sz="1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1" y="2000544"/>
            <a:ext cx="6901684" cy="2074438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6470085" y="2162460"/>
            <a:ext cx="1846469" cy="8112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076" y="4200277"/>
            <a:ext cx="7226620" cy="2657723"/>
          </a:xfrm>
          <a:prstGeom prst="rect">
            <a:avLst/>
          </a:prstGeom>
        </p:spPr>
      </p:pic>
      <p:sp>
        <p:nvSpPr>
          <p:cNvPr id="11" name="Овал 15"/>
          <p:cNvSpPr/>
          <p:nvPr/>
        </p:nvSpPr>
        <p:spPr>
          <a:xfrm>
            <a:off x="1066984" y="4266303"/>
            <a:ext cx="2666657" cy="93659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Обернули исключение</a:t>
            </a:r>
            <a:endParaRPr lang="ru-RU" sz="12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690098" y="4641293"/>
            <a:ext cx="1671893" cy="100061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17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61438" y="899733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Вопросы и ответы</a:t>
            </a:r>
          </a:p>
        </p:txBody>
      </p:sp>
      <p:pic>
        <p:nvPicPr>
          <p:cNvPr id="4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960" y="1837017"/>
            <a:ext cx="6912492" cy="4385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356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98710" y="2038069"/>
            <a:ext cx="7588898" cy="2645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	Глава </a:t>
            </a:r>
            <a:r>
              <a:rPr lang="en-US" sz="4400" dirty="0"/>
              <a:t>7</a:t>
            </a:r>
            <a:r>
              <a:rPr lang="ru-RU" sz="4400" dirty="0" smtClean="0"/>
              <a:t>.1 </a:t>
            </a:r>
          </a:p>
          <a:p>
            <a:r>
              <a:rPr lang="ru-RU" sz="4400" dirty="0">
                <a:solidFill>
                  <a:srgbClr val="333332"/>
                </a:solidFill>
                <a:ea typeface="Open Sans Semibold"/>
                <a:cs typeface="Open Sans Semibold"/>
              </a:rPr>
              <a:t>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     Коллекции.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Map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5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Ассоциативный массив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220685" y="4198773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316961" y="4198773"/>
            <a:ext cx="2774304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Вася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220684" y="4789713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56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4316961" y="4789713"/>
            <a:ext cx="2774304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Петя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2220685" y="5380653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316961" y="5380653"/>
            <a:ext cx="2774304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Коля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2220684" y="5971593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4316961" y="5971593"/>
            <a:ext cx="2774304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Света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27" idx="3"/>
            <a:endCxn id="29" idx="1"/>
          </p:cNvCxnSpPr>
          <p:nvPr/>
        </p:nvCxnSpPr>
        <p:spPr>
          <a:xfrm>
            <a:off x="2923590" y="4494243"/>
            <a:ext cx="1393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2923589" y="5075851"/>
            <a:ext cx="1393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2923589" y="5728994"/>
            <a:ext cx="1393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2923589" y="6276390"/>
            <a:ext cx="1393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8073" y="1231921"/>
            <a:ext cx="1058952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Ключ – значение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Как правило используется для получение элемента по ключу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Пришло время оценить сложность получение элемента по ключу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Какая сложность получения по ключу, если они отсортированы</a:t>
            </a:r>
            <a:r>
              <a:rPr lang="en-US" sz="2400" dirty="0" smtClean="0">
                <a:latin typeface="+mj-lt"/>
              </a:rPr>
              <a:t>/</a:t>
            </a:r>
            <a:r>
              <a:rPr lang="ru-RU" sz="2400" dirty="0" err="1" smtClean="0">
                <a:latin typeface="+mj-lt"/>
              </a:rPr>
              <a:t>неотсортированы</a:t>
            </a:r>
            <a:r>
              <a:rPr lang="ru-RU" sz="2400" dirty="0" smtClean="0">
                <a:latin typeface="+mj-lt"/>
              </a:rPr>
              <a:t>?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12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6242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 предыдущих сериях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321" y="1343609"/>
            <a:ext cx="1100243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Collection Framework</a:t>
            </a:r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Iterable</a:t>
            </a:r>
            <a:r>
              <a:rPr lang="en-US" sz="2800" dirty="0" smtClean="0">
                <a:latin typeface="+mj-lt"/>
              </a:rPr>
              <a:t>, Collection, List, Set</a:t>
            </a:r>
            <a:r>
              <a:rPr lang="en-US" sz="2800" dirty="0" smtClean="0">
                <a:latin typeface="+mj-lt"/>
              </a:rPr>
              <a:t>, Queue</a:t>
            </a:r>
            <a:endParaRPr lang="en-US" sz="2800" dirty="0" smtClean="0">
              <a:latin typeface="+mj-lt"/>
            </a:endParaRPr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Utility-</a:t>
            </a:r>
            <a:r>
              <a:rPr lang="ru-RU" sz="2800" dirty="0" smtClean="0">
                <a:latin typeface="+mj-lt"/>
              </a:rPr>
              <a:t>классы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56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Вспомним иерархию коллекций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  <a:p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1028" name="Picture 4" descr="Что не так с коллекциями в Java и почему Guava не поможет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15" y="1722149"/>
            <a:ext cx="8789372" cy="425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1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Интерфейс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Map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4530" y="1730918"/>
            <a:ext cx="105895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err="1" smtClean="0">
                <a:latin typeface="+mj-lt"/>
              </a:rPr>
              <a:t>Ассоациативный</a:t>
            </a:r>
            <a:r>
              <a:rPr lang="ru-RU" sz="3200" dirty="0" smtClean="0">
                <a:latin typeface="+mj-lt"/>
              </a:rPr>
              <a:t> массив пар ключ-значение</a:t>
            </a:r>
            <a:endParaRPr lang="en-US" sz="32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Entry&lt;</a:t>
            </a:r>
            <a:r>
              <a:rPr lang="ru-RU" sz="3200" dirty="0" smtClean="0">
                <a:latin typeface="+mj-lt"/>
              </a:rPr>
              <a:t>Ключ</a:t>
            </a:r>
            <a:r>
              <a:rPr lang="en-US" sz="3200" dirty="0" smtClean="0">
                <a:latin typeface="+mj-lt"/>
              </a:rPr>
              <a:t>,</a:t>
            </a:r>
            <a:r>
              <a:rPr lang="ru-RU" sz="3200" dirty="0" smtClean="0">
                <a:latin typeface="+mj-lt"/>
              </a:rPr>
              <a:t>Значение</a:t>
            </a:r>
            <a:r>
              <a:rPr lang="en-US" sz="3200" dirty="0" smtClean="0">
                <a:latin typeface="+mj-lt"/>
              </a:rPr>
              <a:t>&gt; </a:t>
            </a:r>
            <a:r>
              <a:rPr lang="ru-RU" sz="3200" dirty="0" smtClean="0">
                <a:latin typeface="+mj-lt"/>
              </a:rPr>
              <a:t>- пара ключ значение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Можно положить </a:t>
            </a:r>
            <a:r>
              <a:rPr lang="ru-RU" sz="3200" dirty="0" smtClean="0">
                <a:latin typeface="+mj-lt"/>
              </a:rPr>
              <a:t>элемент</a:t>
            </a:r>
            <a:r>
              <a:rPr lang="ru-RU" sz="3200" dirty="0" smtClean="0">
                <a:latin typeface="+mj-lt"/>
              </a:rPr>
              <a:t> </a:t>
            </a:r>
            <a:r>
              <a:rPr lang="ru-RU" sz="3200" dirty="0" smtClean="0">
                <a:latin typeface="+mj-lt"/>
              </a:rPr>
              <a:t>в «</a:t>
            </a:r>
            <a:r>
              <a:rPr lang="ru-RU" sz="3200" dirty="0" err="1" smtClean="0">
                <a:latin typeface="+mj-lt"/>
              </a:rPr>
              <a:t>мапу</a:t>
            </a:r>
            <a:r>
              <a:rPr lang="ru-RU" sz="3200" dirty="0" smtClean="0">
                <a:latin typeface="+mj-lt"/>
              </a:rPr>
              <a:t>» методом </a:t>
            </a:r>
            <a:r>
              <a:rPr lang="en-US" sz="3200" dirty="0" smtClean="0">
                <a:latin typeface="+mj-lt"/>
              </a:rPr>
              <a:t>put(</a:t>
            </a:r>
            <a:r>
              <a:rPr lang="en-US" sz="3200" dirty="0" err="1" smtClean="0">
                <a:latin typeface="+mj-lt"/>
              </a:rPr>
              <a:t>k,v</a:t>
            </a:r>
            <a:r>
              <a:rPr lang="en-US" sz="3200" dirty="0" smtClean="0">
                <a:latin typeface="+mj-lt"/>
              </a:rPr>
              <a:t>)</a:t>
            </a:r>
            <a:r>
              <a:rPr lang="ru-RU" sz="3200" dirty="0" smtClean="0">
                <a:latin typeface="+mj-lt"/>
              </a:rPr>
              <a:t>, достать методом </a:t>
            </a:r>
            <a:r>
              <a:rPr lang="en-US" sz="3200" dirty="0" smtClean="0">
                <a:latin typeface="+mj-lt"/>
              </a:rPr>
              <a:t>get(k)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Можно превратить в </a:t>
            </a:r>
            <a:r>
              <a:rPr lang="en-US" sz="3200" dirty="0" smtClean="0">
                <a:latin typeface="+mj-lt"/>
              </a:rPr>
              <a:t>Set(</a:t>
            </a:r>
            <a:r>
              <a:rPr lang="ru-RU" sz="3200" dirty="0" smtClean="0">
                <a:latin typeface="+mj-lt"/>
              </a:rPr>
              <a:t>Множество) пар</a:t>
            </a:r>
            <a:r>
              <a:rPr lang="en-US" sz="3200" dirty="0" smtClean="0">
                <a:latin typeface="+mj-lt"/>
              </a:rPr>
              <a:t>(Entry)</a:t>
            </a:r>
            <a:r>
              <a:rPr lang="ru-RU" sz="3200" dirty="0" smtClean="0">
                <a:latin typeface="+mj-lt"/>
              </a:rPr>
              <a:t>, с помощью метода </a:t>
            </a:r>
            <a:r>
              <a:rPr lang="en-US" sz="3200" dirty="0" err="1" smtClean="0">
                <a:latin typeface="+mj-lt"/>
              </a:rPr>
              <a:t>entrySet</a:t>
            </a:r>
            <a:r>
              <a:rPr lang="en-US" sz="3200" dirty="0" smtClean="0">
                <a:latin typeface="+mj-lt"/>
              </a:rPr>
              <a:t>()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Можно получить набор ключей и значений методами </a:t>
            </a:r>
            <a:r>
              <a:rPr lang="en-US" sz="3200" dirty="0" err="1" smtClean="0">
                <a:latin typeface="+mj-lt"/>
              </a:rPr>
              <a:t>keySet</a:t>
            </a:r>
            <a:r>
              <a:rPr lang="en-US" sz="3200" dirty="0" smtClean="0">
                <a:latin typeface="+mj-lt"/>
              </a:rPr>
              <a:t>() </a:t>
            </a:r>
            <a:r>
              <a:rPr lang="ru-RU" sz="3200" dirty="0" smtClean="0">
                <a:latin typeface="+mj-lt"/>
              </a:rPr>
              <a:t>и </a:t>
            </a:r>
            <a:r>
              <a:rPr lang="en-US" sz="3200" dirty="0" smtClean="0">
                <a:latin typeface="+mj-lt"/>
              </a:rPr>
              <a:t>values()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3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HashMap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4530" y="1730918"/>
            <a:ext cx="1058952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Задача – реализовать получение элемента из </a:t>
            </a:r>
            <a:r>
              <a:rPr lang="ru-RU" sz="3200" dirty="0" err="1" smtClean="0">
                <a:latin typeface="+mj-lt"/>
              </a:rPr>
              <a:t>Мапы</a:t>
            </a:r>
            <a:r>
              <a:rPr lang="ru-RU" sz="3200" dirty="0" smtClean="0">
                <a:latin typeface="+mj-lt"/>
              </a:rPr>
              <a:t> в </a:t>
            </a:r>
            <a:r>
              <a:rPr lang="en-US" sz="3200" dirty="0" smtClean="0">
                <a:latin typeface="+mj-lt"/>
              </a:rPr>
              <a:t>O(1) </a:t>
            </a:r>
            <a:r>
              <a:rPr lang="ru-RU" sz="3200" dirty="0" smtClean="0">
                <a:latin typeface="+mj-lt"/>
              </a:rPr>
              <a:t>в лучшем случае и </a:t>
            </a:r>
            <a:r>
              <a:rPr lang="en-US" sz="3200" dirty="0" smtClean="0">
                <a:latin typeface="+mj-lt"/>
              </a:rPr>
              <a:t>O(n) </a:t>
            </a:r>
            <a:r>
              <a:rPr lang="ru-RU" sz="3200" dirty="0" smtClean="0">
                <a:latin typeface="+mj-lt"/>
              </a:rPr>
              <a:t>в худшем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Всегда, когда в названии коллекции есть слово </a:t>
            </a:r>
            <a:r>
              <a:rPr lang="en-US" sz="3200" dirty="0" smtClean="0">
                <a:latin typeface="+mj-lt"/>
              </a:rPr>
              <a:t>Hash, </a:t>
            </a:r>
            <a:r>
              <a:rPr lang="ru-RU" sz="3200" dirty="0" smtClean="0">
                <a:latin typeface="+mj-lt"/>
              </a:rPr>
              <a:t>значит, что он использует </a:t>
            </a:r>
            <a:r>
              <a:rPr lang="ru-RU" sz="3200" dirty="0" err="1" smtClean="0">
                <a:latin typeface="+mj-lt"/>
              </a:rPr>
              <a:t>хеш</a:t>
            </a:r>
            <a:r>
              <a:rPr lang="ru-RU" sz="3200" dirty="0" smtClean="0">
                <a:latin typeface="+mj-lt"/>
              </a:rPr>
              <a:t> для оптимизации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Для ключей </a:t>
            </a:r>
            <a:r>
              <a:rPr lang="en-US" sz="3200" dirty="0" err="1" smtClean="0">
                <a:latin typeface="+mj-lt"/>
              </a:rPr>
              <a:t>HashMap</a:t>
            </a:r>
            <a:r>
              <a:rPr lang="ru-RU" sz="3200" dirty="0" smtClean="0">
                <a:latin typeface="+mj-lt"/>
              </a:rPr>
              <a:t>, необходимо </a:t>
            </a:r>
            <a:r>
              <a:rPr lang="ru-RU" sz="3200" dirty="0" err="1" smtClean="0">
                <a:latin typeface="+mj-lt"/>
              </a:rPr>
              <a:t>переобределять</a:t>
            </a:r>
            <a:r>
              <a:rPr lang="ru-RU" sz="3200" dirty="0" smtClean="0">
                <a:latin typeface="+mj-lt"/>
              </a:rPr>
              <a:t> методы </a:t>
            </a:r>
            <a:r>
              <a:rPr lang="en-US" sz="3200" dirty="0" smtClean="0">
                <a:latin typeface="+mj-lt"/>
              </a:rPr>
              <a:t>equals </a:t>
            </a:r>
            <a:r>
              <a:rPr lang="ru-RU" sz="3200" dirty="0" smtClean="0">
                <a:latin typeface="+mj-lt"/>
              </a:rPr>
              <a:t>и </a:t>
            </a:r>
            <a:r>
              <a:rPr lang="en-US" sz="3200" dirty="0" err="1" smtClean="0">
                <a:latin typeface="+mj-lt"/>
              </a:rPr>
              <a:t>hashCode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93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  <a:gs pos="100000">
              <a:schemeClr val="bg2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727494" y="725562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FF0000"/>
                </a:solidFill>
                <a:ea typeface="Open Sans Semibold"/>
                <a:cs typeface="Open Sans Semibold"/>
              </a:rPr>
              <a:t>ДИСКЛЕЙМЕР</a:t>
            </a:r>
            <a:endParaRPr lang="en-US" sz="4400" dirty="0">
              <a:solidFill>
                <a:srgbClr val="FF0000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8781" y="2301553"/>
            <a:ext cx="11002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3600" dirty="0" smtClean="0">
                <a:solidFill>
                  <a:schemeClr val="bg1"/>
                </a:solidFill>
                <a:latin typeface="+mj-lt"/>
              </a:rPr>
              <a:t>Я немного упрощу механизмы работы </a:t>
            </a:r>
            <a:r>
              <a:rPr lang="ru-RU" sz="3600" dirty="0" err="1" smtClean="0">
                <a:solidFill>
                  <a:schemeClr val="bg1"/>
                </a:solidFill>
                <a:latin typeface="+mj-lt"/>
              </a:rPr>
              <a:t>хеш-мапы</a:t>
            </a:r>
            <a:r>
              <a:rPr lang="ru-RU" sz="3600" dirty="0" smtClean="0">
                <a:solidFill>
                  <a:schemeClr val="bg1"/>
                </a:solidFill>
                <a:latin typeface="+mj-lt"/>
              </a:rPr>
              <a:t>, сохранив главные принципы неизменными. Детали вычисления </a:t>
            </a:r>
            <a:r>
              <a:rPr lang="ru-RU" sz="3600" dirty="0" err="1" smtClean="0">
                <a:solidFill>
                  <a:schemeClr val="bg1"/>
                </a:solidFill>
                <a:latin typeface="+mj-lt"/>
              </a:rPr>
              <a:t>хешей</a:t>
            </a:r>
            <a:r>
              <a:rPr lang="ru-RU" sz="3600" dirty="0" smtClean="0">
                <a:solidFill>
                  <a:schemeClr val="bg1"/>
                </a:solidFill>
                <a:latin typeface="+mj-lt"/>
              </a:rPr>
              <a:t> и автобалансировки </a:t>
            </a:r>
            <a:r>
              <a:rPr lang="ru-RU" sz="3600" dirty="0" err="1" smtClean="0">
                <a:solidFill>
                  <a:schemeClr val="bg1"/>
                </a:solidFill>
                <a:latin typeface="+mj-lt"/>
              </a:rPr>
              <a:t>мапы</a:t>
            </a:r>
            <a:r>
              <a:rPr lang="ru-RU" sz="3600" dirty="0" smtClean="0">
                <a:solidFill>
                  <a:schemeClr val="bg1"/>
                </a:solidFill>
                <a:latin typeface="+mj-lt"/>
              </a:rPr>
              <a:t> советую изучить, когда будет время и желание)</a:t>
            </a: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4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HashMap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как работает?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18786" y="3643101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18785" y="4482858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18787" y="5322615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18788" y="6162372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94766" y="1258167"/>
            <a:ext cx="10589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Bucket </a:t>
            </a:r>
            <a:r>
              <a:rPr lang="ru-RU" sz="2800" dirty="0" smtClean="0">
                <a:latin typeface="+mj-lt"/>
              </a:rPr>
              <a:t>– корзина в </a:t>
            </a:r>
            <a:r>
              <a:rPr lang="ru-RU" sz="2800" dirty="0" err="1" smtClean="0">
                <a:latin typeface="+mj-lt"/>
              </a:rPr>
              <a:t>хеш</a:t>
            </a:r>
            <a:r>
              <a:rPr lang="ru-RU" sz="2800" dirty="0" smtClean="0">
                <a:latin typeface="+mj-lt"/>
              </a:rPr>
              <a:t> </a:t>
            </a:r>
            <a:r>
              <a:rPr lang="ru-RU" sz="2800" dirty="0" err="1" smtClean="0">
                <a:latin typeface="+mj-lt"/>
              </a:rPr>
              <a:t>мапе</a:t>
            </a:r>
            <a:r>
              <a:rPr lang="ru-RU" sz="2800" dirty="0" smtClean="0">
                <a:latin typeface="+mj-lt"/>
              </a:rPr>
              <a:t>. Когда мы кладем элемент, мы вычисляем его </a:t>
            </a:r>
            <a:r>
              <a:rPr lang="ru-RU" sz="2800" dirty="0" err="1" smtClean="0">
                <a:latin typeface="+mj-lt"/>
              </a:rPr>
              <a:t>хеш</a:t>
            </a:r>
            <a:r>
              <a:rPr lang="ru-RU" sz="2800" dirty="0" smtClean="0">
                <a:latin typeface="+mj-lt"/>
              </a:rPr>
              <a:t> код, и на основе этого выбираем корзину с нужным индексом</a:t>
            </a:r>
            <a:endParaRPr lang="ru-RU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09928" y="3209618"/>
            <a:ext cx="10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Buckets</a:t>
            </a:r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4849524" y="2698516"/>
            <a:ext cx="1122068" cy="10222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Ключ </a:t>
            </a:r>
          </a:p>
          <a:p>
            <a:pPr algn="ctr"/>
            <a:r>
              <a:rPr lang="ru-RU" sz="1200" dirty="0" smtClean="0"/>
              <a:t>Строка </a:t>
            </a:r>
            <a:r>
              <a:rPr lang="en-US" sz="1200" dirty="0" smtClean="0"/>
              <a:t>“</a:t>
            </a:r>
            <a:r>
              <a:rPr lang="en-US" sz="1200" dirty="0" err="1" smtClean="0"/>
              <a:t>Vasya</a:t>
            </a:r>
            <a:r>
              <a:rPr lang="en-US" sz="1200" dirty="0" smtClean="0"/>
              <a:t>”</a:t>
            </a:r>
            <a:endParaRPr lang="ru-RU" sz="1200" dirty="0"/>
          </a:p>
        </p:txBody>
      </p:sp>
      <p:sp>
        <p:nvSpPr>
          <p:cNvPr id="11" name="Овал 10"/>
          <p:cNvSpPr/>
          <p:nvPr/>
        </p:nvSpPr>
        <p:spPr>
          <a:xfrm>
            <a:off x="4849524" y="4328264"/>
            <a:ext cx="1132599" cy="9994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Значение </a:t>
            </a:r>
          </a:p>
          <a:p>
            <a:pPr algn="ctr"/>
            <a:r>
              <a:rPr lang="ru-RU" sz="1200" dirty="0" smtClean="0"/>
              <a:t>Объект1</a:t>
            </a:r>
          </a:p>
          <a:p>
            <a:pPr algn="ctr"/>
            <a:r>
              <a:rPr lang="ru-RU" sz="1200" dirty="0" smtClean="0"/>
              <a:t>(любой)</a:t>
            </a:r>
            <a:endParaRPr lang="ru-RU" sz="1200" dirty="0"/>
          </a:p>
        </p:txBody>
      </p:sp>
      <p:cxnSp>
        <p:nvCxnSpPr>
          <p:cNvPr id="12" name="Прямая со стрелкой 11"/>
          <p:cNvCxnSpPr>
            <a:stCxn id="3" idx="4"/>
            <a:endCxn id="11" idx="0"/>
          </p:cNvCxnSpPr>
          <p:nvPr/>
        </p:nvCxnSpPr>
        <p:spPr>
          <a:xfrm>
            <a:off x="5410558" y="3720720"/>
            <a:ext cx="5266" cy="6075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39787" y="2815186"/>
            <a:ext cx="5703397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Пусть </a:t>
            </a:r>
            <a:r>
              <a:rPr lang="ru-RU" sz="2800" dirty="0" err="1" smtClean="0">
                <a:latin typeface="+mj-lt"/>
              </a:rPr>
              <a:t>хеш</a:t>
            </a:r>
            <a:r>
              <a:rPr lang="ru-RU" sz="2800" dirty="0" smtClean="0">
                <a:latin typeface="+mj-lt"/>
              </a:rPr>
              <a:t> строки </a:t>
            </a:r>
            <a:r>
              <a:rPr lang="en-US" sz="2800" dirty="0" smtClean="0">
                <a:latin typeface="+mj-lt"/>
              </a:rPr>
              <a:t>“</a:t>
            </a:r>
            <a:r>
              <a:rPr lang="en-US" sz="2800" dirty="0" err="1" smtClean="0">
                <a:latin typeface="+mj-lt"/>
              </a:rPr>
              <a:t>vasya</a:t>
            </a:r>
            <a:r>
              <a:rPr lang="en-US" sz="2800" dirty="0" smtClean="0">
                <a:latin typeface="+mj-lt"/>
              </a:rPr>
              <a:t>” </a:t>
            </a:r>
            <a:r>
              <a:rPr lang="ru-RU" sz="2800" dirty="0" smtClean="0">
                <a:latin typeface="+mj-lt"/>
              </a:rPr>
              <a:t>= 89210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В нашем примере у нас всего 4 </a:t>
            </a:r>
            <a:r>
              <a:rPr lang="ru-RU" sz="2800" dirty="0" err="1" smtClean="0">
                <a:latin typeface="+mj-lt"/>
              </a:rPr>
              <a:t>бакета</a:t>
            </a:r>
            <a:r>
              <a:rPr lang="ru-RU" sz="2800" dirty="0" smtClean="0">
                <a:latin typeface="+mj-lt"/>
              </a:rPr>
              <a:t>, нужно понять, какой использовать.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Посчитаем так</a:t>
            </a:r>
            <a:r>
              <a:rPr lang="en-US" sz="2800" dirty="0" smtClean="0">
                <a:latin typeface="+mj-lt"/>
              </a:rPr>
              <a:t>: </a:t>
            </a:r>
            <a:r>
              <a:rPr lang="ru-RU" sz="2800" dirty="0" smtClean="0"/>
              <a:t>89210 </a:t>
            </a:r>
            <a:r>
              <a:rPr lang="en-US" sz="2800" dirty="0" smtClean="0"/>
              <a:t>% 4 =</a:t>
            </a:r>
            <a:r>
              <a:rPr lang="ru-RU" sz="2800" dirty="0" smtClean="0"/>
              <a:t> 2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Значит 2 – индекс нашего </a:t>
            </a:r>
            <a:r>
              <a:rPr lang="ru-RU" sz="2800" dirty="0" err="1" smtClean="0">
                <a:latin typeface="+mj-lt"/>
              </a:rPr>
              <a:t>бакета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886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HashMap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как работает?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26426" y="2512954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26425" y="3352711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26427" y="4192468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326428" y="5032225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217568" y="2079471"/>
            <a:ext cx="10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Buckets</a:t>
            </a:r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4494006" y="4061838"/>
            <a:ext cx="1122068" cy="10222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Ключ </a:t>
            </a:r>
          </a:p>
          <a:p>
            <a:pPr algn="ctr"/>
            <a:r>
              <a:rPr lang="ru-RU" sz="1200" dirty="0" smtClean="0"/>
              <a:t>Строка </a:t>
            </a:r>
            <a:r>
              <a:rPr lang="en-US" sz="1200" dirty="0" smtClean="0"/>
              <a:t>“</a:t>
            </a:r>
            <a:r>
              <a:rPr lang="en-US" sz="1200" dirty="0" err="1" smtClean="0"/>
              <a:t>Vasya</a:t>
            </a:r>
            <a:r>
              <a:rPr lang="en-US" sz="1200" dirty="0" smtClean="0"/>
              <a:t>”</a:t>
            </a:r>
            <a:endParaRPr lang="ru-RU" sz="1200" dirty="0"/>
          </a:p>
        </p:txBody>
      </p:sp>
      <p:sp>
        <p:nvSpPr>
          <p:cNvPr id="11" name="Овал 10"/>
          <p:cNvSpPr/>
          <p:nvPr/>
        </p:nvSpPr>
        <p:spPr>
          <a:xfrm>
            <a:off x="4494006" y="5691586"/>
            <a:ext cx="1132599" cy="9994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Значение </a:t>
            </a:r>
          </a:p>
          <a:p>
            <a:pPr algn="ctr"/>
            <a:r>
              <a:rPr lang="ru-RU" sz="1200" dirty="0" smtClean="0"/>
              <a:t>Объект1</a:t>
            </a:r>
          </a:p>
          <a:p>
            <a:pPr algn="ctr"/>
            <a:r>
              <a:rPr lang="ru-RU" sz="1200" dirty="0" smtClean="0"/>
              <a:t>(любой)</a:t>
            </a:r>
            <a:endParaRPr lang="ru-RU" sz="1200" dirty="0"/>
          </a:p>
        </p:txBody>
      </p:sp>
      <p:cxnSp>
        <p:nvCxnSpPr>
          <p:cNvPr id="12" name="Прямая со стрелкой 11"/>
          <p:cNvCxnSpPr>
            <a:stCxn id="3" idx="4"/>
            <a:endCxn id="11" idx="0"/>
          </p:cNvCxnSpPr>
          <p:nvPr/>
        </p:nvCxnSpPr>
        <p:spPr>
          <a:xfrm>
            <a:off x="5055040" y="5084042"/>
            <a:ext cx="5266" cy="6075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3"/>
          </p:cNvCxnSpPr>
          <p:nvPr/>
        </p:nvCxnSpPr>
        <p:spPr>
          <a:xfrm flipV="1">
            <a:off x="3029332" y="4486425"/>
            <a:ext cx="1464674" cy="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46007" y="1145841"/>
            <a:ext cx="5703397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Как теперь работает получение элемента?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Даем </a:t>
            </a:r>
            <a:r>
              <a:rPr lang="en-US" sz="2800" dirty="0" smtClean="0">
                <a:latin typeface="+mj-lt"/>
              </a:rPr>
              <a:t>get </a:t>
            </a:r>
            <a:r>
              <a:rPr lang="ru-RU" sz="2800" dirty="0" smtClean="0">
                <a:latin typeface="+mj-lt"/>
              </a:rPr>
              <a:t>по </a:t>
            </a:r>
            <a:r>
              <a:rPr lang="en-US" sz="2800" dirty="0" smtClean="0">
                <a:latin typeface="+mj-lt"/>
              </a:rPr>
              <a:t>“</a:t>
            </a:r>
            <a:r>
              <a:rPr lang="en-US" sz="2800" dirty="0" err="1" smtClean="0">
                <a:latin typeface="+mj-lt"/>
              </a:rPr>
              <a:t>vasya</a:t>
            </a:r>
            <a:r>
              <a:rPr lang="en-US" sz="2800" dirty="0" smtClean="0">
                <a:latin typeface="+mj-lt"/>
              </a:rPr>
              <a:t>”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err="1" smtClean="0">
                <a:latin typeface="+mj-lt"/>
              </a:rPr>
              <a:t>Хеш</a:t>
            </a:r>
            <a:r>
              <a:rPr lang="ru-RU" sz="2800" dirty="0" smtClean="0">
                <a:latin typeface="+mj-lt"/>
              </a:rPr>
              <a:t> </a:t>
            </a:r>
            <a:r>
              <a:rPr lang="ru-RU" sz="2800" b="1" dirty="0" smtClean="0">
                <a:latin typeface="+mj-lt"/>
              </a:rPr>
              <a:t>такой – же</a:t>
            </a:r>
            <a:r>
              <a:rPr lang="en-US" sz="2800" b="1" dirty="0" smtClean="0">
                <a:latin typeface="+mj-lt"/>
              </a:rPr>
              <a:t>: </a:t>
            </a:r>
            <a:r>
              <a:rPr lang="en-US" sz="2800" dirty="0" smtClean="0">
                <a:latin typeface="+mj-lt"/>
              </a:rPr>
              <a:t>89210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Индекс </a:t>
            </a:r>
            <a:r>
              <a:rPr lang="ru-RU" sz="2800" dirty="0" err="1" smtClean="0">
                <a:latin typeface="+mj-lt"/>
              </a:rPr>
              <a:t>бакета</a:t>
            </a:r>
            <a:r>
              <a:rPr lang="ru-RU" sz="2800" dirty="0" smtClean="0">
                <a:latin typeface="+mj-lt"/>
              </a:rPr>
              <a:t> такой – же = 2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Значит идем во второй </a:t>
            </a:r>
            <a:r>
              <a:rPr lang="ru-RU" sz="2800" dirty="0" err="1" smtClean="0">
                <a:latin typeface="+mj-lt"/>
              </a:rPr>
              <a:t>бакет</a:t>
            </a:r>
            <a:r>
              <a:rPr lang="ru-RU" sz="2800" dirty="0" smtClean="0">
                <a:latin typeface="+mj-lt"/>
              </a:rPr>
              <a:t>, видим там ключ </a:t>
            </a:r>
            <a:r>
              <a:rPr lang="en-US" sz="2800" dirty="0" smtClean="0">
                <a:latin typeface="+mj-lt"/>
              </a:rPr>
              <a:t>“</a:t>
            </a:r>
            <a:r>
              <a:rPr lang="en-US" sz="2800" dirty="0" err="1" smtClean="0">
                <a:latin typeface="+mj-lt"/>
              </a:rPr>
              <a:t>vasya</a:t>
            </a:r>
            <a:r>
              <a:rPr lang="en-US" sz="2800" dirty="0" smtClean="0">
                <a:latin typeface="+mj-lt"/>
              </a:rPr>
              <a:t>”</a:t>
            </a:r>
            <a:r>
              <a:rPr lang="ru-RU" sz="2800" dirty="0" smtClean="0">
                <a:latin typeface="+mj-lt"/>
              </a:rPr>
              <a:t> и возвращаем Значение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err="1" smtClean="0">
                <a:latin typeface="+mj-lt"/>
              </a:rPr>
              <a:t>Окей</a:t>
            </a:r>
            <a:r>
              <a:rPr lang="ru-RU" sz="2800" dirty="0" smtClean="0">
                <a:latin typeface="+mj-lt"/>
              </a:rPr>
              <a:t>, а что если несколько объектов попадут в 1 </a:t>
            </a:r>
            <a:r>
              <a:rPr lang="ru-RU" sz="2800" dirty="0" err="1" smtClean="0">
                <a:latin typeface="+mj-lt"/>
              </a:rPr>
              <a:t>бакет</a:t>
            </a:r>
            <a:r>
              <a:rPr lang="ru-RU" sz="2800" dirty="0" smtClean="0">
                <a:latin typeface="+mj-lt"/>
              </a:rPr>
              <a:t>?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71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HashMap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как работает?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09120" y="2264137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09119" y="3103894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09121" y="3943651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09122" y="4783408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00262" y="1830654"/>
            <a:ext cx="10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Buckets</a:t>
            </a:r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2876700" y="3813021"/>
            <a:ext cx="1122068" cy="10222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Ключ </a:t>
            </a:r>
          </a:p>
          <a:p>
            <a:pPr algn="ctr"/>
            <a:r>
              <a:rPr lang="ru-RU" sz="1200" dirty="0" smtClean="0"/>
              <a:t>Строка </a:t>
            </a:r>
            <a:r>
              <a:rPr lang="en-US" sz="1200" dirty="0" smtClean="0"/>
              <a:t>“</a:t>
            </a:r>
            <a:r>
              <a:rPr lang="en-US" sz="1200" dirty="0" err="1" smtClean="0"/>
              <a:t>Vasya</a:t>
            </a:r>
            <a:r>
              <a:rPr lang="en-US" sz="1200" dirty="0" smtClean="0"/>
              <a:t>”</a:t>
            </a:r>
            <a:endParaRPr lang="ru-RU" sz="1200" dirty="0"/>
          </a:p>
        </p:txBody>
      </p:sp>
      <p:sp>
        <p:nvSpPr>
          <p:cNvPr id="11" name="Овал 10"/>
          <p:cNvSpPr/>
          <p:nvPr/>
        </p:nvSpPr>
        <p:spPr>
          <a:xfrm>
            <a:off x="2876700" y="5442769"/>
            <a:ext cx="1132599" cy="9994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Значение </a:t>
            </a:r>
          </a:p>
          <a:p>
            <a:pPr algn="ctr"/>
            <a:r>
              <a:rPr lang="ru-RU" sz="1200" dirty="0" smtClean="0"/>
              <a:t>Объект1</a:t>
            </a:r>
          </a:p>
          <a:p>
            <a:pPr algn="ctr"/>
            <a:r>
              <a:rPr lang="ru-RU" sz="1200" dirty="0" smtClean="0"/>
              <a:t>(любой)</a:t>
            </a:r>
            <a:endParaRPr lang="ru-RU" sz="1200" dirty="0"/>
          </a:p>
        </p:txBody>
      </p:sp>
      <p:cxnSp>
        <p:nvCxnSpPr>
          <p:cNvPr id="12" name="Прямая со стрелкой 11"/>
          <p:cNvCxnSpPr>
            <a:stCxn id="3" idx="4"/>
            <a:endCxn id="11" idx="0"/>
          </p:cNvCxnSpPr>
          <p:nvPr/>
        </p:nvCxnSpPr>
        <p:spPr>
          <a:xfrm>
            <a:off x="3437734" y="4835225"/>
            <a:ext cx="5266" cy="6075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3"/>
          </p:cNvCxnSpPr>
          <p:nvPr/>
        </p:nvCxnSpPr>
        <p:spPr>
          <a:xfrm flipV="1">
            <a:off x="1412026" y="4237608"/>
            <a:ext cx="1464674" cy="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4635883" y="3819155"/>
            <a:ext cx="1122068" cy="10222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Ключ </a:t>
            </a:r>
          </a:p>
          <a:p>
            <a:pPr algn="ctr"/>
            <a:r>
              <a:rPr lang="ru-RU" sz="1200" dirty="0" smtClean="0"/>
              <a:t>Строка </a:t>
            </a:r>
            <a:r>
              <a:rPr lang="en-US" sz="1200" dirty="0" smtClean="0"/>
              <a:t>“</a:t>
            </a:r>
            <a:r>
              <a:rPr lang="en-US" sz="1200" dirty="0" err="1" smtClean="0"/>
              <a:t>Petya</a:t>
            </a:r>
            <a:r>
              <a:rPr lang="en-US" sz="1200" dirty="0" smtClean="0"/>
              <a:t>”</a:t>
            </a:r>
            <a:endParaRPr lang="ru-RU" sz="1200" dirty="0"/>
          </a:p>
        </p:txBody>
      </p:sp>
      <p:sp>
        <p:nvSpPr>
          <p:cNvPr id="14" name="Овал 13"/>
          <p:cNvSpPr/>
          <p:nvPr/>
        </p:nvSpPr>
        <p:spPr>
          <a:xfrm>
            <a:off x="4635883" y="5448903"/>
            <a:ext cx="1132599" cy="9994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Значение </a:t>
            </a:r>
          </a:p>
          <a:p>
            <a:pPr algn="ctr"/>
            <a:r>
              <a:rPr lang="ru-RU" sz="1200" dirty="0" smtClean="0"/>
              <a:t>Объект</a:t>
            </a:r>
            <a:r>
              <a:rPr lang="en-US" sz="1200" dirty="0" smtClean="0"/>
              <a:t>2</a:t>
            </a:r>
            <a:endParaRPr lang="ru-RU" sz="1200" dirty="0" smtClean="0"/>
          </a:p>
          <a:p>
            <a:pPr algn="ctr"/>
            <a:r>
              <a:rPr lang="ru-RU" sz="1200" dirty="0" smtClean="0"/>
              <a:t>(любой)</a:t>
            </a:r>
            <a:endParaRPr lang="ru-RU" sz="1200" dirty="0"/>
          </a:p>
        </p:txBody>
      </p:sp>
      <p:cxnSp>
        <p:nvCxnSpPr>
          <p:cNvPr id="15" name="Прямая со стрелкой 14"/>
          <p:cNvCxnSpPr>
            <a:stCxn id="13" idx="4"/>
            <a:endCxn id="14" idx="0"/>
          </p:cNvCxnSpPr>
          <p:nvPr/>
        </p:nvCxnSpPr>
        <p:spPr>
          <a:xfrm>
            <a:off x="5196917" y="4841359"/>
            <a:ext cx="5266" cy="6075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6389802" y="3813021"/>
            <a:ext cx="1122068" cy="10222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Ключ </a:t>
            </a:r>
          </a:p>
          <a:p>
            <a:pPr algn="ctr"/>
            <a:r>
              <a:rPr lang="ru-RU" sz="1200" dirty="0" smtClean="0"/>
              <a:t>Строка </a:t>
            </a:r>
            <a:r>
              <a:rPr lang="en-US" sz="1200" dirty="0" smtClean="0"/>
              <a:t>“Olga”</a:t>
            </a:r>
            <a:endParaRPr lang="ru-RU" sz="1200" dirty="0"/>
          </a:p>
        </p:txBody>
      </p:sp>
      <p:sp>
        <p:nvSpPr>
          <p:cNvPr id="22" name="Овал 21"/>
          <p:cNvSpPr/>
          <p:nvPr/>
        </p:nvSpPr>
        <p:spPr>
          <a:xfrm>
            <a:off x="6389802" y="5442769"/>
            <a:ext cx="1132599" cy="9994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Значение </a:t>
            </a:r>
          </a:p>
          <a:p>
            <a:pPr algn="ctr"/>
            <a:r>
              <a:rPr lang="ru-RU" sz="1200" dirty="0" smtClean="0"/>
              <a:t>Объект</a:t>
            </a:r>
            <a:r>
              <a:rPr lang="en-US" sz="1200" dirty="0" smtClean="0"/>
              <a:t>3</a:t>
            </a:r>
            <a:endParaRPr lang="ru-RU" sz="1200" dirty="0" smtClean="0"/>
          </a:p>
          <a:p>
            <a:pPr algn="ctr"/>
            <a:r>
              <a:rPr lang="ru-RU" sz="1200" dirty="0" smtClean="0"/>
              <a:t>(любой)</a:t>
            </a:r>
            <a:endParaRPr lang="ru-RU" sz="1200" dirty="0"/>
          </a:p>
        </p:txBody>
      </p:sp>
      <p:cxnSp>
        <p:nvCxnSpPr>
          <p:cNvPr id="23" name="Прямая со стрелкой 22"/>
          <p:cNvCxnSpPr>
            <a:stCxn id="21" idx="4"/>
            <a:endCxn id="22" idx="0"/>
          </p:cNvCxnSpPr>
          <p:nvPr/>
        </p:nvCxnSpPr>
        <p:spPr>
          <a:xfrm>
            <a:off x="6950836" y="4835225"/>
            <a:ext cx="5266" cy="6075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14264" y="743807"/>
            <a:ext cx="464088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+mj-lt"/>
              </a:rPr>
              <a:t>Бакет</a:t>
            </a:r>
            <a:r>
              <a:rPr lang="ru-RU" sz="2400" dirty="0" smtClean="0">
                <a:latin typeface="+mj-lt"/>
              </a:rPr>
              <a:t> ссылается не на конкретный элемент, а на связный список</a:t>
            </a:r>
            <a:r>
              <a:rPr lang="en-US" sz="2400" dirty="0" smtClean="0">
                <a:latin typeface="+mj-lt"/>
              </a:rPr>
              <a:t> (</a:t>
            </a:r>
            <a:r>
              <a:rPr lang="ru-RU" sz="2400" dirty="0" smtClean="0">
                <a:latin typeface="+mj-lt"/>
              </a:rPr>
              <a:t>в более поздних версиях </a:t>
            </a:r>
            <a:r>
              <a:rPr lang="en-US" sz="2400" dirty="0" smtClean="0">
                <a:latin typeface="+mj-lt"/>
              </a:rPr>
              <a:t>java </a:t>
            </a:r>
            <a:r>
              <a:rPr lang="ru-RU" sz="2400" dirty="0" smtClean="0">
                <a:latin typeface="+mj-lt"/>
              </a:rPr>
              <a:t>на дерево)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+mj-lt"/>
              </a:rPr>
              <a:t>Хеш</a:t>
            </a:r>
            <a:r>
              <a:rPr lang="ru-RU" sz="2400" dirty="0" smtClean="0">
                <a:latin typeface="+mj-lt"/>
              </a:rPr>
              <a:t> используется только для определение </a:t>
            </a:r>
            <a:r>
              <a:rPr lang="ru-RU" sz="2400" dirty="0" err="1" smtClean="0">
                <a:latin typeface="+mj-lt"/>
              </a:rPr>
              <a:t>бакета</a:t>
            </a:r>
            <a:r>
              <a:rPr lang="ru-RU" sz="2400" dirty="0" smtClean="0">
                <a:latin typeface="+mj-lt"/>
              </a:rPr>
              <a:t>, сам ключ будет сравниваться на </a:t>
            </a:r>
            <a:r>
              <a:rPr lang="en-US" sz="2400" dirty="0" smtClean="0">
                <a:latin typeface="+mj-lt"/>
              </a:rPr>
              <a:t>equals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Таким образом в худшем случае получим элемент за </a:t>
            </a:r>
            <a:r>
              <a:rPr lang="en-US" sz="2400" dirty="0" smtClean="0">
                <a:latin typeface="+mj-lt"/>
              </a:rPr>
              <a:t>O(n) </a:t>
            </a:r>
            <a:r>
              <a:rPr lang="ru-RU" sz="2400" dirty="0" smtClean="0">
                <a:latin typeface="+mj-lt"/>
              </a:rPr>
              <a:t>в лучшем за </a:t>
            </a:r>
            <a:r>
              <a:rPr lang="en-US" sz="2400" dirty="0" smtClean="0">
                <a:latin typeface="+mj-lt"/>
              </a:rPr>
              <a:t>O(1)</a:t>
            </a:r>
          </a:p>
        </p:txBody>
      </p:sp>
      <p:cxnSp>
        <p:nvCxnSpPr>
          <p:cNvPr id="29" name="Прямая со стрелкой 28"/>
          <p:cNvCxnSpPr>
            <a:stCxn id="3" idx="6"/>
            <a:endCxn id="13" idx="2"/>
          </p:cNvCxnSpPr>
          <p:nvPr/>
        </p:nvCxnSpPr>
        <p:spPr>
          <a:xfrm>
            <a:off x="3998768" y="4324123"/>
            <a:ext cx="637115" cy="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3" idx="6"/>
          </p:cNvCxnSpPr>
          <p:nvPr/>
        </p:nvCxnSpPr>
        <p:spPr>
          <a:xfrm flipV="1">
            <a:off x="5757951" y="4324123"/>
            <a:ext cx="660449" cy="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2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HashMap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пример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4775" y="1329419"/>
            <a:ext cx="6241032" cy="508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48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HashMap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как работает?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472596" y="1929210"/>
            <a:ext cx="8769305" cy="27982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Ключами </a:t>
            </a:r>
            <a:r>
              <a:rPr lang="ru-RU" sz="4400" b="1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хеш-мапы</a:t>
            </a:r>
            <a:r>
              <a:rPr lang="ru-RU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можно использовать только </a:t>
            </a:r>
            <a:r>
              <a:rPr lang="ru-RU" sz="4400" b="1" dirty="0" err="1" smtClean="0">
                <a:solidFill>
                  <a:srgbClr val="FF0000"/>
                </a:solidFill>
                <a:ea typeface="Open Sans Semibold"/>
                <a:cs typeface="Open Sans Semibold"/>
              </a:rPr>
              <a:t>незменяемые</a:t>
            </a:r>
            <a:r>
              <a:rPr lang="ru-RU" sz="4400" b="1" dirty="0" smtClean="0">
                <a:solidFill>
                  <a:srgbClr val="FF0000"/>
                </a:solidFill>
                <a:ea typeface="Open Sans Semibold"/>
                <a:cs typeface="Open Sans Semibold"/>
              </a:rPr>
              <a:t> объекты </a:t>
            </a:r>
            <a:r>
              <a:rPr lang="ru-RU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с переопределенным </a:t>
            </a:r>
            <a:r>
              <a:rPr lang="ru-RU" sz="4400" b="1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хеш</a:t>
            </a:r>
            <a:r>
              <a:rPr lang="ru-RU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-кодом и </a:t>
            </a:r>
            <a:r>
              <a:rPr lang="en-US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equals</a:t>
            </a:r>
            <a:r>
              <a:rPr lang="ru-RU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!!!!!!!!!!</a:t>
            </a:r>
            <a:endParaRPr lang="en-US" sz="4400" b="1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4465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57722" y="412716"/>
            <a:ext cx="8769305" cy="733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Почему? Давайте сломаем </a:t>
            </a:r>
            <a:r>
              <a:rPr lang="ru-RU" sz="4400" b="1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хеш-мапу</a:t>
            </a:r>
            <a:endParaRPr lang="en-US" sz="4400" b="1" dirty="0">
              <a:solidFill>
                <a:srgbClr val="333332"/>
              </a:solidFill>
              <a:ea typeface="Open Sans Semibold"/>
              <a:cs typeface="Open Sans Semibold"/>
            </a:endParaRPr>
          </a:p>
          <a:p>
            <a:endParaRPr lang="en-US" sz="4400" b="1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90" y="1519771"/>
            <a:ext cx="6784189" cy="54231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7682" y="996551"/>
            <a:ext cx="892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1400" b="1" dirty="0" smtClean="0">
                <a:latin typeface="+mj-lt"/>
              </a:rPr>
              <a:t>Класс </a:t>
            </a:r>
            <a:r>
              <a:rPr lang="en-US" sz="1400" b="1" dirty="0" smtClean="0">
                <a:latin typeface="+mj-lt"/>
              </a:rPr>
              <a:t>User – </a:t>
            </a:r>
            <a:r>
              <a:rPr lang="ru-RU" sz="1400" b="1" dirty="0" smtClean="0">
                <a:latin typeface="+mj-lt"/>
              </a:rPr>
              <a:t>типичный </a:t>
            </a:r>
            <a:r>
              <a:rPr lang="en-US" sz="1400" b="1" dirty="0" smtClean="0">
                <a:latin typeface="+mj-lt"/>
              </a:rPr>
              <a:t>Data class </a:t>
            </a:r>
            <a:r>
              <a:rPr lang="ru-RU" sz="1400" b="1" dirty="0" smtClean="0">
                <a:latin typeface="+mj-lt"/>
              </a:rPr>
              <a:t>(еще называют </a:t>
            </a:r>
            <a:r>
              <a:rPr lang="en-US" sz="1400" b="1" dirty="0" err="1" smtClean="0">
                <a:latin typeface="+mj-lt"/>
              </a:rPr>
              <a:t>Pojo</a:t>
            </a:r>
            <a:r>
              <a:rPr lang="en-US" sz="1400" b="1" dirty="0" smtClean="0">
                <a:latin typeface="+mj-lt"/>
              </a:rPr>
              <a:t>).</a:t>
            </a:r>
            <a:r>
              <a:rPr lang="ru-RU" sz="1400" b="1" dirty="0" smtClean="0">
                <a:latin typeface="+mj-lt"/>
              </a:rPr>
              <a:t> Содержит только поля и геттеры, сеттеры для доступа к полям</a:t>
            </a:r>
            <a:endParaRPr lang="en-US" sz="1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61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98710" y="2038069"/>
            <a:ext cx="7588898" cy="2645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	Глава </a:t>
            </a:r>
            <a:r>
              <a:rPr lang="en-US" sz="4400" dirty="0" smtClean="0"/>
              <a:t>6</a:t>
            </a:r>
            <a:r>
              <a:rPr lang="ru-RU" sz="4400" dirty="0" smtClean="0"/>
              <a:t>.1 </a:t>
            </a:r>
          </a:p>
          <a:p>
            <a:r>
              <a:rPr lang="ru-RU" sz="4400" dirty="0">
                <a:solidFill>
                  <a:srgbClr val="333332"/>
                </a:solidFill>
                <a:ea typeface="Open Sans Semibold"/>
                <a:cs typeface="Open Sans Semibold"/>
              </a:rPr>
              <a:t>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     Исключения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58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57722" y="412716"/>
            <a:ext cx="8769305" cy="733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Почему</a:t>
            </a:r>
            <a:r>
              <a:rPr lang="en-US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</a:t>
            </a:r>
            <a:r>
              <a:rPr lang="ru-RU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мы потеряли элемент?</a:t>
            </a:r>
            <a:endParaRPr lang="en-US" sz="4400" b="1" dirty="0">
              <a:solidFill>
                <a:srgbClr val="333332"/>
              </a:solidFill>
              <a:ea typeface="Open Sans Semibold"/>
              <a:cs typeface="Open Sans Semibold"/>
            </a:endParaRPr>
          </a:p>
          <a:p>
            <a:endParaRPr lang="en-US" sz="4400" b="1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66" y="1173225"/>
            <a:ext cx="6525536" cy="397247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849" y="5145704"/>
            <a:ext cx="583011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HashMap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как работает?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472596" y="1929210"/>
            <a:ext cx="9394457" cy="45773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Если </a:t>
            </a:r>
            <a:r>
              <a:rPr lang="ru-RU" sz="4400" b="1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хеш</a:t>
            </a:r>
            <a:r>
              <a:rPr lang="ru-RU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код объекта может измениться, то мы можем ошибиться с </a:t>
            </a:r>
            <a:r>
              <a:rPr lang="ru-RU" sz="4400" b="1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бакетом</a:t>
            </a:r>
            <a:r>
              <a:rPr lang="ru-RU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, в котором он должен лежать. Именно поэтому </a:t>
            </a:r>
            <a:r>
              <a:rPr lang="ru-RU" sz="4400" b="1" dirty="0" smtClean="0">
                <a:solidFill>
                  <a:srgbClr val="FF0000"/>
                </a:solidFill>
                <a:ea typeface="Open Sans Semibold"/>
                <a:cs typeface="Open Sans Semibold"/>
              </a:rPr>
              <a:t>используем ключами только </a:t>
            </a:r>
            <a:r>
              <a:rPr lang="ru-RU" sz="4400" b="1" dirty="0" err="1" smtClean="0">
                <a:solidFill>
                  <a:srgbClr val="FF0000"/>
                </a:solidFill>
                <a:ea typeface="Open Sans Semibold"/>
                <a:cs typeface="Open Sans Semibold"/>
              </a:rPr>
              <a:t>иммутабильные</a:t>
            </a:r>
            <a:r>
              <a:rPr lang="ru-RU" sz="4400" b="1" dirty="0" smtClean="0">
                <a:solidFill>
                  <a:srgbClr val="FF0000"/>
                </a:solidFill>
                <a:ea typeface="Open Sans Semibold"/>
                <a:cs typeface="Open Sans Semibold"/>
              </a:rPr>
              <a:t> объекты</a:t>
            </a:r>
            <a:r>
              <a:rPr lang="ru-RU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. </a:t>
            </a:r>
            <a:r>
              <a:rPr lang="ru-RU" sz="4400" b="1" dirty="0" smtClean="0">
                <a:solidFill>
                  <a:srgbClr val="00B050"/>
                </a:solidFill>
                <a:ea typeface="Open Sans Semibold"/>
                <a:cs typeface="Open Sans Semibold"/>
              </a:rPr>
              <a:t>Значениями можно использовать что угодно</a:t>
            </a:r>
            <a:endParaRPr lang="en-US" sz="4400" b="1" dirty="0">
              <a:solidFill>
                <a:srgbClr val="00B050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3231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HashMap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еще нужно знать?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181" y="1430691"/>
            <a:ext cx="1131967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Количество </a:t>
            </a:r>
            <a:r>
              <a:rPr lang="ru-RU" sz="3600" dirty="0" err="1" smtClean="0">
                <a:latin typeface="+mj-lt"/>
              </a:rPr>
              <a:t>бакетов</a:t>
            </a:r>
            <a:r>
              <a:rPr lang="ru-RU" sz="3600" dirty="0" smtClean="0">
                <a:latin typeface="+mj-lt"/>
              </a:rPr>
              <a:t> по умолчанию – </a:t>
            </a:r>
            <a:r>
              <a:rPr lang="en-US" sz="3600" dirty="0" smtClean="0">
                <a:latin typeface="+mj-lt"/>
              </a:rPr>
              <a:t>16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Есть механизм автобалансировки, которые следит за тем, чтобы </a:t>
            </a:r>
            <a:r>
              <a:rPr lang="ru-RU" sz="3600" dirty="0" err="1" smtClean="0">
                <a:latin typeface="+mj-lt"/>
              </a:rPr>
              <a:t>мапа</a:t>
            </a:r>
            <a:r>
              <a:rPr lang="ru-RU" sz="3600" dirty="0" smtClean="0">
                <a:latin typeface="+mj-lt"/>
              </a:rPr>
              <a:t> не переполнилась, если она переполняется, он увеличивает число </a:t>
            </a:r>
            <a:r>
              <a:rPr lang="ru-RU" sz="3600" dirty="0" err="1" smtClean="0">
                <a:latin typeface="+mj-lt"/>
              </a:rPr>
              <a:t>бакетов</a:t>
            </a:r>
            <a:endParaRPr lang="ru-RU" sz="36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+mj-lt"/>
              </a:rPr>
              <a:t>HashSet</a:t>
            </a:r>
            <a:r>
              <a:rPr lang="en-US" sz="3600" dirty="0" smtClean="0">
                <a:latin typeface="+mj-lt"/>
              </a:rPr>
              <a:t> </a:t>
            </a:r>
            <a:r>
              <a:rPr lang="ru-RU" sz="3600" dirty="0" smtClean="0">
                <a:latin typeface="+mj-lt"/>
              </a:rPr>
              <a:t>внутри – это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HashMap</a:t>
            </a:r>
            <a:r>
              <a:rPr lang="ru-RU" sz="3600" dirty="0" smtClean="0">
                <a:latin typeface="+mj-lt"/>
              </a:rPr>
              <a:t>, где ключ, это наши элементы, а значения – </a:t>
            </a:r>
            <a:r>
              <a:rPr lang="en-US" sz="3600" dirty="0" smtClean="0">
                <a:latin typeface="+mj-lt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601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Map: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какие еще есть реализации?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181" y="1430691"/>
            <a:ext cx="1131967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+mj-lt"/>
              </a:rPr>
              <a:t>TreeMap</a:t>
            </a:r>
            <a:r>
              <a:rPr lang="en-US" sz="3600" dirty="0" smtClean="0">
                <a:latin typeface="+mj-lt"/>
              </a:rPr>
              <a:t> – </a:t>
            </a:r>
            <a:r>
              <a:rPr lang="ru-RU" sz="3600" dirty="0" smtClean="0">
                <a:latin typeface="+mj-lt"/>
              </a:rPr>
              <a:t>ключи отсортированы по компаратору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Хранит элементы в порядке добавления</a:t>
            </a:r>
            <a:endParaRPr lang="en-US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83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61438" y="899733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Вопросы и ответы</a:t>
            </a:r>
          </a:p>
        </p:txBody>
      </p:sp>
      <p:pic>
        <p:nvPicPr>
          <p:cNvPr id="4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960" y="1837017"/>
            <a:ext cx="6912492" cy="4385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23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98710" y="2038069"/>
            <a:ext cx="7588898" cy="2645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	Глава 8.1 </a:t>
            </a: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Ввод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/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вывод данных в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.</a:t>
            </a:r>
          </a:p>
          <a:p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Input/Output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streams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 интерфейс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Closable.</a:t>
            </a:r>
          </a:p>
        </p:txBody>
      </p:sp>
    </p:spTree>
    <p:extLst>
      <p:ext uri="{BB962C8B-B14F-4D97-AF65-F5344CB8AC3E}">
        <p14:creationId xmlns:p14="http://schemas.microsoft.com/office/powerpoint/2010/main" val="19856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Ввод и вывод данных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  <a:p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7998" y="1380934"/>
            <a:ext cx="1100243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Ввод/вывод может происходить из разных источников (Консоль, Файл, Интернет)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В </a:t>
            </a:r>
            <a:r>
              <a:rPr lang="ru-RU" sz="3600" dirty="0" err="1">
                <a:latin typeface="+mj-lt"/>
              </a:rPr>
              <a:t>Java</a:t>
            </a:r>
            <a:r>
              <a:rPr lang="ru-RU" sz="3600" dirty="0">
                <a:latin typeface="+mj-lt"/>
              </a:rPr>
              <a:t> мы рассмотрим основные возможность </a:t>
            </a:r>
            <a:r>
              <a:rPr lang="ru-RU" sz="3600" dirty="0" smtClean="0">
                <a:latin typeface="+mj-lt"/>
              </a:rPr>
              <a:t>ввода/вывода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Вообще в </a:t>
            </a:r>
            <a:r>
              <a:rPr lang="en-US" sz="3600" dirty="0" smtClean="0">
                <a:latin typeface="+mj-lt"/>
              </a:rPr>
              <a:t>Java </a:t>
            </a:r>
            <a:r>
              <a:rPr lang="ru-RU" sz="3600" dirty="0" smtClean="0">
                <a:latin typeface="+mj-lt"/>
              </a:rPr>
              <a:t>есть интерфейсы, которые абстрагируют ввод и вывод. То есть мы можем читать</a:t>
            </a:r>
            <a:r>
              <a:rPr lang="en-US" sz="3600" dirty="0" smtClean="0">
                <a:latin typeface="+mj-lt"/>
              </a:rPr>
              <a:t>/</a:t>
            </a:r>
            <a:r>
              <a:rPr lang="ru-RU" sz="3600" dirty="0" smtClean="0">
                <a:latin typeface="+mj-lt"/>
              </a:rPr>
              <a:t>писать данные, а откуда они приходят – </a:t>
            </a:r>
            <a:r>
              <a:rPr lang="ru-RU" sz="3600" dirty="0" err="1" smtClean="0">
                <a:latin typeface="+mj-lt"/>
              </a:rPr>
              <a:t>инкапсулированно</a:t>
            </a:r>
            <a:r>
              <a:rPr lang="ru-RU" sz="3600" dirty="0" smtClean="0">
                <a:latin typeface="+mj-lt"/>
              </a:rPr>
              <a:t>.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54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Ввод и вывод данных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  <a:p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4" name="Picture 4" descr="http://javastudy.ru/wp-content/uploads/2016/01/ioHierarch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7839" y="1387151"/>
            <a:ext cx="8626863" cy="48660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34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Ввод и вывод данных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  <a:p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8352" y="1922105"/>
            <a:ext cx="8414463" cy="4249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Овал 15"/>
          <p:cNvSpPr/>
          <p:nvPr/>
        </p:nvSpPr>
        <p:spPr>
          <a:xfrm>
            <a:off x="6475629" y="3970834"/>
            <a:ext cx="2960730" cy="121076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Если </a:t>
            </a:r>
            <a:r>
              <a:rPr lang="en-US" sz="1200" dirty="0" smtClean="0">
                <a:solidFill>
                  <a:schemeClr val="bg1"/>
                </a:solidFill>
              </a:rPr>
              <a:t>close() </a:t>
            </a:r>
            <a:r>
              <a:rPr lang="ru-RU" sz="1200" dirty="0" smtClean="0">
                <a:solidFill>
                  <a:schemeClr val="bg1"/>
                </a:solidFill>
              </a:rPr>
              <a:t>выбросит </a:t>
            </a:r>
            <a:r>
              <a:rPr lang="ru-RU" sz="1200" dirty="0" err="1" smtClean="0">
                <a:solidFill>
                  <a:schemeClr val="bg1"/>
                </a:solidFill>
              </a:rPr>
              <a:t>эксепшен</a:t>
            </a:r>
            <a:r>
              <a:rPr lang="ru-RU" sz="1200" dirty="0" smtClean="0">
                <a:solidFill>
                  <a:schemeClr val="bg1"/>
                </a:solidFill>
              </a:rPr>
              <a:t>, или он выбросится где-то раньше, до </a:t>
            </a:r>
            <a:r>
              <a:rPr lang="en-US" sz="1200" dirty="0" smtClean="0">
                <a:solidFill>
                  <a:schemeClr val="bg1"/>
                </a:solidFill>
              </a:rPr>
              <a:t>close()</a:t>
            </a:r>
            <a:r>
              <a:rPr lang="ru-RU" sz="1200" dirty="0" smtClean="0">
                <a:solidFill>
                  <a:schemeClr val="bg1"/>
                </a:solidFill>
              </a:rPr>
              <a:t>, ресурс не закроется</a:t>
            </a:r>
            <a:endParaRPr lang="ru-RU" sz="1200" dirty="0">
              <a:solidFill>
                <a:schemeClr val="bg1"/>
              </a:solidFill>
            </a:endParaRPr>
          </a:p>
        </p:txBody>
      </p:sp>
      <p:cxnSp>
        <p:nvCxnSpPr>
          <p:cNvPr id="8" name="Прямая со стрелкой 7"/>
          <p:cNvCxnSpPr>
            <a:stCxn id="7" idx="2"/>
          </p:cNvCxnSpPr>
          <p:nvPr/>
        </p:nvCxnSpPr>
        <p:spPr>
          <a:xfrm flipH="1">
            <a:off x="3782009" y="4576217"/>
            <a:ext cx="2693620" cy="12641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15"/>
          <p:cNvSpPr/>
          <p:nvPr/>
        </p:nvSpPr>
        <p:spPr>
          <a:xfrm>
            <a:off x="8730528" y="3125966"/>
            <a:ext cx="2397783" cy="8448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Когда </a:t>
            </a:r>
            <a:r>
              <a:rPr lang="en-US" sz="1200" dirty="0" smtClean="0">
                <a:solidFill>
                  <a:schemeClr val="bg1"/>
                </a:solidFill>
              </a:rPr>
              <a:t>IS </a:t>
            </a:r>
            <a:r>
              <a:rPr lang="ru-RU" sz="1200" dirty="0" smtClean="0">
                <a:solidFill>
                  <a:schemeClr val="bg1"/>
                </a:solidFill>
              </a:rPr>
              <a:t>вернет 0 или меньше, значит данных в потоке нет</a:t>
            </a:r>
            <a:endParaRPr lang="ru-RU" sz="1200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>
            <a:stCxn id="9" idx="2"/>
          </p:cNvCxnSpPr>
          <p:nvPr/>
        </p:nvCxnSpPr>
        <p:spPr>
          <a:xfrm flipH="1">
            <a:off x="4096140" y="3548400"/>
            <a:ext cx="4634388" cy="72512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79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Closable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 </a:t>
            </a:r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Autoclosable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998" y="1380934"/>
            <a:ext cx="10989993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Closable </a:t>
            </a:r>
            <a:r>
              <a:rPr lang="ru-RU" sz="3600" dirty="0" smtClean="0">
                <a:latin typeface="+mj-lt"/>
              </a:rPr>
              <a:t>говорит о том, что ресурс «закрываемый»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+mj-lt"/>
              </a:rPr>
              <a:t>Autoclosable</a:t>
            </a:r>
            <a:r>
              <a:rPr lang="en-US" sz="3600" dirty="0" smtClean="0">
                <a:latin typeface="+mj-lt"/>
              </a:rPr>
              <a:t> </a:t>
            </a:r>
            <a:r>
              <a:rPr lang="ru-RU" sz="3600" dirty="0" smtClean="0">
                <a:latin typeface="+mj-lt"/>
              </a:rPr>
              <a:t>говорит о том, что для закрытия можно использовать конструкцию </a:t>
            </a:r>
            <a:r>
              <a:rPr lang="en-US" sz="3600" dirty="0" smtClean="0">
                <a:latin typeface="+mj-lt"/>
              </a:rPr>
              <a:t>try with resource (</a:t>
            </a:r>
            <a:r>
              <a:rPr lang="ru-RU" sz="3600" dirty="0" smtClean="0">
                <a:latin typeface="+mj-lt"/>
              </a:rPr>
              <a:t>новых методов не содержит)</a:t>
            </a:r>
            <a:endParaRPr lang="ru-RU" sz="36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23" y="3939077"/>
            <a:ext cx="798306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52" y="1287811"/>
            <a:ext cx="10355064" cy="366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Closable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 </a:t>
            </a:r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Autoclosable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810" y="1474240"/>
            <a:ext cx="10989993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В старые добрые времена закрывать ресурсы нужно было ручным вызовом </a:t>
            </a:r>
            <a:r>
              <a:rPr lang="en-US" sz="3600" dirty="0" smtClean="0">
                <a:latin typeface="+mj-lt"/>
              </a:rPr>
              <a:t>close</a:t>
            </a:r>
            <a:r>
              <a:rPr lang="ru-RU" sz="3600" dirty="0" smtClean="0">
                <a:latin typeface="+mj-lt"/>
              </a:rPr>
              <a:t>()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К счастью, это сейчас не актуально, поэтому мы будем использовать сразу конструкцию </a:t>
            </a:r>
            <a:r>
              <a:rPr lang="en-US" sz="3600" dirty="0" smtClean="0">
                <a:latin typeface="+mj-lt"/>
              </a:rPr>
              <a:t>try with resource</a:t>
            </a:r>
          </a:p>
        </p:txBody>
      </p:sp>
    </p:spTree>
    <p:extLst>
      <p:ext uri="{BB962C8B-B14F-4D97-AF65-F5344CB8AC3E}">
        <p14:creationId xmlns:p14="http://schemas.microsoft.com/office/powerpoint/2010/main" val="254732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Try with resource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47" y="1212644"/>
            <a:ext cx="5671757" cy="36276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47" y="4958453"/>
            <a:ext cx="5309657" cy="1474904"/>
          </a:xfrm>
          <a:prstGeom prst="rect">
            <a:avLst/>
          </a:prstGeom>
        </p:spPr>
      </p:pic>
      <p:sp>
        <p:nvSpPr>
          <p:cNvPr id="7" name="Овал 15"/>
          <p:cNvSpPr/>
          <p:nvPr/>
        </p:nvSpPr>
        <p:spPr>
          <a:xfrm>
            <a:off x="6469439" y="1305116"/>
            <a:ext cx="2397783" cy="8448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Закроется автоматически в любом случае</a:t>
            </a:r>
            <a:endParaRPr lang="ru-RU" sz="1200" dirty="0">
              <a:solidFill>
                <a:schemeClr val="bg1"/>
              </a:solidFill>
            </a:endParaRPr>
          </a:p>
        </p:txBody>
      </p:sp>
      <p:cxnSp>
        <p:nvCxnSpPr>
          <p:cNvPr id="8" name="Прямая со стрелкой 7"/>
          <p:cNvCxnSpPr>
            <a:stCxn id="7" idx="2"/>
          </p:cNvCxnSpPr>
          <p:nvPr/>
        </p:nvCxnSpPr>
        <p:spPr>
          <a:xfrm flipH="1">
            <a:off x="1835051" y="1727550"/>
            <a:ext cx="4634388" cy="72512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79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Читаем и пишем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80" y="1535306"/>
            <a:ext cx="8374214" cy="310413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98" y="4781260"/>
            <a:ext cx="4143953" cy="20767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134" y="4871760"/>
            <a:ext cx="2476846" cy="1895740"/>
          </a:xfrm>
          <a:prstGeom prst="rect">
            <a:avLst/>
          </a:prstGeom>
        </p:spPr>
      </p:pic>
      <p:sp>
        <p:nvSpPr>
          <p:cNvPr id="10" name="Овал 15"/>
          <p:cNvSpPr/>
          <p:nvPr/>
        </p:nvSpPr>
        <p:spPr>
          <a:xfrm>
            <a:off x="8553276" y="1309556"/>
            <a:ext cx="2397783" cy="8448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Reader </a:t>
            </a:r>
            <a:r>
              <a:rPr lang="ru-RU" sz="1200" dirty="0" smtClean="0">
                <a:solidFill>
                  <a:schemeClr val="bg1"/>
                </a:solidFill>
              </a:rPr>
              <a:t>позволяет читать </a:t>
            </a:r>
            <a:r>
              <a:rPr lang="en-US" sz="1200" dirty="0" smtClean="0">
                <a:solidFill>
                  <a:schemeClr val="bg1"/>
                </a:solidFill>
              </a:rPr>
              <a:t>char</a:t>
            </a:r>
            <a:endParaRPr lang="ru-RU" sz="1200" dirty="0">
              <a:solidFill>
                <a:schemeClr val="bg1"/>
              </a:solidFill>
            </a:endParaRPr>
          </a:p>
        </p:txBody>
      </p:sp>
      <p:cxnSp>
        <p:nvCxnSpPr>
          <p:cNvPr id="11" name="Прямая со стрелкой 10"/>
          <p:cNvCxnSpPr>
            <a:stCxn id="10" idx="2"/>
          </p:cNvCxnSpPr>
          <p:nvPr/>
        </p:nvCxnSpPr>
        <p:spPr>
          <a:xfrm flipH="1">
            <a:off x="3918888" y="1731990"/>
            <a:ext cx="4634388" cy="72512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7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Класс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Scanner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6896" y="1635971"/>
            <a:ext cx="1100243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+mj-lt"/>
              </a:rPr>
              <a:t>Iterable</a:t>
            </a:r>
            <a:r>
              <a:rPr lang="en-US" sz="3200" dirty="0" smtClean="0">
                <a:latin typeface="+mj-lt"/>
              </a:rPr>
              <a:t> and Closable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Позволяет читать конкретные типы, например строки</a:t>
            </a:r>
          </a:p>
        </p:txBody>
      </p:sp>
    </p:spTree>
    <p:extLst>
      <p:ext uri="{BB962C8B-B14F-4D97-AF65-F5344CB8AC3E}">
        <p14:creationId xmlns:p14="http://schemas.microsoft.com/office/powerpoint/2010/main" val="39447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Класс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Scanner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43" y="1264739"/>
            <a:ext cx="7249716" cy="31679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980" y="4574414"/>
            <a:ext cx="2200582" cy="12860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905" y="4574414"/>
            <a:ext cx="2534004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61438" y="899733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Вопросы и ответы</a:t>
            </a:r>
          </a:p>
        </p:txBody>
      </p:sp>
      <p:pic>
        <p:nvPicPr>
          <p:cNvPr id="4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960" y="1837017"/>
            <a:ext cx="6912492" cy="4385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57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98710" y="2038069"/>
            <a:ext cx="7588898" cy="2645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	Глава 8.</a:t>
            </a:r>
            <a:r>
              <a:rPr lang="en-US" sz="4400" dirty="0" smtClean="0"/>
              <a:t>2</a:t>
            </a:r>
            <a:r>
              <a:rPr lang="ru-RU" sz="4400" dirty="0" smtClean="0"/>
              <a:t> </a:t>
            </a: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Разделение ответственности классов (прототип идеи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SOLID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MVC)</a:t>
            </a:r>
          </a:p>
        </p:txBody>
      </p:sp>
    </p:spTree>
    <p:extLst>
      <p:ext uri="{BB962C8B-B14F-4D97-AF65-F5344CB8AC3E}">
        <p14:creationId xmlns:p14="http://schemas.microsoft.com/office/powerpoint/2010/main" val="185849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78073" y="339896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Разделение ответственностей для классов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4929" y="1654627"/>
            <a:ext cx="11002435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Каждый класс должен быть </a:t>
            </a:r>
            <a:r>
              <a:rPr lang="en-US" sz="3600" dirty="0" smtClean="0">
                <a:latin typeface="+mj-lt"/>
              </a:rPr>
              <a:t>Single-Responsible, </a:t>
            </a:r>
            <a:r>
              <a:rPr lang="ru-RU" sz="3600" dirty="0" smtClean="0">
                <a:latin typeface="+mj-lt"/>
              </a:rPr>
              <a:t>то есть отвечать за что то одно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Такой подход позволяет лучше пере использовать код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Например, класс, реализующий логику поиска каких </a:t>
            </a:r>
            <a:r>
              <a:rPr lang="ru-RU" sz="3600" dirty="0" err="1" smtClean="0">
                <a:latin typeface="+mj-lt"/>
              </a:rPr>
              <a:t>нибудь</a:t>
            </a:r>
            <a:r>
              <a:rPr lang="ru-RU" sz="3600" dirty="0" smtClean="0">
                <a:latin typeface="+mj-lt"/>
              </a:rPr>
              <a:t> данных в файле</a:t>
            </a:r>
            <a:r>
              <a:rPr lang="en-US" sz="3600" dirty="0" smtClean="0">
                <a:latin typeface="+mj-lt"/>
              </a:rPr>
              <a:t>/</a:t>
            </a:r>
            <a:r>
              <a:rPr lang="ru-RU" sz="3600" dirty="0" smtClean="0">
                <a:latin typeface="+mj-lt"/>
              </a:rPr>
              <a:t>любом другом месте, лучше отделять от класса, реализующего этот интерфейс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Тогда можно сделать несколько интерфейсов для одной и той же логики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55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78073" y="339896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Разделение ответственностей для классов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4929" y="1654627"/>
            <a:ext cx="11002435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Каждый класс должен быть </a:t>
            </a:r>
            <a:r>
              <a:rPr lang="en-US" sz="3600" dirty="0" smtClean="0">
                <a:latin typeface="+mj-lt"/>
              </a:rPr>
              <a:t>Single-Responsible, </a:t>
            </a:r>
            <a:r>
              <a:rPr lang="ru-RU" sz="3600" dirty="0" smtClean="0">
                <a:latin typeface="+mj-lt"/>
              </a:rPr>
              <a:t>то есть отвечать за что то одно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Такой подход позволяет лучше пере использовать код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Например, класс, реализующий логику поиска каких </a:t>
            </a:r>
            <a:r>
              <a:rPr lang="ru-RU" sz="3600" dirty="0" err="1" smtClean="0">
                <a:latin typeface="+mj-lt"/>
              </a:rPr>
              <a:t>нибудь</a:t>
            </a:r>
            <a:r>
              <a:rPr lang="ru-RU" sz="3600" dirty="0" smtClean="0">
                <a:latin typeface="+mj-lt"/>
              </a:rPr>
              <a:t> данных в файле</a:t>
            </a:r>
            <a:r>
              <a:rPr lang="en-US" sz="3600" dirty="0" smtClean="0">
                <a:latin typeface="+mj-lt"/>
              </a:rPr>
              <a:t>/</a:t>
            </a:r>
            <a:r>
              <a:rPr lang="ru-RU" sz="3600" dirty="0" smtClean="0">
                <a:latin typeface="+mj-lt"/>
              </a:rPr>
              <a:t>любом другом месте, лучше отделять от класса, реализующего этот интерфейс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Тогда можно сделать несколько интерфейсов для одной и той же логики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04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98709" y="2038069"/>
            <a:ext cx="8397551" cy="33301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	Глава 8.3 </a:t>
            </a: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Практический пример.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Класс </a:t>
            </a:r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ConsoleUserInterface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,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 поиск строки в файле (ссылка на исходники будет в конце лекции)</a:t>
            </a:r>
            <a:endParaRPr lang="en-US" sz="4400" dirty="0" smtClean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474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Обработка ошибок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181" y="1430691"/>
            <a:ext cx="11319676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В процедурных языках в случая ошибки было принято возвращать «код ошибки» из метода, есть несколько проблем в таком походе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Можно просто проигнорировать ошибку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Если метод уже возвращает что-то (например строку), нужно создавать более сложную структуру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Ошибки вида «42» не очень информативны, хотелось бы подробное описание на месте, а не в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6672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97158" y="209269"/>
            <a:ext cx="7899919" cy="12863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Домашнее задание</a:t>
            </a:r>
            <a:r>
              <a:rPr lang="en-US" sz="4400" dirty="0" smtClean="0"/>
              <a:t>: </a:t>
            </a:r>
            <a:r>
              <a:rPr lang="ru-RU" sz="4400" dirty="0" smtClean="0"/>
              <a:t>есть файл со следующей структурой</a:t>
            </a:r>
            <a:endParaRPr lang="en-US" sz="4400" dirty="0" smtClean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458" y="1648018"/>
            <a:ext cx="3776662" cy="482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419670" y="1495619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Количество людей в записной книжке</a:t>
            </a:r>
            <a:endParaRPr lang="ru-RU" sz="2400" dirty="0"/>
          </a:p>
        </p:txBody>
      </p:sp>
      <p:cxnSp>
        <p:nvCxnSpPr>
          <p:cNvPr id="6" name="Прямая со стрелкой 5"/>
          <p:cNvCxnSpPr/>
          <p:nvPr/>
        </p:nvCxnSpPr>
        <p:spPr>
          <a:xfrm rot="10800000" flipV="1">
            <a:off x="1724220" y="1895669"/>
            <a:ext cx="161925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rot="10800000">
            <a:off x="3514920" y="2695769"/>
            <a:ext cx="7048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10800000">
            <a:off x="3533970" y="3267269"/>
            <a:ext cx="7048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82661" y="1680285"/>
            <a:ext cx="495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6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1819" y="1311747"/>
            <a:ext cx="418486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Считываем данные этого файла в </a:t>
            </a:r>
            <a:r>
              <a:rPr lang="ru-RU" sz="2400" dirty="0" err="1">
                <a:latin typeface="+mj-lt"/>
              </a:rPr>
              <a:t>Map</a:t>
            </a:r>
            <a:endParaRPr lang="ru-RU" sz="24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Предоставляем возможность пользователю вводить в консоль имя, и ‘искать’ по нему номер телефона.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Например, пользователь написал в консоль </a:t>
            </a:r>
            <a:r>
              <a:rPr lang="ru-RU" sz="2400" dirty="0" err="1">
                <a:latin typeface="+mj-lt"/>
              </a:rPr>
              <a:t>Ivan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Ivanov</a:t>
            </a:r>
            <a:r>
              <a:rPr lang="ru-RU" sz="2400" dirty="0">
                <a:latin typeface="+mj-lt"/>
              </a:rPr>
              <a:t> – выводим 89195555555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Выходим из программы, если пользователь напишет ‘</a:t>
            </a:r>
            <a:r>
              <a:rPr lang="ru-RU" sz="2400" dirty="0" err="1">
                <a:latin typeface="+mj-lt"/>
              </a:rPr>
              <a:t>Exit</a:t>
            </a:r>
            <a:r>
              <a:rPr lang="ru-RU" sz="2400" dirty="0">
                <a:latin typeface="+mj-lt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75757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исключения (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Exceptions)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181" y="1430691"/>
            <a:ext cx="1131967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Все исключения наследуются от класса </a:t>
            </a:r>
            <a:r>
              <a:rPr lang="en-US" sz="3600" dirty="0" err="1" smtClean="0">
                <a:latin typeface="+mj-lt"/>
              </a:rPr>
              <a:t>Throwable</a:t>
            </a:r>
            <a:r>
              <a:rPr lang="en-US" sz="3600" dirty="0" smtClean="0">
                <a:latin typeface="+mj-lt"/>
              </a:rPr>
              <a:t>. </a:t>
            </a:r>
            <a:r>
              <a:rPr lang="ru-RU" sz="3600" dirty="0" smtClean="0">
                <a:latin typeface="+mj-lt"/>
              </a:rPr>
              <a:t>Идея – «Ошибка, которую может выбросить метод»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Так как это класс, помимо всего прочего, содержит </a:t>
            </a:r>
            <a:r>
              <a:rPr lang="ru-RU" sz="3600" dirty="0" err="1" smtClean="0">
                <a:latin typeface="+mj-lt"/>
              </a:rPr>
              <a:t>тект</a:t>
            </a:r>
            <a:r>
              <a:rPr lang="ru-RU" sz="3600" dirty="0" smtClean="0">
                <a:latin typeface="+mj-lt"/>
              </a:rPr>
              <a:t> ошибки, которая случилась при выполнении метода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Основные наследники – </a:t>
            </a:r>
            <a:r>
              <a:rPr lang="en-US" sz="3600" dirty="0" smtClean="0">
                <a:latin typeface="+mj-lt"/>
              </a:rPr>
              <a:t>Error, Exception, </a:t>
            </a:r>
            <a:r>
              <a:rPr lang="en-US" sz="3600" dirty="0" err="1" smtClean="0">
                <a:latin typeface="+mj-lt"/>
              </a:rPr>
              <a:t>RuntimeException</a:t>
            </a: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736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тудия Marvel раскрыла официальное имя Толстого Тора — Новости на Кинопоиск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4596" y="124408"/>
            <a:ext cx="5430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chemeClr val="bg1"/>
                </a:solidFill>
              </a:rPr>
              <a:t>Торабл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86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исключения (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Exceptions)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050" name="Picture 2" descr="The exception hierarchy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872" y="1730052"/>
            <a:ext cx="5909323" cy="480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исключения (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Exceptions)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181" y="1430691"/>
            <a:ext cx="1131967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Error – </a:t>
            </a:r>
            <a:r>
              <a:rPr lang="ru-RU" sz="3600" dirty="0" smtClean="0">
                <a:latin typeface="+mj-lt"/>
              </a:rPr>
              <a:t>системная ошибка (например нет памяти). Фактически мы ничего не можем с ней сделать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Exception </a:t>
            </a:r>
            <a:r>
              <a:rPr lang="ru-RU" sz="3600" dirty="0" smtClean="0">
                <a:latin typeface="+mj-lt"/>
              </a:rPr>
              <a:t>(проверяемый или </a:t>
            </a:r>
            <a:r>
              <a:rPr lang="en-US" sz="3600" dirty="0" smtClean="0">
                <a:latin typeface="+mj-lt"/>
              </a:rPr>
              <a:t>checked) </a:t>
            </a:r>
            <a:r>
              <a:rPr lang="ru-RU" sz="3600" dirty="0" smtClean="0">
                <a:latin typeface="+mj-lt"/>
              </a:rPr>
              <a:t>– ошибка, которую мы </a:t>
            </a:r>
            <a:r>
              <a:rPr lang="ru-RU" sz="3600" b="1" dirty="0" smtClean="0">
                <a:latin typeface="+mj-lt"/>
              </a:rPr>
              <a:t>обязаны</a:t>
            </a:r>
            <a:r>
              <a:rPr lang="ru-RU" sz="3600" dirty="0" smtClean="0">
                <a:latin typeface="+mj-lt"/>
              </a:rPr>
              <a:t> обработать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+mj-lt"/>
              </a:rPr>
              <a:t>RuntimeException</a:t>
            </a:r>
            <a:r>
              <a:rPr lang="ru-RU" sz="3600" dirty="0">
                <a:latin typeface="+mj-lt"/>
              </a:rPr>
              <a:t> </a:t>
            </a:r>
            <a:r>
              <a:rPr lang="ru-RU" sz="3600" dirty="0" smtClean="0">
                <a:latin typeface="+mj-lt"/>
              </a:rPr>
              <a:t>(непроверяемый или </a:t>
            </a:r>
            <a:r>
              <a:rPr lang="en-US" sz="3600" dirty="0" smtClean="0">
                <a:latin typeface="+mj-lt"/>
              </a:rPr>
              <a:t>unchecked) – </a:t>
            </a:r>
            <a:r>
              <a:rPr lang="ru-RU" sz="3600" dirty="0" smtClean="0">
                <a:latin typeface="+mj-lt"/>
              </a:rPr>
              <a:t>ошибка, которую мы </a:t>
            </a:r>
            <a:r>
              <a:rPr lang="ru-RU" sz="3600" b="1" dirty="0" smtClean="0">
                <a:latin typeface="+mj-lt"/>
              </a:rPr>
              <a:t>можем но не обязаны проверять</a:t>
            </a:r>
          </a:p>
        </p:txBody>
      </p:sp>
    </p:spTree>
    <p:extLst>
      <p:ext uri="{BB962C8B-B14F-4D97-AF65-F5344CB8AC3E}">
        <p14:creationId xmlns:p14="http://schemas.microsoft.com/office/powerpoint/2010/main" val="5466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1325</Words>
  <Application>Microsoft Office PowerPoint</Application>
  <PresentationFormat>Широкоэкранный</PresentationFormat>
  <Paragraphs>189</Paragraphs>
  <Slides>50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Open Sans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Nikolay Kondusov</dc:creator>
  <cp:lastModifiedBy>Nikolay Kondusov</cp:lastModifiedBy>
  <cp:revision>125</cp:revision>
  <dcterms:created xsi:type="dcterms:W3CDTF">2022-08-15T19:30:13Z</dcterms:created>
  <dcterms:modified xsi:type="dcterms:W3CDTF">2022-10-06T14:01:48Z</dcterms:modified>
</cp:coreProperties>
</file>