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6" r:id="rId3"/>
    <p:sldId id="457" r:id="rId4"/>
    <p:sldId id="460" r:id="rId5"/>
    <p:sldId id="459" r:id="rId6"/>
    <p:sldId id="461" r:id="rId7"/>
    <p:sldId id="462" r:id="rId8"/>
    <p:sldId id="398" r:id="rId9"/>
    <p:sldId id="458" r:id="rId10"/>
    <p:sldId id="402" r:id="rId11"/>
    <p:sldId id="270" r:id="rId12"/>
    <p:sldId id="259" r:id="rId13"/>
    <p:sldId id="429" r:id="rId14"/>
    <p:sldId id="297" r:id="rId15"/>
    <p:sldId id="430" r:id="rId16"/>
    <p:sldId id="431" r:id="rId17"/>
    <p:sldId id="433" r:id="rId18"/>
    <p:sldId id="432" r:id="rId19"/>
    <p:sldId id="434" r:id="rId20"/>
    <p:sldId id="436" r:id="rId21"/>
    <p:sldId id="437" r:id="rId22"/>
    <p:sldId id="463" r:id="rId23"/>
    <p:sldId id="438" r:id="rId24"/>
    <p:sldId id="439" r:id="rId25"/>
    <p:sldId id="440" r:id="rId26"/>
    <p:sldId id="441" r:id="rId27"/>
    <p:sldId id="442" r:id="rId28"/>
    <p:sldId id="444" r:id="rId29"/>
    <p:sldId id="446" r:id="rId30"/>
    <p:sldId id="464" r:id="rId31"/>
    <p:sldId id="443" r:id="rId32"/>
    <p:sldId id="447" r:id="rId33"/>
    <p:sldId id="392" r:id="rId34"/>
    <p:sldId id="467" r:id="rId35"/>
    <p:sldId id="449" r:id="rId36"/>
    <p:sldId id="395" r:id="rId37"/>
    <p:sldId id="450" r:id="rId38"/>
    <p:sldId id="451" r:id="rId39"/>
    <p:sldId id="452" r:id="rId40"/>
    <p:sldId id="453" r:id="rId41"/>
    <p:sldId id="456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3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bg2"/>
            </a:gs>
            <a:gs pos="100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0034B-46CB-4560-9051-A161D8D60644}" type="datetimeFigureOut">
              <a:rPr lang="ru-RU" smtClean="0"/>
              <a:t>14.10.2022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BF5C-88A9-48E5-B2E7-E67A7EF00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127" y="1298113"/>
            <a:ext cx="7485946" cy="474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1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5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</a:t>
            </a:r>
            <a:r>
              <a:rPr lang="ru-RU" sz="4400" dirty="0" smtClean="0"/>
              <a:t>8.2 </a:t>
            </a:r>
            <a:endParaRPr lang="ru-RU" sz="4400" dirty="0" smtClean="0"/>
          </a:p>
          <a:p>
            <a:r>
              <a:rPr lang="ru-RU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     Немного о паттернах проектирования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58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паттерны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Программисты часто сталкиваются с «типовыми» задачами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За годы существование </a:t>
            </a:r>
            <a:r>
              <a:rPr lang="ru-RU" sz="3600" dirty="0" err="1" smtClean="0">
                <a:latin typeface="+mj-lt"/>
              </a:rPr>
              <a:t>девелопмента</a:t>
            </a:r>
            <a:r>
              <a:rPr lang="ru-RU" sz="3600" dirty="0" smtClean="0">
                <a:latin typeface="+mj-lt"/>
              </a:rPr>
              <a:t> для таких задач были </a:t>
            </a:r>
            <a:r>
              <a:rPr lang="ru-RU" sz="3600" dirty="0" err="1" smtClean="0">
                <a:latin typeface="+mj-lt"/>
              </a:rPr>
              <a:t>придуманны</a:t>
            </a:r>
            <a:r>
              <a:rPr lang="ru-RU" sz="3600" dirty="0" smtClean="0">
                <a:latin typeface="+mj-lt"/>
              </a:rPr>
              <a:t> «типовые решения»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Паттерн проектирования описывает набор классо</a:t>
            </a:r>
            <a:r>
              <a:rPr lang="ru-RU" sz="3600" dirty="0">
                <a:latin typeface="+mj-lt"/>
              </a:rPr>
              <a:t>в</a:t>
            </a:r>
            <a:r>
              <a:rPr lang="ru-RU" sz="3600" dirty="0" smtClean="0">
                <a:latin typeface="+mj-lt"/>
              </a:rPr>
              <a:t>, методов, и их взаимодействий, которые решают конкретную задачу</a:t>
            </a:r>
          </a:p>
        </p:txBody>
      </p:sp>
    </p:spTree>
    <p:extLst>
      <p:ext uri="{BB962C8B-B14F-4D97-AF65-F5344CB8AC3E}">
        <p14:creationId xmlns:p14="http://schemas.microsoft.com/office/powerpoint/2010/main" val="36672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70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такое паттерны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061" y="1451351"/>
            <a:ext cx="1131967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Порождающие паттерны – ответственны за создания объектов по каким – то правилам, для которого недостаточно конструктора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Структурные – помогают упрощать сложные взаимодействия между объектами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Поведенческие – заботятся об «эффективной коммуникации» между объектами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Мы сегодня разберем только те паттерны, которые необходимы для стандартной библиотеки </a:t>
            </a:r>
            <a:r>
              <a:rPr lang="en-US" sz="3600" dirty="0" smtClean="0">
                <a:latin typeface="+mj-lt"/>
              </a:rPr>
              <a:t>Java </a:t>
            </a:r>
            <a:r>
              <a:rPr lang="en-US" sz="3600" dirty="0" smtClean="0">
                <a:latin typeface="+mj-lt"/>
                <a:sym typeface="Wingdings" panose="05000000000000000000" pitchFamily="2" charset="2"/>
              </a:rPr>
              <a:t></a:t>
            </a:r>
            <a:endParaRPr lang="en-US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48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504" y="2034070"/>
            <a:ext cx="113196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Нельзя создать два конструктора с одинаковыми параметрами (например для создание точки из декартовых или полярных координат)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Не имеет имени</a:t>
            </a:r>
            <a:endParaRPr lang="en-US" sz="36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Конструктор явно говорит, какого типа объект он создаст, </a:t>
            </a:r>
            <a:r>
              <a:rPr lang="en-US" sz="3600" dirty="0" smtClean="0">
                <a:latin typeface="+mj-lt"/>
              </a:rPr>
              <a:t>static factory method </a:t>
            </a:r>
            <a:r>
              <a:rPr lang="ru-RU" sz="3600" dirty="0" smtClean="0">
                <a:latin typeface="+mj-lt"/>
              </a:rPr>
              <a:t>может это инкапсулировать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4253" y="1371840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Минусы обычного конструктора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273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42" y="1175163"/>
            <a:ext cx="9285873" cy="56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72" y="1613579"/>
            <a:ext cx="6277851" cy="1876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72" y="3731040"/>
            <a:ext cx="686848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11052196" cy="1246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Паттерн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Static Factory Method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в стандартной библиотеке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1" y="1971542"/>
            <a:ext cx="5975538" cy="34333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78" y="1971542"/>
            <a:ext cx="5421957" cy="277491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30" y="5679137"/>
            <a:ext cx="8677687" cy="5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(Порождающий)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504" y="2034070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У некоторых объектов могут быть много полей, причем объект можно построить из различных комбинаций этих параметров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Создание большого количество конструкторов – неудобно и сложно расширяемо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Паттерн </a:t>
            </a:r>
            <a:r>
              <a:rPr lang="ru-RU" sz="3600" dirty="0" err="1" smtClean="0">
                <a:latin typeface="+mj-lt"/>
              </a:rPr>
              <a:t>билдер</a:t>
            </a:r>
            <a:r>
              <a:rPr lang="ru-RU" sz="3600" dirty="0" smtClean="0">
                <a:latin typeface="+mj-lt"/>
              </a:rPr>
              <a:t> призван исправить </a:t>
            </a:r>
            <a:r>
              <a:rPr lang="ru-RU" sz="3600" smtClean="0">
                <a:latin typeface="+mj-lt"/>
              </a:rPr>
              <a:t>эту проблему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класс, с большим кол-вом параметров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3" y="1145841"/>
            <a:ext cx="9814723" cy="5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4"/>
            <a:ext cx="8769305" cy="6242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предыдущих сериях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405" y="2300120"/>
            <a:ext cx="110024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Collection Framework –</a:t>
            </a:r>
            <a:r>
              <a:rPr lang="ru-RU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Map, </a:t>
            </a:r>
            <a:r>
              <a:rPr lang="en-US" sz="2800" dirty="0" err="1" smtClean="0">
                <a:latin typeface="+mj-lt"/>
              </a:rPr>
              <a:t>HashMap</a:t>
            </a:r>
            <a:endParaRPr lang="en-US" sz="2800" dirty="0" smtClean="0">
              <a:latin typeface="+mj-lt"/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Exception Handling (Errors, </a:t>
            </a:r>
            <a:r>
              <a:rPr lang="en-US" sz="2800" dirty="0" err="1" smtClean="0">
                <a:latin typeface="+mj-lt"/>
              </a:rPr>
              <a:t>RuntimeException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CheckedException</a:t>
            </a:r>
            <a:r>
              <a:rPr lang="en-US" sz="2800" dirty="0" smtClean="0">
                <a:latin typeface="+mj-lt"/>
              </a:rPr>
              <a:t>)</a:t>
            </a:r>
            <a:endParaRPr lang="ru-RU" sz="2800" dirty="0" smtClean="0">
              <a:latin typeface="+mj-lt"/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0353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сделать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(один из вариантов)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504" y="2034070"/>
            <a:ext cx="1131967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Делаем у класса </a:t>
            </a:r>
            <a:r>
              <a:rPr lang="en-US" sz="3600" dirty="0" smtClean="0">
                <a:latin typeface="+mj-lt"/>
              </a:rPr>
              <a:t>package-private </a:t>
            </a:r>
            <a:r>
              <a:rPr lang="ru-RU" sz="3600" dirty="0" err="1" smtClean="0">
                <a:latin typeface="+mj-lt"/>
              </a:rPr>
              <a:t>коснструктор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Каждый метод </a:t>
            </a:r>
            <a:r>
              <a:rPr lang="en-US" sz="3600" dirty="0" smtClean="0">
                <a:latin typeface="+mj-lt"/>
              </a:rPr>
              <a:t>‘</a:t>
            </a:r>
            <a:r>
              <a:rPr lang="en-US" sz="3600" dirty="0" err="1" smtClean="0">
                <a:latin typeface="+mj-lt"/>
              </a:rPr>
              <a:t>withSomething</a:t>
            </a:r>
            <a:r>
              <a:rPr lang="en-US" sz="3600" dirty="0" smtClean="0">
                <a:latin typeface="+mj-lt"/>
              </a:rPr>
              <a:t>()’ </a:t>
            </a:r>
            <a:r>
              <a:rPr lang="ru-RU" sz="3600" dirty="0" smtClean="0">
                <a:latin typeface="+mj-lt"/>
              </a:rPr>
              <a:t>возвращает ссылку на тот же самый </a:t>
            </a:r>
            <a:r>
              <a:rPr lang="en-US" sz="3600" dirty="0" smtClean="0">
                <a:latin typeface="+mj-lt"/>
              </a:rPr>
              <a:t>Builder </a:t>
            </a:r>
            <a:r>
              <a:rPr lang="ru-RU" sz="3600" dirty="0" smtClean="0">
                <a:latin typeface="+mj-lt"/>
              </a:rPr>
              <a:t>(то есть </a:t>
            </a:r>
            <a:r>
              <a:rPr lang="en-US" sz="3600" dirty="0" smtClean="0">
                <a:latin typeface="+mj-lt"/>
              </a:rPr>
              <a:t>builder –</a:t>
            </a:r>
            <a:r>
              <a:rPr lang="ru-RU" sz="3600" dirty="0" smtClean="0">
                <a:latin typeface="+mj-lt"/>
              </a:rPr>
              <a:t> </a:t>
            </a:r>
            <a:r>
              <a:rPr lang="ru-RU" sz="3600" dirty="0" err="1" smtClean="0">
                <a:latin typeface="+mj-lt"/>
              </a:rPr>
              <a:t>мутабильный</a:t>
            </a:r>
            <a:r>
              <a:rPr lang="ru-RU" sz="3600" dirty="0" smtClean="0">
                <a:latin typeface="+mj-lt"/>
              </a:rPr>
              <a:t>)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Терминальный метод </a:t>
            </a:r>
            <a:r>
              <a:rPr lang="en-US" sz="3600" dirty="0" smtClean="0">
                <a:latin typeface="+mj-lt"/>
              </a:rPr>
              <a:t>build </a:t>
            </a:r>
            <a:r>
              <a:rPr lang="ru-RU" sz="3600" dirty="0" smtClean="0">
                <a:latin typeface="+mj-lt"/>
              </a:rPr>
              <a:t>собирает объект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Для генерации используйте плагин для </a:t>
            </a:r>
            <a:r>
              <a:rPr lang="en-US" sz="3600" dirty="0" smtClean="0">
                <a:latin typeface="+mj-lt"/>
              </a:rPr>
              <a:t>Idea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0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сделать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(один из вариантов)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93" y="1221204"/>
            <a:ext cx="6459143" cy="5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Как сделать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(один из вариантов)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04" y="1668902"/>
            <a:ext cx="10536095" cy="43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Builder: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использование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9" y="1774406"/>
            <a:ext cx="10548760" cy="40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String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</a:t>
            </a:r>
            <a:r>
              <a:rPr lang="en-US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StringBuilder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/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StringBuffer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944" y="1337385"/>
            <a:ext cx="11319676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Класс </a:t>
            </a:r>
            <a:r>
              <a:rPr lang="en-US" sz="3200" dirty="0" smtClean="0">
                <a:latin typeface="+mj-lt"/>
              </a:rPr>
              <a:t>String </a:t>
            </a:r>
            <a:r>
              <a:rPr lang="ru-RU" sz="3200" dirty="0" smtClean="0">
                <a:latin typeface="+mj-lt"/>
              </a:rPr>
              <a:t>в </a:t>
            </a:r>
            <a:r>
              <a:rPr lang="en-US" sz="3200" dirty="0" smtClean="0">
                <a:latin typeface="+mj-lt"/>
              </a:rPr>
              <a:t>Java –</a:t>
            </a:r>
            <a:r>
              <a:rPr lang="ru-RU" sz="3200" dirty="0" smtClean="0">
                <a:latin typeface="+mj-lt"/>
              </a:rPr>
              <a:t> </a:t>
            </a:r>
            <a:r>
              <a:rPr lang="ru-RU" sz="3200" dirty="0" err="1" smtClean="0">
                <a:latin typeface="+mj-lt"/>
              </a:rPr>
              <a:t>иммутабильный</a:t>
            </a:r>
            <a:endParaRPr lang="ru-RU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Если вы собираете строку в цикле, где не знаете количество итераций – всегда используйте </a:t>
            </a:r>
            <a:r>
              <a:rPr lang="en-US" sz="3200" dirty="0" err="1" smtClean="0">
                <a:latin typeface="+mj-lt"/>
              </a:rPr>
              <a:t>StringBuilder</a:t>
            </a:r>
            <a:r>
              <a:rPr lang="ru-RU" sz="3200" dirty="0" smtClean="0">
                <a:latin typeface="+mj-lt"/>
              </a:rPr>
              <a:t>, иначе вы создадите в памяти строк по количеству итераций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Если вы, например, складываете строку через «плюсик», известное количество раз, компилятор конечно разберется за вас 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 </a:t>
            </a:r>
            <a:r>
              <a:rPr lang="ru-RU" sz="3200" dirty="0" smtClean="0">
                <a:latin typeface="+mj-lt"/>
                <a:sym typeface="Wingdings" panose="05000000000000000000" pitchFamily="2" charset="2"/>
              </a:rPr>
              <a:t>Но лучше используйте </a:t>
            </a:r>
            <a:r>
              <a:rPr lang="en-US" sz="3200" dirty="0" err="1" smtClean="0">
                <a:latin typeface="+mj-lt"/>
                <a:sym typeface="Wingdings" panose="05000000000000000000" pitchFamily="2" charset="2"/>
              </a:rPr>
              <a:t>StringBuilder</a:t>
            </a:r>
            <a:endParaRPr lang="en-US" sz="3200" dirty="0" smtClean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+mj-lt"/>
                <a:sym typeface="Wingdings" panose="05000000000000000000" pitchFamily="2" charset="2"/>
              </a:rPr>
              <a:t>StringBuffer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– </a:t>
            </a:r>
            <a:r>
              <a:rPr lang="ru-RU" sz="3200" dirty="0" err="1" smtClean="0">
                <a:latin typeface="+mj-lt"/>
                <a:sym typeface="Wingdings" panose="05000000000000000000" pitchFamily="2" charset="2"/>
              </a:rPr>
              <a:t>потокобезопасная</a:t>
            </a:r>
            <a:r>
              <a:rPr lang="ru-RU" sz="3200" dirty="0" smtClean="0">
                <a:latin typeface="+mj-lt"/>
                <a:sym typeface="Wingdings" panose="05000000000000000000" pitchFamily="2" charset="2"/>
              </a:rPr>
              <a:t> реализация 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Builder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5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11052196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Класс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String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и</a:t>
            </a:r>
            <a:r>
              <a:rPr lang="en-US" sz="4400" dirty="0">
                <a:solidFill>
                  <a:srgbClr val="333332"/>
                </a:solidFill>
                <a:ea typeface="Open Sans Semibold"/>
                <a:cs typeface="Open Sans Semibold"/>
              </a:rPr>
              <a:t> 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StringBuilder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/</a:t>
            </a:r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StringBuffer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61" y="1389545"/>
            <a:ext cx="6586776" cy="35624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0862"/>
            <a:ext cx="12265662" cy="5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 (структурный паттерн)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849" y="2131470"/>
            <a:ext cx="113196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Мы с вами знаем, что в </a:t>
            </a:r>
            <a:r>
              <a:rPr lang="en-US" sz="3200" dirty="0" smtClean="0">
                <a:latin typeface="+mj-lt"/>
              </a:rPr>
              <a:t>Java </a:t>
            </a:r>
            <a:r>
              <a:rPr lang="ru-RU" sz="3200" dirty="0" smtClean="0">
                <a:latin typeface="+mj-lt"/>
              </a:rPr>
              <a:t>можно </a:t>
            </a:r>
            <a:r>
              <a:rPr lang="en-US" sz="3200" dirty="0" smtClean="0">
                <a:latin typeface="+mj-lt"/>
              </a:rPr>
              <a:t>“</a:t>
            </a:r>
            <a:r>
              <a:rPr lang="ru-RU" sz="3200" dirty="0" err="1" smtClean="0">
                <a:latin typeface="+mj-lt"/>
              </a:rPr>
              <a:t>отнаследовать</a:t>
            </a:r>
            <a:r>
              <a:rPr lang="en-US" sz="3200" dirty="0" smtClean="0">
                <a:latin typeface="+mj-lt"/>
              </a:rPr>
              <a:t>” </a:t>
            </a:r>
            <a:r>
              <a:rPr lang="ru-RU" sz="3200" dirty="0" smtClean="0">
                <a:latin typeface="+mj-lt"/>
              </a:rPr>
              <a:t>класс, тем самым «передав» его функционал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 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Другой способ использовать функциональность одно класса в другом – композиция, то есть один класс содержит другой в поле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На композиции основан паттерн декоратор</a:t>
            </a:r>
          </a:p>
        </p:txBody>
      </p:sp>
    </p:spTree>
    <p:extLst>
      <p:ext uri="{BB962C8B-B14F-4D97-AF65-F5344CB8AC3E}">
        <p14:creationId xmlns:p14="http://schemas.microsoft.com/office/powerpoint/2010/main" val="34965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264" y="2549396"/>
            <a:ext cx="6381404" cy="2048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2" y="1541396"/>
            <a:ext cx="4944165" cy="4210638"/>
          </a:xfrm>
          <a:prstGeom prst="rect">
            <a:avLst/>
          </a:prstGeom>
        </p:spPr>
      </p:pic>
      <p:sp>
        <p:nvSpPr>
          <p:cNvPr id="13" name="Овал 15"/>
          <p:cNvSpPr/>
          <p:nvPr/>
        </p:nvSpPr>
        <p:spPr>
          <a:xfrm>
            <a:off x="6151984" y="1616493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Композиция</a:t>
            </a:r>
            <a:endParaRPr lang="ru-RU" sz="1200" dirty="0"/>
          </a:p>
        </p:txBody>
      </p:sp>
      <p:cxnSp>
        <p:nvCxnSpPr>
          <p:cNvPr id="14" name="Прямая со стрелкой 13"/>
          <p:cNvCxnSpPr>
            <a:stCxn id="13" idx="2"/>
          </p:cNvCxnSpPr>
          <p:nvPr/>
        </p:nvCxnSpPr>
        <p:spPr>
          <a:xfrm flipH="1">
            <a:off x="4305515" y="2084789"/>
            <a:ext cx="1846469" cy="811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474" y="4597971"/>
            <a:ext cx="1370390" cy="2242457"/>
          </a:xfrm>
          <a:prstGeom prst="rect">
            <a:avLst/>
          </a:prstGeom>
        </p:spPr>
      </p:pic>
      <p:sp>
        <p:nvSpPr>
          <p:cNvPr id="8" name="Овал 15"/>
          <p:cNvSpPr/>
          <p:nvPr/>
        </p:nvSpPr>
        <p:spPr>
          <a:xfrm>
            <a:off x="5889295" y="4631725"/>
            <a:ext cx="2666657" cy="93659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Обратите внимание на </a:t>
            </a:r>
            <a:r>
              <a:rPr lang="en-US" sz="1200" dirty="0" smtClean="0"/>
              <a:t>this</a:t>
            </a:r>
            <a:endParaRPr lang="ru-RU" sz="1200" dirty="0"/>
          </a:p>
        </p:txBody>
      </p:sp>
      <p:cxnSp>
        <p:nvCxnSpPr>
          <p:cNvPr id="10" name="Прямая со стрелкой 9"/>
          <p:cNvCxnSpPr>
            <a:stCxn id="8" idx="2"/>
          </p:cNvCxnSpPr>
          <p:nvPr/>
        </p:nvCxnSpPr>
        <p:spPr>
          <a:xfrm flipH="1">
            <a:off x="4042826" y="5100021"/>
            <a:ext cx="1846469" cy="811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944" y="1337385"/>
            <a:ext cx="113196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Теперь у нас есть задача – </a:t>
            </a:r>
            <a:r>
              <a:rPr lang="ru-RU" sz="3200" dirty="0" err="1" smtClean="0">
                <a:latin typeface="+mj-lt"/>
              </a:rPr>
              <a:t>логгировать</a:t>
            </a:r>
            <a:r>
              <a:rPr lang="ru-RU" sz="3200" dirty="0" smtClean="0">
                <a:latin typeface="+mj-lt"/>
              </a:rPr>
              <a:t> каждый метод </a:t>
            </a:r>
            <a:r>
              <a:rPr lang="en-US" sz="3200" dirty="0" err="1" smtClean="0">
                <a:latin typeface="+mj-lt"/>
              </a:rPr>
              <a:t>ConsoleWriter</a:t>
            </a:r>
            <a:endParaRPr lang="en-US" sz="3200" dirty="0" smtClean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+mj-lt"/>
              </a:rPr>
              <a:t>Пусть </a:t>
            </a:r>
            <a:r>
              <a:rPr lang="en-US" sz="3200" dirty="0" err="1" smtClean="0">
                <a:latin typeface="+mj-lt"/>
              </a:rPr>
              <a:t>ConsoleWriter</a:t>
            </a:r>
            <a:r>
              <a:rPr lang="en-US" sz="3200" dirty="0" smtClean="0">
                <a:latin typeface="+mj-lt"/>
              </a:rPr>
              <a:t> </a:t>
            </a:r>
            <a:r>
              <a:rPr lang="ru-RU" sz="3200" dirty="0" smtClean="0">
                <a:latin typeface="+mj-lt"/>
              </a:rPr>
              <a:t>нам предоставили из библиотеки, и мы не можем его менять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200" dirty="0" err="1" smtClean="0">
                <a:latin typeface="+mj-lt"/>
              </a:rPr>
              <a:t>Отнаследуем</a:t>
            </a:r>
            <a:r>
              <a:rPr lang="ru-RU" sz="32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58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26" y="1148129"/>
            <a:ext cx="7259074" cy="5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8710" y="2038069"/>
            <a:ext cx="7588898" cy="2645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	Глава </a:t>
            </a:r>
            <a:r>
              <a:rPr lang="en-US" sz="4400" dirty="0"/>
              <a:t>8</a:t>
            </a:r>
            <a:r>
              <a:rPr lang="ru-RU" sz="4400" dirty="0" smtClean="0"/>
              <a:t>.</a:t>
            </a:r>
            <a:r>
              <a:rPr lang="en-US" sz="4400" dirty="0" smtClean="0"/>
              <a:t>1</a:t>
            </a:r>
            <a:r>
              <a:rPr lang="ru-RU" sz="4400" dirty="0" smtClean="0"/>
              <a:t> </a:t>
            </a:r>
          </a:p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 внутренних и анонимных 		классах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694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14" y="2166551"/>
            <a:ext cx="9379496" cy="28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7070" y="2706763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Все будет работать?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73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6719" y="563832"/>
            <a:ext cx="646775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Композиция и 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4001" y="1369376"/>
            <a:ext cx="5873705" cy="888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Ой, в консоли 4 лога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55" y="2165112"/>
            <a:ext cx="5858693" cy="33818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95447" y="5922440"/>
            <a:ext cx="3121174" cy="888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Что делать?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992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Декоратор 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29" y="1601771"/>
            <a:ext cx="8076637" cy="37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Декоратор 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90" y="1224218"/>
            <a:ext cx="6604687" cy="53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41224" y="601155"/>
            <a:ext cx="8769305" cy="538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Декоратор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3" y="1394364"/>
            <a:ext cx="10556883" cy="2144367"/>
          </a:xfrm>
          <a:prstGeom prst="rect">
            <a:avLst/>
          </a:prstGeom>
        </p:spPr>
      </p:pic>
      <p:sp>
        <p:nvSpPr>
          <p:cNvPr id="8" name="Овал 15"/>
          <p:cNvSpPr/>
          <p:nvPr/>
        </p:nvSpPr>
        <p:spPr>
          <a:xfrm>
            <a:off x="9352116" y="1350193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Декорация</a:t>
            </a:r>
            <a:endParaRPr lang="ru-RU" sz="12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 flipH="1">
            <a:off x="6624734" y="1818489"/>
            <a:ext cx="2727382" cy="50172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372" y="3793474"/>
            <a:ext cx="589679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45" y="1751584"/>
            <a:ext cx="8224475" cy="32288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67" y="5103887"/>
            <a:ext cx="4899132" cy="15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45" y="1751584"/>
            <a:ext cx="8224475" cy="32288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67" y="5103887"/>
            <a:ext cx="4899132" cy="15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9" y="1813438"/>
            <a:ext cx="10450383" cy="28578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17" y="4832795"/>
            <a:ext cx="8088560" cy="2082442"/>
          </a:xfrm>
          <a:prstGeom prst="rect">
            <a:avLst/>
          </a:prstGeom>
        </p:spPr>
      </p:pic>
      <p:sp>
        <p:nvSpPr>
          <p:cNvPr id="7" name="Овал 15"/>
          <p:cNvSpPr/>
          <p:nvPr/>
        </p:nvSpPr>
        <p:spPr>
          <a:xfrm>
            <a:off x="9451643" y="4832795"/>
            <a:ext cx="2666657" cy="93659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Почему пусто?</a:t>
            </a:r>
            <a:endParaRPr lang="ru-RU" sz="1200" dirty="0"/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 flipH="1">
            <a:off x="6724261" y="5301091"/>
            <a:ext cx="2727382" cy="50172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35" y="1785316"/>
            <a:ext cx="8318800" cy="25601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30" y="4697770"/>
            <a:ext cx="302937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Внутренние классы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878" y="1747932"/>
            <a:ext cx="1131967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Вообще, в </a:t>
            </a:r>
            <a:r>
              <a:rPr lang="en-US" sz="3600" dirty="0" smtClean="0">
                <a:latin typeface="+mj-lt"/>
              </a:rPr>
              <a:t>Java </a:t>
            </a:r>
            <a:r>
              <a:rPr lang="ru-RU" sz="3600" dirty="0" smtClean="0">
                <a:latin typeface="+mj-lt"/>
              </a:rPr>
              <a:t>принято правило</a:t>
            </a:r>
            <a:r>
              <a:rPr lang="en-US" sz="3600" dirty="0" smtClean="0">
                <a:latin typeface="+mj-lt"/>
              </a:rPr>
              <a:t>: </a:t>
            </a:r>
            <a:r>
              <a:rPr lang="ru-RU" sz="3600" dirty="0" smtClean="0">
                <a:latin typeface="+mj-lt"/>
              </a:rPr>
              <a:t>один класс – один файл</a:t>
            </a:r>
            <a:endParaRPr lang="ru-RU" sz="3600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Иногда (очень редко) это правило нарушается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Когда мы пишем более одного класса в одном файле (например класс внутри класса), это называется «Вложенные классы»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4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9176" y="433203"/>
            <a:ext cx="8868832" cy="14329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solidFill>
                  <a:srgbClr val="333332"/>
                </a:solidFill>
                <a:ea typeface="Open Sans Semibold"/>
                <a:cs typeface="Open Sans Semibold"/>
              </a:rPr>
              <a:t>Input/Output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 Streams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 </a:t>
            </a:r>
            <a:r>
              <a:rPr lang="en-US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Java </a:t>
            </a:r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построены на декорации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41" y="1726310"/>
            <a:ext cx="8230540" cy="26701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13" y="4836467"/>
            <a:ext cx="335326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61438" y="899733"/>
            <a:ext cx="8769305" cy="13147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Вопросы и ответы</a:t>
            </a:r>
          </a:p>
        </p:txBody>
      </p:sp>
      <p:pic>
        <p:nvPicPr>
          <p:cNvPr id="4" name="Picture 4" descr="http://it-blog.qarea.com/wp-content/uploads/2012/07/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960" y="1837017"/>
            <a:ext cx="6912492" cy="4385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34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Внутренние классы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878" y="1741916"/>
            <a:ext cx="1131967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b="1" dirty="0" smtClean="0">
                <a:latin typeface="+mj-lt"/>
              </a:rPr>
              <a:t>Обычный внутренний класс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b="1" dirty="0">
                <a:latin typeface="+mj-lt"/>
              </a:rPr>
              <a:t>Анонимные (безымянные) </a:t>
            </a:r>
            <a:r>
              <a:rPr lang="ru-RU" sz="3600" b="1" dirty="0" smtClean="0">
                <a:latin typeface="+mj-lt"/>
              </a:rPr>
              <a:t>классы</a:t>
            </a:r>
            <a:endParaRPr lang="ru-RU" sz="3600" b="1" dirty="0">
              <a:latin typeface="+mj-lt"/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Локальные </a:t>
            </a:r>
            <a:r>
              <a:rPr lang="ru-RU" sz="3600" dirty="0">
                <a:latin typeface="+mj-lt"/>
              </a:rPr>
              <a:t>классы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Статические вложенные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14918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Обычный внутренний класс</a:t>
            </a: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35" y="1162050"/>
            <a:ext cx="65151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Обычный внутренний класс</a:t>
            </a:r>
          </a:p>
          <a:p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4" y="1824849"/>
            <a:ext cx="9391246" cy="37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Анонимные классы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131" y="1480454"/>
            <a:ext cx="1131967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Иногда нам нужно создать объект класса только один раз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sz="3600" dirty="0" smtClean="0">
                <a:latin typeface="+mj-lt"/>
              </a:rPr>
              <a:t>В этому случае, мы можем использовать «анонимный» класс (данный способ менее актуален в версиях </a:t>
            </a:r>
            <a:r>
              <a:rPr lang="en-US" sz="3600" dirty="0" smtClean="0">
                <a:latin typeface="+mj-lt"/>
              </a:rPr>
              <a:t>java 8+)</a:t>
            </a:r>
            <a:endParaRPr lang="ru-RU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59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97682" y="607375"/>
            <a:ext cx="9963624" cy="14142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solidFill>
                  <a:srgbClr val="333332"/>
                </a:solidFill>
                <a:ea typeface="Open Sans Semibold"/>
                <a:cs typeface="Open Sans Semibold"/>
              </a:rPr>
              <a:t>Анонимные класс</a:t>
            </a:r>
            <a:endParaRPr lang="en-US" sz="4400" dirty="0">
              <a:solidFill>
                <a:srgbClr val="333332"/>
              </a:solidFill>
              <a:ea typeface="Open Sans Semibold"/>
              <a:cs typeface="Open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" y="2163850"/>
            <a:ext cx="11727281" cy="3394739"/>
          </a:xfrm>
          <a:prstGeom prst="rect">
            <a:avLst/>
          </a:prstGeom>
        </p:spPr>
      </p:pic>
      <p:sp>
        <p:nvSpPr>
          <p:cNvPr id="6" name="Овал 15"/>
          <p:cNvSpPr/>
          <p:nvPr/>
        </p:nvSpPr>
        <p:spPr>
          <a:xfrm>
            <a:off x="9577813" y="987344"/>
            <a:ext cx="2666657" cy="9365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Анонимный класс</a:t>
            </a:r>
            <a:endParaRPr lang="ru-RU" sz="1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674768" y="1923935"/>
            <a:ext cx="1918323" cy="7771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614</Words>
  <Application>Microsoft Office PowerPoint</Application>
  <PresentationFormat>Широкоэкранный</PresentationFormat>
  <Paragraphs>90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Open Sans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Nikolay Kondusov</dc:creator>
  <cp:lastModifiedBy>Nikolay Kondusov</cp:lastModifiedBy>
  <cp:revision>159</cp:revision>
  <dcterms:created xsi:type="dcterms:W3CDTF">2022-08-15T19:30:13Z</dcterms:created>
  <dcterms:modified xsi:type="dcterms:W3CDTF">2022-10-14T14:49:02Z</dcterms:modified>
</cp:coreProperties>
</file>