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88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39" r:id="rId12"/>
    <p:sldId id="560" r:id="rId13"/>
    <p:sldId id="562" r:id="rId14"/>
    <p:sldId id="56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 Kondusov" initials="NK" lastIdx="1" clrIdx="0">
    <p:extLst>
      <p:ext uri="{19B8F6BF-5375-455C-9EA6-DF929625EA0E}">
        <p15:presenceInfo xmlns:p15="http://schemas.microsoft.com/office/powerpoint/2012/main" userId="31c4fefd856ec2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72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20B06-CA39-4F51-9E53-3FDF0E8E9F40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37B12-C999-4FD7-BBB5-AC98CE08E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95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4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5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9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83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5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9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4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75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44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83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57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bg2"/>
            </a:gs>
            <a:gs pos="100000">
              <a:schemeClr val="bg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034B-46CB-4560-9051-A161D8D606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8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8127" y="1298113"/>
            <a:ext cx="7485946" cy="4749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12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2812" y="1870606"/>
            <a:ext cx="6610113" cy="41936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58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79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мы можем делать с данными?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CRUD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051" y="2202466"/>
            <a:ext cx="113196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C – create (insert into …)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R – read (select from ..)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U – update (update table set ..)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D – delete (delete from table ..)</a:t>
            </a:r>
            <a:endParaRPr lang="ru-RU" sz="36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0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13193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Entity-class –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класс, поля которого соответствуют таблице в БД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0" y="2101128"/>
            <a:ext cx="4410691" cy="31913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846" y="2101127"/>
            <a:ext cx="4143891" cy="27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13193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Repository-Dao class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– класс, реализующий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операции с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бд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(CRUD)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452" y="1926771"/>
            <a:ext cx="3986953" cy="43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2812" y="1870606"/>
            <a:ext cx="6610113" cy="41936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94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Устройство типового приложения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" name="Блок-схема: магнитный диск 1"/>
          <p:cNvSpPr/>
          <p:nvPr/>
        </p:nvSpPr>
        <p:spPr>
          <a:xfrm>
            <a:off x="4124065" y="5844000"/>
            <a:ext cx="1527999" cy="1008171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93312" y="3996994"/>
            <a:ext cx="1527999" cy="7445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Enity</a:t>
            </a:r>
            <a:r>
              <a:rPr lang="en-US" dirty="0" smtClean="0"/>
              <a:t>-</a:t>
            </a:r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247648" y="3996996"/>
            <a:ext cx="1714855" cy="735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Dao(Repository)-</a:t>
            </a:r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89379" y="2988822"/>
            <a:ext cx="1527999" cy="7445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Service-</a:t>
            </a:r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223343" y="2011950"/>
            <a:ext cx="1516380" cy="6007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Controller-</a:t>
            </a:r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292479" y="1122702"/>
            <a:ext cx="1447244" cy="5639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9" idx="2"/>
            <a:endCxn id="8" idx="0"/>
          </p:cNvCxnSpPr>
          <p:nvPr/>
        </p:nvCxnSpPr>
        <p:spPr>
          <a:xfrm flipH="1">
            <a:off x="4981533" y="1686677"/>
            <a:ext cx="34568" cy="32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5247648" y="1652216"/>
            <a:ext cx="0" cy="32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861939" y="2716083"/>
            <a:ext cx="0" cy="27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5156208" y="2660800"/>
            <a:ext cx="0" cy="32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275596" y="3724256"/>
            <a:ext cx="0" cy="27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5569865" y="3668973"/>
            <a:ext cx="0" cy="32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735285" y="4251725"/>
            <a:ext cx="512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 flipV="1">
            <a:off x="4721311" y="4571765"/>
            <a:ext cx="526337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4783561" y="5637171"/>
            <a:ext cx="0" cy="32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5119929" y="5637171"/>
            <a:ext cx="0" cy="32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авая фигурная скобка 28"/>
          <p:cNvSpPr/>
          <p:nvPr/>
        </p:nvSpPr>
        <p:spPr>
          <a:xfrm>
            <a:off x="6278170" y="2333293"/>
            <a:ext cx="1691640" cy="342976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382239" y="5025518"/>
            <a:ext cx="1142278" cy="61873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JDBC-driver</a:t>
            </a:r>
            <a:endParaRPr lang="ru-RU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4819840" y="4697496"/>
            <a:ext cx="0" cy="32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5156208" y="4697496"/>
            <a:ext cx="0" cy="32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8213923" y="3448009"/>
            <a:ext cx="270612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Приложение</a:t>
            </a:r>
            <a:b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76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JDBC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3655" y="1114837"/>
            <a:ext cx="1131967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Java Data Base Connectivity.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Драйвер для соединения с базой данный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Позволяет использовать чистый </a:t>
            </a:r>
            <a:r>
              <a:rPr lang="en-US" sz="3600" dirty="0" smtClean="0">
                <a:latin typeface="+mj-lt"/>
              </a:rPr>
              <a:t>SQL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Состоит из </a:t>
            </a:r>
            <a:r>
              <a:rPr lang="en-US" sz="3600" dirty="0" smtClean="0">
                <a:latin typeface="+mj-lt"/>
              </a:rPr>
              <a:t>API</a:t>
            </a:r>
            <a:r>
              <a:rPr lang="ru-RU" sz="3600" dirty="0" smtClean="0">
                <a:latin typeface="+mj-lt"/>
              </a:rPr>
              <a:t>, который есть в стандартной библиотеке и реализации, которую предоставляет </a:t>
            </a:r>
            <a:r>
              <a:rPr lang="ru-RU" sz="3600" dirty="0" err="1" smtClean="0">
                <a:latin typeface="+mj-lt"/>
              </a:rPr>
              <a:t>вендор</a:t>
            </a:r>
            <a:r>
              <a:rPr lang="ru-RU" sz="3600" dirty="0" smtClean="0">
                <a:latin typeface="+mj-lt"/>
              </a:rPr>
              <a:t> (</a:t>
            </a:r>
            <a:r>
              <a:rPr lang="en-US" sz="3600" dirty="0" err="1" smtClean="0">
                <a:latin typeface="+mj-lt"/>
              </a:rPr>
              <a:t>Postgres</a:t>
            </a:r>
            <a:r>
              <a:rPr lang="en-US" sz="3600" dirty="0" smtClean="0">
                <a:latin typeface="+mj-lt"/>
              </a:rPr>
              <a:t>, Oracle </a:t>
            </a:r>
            <a:r>
              <a:rPr lang="ru-RU" sz="3600" dirty="0" err="1" smtClean="0">
                <a:latin typeface="+mj-lt"/>
              </a:rPr>
              <a:t>итд</a:t>
            </a:r>
            <a:r>
              <a:rPr lang="ru-RU" sz="3600" dirty="0" smtClean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48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657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JDBC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. Вспомним понятия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3655" y="1114837"/>
            <a:ext cx="113196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Интерфейс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Реализация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Порождающий метод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Итератор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Коллекции </a:t>
            </a:r>
            <a:r>
              <a:rPr lang="en-US" sz="3600" dirty="0" smtClean="0">
                <a:latin typeface="+mj-lt"/>
              </a:rPr>
              <a:t>Set, Map</a:t>
            </a: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71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657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JDBC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. Основные интерфейсы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0409" y="1519785"/>
            <a:ext cx="1131967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+mj-lt"/>
              </a:rPr>
              <a:t>DriverManager</a:t>
            </a:r>
            <a:r>
              <a:rPr lang="en-US" sz="3600" dirty="0" smtClean="0">
                <a:latin typeface="+mj-lt"/>
              </a:rPr>
              <a:t>- </a:t>
            </a:r>
            <a:r>
              <a:rPr lang="ru-RU" sz="3600" dirty="0" smtClean="0">
                <a:latin typeface="+mj-lt"/>
              </a:rPr>
              <a:t>управляет драйверами. Порождает </a:t>
            </a:r>
            <a:r>
              <a:rPr lang="en-US" sz="3600" dirty="0" smtClean="0">
                <a:latin typeface="+mj-lt"/>
              </a:rPr>
              <a:t>Connection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Connection – </a:t>
            </a:r>
            <a:r>
              <a:rPr lang="ru-RU" sz="3600" dirty="0" smtClean="0">
                <a:latin typeface="+mj-lt"/>
              </a:rPr>
              <a:t>соединение с </a:t>
            </a:r>
            <a:r>
              <a:rPr lang="ru-RU" sz="3600" dirty="0" err="1" smtClean="0">
                <a:latin typeface="+mj-lt"/>
              </a:rPr>
              <a:t>бд</a:t>
            </a:r>
            <a:r>
              <a:rPr lang="ru-RU" sz="3600" dirty="0" smtClean="0">
                <a:latin typeface="+mj-lt"/>
              </a:rPr>
              <a:t>. Порождает </a:t>
            </a:r>
            <a:r>
              <a:rPr lang="en-US" sz="3600" dirty="0" smtClean="0">
                <a:latin typeface="+mj-lt"/>
              </a:rPr>
              <a:t>Statement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Statement – </a:t>
            </a:r>
            <a:r>
              <a:rPr lang="ru-RU" sz="3600" dirty="0" smtClean="0">
                <a:latin typeface="+mj-lt"/>
              </a:rPr>
              <a:t>запрос в </a:t>
            </a:r>
            <a:r>
              <a:rPr lang="ru-RU" sz="3600" dirty="0" err="1" smtClean="0">
                <a:latin typeface="+mj-lt"/>
              </a:rPr>
              <a:t>бд</a:t>
            </a:r>
            <a:r>
              <a:rPr lang="ru-RU" sz="3600" dirty="0" smtClean="0">
                <a:latin typeface="+mj-lt"/>
              </a:rPr>
              <a:t>. Репрезентация </a:t>
            </a:r>
            <a:r>
              <a:rPr lang="en-US" sz="3600" dirty="0" smtClean="0">
                <a:latin typeface="+mj-lt"/>
              </a:rPr>
              <a:t>SQL-</a:t>
            </a:r>
            <a:r>
              <a:rPr lang="ru-RU" sz="3600" dirty="0" smtClean="0">
                <a:latin typeface="+mj-lt"/>
              </a:rPr>
              <a:t>запроса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+mj-lt"/>
              </a:rPr>
              <a:t>ResultSet</a:t>
            </a:r>
            <a:r>
              <a:rPr lang="en-US" sz="3600" dirty="0" smtClean="0">
                <a:latin typeface="+mj-lt"/>
              </a:rPr>
              <a:t> – “Set” </a:t>
            </a:r>
            <a:r>
              <a:rPr lang="ru-RU" sz="3600" dirty="0" smtClean="0">
                <a:latin typeface="+mj-lt"/>
              </a:rPr>
              <a:t>строк,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3608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657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JDBC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. Простой пример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92" y="1824163"/>
            <a:ext cx="6230749" cy="291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657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JDBC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. Простой пример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02" y="1300901"/>
            <a:ext cx="9573961" cy="306747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91" y="4460966"/>
            <a:ext cx="6513161" cy="21189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995" y="4460966"/>
            <a:ext cx="3696216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7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657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JDBC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. Типы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Statements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409" y="1519785"/>
            <a:ext cx="1131967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Statement –</a:t>
            </a:r>
            <a:r>
              <a:rPr lang="ru-RU" sz="3600" dirty="0" smtClean="0">
                <a:latin typeface="+mj-lt"/>
              </a:rPr>
              <a:t> обычный </a:t>
            </a:r>
            <a:r>
              <a:rPr lang="ru-RU" sz="3600" dirty="0" err="1" smtClean="0">
                <a:latin typeface="+mj-lt"/>
              </a:rPr>
              <a:t>стейтмент</a:t>
            </a:r>
            <a:r>
              <a:rPr lang="en-US" sz="3600" dirty="0" smtClean="0">
                <a:latin typeface="+mj-lt"/>
              </a:rPr>
              <a:t>. </a:t>
            </a:r>
            <a:r>
              <a:rPr lang="ru-RU" sz="3600" dirty="0" smtClean="0">
                <a:latin typeface="+mj-lt"/>
              </a:rPr>
              <a:t>Полезен для статических запросов, типа </a:t>
            </a:r>
            <a:r>
              <a:rPr lang="en-US" sz="3600" dirty="0" smtClean="0">
                <a:latin typeface="+mj-lt"/>
              </a:rPr>
              <a:t>select count(*) from profile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+mj-lt"/>
              </a:rPr>
              <a:t>CallableStatement</a:t>
            </a:r>
            <a:r>
              <a:rPr lang="en-US" sz="3600" dirty="0" smtClean="0">
                <a:latin typeface="+mj-lt"/>
              </a:rPr>
              <a:t> </a:t>
            </a:r>
            <a:r>
              <a:rPr lang="ru-RU" sz="3600" dirty="0" smtClean="0">
                <a:latin typeface="+mj-lt"/>
              </a:rPr>
              <a:t>– вызов хранимых процедур </a:t>
            </a:r>
            <a:r>
              <a:rPr lang="en-US" sz="3600" dirty="0" smtClean="0">
                <a:latin typeface="+mj-lt"/>
              </a:rPr>
              <a:t>DB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+mj-lt"/>
              </a:rPr>
              <a:t>PreparedStatement</a:t>
            </a:r>
            <a:r>
              <a:rPr lang="en-US" sz="3600" dirty="0" smtClean="0">
                <a:latin typeface="+mj-lt"/>
              </a:rPr>
              <a:t> – </a:t>
            </a:r>
            <a:r>
              <a:rPr lang="ru-RU" sz="3600" dirty="0" smtClean="0">
                <a:latin typeface="+mj-lt"/>
              </a:rPr>
              <a:t>основной интерфейс для повторяющихся запросов. Защищает от </a:t>
            </a:r>
            <a:r>
              <a:rPr lang="en-US" sz="3600" dirty="0" err="1" smtClean="0">
                <a:latin typeface="+mj-lt"/>
              </a:rPr>
              <a:t>sql</a:t>
            </a:r>
            <a:r>
              <a:rPr lang="en-US" sz="3600" dirty="0" smtClean="0">
                <a:latin typeface="+mj-lt"/>
              </a:rPr>
              <a:t> </a:t>
            </a:r>
            <a:r>
              <a:rPr lang="ru-RU" sz="3600" dirty="0" smtClean="0">
                <a:latin typeface="+mj-lt"/>
              </a:rPr>
              <a:t>инъекций</a:t>
            </a:r>
          </a:p>
        </p:txBody>
      </p:sp>
    </p:spTree>
    <p:extLst>
      <p:ext uri="{BB962C8B-B14F-4D97-AF65-F5344CB8AC3E}">
        <p14:creationId xmlns:p14="http://schemas.microsoft.com/office/powerpoint/2010/main" val="15828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657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JDBC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.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SQL Injection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06" y="1493660"/>
            <a:ext cx="1131967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Внедрение в запрос вместо параметра (например имени), кусочка </a:t>
            </a:r>
            <a:r>
              <a:rPr lang="en-US" sz="3600" dirty="0" smtClean="0">
                <a:latin typeface="+mj-lt"/>
              </a:rPr>
              <a:t>SQL </a:t>
            </a:r>
            <a:r>
              <a:rPr lang="ru-RU" sz="3600" dirty="0" smtClean="0">
                <a:latin typeface="+mj-lt"/>
              </a:rPr>
              <a:t>запроса.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Является серьезной угрозой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4689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234</Words>
  <Application>Microsoft Office PowerPoint</Application>
  <PresentationFormat>Широкоэкранный</PresentationFormat>
  <Paragraphs>43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Nikolay Kondusov</dc:creator>
  <cp:lastModifiedBy>Nikolay Kondusov</cp:lastModifiedBy>
  <cp:revision>245</cp:revision>
  <dcterms:created xsi:type="dcterms:W3CDTF">2022-08-15T19:30:13Z</dcterms:created>
  <dcterms:modified xsi:type="dcterms:W3CDTF">2023-03-01T18:50:31Z</dcterms:modified>
</cp:coreProperties>
</file>