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7"/>
  </p:notesMasterIdLst>
  <p:sldIdLst>
    <p:sldId id="277" r:id="rId2"/>
    <p:sldId id="374" r:id="rId3"/>
    <p:sldId id="513" r:id="rId4"/>
    <p:sldId id="516" r:id="rId5"/>
    <p:sldId id="514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559" r:id="rId33"/>
    <p:sldId id="560" r:id="rId34"/>
    <p:sldId id="561" r:id="rId35"/>
    <p:sldId id="524" r:id="rId36"/>
    <p:sldId id="483" r:id="rId37"/>
    <p:sldId id="484" r:id="rId38"/>
    <p:sldId id="526" r:id="rId39"/>
    <p:sldId id="528" r:id="rId40"/>
    <p:sldId id="499" r:id="rId41"/>
    <p:sldId id="500" r:id="rId42"/>
    <p:sldId id="534" r:id="rId43"/>
    <p:sldId id="529" r:id="rId44"/>
    <p:sldId id="530" r:id="rId45"/>
    <p:sldId id="509" r:id="rId46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3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39200"/>
    <a:srgbClr val="1E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4660" autoAdjust="0"/>
  </p:normalViewPr>
  <p:slideViewPr>
    <p:cSldViewPr snapToGrid="0" showGuides="1">
      <p:cViewPr varScale="1">
        <p:scale>
          <a:sx n="81" d="100"/>
          <a:sy n="81" d="100"/>
        </p:scale>
        <p:origin x="1426" y="82"/>
      </p:cViewPr>
      <p:guideLst>
        <p:guide orient="horz" pos="3263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E26E-0E36-49EB-90A4-D5D30DFDC33F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0F3C3-E647-45E9-A6FE-BE2A30537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750" y="4431883"/>
            <a:ext cx="9334500" cy="14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4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048" y="871247"/>
            <a:ext cx="15191852" cy="1488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124201"/>
            <a:ext cx="473734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2369560" y="3124201"/>
            <a:ext cx="473734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4"/>
          </p:nvPr>
        </p:nvSpPr>
        <p:spPr>
          <a:xfrm>
            <a:off x="7142304" y="3124200"/>
            <a:ext cx="473734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8748713"/>
            <a:ext cx="11734800" cy="547688"/>
          </a:xfrm>
        </p:spPr>
        <p:txBody>
          <a:bodyPr/>
          <a:lstStyle>
            <a:lvl1pPr algn="l">
              <a:defRPr sz="1600" b="0" i="0" spc="400" baseline="0"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8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98440" y="952500"/>
            <a:ext cx="2808460" cy="451133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39800" y="952499"/>
            <a:ext cx="3467100" cy="5569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048" y="871247"/>
            <a:ext cx="15191852" cy="1488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124201"/>
            <a:ext cx="342900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5791200" y="3124201"/>
            <a:ext cx="346710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9715500" y="3124200"/>
            <a:ext cx="346710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3639800" y="3124201"/>
            <a:ext cx="346710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8748713"/>
            <a:ext cx="11734800" cy="547688"/>
          </a:xfrm>
        </p:spPr>
        <p:txBody>
          <a:bodyPr/>
          <a:lstStyle>
            <a:lvl1pPr algn="l">
              <a:defRPr sz="1600" b="0" i="0" spc="400" baseline="0"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8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98440" y="952500"/>
            <a:ext cx="2808460" cy="4511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9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048" y="871247"/>
            <a:ext cx="15191852" cy="1488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  <p:sp>
        <p:nvSpPr>
          <p:cNvPr id="21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905000" y="3124200"/>
            <a:ext cx="15182850" cy="54483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8748713"/>
            <a:ext cx="11734800" cy="547688"/>
          </a:xfrm>
        </p:spPr>
        <p:txBody>
          <a:bodyPr/>
          <a:lstStyle>
            <a:lvl1pPr algn="l">
              <a:defRPr sz="1600" b="0" i="0" spc="400" baseline="0"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8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98440" y="952500"/>
            <a:ext cx="2808460" cy="45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7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048" y="871247"/>
            <a:ext cx="15191852" cy="1488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05000" y="3124200"/>
            <a:ext cx="7353300" cy="54483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715500" y="3124200"/>
            <a:ext cx="7372350" cy="54483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8748713"/>
            <a:ext cx="11734800" cy="547688"/>
          </a:xfrm>
        </p:spPr>
        <p:txBody>
          <a:bodyPr/>
          <a:lstStyle>
            <a:lvl1pPr algn="l">
              <a:defRPr sz="1600" b="0" i="0" spc="400" baseline="0"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8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98440" y="952500"/>
            <a:ext cx="2808460" cy="451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048" y="871247"/>
            <a:ext cx="15191852" cy="1488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05000" y="3124200"/>
            <a:ext cx="3429000" cy="25527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791200" y="3124200"/>
            <a:ext cx="3429000" cy="25527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753600" y="3124200"/>
            <a:ext cx="3429000" cy="25527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3658850" y="3124200"/>
            <a:ext cx="3429000" cy="25527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1905000" y="6019800"/>
            <a:ext cx="3429000" cy="25527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5791200" y="6019800"/>
            <a:ext cx="3429000" cy="25527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753600" y="6019800"/>
            <a:ext cx="3429000" cy="25527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3658850" y="6019800"/>
            <a:ext cx="3429000" cy="25527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8748713"/>
            <a:ext cx="11734800" cy="547688"/>
          </a:xfrm>
        </p:spPr>
        <p:txBody>
          <a:bodyPr/>
          <a:lstStyle>
            <a:lvl1pPr algn="l">
              <a:defRPr sz="1600" b="0" i="0" spc="400" baseline="0"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8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98440" y="952500"/>
            <a:ext cx="2808460" cy="4511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56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8748713"/>
            <a:ext cx="11734800" cy="547688"/>
          </a:xfrm>
        </p:spPr>
        <p:txBody>
          <a:bodyPr/>
          <a:lstStyle>
            <a:lvl1pPr algn="l">
              <a:defRPr sz="1600" b="0" i="0" spc="400" baseline="0"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63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03650" y="4059239"/>
            <a:ext cx="10858500" cy="143849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8100" y="7180064"/>
            <a:ext cx="2880360" cy="2027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2400" b="0" i="0" dirty="0">
                <a:latin typeface="+mn-lt"/>
              </a:rPr>
              <a:t>New York 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USA</a:t>
            </a:r>
          </a:p>
          <a:p>
            <a:pPr lvl="0"/>
            <a:r>
              <a:rPr lang="en-US" sz="2400" b="0" i="0" dirty="0">
                <a:latin typeface="+mn-lt"/>
              </a:rPr>
              <a:t>London 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UK</a:t>
            </a:r>
          </a:p>
          <a:p>
            <a:pPr lvl="0"/>
            <a:r>
              <a:rPr lang="en-US" sz="2400" b="0" i="0" dirty="0">
                <a:latin typeface="+mn-lt"/>
              </a:rPr>
              <a:t>Munich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 Germany</a:t>
            </a:r>
          </a:p>
          <a:p>
            <a:pPr lvl="0"/>
            <a:r>
              <a:rPr lang="en-US" sz="2400" b="0" i="0" dirty="0">
                <a:latin typeface="+mn-lt"/>
              </a:rPr>
              <a:t>Zug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 Switzerland</a:t>
            </a:r>
          </a:p>
          <a:p>
            <a:endParaRPr lang="en-US" sz="2400" b="0" i="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8100" y="5080000"/>
            <a:ext cx="1485900" cy="95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848100" y="7180064"/>
            <a:ext cx="2880360" cy="2027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2400" b="0" i="0" dirty="0">
                <a:latin typeface="+mn-lt"/>
              </a:rPr>
              <a:t>New York 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USA</a:t>
            </a:r>
          </a:p>
          <a:p>
            <a:pPr lvl="0"/>
            <a:r>
              <a:rPr lang="en-US" sz="2400" b="0" i="0" dirty="0">
                <a:latin typeface="+mn-lt"/>
              </a:rPr>
              <a:t>London 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UK</a:t>
            </a:r>
          </a:p>
          <a:p>
            <a:pPr lvl="0"/>
            <a:r>
              <a:rPr lang="en-US" sz="2400" b="0" i="0" dirty="0">
                <a:latin typeface="+mn-lt"/>
              </a:rPr>
              <a:t>Munich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 Germany</a:t>
            </a:r>
          </a:p>
          <a:p>
            <a:pPr lvl="0"/>
            <a:r>
              <a:rPr lang="en-US" sz="2400" b="0" i="0" dirty="0">
                <a:latin typeface="+mn-lt"/>
              </a:rPr>
              <a:t>Zug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 Switzerland</a:t>
            </a:r>
          </a:p>
          <a:p>
            <a:endParaRPr lang="en-US" sz="2400" b="0" i="0" dirty="0"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48100" y="5080000"/>
            <a:ext cx="1485900" cy="95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5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Text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04285" y="4060825"/>
            <a:ext cx="10858500" cy="143849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8100" y="7180064"/>
            <a:ext cx="2880360" cy="2027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2400" b="0" i="0" dirty="0">
                <a:latin typeface="+mn-lt"/>
              </a:rPr>
              <a:t>New York 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USA</a:t>
            </a:r>
          </a:p>
          <a:p>
            <a:pPr lvl="0"/>
            <a:r>
              <a:rPr lang="en-US" sz="2400" b="0" i="0" dirty="0">
                <a:latin typeface="+mn-lt"/>
              </a:rPr>
              <a:t>London 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UK</a:t>
            </a:r>
          </a:p>
          <a:p>
            <a:pPr lvl="0"/>
            <a:r>
              <a:rPr lang="en-US" sz="2400" b="0" i="0" dirty="0">
                <a:latin typeface="+mn-lt"/>
              </a:rPr>
              <a:t>Munich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 Germany</a:t>
            </a:r>
          </a:p>
          <a:p>
            <a:pPr lvl="0"/>
            <a:r>
              <a:rPr lang="en-US" sz="2400" b="0" i="0" dirty="0">
                <a:latin typeface="+mn-lt"/>
              </a:rPr>
              <a:t>Zug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 Switzerland</a:t>
            </a:r>
          </a:p>
          <a:p>
            <a:endParaRPr lang="en-US" sz="2400" b="0" i="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8100" y="5769315"/>
            <a:ext cx="1485900" cy="95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88410" y="4768257"/>
            <a:ext cx="9372600" cy="642257"/>
          </a:xfrm>
        </p:spPr>
        <p:txBody>
          <a:bodyPr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48100" y="7180064"/>
            <a:ext cx="2880360" cy="2027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2400" b="0" i="0" dirty="0">
                <a:latin typeface="+mn-lt"/>
              </a:rPr>
              <a:t>New York 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USA</a:t>
            </a:r>
          </a:p>
          <a:p>
            <a:pPr lvl="0"/>
            <a:r>
              <a:rPr lang="en-US" sz="2400" b="0" i="0" dirty="0">
                <a:latin typeface="+mn-lt"/>
              </a:rPr>
              <a:t>London 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UK</a:t>
            </a:r>
          </a:p>
          <a:p>
            <a:pPr lvl="0"/>
            <a:r>
              <a:rPr lang="en-US" sz="2400" b="0" i="0" dirty="0">
                <a:latin typeface="+mn-lt"/>
              </a:rPr>
              <a:t>Munich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 Germany</a:t>
            </a:r>
          </a:p>
          <a:p>
            <a:pPr lvl="0"/>
            <a:r>
              <a:rPr lang="en-US" sz="2400" b="0" i="0" dirty="0">
                <a:latin typeface="+mn-lt"/>
              </a:rPr>
              <a:t>Zug</a:t>
            </a:r>
            <a:r>
              <a:rPr lang="en-US" sz="2400" b="0" i="0" dirty="0">
                <a:solidFill>
                  <a:schemeClr val="accent5"/>
                </a:solidFill>
                <a:latin typeface="+mn-lt"/>
              </a:rPr>
              <a:t> Switzerland</a:t>
            </a:r>
          </a:p>
          <a:p>
            <a:endParaRPr lang="en-US" sz="2400" b="0" i="0" dirty="0">
              <a:latin typeface="+mn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848100" y="5769315"/>
            <a:ext cx="1485900" cy="95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5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22700" y="4062414"/>
            <a:ext cx="10858500" cy="143849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217" y="3124200"/>
            <a:ext cx="3853543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8100" y="7180064"/>
            <a:ext cx="2880360" cy="2027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2400" b="0" i="0" dirty="0">
                <a:latin typeface="+mn-lt"/>
              </a:rPr>
              <a:t>New York </a:t>
            </a:r>
            <a:r>
              <a:rPr lang="en-US" sz="2400" b="0" i="0" dirty="0">
                <a:solidFill>
                  <a:schemeClr val="bg1"/>
                </a:solidFill>
                <a:latin typeface="+mn-lt"/>
              </a:rPr>
              <a:t>USA</a:t>
            </a:r>
          </a:p>
          <a:p>
            <a:pPr lvl="0"/>
            <a:r>
              <a:rPr lang="en-US" sz="2400" b="0" i="0" dirty="0">
                <a:latin typeface="+mn-lt"/>
              </a:rPr>
              <a:t>London </a:t>
            </a:r>
            <a:r>
              <a:rPr lang="en-US" sz="2400" b="0" i="0" dirty="0">
                <a:solidFill>
                  <a:schemeClr val="bg1"/>
                </a:solidFill>
                <a:latin typeface="+mn-lt"/>
              </a:rPr>
              <a:t>UK</a:t>
            </a:r>
          </a:p>
          <a:p>
            <a:pPr lvl="0"/>
            <a:r>
              <a:rPr lang="en-US" sz="2400" b="0" i="0" dirty="0">
                <a:latin typeface="+mn-lt"/>
              </a:rPr>
              <a:t>Munich </a:t>
            </a:r>
            <a:r>
              <a:rPr lang="en-US" sz="2400" b="0" i="0" dirty="0">
                <a:solidFill>
                  <a:schemeClr val="bg1"/>
                </a:solidFill>
                <a:latin typeface="+mn-lt"/>
              </a:rPr>
              <a:t>Germany</a:t>
            </a:r>
          </a:p>
          <a:p>
            <a:pPr lvl="0"/>
            <a:r>
              <a:rPr lang="en-US" sz="2400" b="0" i="0" dirty="0">
                <a:latin typeface="+mn-lt"/>
              </a:rPr>
              <a:t>Zug </a:t>
            </a:r>
            <a:r>
              <a:rPr lang="en-US" sz="2400" b="0" i="0" dirty="0">
                <a:solidFill>
                  <a:schemeClr val="bg1"/>
                </a:solidFill>
                <a:latin typeface="+mn-lt"/>
              </a:rPr>
              <a:t>Switzerland</a:t>
            </a:r>
          </a:p>
          <a:p>
            <a:endParaRPr lang="en-US" sz="2400" b="0" i="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8100" y="5080000"/>
            <a:ext cx="1485900" cy="95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848100" y="7180064"/>
            <a:ext cx="2880360" cy="2027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2400" b="0" i="0" dirty="0">
                <a:latin typeface="+mn-lt"/>
              </a:rPr>
              <a:t>New York </a:t>
            </a:r>
            <a:r>
              <a:rPr lang="en-US" sz="2400" b="0" i="0" dirty="0">
                <a:solidFill>
                  <a:schemeClr val="bg1"/>
                </a:solidFill>
                <a:latin typeface="+mn-lt"/>
              </a:rPr>
              <a:t>USA</a:t>
            </a:r>
          </a:p>
          <a:p>
            <a:pPr lvl="0"/>
            <a:r>
              <a:rPr lang="en-US" sz="2400" b="0" i="0" dirty="0">
                <a:latin typeface="+mn-lt"/>
              </a:rPr>
              <a:t>London </a:t>
            </a:r>
            <a:r>
              <a:rPr lang="en-US" sz="2400" b="0" i="0" dirty="0">
                <a:solidFill>
                  <a:schemeClr val="bg1"/>
                </a:solidFill>
                <a:latin typeface="+mn-lt"/>
              </a:rPr>
              <a:t>UK</a:t>
            </a:r>
          </a:p>
          <a:p>
            <a:pPr lvl="0"/>
            <a:r>
              <a:rPr lang="en-US" sz="2400" b="0" i="0" dirty="0">
                <a:latin typeface="+mn-lt"/>
              </a:rPr>
              <a:t>Munich </a:t>
            </a:r>
            <a:r>
              <a:rPr lang="en-US" sz="2400" b="0" i="0" dirty="0">
                <a:solidFill>
                  <a:schemeClr val="bg1"/>
                </a:solidFill>
                <a:latin typeface="+mn-lt"/>
              </a:rPr>
              <a:t>Germany</a:t>
            </a:r>
          </a:p>
          <a:p>
            <a:pPr lvl="0"/>
            <a:r>
              <a:rPr lang="en-US" sz="2400" b="0" i="0" dirty="0">
                <a:latin typeface="+mn-lt"/>
              </a:rPr>
              <a:t>Zug </a:t>
            </a:r>
            <a:r>
              <a:rPr lang="en-US" sz="2400" b="0" i="0" dirty="0">
                <a:solidFill>
                  <a:schemeClr val="bg1"/>
                </a:solidFill>
                <a:latin typeface="+mn-lt"/>
              </a:rPr>
              <a:t>Switzerland</a:t>
            </a:r>
          </a:p>
          <a:p>
            <a:endParaRPr lang="en-US" sz="2400" b="0" i="0" dirty="0"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848100" y="5080000"/>
            <a:ext cx="1485900" cy="95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5048" y="871247"/>
            <a:ext cx="15191852" cy="14884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124201"/>
            <a:ext cx="1520190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8748713"/>
            <a:ext cx="11734800" cy="547688"/>
          </a:xfrm>
        </p:spPr>
        <p:txBody>
          <a:bodyPr/>
          <a:lstStyle>
            <a:lvl1pPr algn="l">
              <a:defRPr sz="1600" b="0" i="0" spc="400" baseline="0"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3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ngle Column 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5048" y="871247"/>
            <a:ext cx="15191852" cy="14884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 err="1"/>
              <a:t>dsd</a:t>
            </a:r>
            <a:r>
              <a:rPr lang="en-US" dirty="0"/>
              <a:t>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124201"/>
            <a:ext cx="15201900" cy="5448299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8748713"/>
            <a:ext cx="11734800" cy="547688"/>
          </a:xfrm>
        </p:spPr>
        <p:txBody>
          <a:bodyPr/>
          <a:lstStyle>
            <a:lvl1pPr algn="l">
              <a:defRPr sz="1600" b="0" i="0" spc="400" baseline="0"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820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00" y="4572000"/>
            <a:ext cx="15201900" cy="25527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1"/>
                </a:solidFill>
                <a:latin typeface="+mj-lt"/>
              </a:defRPr>
            </a:lvl1pPr>
            <a:lvl2pPr>
              <a:defRPr sz="5000">
                <a:solidFill>
                  <a:schemeClr val="bg1"/>
                </a:solidFill>
                <a:latin typeface="+mj-lt"/>
              </a:defRPr>
            </a:lvl2pPr>
            <a:lvl3pPr>
              <a:defRPr sz="5000">
                <a:solidFill>
                  <a:schemeClr val="bg1"/>
                </a:solidFill>
                <a:latin typeface="+mj-lt"/>
              </a:defRPr>
            </a:lvl3pPr>
            <a:lvl4pPr>
              <a:defRPr sz="5000">
                <a:solidFill>
                  <a:schemeClr val="bg1"/>
                </a:solidFill>
                <a:latin typeface="+mj-lt"/>
              </a:defRPr>
            </a:lvl4pPr>
            <a:lvl5pPr>
              <a:defRPr sz="5000">
                <a:solidFill>
                  <a:schemeClr val="bg1"/>
                </a:solidFill>
                <a:latin typeface="+mj-lt"/>
              </a:defRPr>
            </a:lvl5pPr>
            <a:lvl6pPr marL="3429000" indent="0">
              <a:buNone/>
              <a:defRPr/>
            </a:lvl6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63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048" y="871247"/>
            <a:ext cx="15191852" cy="1488495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124201"/>
            <a:ext cx="735330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715500" y="3124201"/>
            <a:ext cx="7391400" cy="5448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8748713"/>
            <a:ext cx="11734800" cy="547688"/>
          </a:xfrm>
        </p:spPr>
        <p:txBody>
          <a:bodyPr/>
          <a:lstStyle>
            <a:lvl1pPr algn="l">
              <a:defRPr sz="1600" b="0" i="0" spc="400" baseline="0"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21000" y="8748713"/>
            <a:ext cx="1485900" cy="547688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Graphic 8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98440" y="952500"/>
            <a:ext cx="2808460" cy="4511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19350"/>
            <a:ext cx="150495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1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05000" y="952500"/>
            <a:ext cx="15201900" cy="8382000"/>
          </a:xfrm>
        </p:spPr>
        <p:txBody>
          <a:bodyPr anchor="ctr" anchorCtr="0"/>
          <a:lstStyle>
            <a:lvl1pPr>
              <a:lnSpc>
                <a:spcPct val="100000"/>
              </a:lnSpc>
              <a:defRPr sz="9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5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247"/>
            <a:ext cx="15191852" cy="16433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Sample Text</a:t>
            </a:r>
            <a:br>
              <a:rPr lang="en-US" dirty="0"/>
            </a:br>
            <a:r>
              <a:rPr lang="en-US" dirty="0"/>
              <a:t>Sample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201"/>
            <a:ext cx="15201900" cy="5448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0" y="8748712"/>
            <a:ext cx="11277600" cy="5476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600" cap="all" spc="600" baseline="0">
                <a:solidFill>
                  <a:schemeClr val="tx2"/>
                </a:solidFill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48712"/>
            <a:ext cx="3467100" cy="5476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cap="all" baseline="0">
                <a:solidFill>
                  <a:schemeClr val="tx2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371600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1371600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Open Sans" panose="020B0606030504020204" pitchFamily="34" charset="0"/>
        <a:buChar char="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1371600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1371600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Open Sans" panose="020B060603050402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1371600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Arial" panose="020B0604020202020204" pitchFamily="34" charset="0"/>
        <a:buChar char="•"/>
        <a:tabLst>
          <a:tab pos="9488488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0">
          <p15:clr>
            <a:srgbClr val="F26B43"/>
          </p15:clr>
        </p15:guide>
        <p15:guide id="2" orient="horz" pos="5856">
          <p15:clr>
            <a:srgbClr val="F26B43"/>
          </p15:clr>
        </p15:guide>
        <p15:guide id="3" pos="1200">
          <p15:clr>
            <a:srgbClr val="F26B43"/>
          </p15:clr>
        </p15:guide>
        <p15:guide id="4" orient="horz" pos="1968">
          <p15:clr>
            <a:srgbClr val="F26B43"/>
          </p15:clr>
        </p15:guide>
        <p15:guide id="5" orient="horz" pos="2664">
          <p15:clr>
            <a:srgbClr val="F26B43"/>
          </p15:clr>
        </p15:guide>
        <p15:guide id="6" orient="horz" pos="2880">
          <p15:clr>
            <a:srgbClr val="F26B43"/>
          </p15:clr>
        </p15:guide>
        <p15:guide id="7" orient="horz" pos="3576">
          <p15:clr>
            <a:srgbClr val="F26B43"/>
          </p15:clr>
        </p15:guide>
        <p15:guide id="8" orient="horz" pos="3792">
          <p15:clr>
            <a:srgbClr val="F26B43"/>
          </p15:clr>
        </p15:guide>
        <p15:guide id="9" orient="horz" pos="4488">
          <p15:clr>
            <a:srgbClr val="F26B43"/>
          </p15:clr>
        </p15:guide>
        <p15:guide id="10" orient="horz" pos="4704">
          <p15:clr>
            <a:srgbClr val="F26B43"/>
          </p15:clr>
        </p15:guide>
        <p15:guide id="11" orient="horz" pos="5400">
          <p15:clr>
            <a:srgbClr val="F26B43"/>
          </p15:clr>
        </p15:guide>
        <p15:guide id="12" pos="2136">
          <p15:clr>
            <a:srgbClr val="F26B43"/>
          </p15:clr>
        </p15:guide>
        <p15:guide id="13" pos="2424">
          <p15:clr>
            <a:srgbClr val="F26B43"/>
          </p15:clr>
        </p15:guide>
        <p15:guide id="14" pos="3360">
          <p15:clr>
            <a:srgbClr val="F26B43"/>
          </p15:clr>
        </p15:guide>
        <p15:guide id="15" pos="3648">
          <p15:clr>
            <a:srgbClr val="F26B43"/>
          </p15:clr>
        </p15:guide>
        <p15:guide id="16" pos="4608">
          <p15:clr>
            <a:srgbClr val="F26B43"/>
          </p15:clr>
        </p15:guide>
        <p15:guide id="17" pos="4896">
          <p15:clr>
            <a:srgbClr val="F26B43"/>
          </p15:clr>
        </p15:guide>
        <p15:guide id="18" pos="5832">
          <p15:clr>
            <a:srgbClr val="F26B43"/>
          </p15:clr>
        </p15:guide>
        <p15:guide id="19" pos="6120">
          <p15:clr>
            <a:srgbClr val="F26B43"/>
          </p15:clr>
        </p15:guide>
        <p15:guide id="20" pos="7080">
          <p15:clr>
            <a:srgbClr val="F26B43"/>
          </p15:clr>
        </p15:guide>
        <p15:guide id="21" pos="7368">
          <p15:clr>
            <a:srgbClr val="F26B43"/>
          </p15:clr>
        </p15:guide>
        <p15:guide id="22" pos="8304">
          <p15:clr>
            <a:srgbClr val="F26B43"/>
          </p15:clr>
        </p15:guide>
        <p15:guide id="23" pos="8592">
          <p15:clr>
            <a:srgbClr val="F26B43"/>
          </p15:clr>
        </p15:guide>
        <p15:guide id="24" pos="9552">
          <p15:clr>
            <a:srgbClr val="F26B43"/>
          </p15:clr>
        </p15:guide>
        <p15:guide id="25" pos="9840">
          <p15:clr>
            <a:srgbClr val="F26B43"/>
          </p15:clr>
        </p15:guide>
        <p15:guide id="26" pos="10776">
          <p15:clr>
            <a:srgbClr val="F26B43"/>
          </p15:clr>
        </p15:guide>
        <p15:guide id="27" orient="horz" pos="15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65663" y="1521840"/>
            <a:ext cx="12678032" cy="2897563"/>
          </a:xfrm>
        </p:spPr>
        <p:txBody>
          <a:bodyPr/>
          <a:lstStyle/>
          <a:p>
            <a:r>
              <a:rPr lang="en-US" sz="6600" dirty="0"/>
              <a:t>Java</a:t>
            </a:r>
            <a:r>
              <a:rPr lang="ru-RU" sz="6600" dirty="0"/>
              <a:t>-</a:t>
            </a:r>
            <a:r>
              <a:rPr lang="ru-RU" sz="6600" dirty="0" err="1"/>
              <a:t>интенсив</a:t>
            </a:r>
            <a:endParaRPr lang="ru-RU" sz="6600" dirty="0"/>
          </a:p>
        </p:txBody>
      </p:sp>
      <p:pic>
        <p:nvPicPr>
          <p:cNvPr id="1026" name="Picture 2" descr="ÐÐ°ÑÑÐ¸Ð½ÐºÐ¸ Ð¿Ð¾ Ð·Ð°Ð¿ÑÐ¾ÑÑ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04" y="2970621"/>
            <a:ext cx="7972425" cy="56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891224" y="621569"/>
            <a:ext cx="11233337" cy="1674159"/>
          </a:xfrm>
        </p:spPr>
        <p:txBody>
          <a:bodyPr/>
          <a:lstStyle/>
          <a:p>
            <a:r>
              <a:rPr lang="ru-RU" b="1" dirty="0"/>
              <a:t>Еще раз посмотрим на схему </a:t>
            </a:r>
            <a:r>
              <a:rPr lang="en-US" b="1" dirty="0"/>
              <a:t>MVC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8" name="Picture 2" descr="ÐÐ°ÑÑÐ¸Ð½ÐºÐ¸ Ð¿Ð¾ Ð·Ð°Ð¿ÑÐ¾ÑÑ mv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6834" y="2245771"/>
            <a:ext cx="7879472" cy="7420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774492" y="271373"/>
            <a:ext cx="10824776" cy="1674159"/>
          </a:xfrm>
        </p:spPr>
        <p:txBody>
          <a:bodyPr/>
          <a:lstStyle/>
          <a:p>
            <a:r>
              <a:rPr lang="ru-RU" b="1" dirty="0"/>
              <a:t>Теперь посмотрим, как слои выглядят чаще всего в приложении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38070"/>
            <a:ext cx="17817274" cy="766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15048" y="871248"/>
            <a:ext cx="15191852" cy="809272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85544" y="3571674"/>
            <a:ext cx="7029856" cy="1895675"/>
          </a:xfrm>
        </p:spPr>
        <p:txBody>
          <a:bodyPr/>
          <a:lstStyle/>
          <a:p>
            <a:pPr>
              <a:buNone/>
            </a:pPr>
            <a:r>
              <a:rPr lang="ru-RU" sz="5400" dirty="0"/>
              <a:t>Вопросы и ответы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7356" y="1625009"/>
            <a:ext cx="15191852" cy="14884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8676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703" y="2896758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285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15048" y="871248"/>
            <a:ext cx="15191852" cy="809272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85544" y="3571674"/>
            <a:ext cx="6934606" cy="3438726"/>
          </a:xfrm>
        </p:spPr>
        <p:txBody>
          <a:bodyPr/>
          <a:lstStyle/>
          <a:p>
            <a:pPr>
              <a:buNone/>
            </a:pPr>
            <a:r>
              <a:rPr lang="ru-RU" sz="5400" dirty="0">
                <a:latin typeface="+mj-lt"/>
              </a:rPr>
              <a:t>Протокол </a:t>
            </a:r>
            <a:r>
              <a:rPr lang="en-US" sz="5400" dirty="0">
                <a:latin typeface="+mj-lt"/>
              </a:rPr>
              <a:t>HTTP</a:t>
            </a:r>
            <a:endParaRPr lang="ru-RU" sz="5400" dirty="0">
              <a:latin typeface="+mj-lt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7356" y="1625009"/>
            <a:ext cx="15191852" cy="14884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333332"/>
                </a:solidFill>
                <a:latin typeface="Futura PT Demi" panose="020B0702020204020303" pitchFamily="34" charset="0"/>
                <a:ea typeface="Open Sans Semibold"/>
                <a:cs typeface="Open Sans Semibold"/>
              </a:rPr>
              <a:t>Chapter </a:t>
            </a:r>
            <a:r>
              <a:rPr lang="ru-RU" sz="5000" dirty="0">
                <a:solidFill>
                  <a:srgbClr val="333332"/>
                </a:solidFill>
                <a:latin typeface="Futura PT Demi" panose="020B0702020204020303" pitchFamily="34" charset="0"/>
                <a:ea typeface="Open Sans Semibold"/>
                <a:cs typeface="Open Sans Semibold"/>
              </a:rPr>
              <a:t>5.1</a:t>
            </a:r>
            <a:endParaRPr lang="en-US" sz="5000" dirty="0">
              <a:solidFill>
                <a:srgbClr val="333332"/>
              </a:solidFill>
              <a:latin typeface="Futura PT Demi" panose="020B0702020204020303" pitchFamily="34" charset="0"/>
              <a:ea typeface="Open Sans Semibold"/>
              <a:cs typeface="Open Sans Semibold"/>
            </a:endParaRPr>
          </a:p>
          <a:p>
            <a:endParaRPr lang="en-US" sz="50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8676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703" y="2896758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746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Что такое протокол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Протокол – это набор правил.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Понятие протокола на самом деле встречается и в реальной жизни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В интернете информация передается по различным специальным протоколам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268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Что такое протокол (на примере обычной почты)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3363" y="2828925"/>
            <a:ext cx="7786687" cy="663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191250" y="2552701"/>
            <a:ext cx="36385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Запрос </a:t>
            </a:r>
            <a:r>
              <a:rPr lang="en-US" sz="2800" dirty="0"/>
              <a:t>(Request)</a:t>
            </a:r>
            <a:endParaRPr lang="ru-RU" sz="2800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286500" y="9086851"/>
            <a:ext cx="36385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Ответ </a:t>
            </a:r>
            <a:r>
              <a:rPr lang="en-US" sz="2800" dirty="0"/>
              <a:t>(Response)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5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Что такое протокол (на примере обычной почты)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2054" name="Picture 6" descr="ÐÐ°ÑÑÐ¸Ð½ÐºÐ¸ Ð¿Ð¾ Ð·Ð°Ð¿ÑÐ¾ÑÑ ÐºÐ¾Ð½Ð²ÐµÑÑ Ð¿ÑÐ¸Ð¼ÐµÑ Ð·Ð°Ð¿Ð¾Ð»Ð½ÐµÐ½Ð¸Ñ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5525" y="2816225"/>
            <a:ext cx="9540876" cy="7005729"/>
          </a:xfrm>
          <a:prstGeom prst="rect">
            <a:avLst/>
          </a:prstGeom>
          <a:noFill/>
        </p:spPr>
      </p:pic>
      <p:cxnSp>
        <p:nvCxnSpPr>
          <p:cNvPr id="16" name="Прямая со стрелкой 15"/>
          <p:cNvCxnSpPr/>
          <p:nvPr/>
        </p:nvCxnSpPr>
        <p:spPr>
          <a:xfrm flipV="1">
            <a:off x="3943350" y="5200650"/>
            <a:ext cx="1466850" cy="1352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943350" y="6572250"/>
            <a:ext cx="4114800" cy="1352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66700" y="5829300"/>
            <a:ext cx="3409950" cy="224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Техническая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3111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Что такое протокол (на примере обычной почты)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00224" y="2895600"/>
            <a:ext cx="16068576" cy="6400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Наличие техническая информация для почты (индекс, адреса, ФИО) – это как раз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правила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или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протокол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почты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Если все указано верно – почта сможет доставить письмо, иначе – нет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Однако, почта не знает, какая информация внутри конверта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Поэтому протокол почты можно назвать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транспортным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</a:t>
            </a: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140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Что такое протокол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00224" y="2895600"/>
            <a:ext cx="16068576" cy="6400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Два основные способа передачи информации в интернете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транспортного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уровня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TCP/IP </a:t>
            </a: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UDP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Каждый имеет набор правил, и содержит под собой другие, более простые протоколы (стек протоколов)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243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Что такое протокол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00224" y="2895600"/>
            <a:ext cx="16068576" cy="581025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UDP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– негарантированная доставка (выше скорость)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TCP/IP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– гарантированная доставка (ниже скорость)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5896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15048" y="871248"/>
            <a:ext cx="15191852" cy="809272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85544" y="3571674"/>
            <a:ext cx="6934606" cy="3438726"/>
          </a:xfrm>
        </p:spPr>
        <p:txBody>
          <a:bodyPr/>
          <a:lstStyle/>
          <a:p>
            <a:pPr>
              <a:buNone/>
            </a:pPr>
            <a:r>
              <a:rPr lang="en-US" sz="5400" dirty="0">
                <a:latin typeface="+mj-lt"/>
              </a:rPr>
              <a:t>MVC</a:t>
            </a:r>
            <a:endParaRPr lang="ru-RU" sz="5400" dirty="0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7356" y="1625009"/>
            <a:ext cx="15191852" cy="14884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333332"/>
                </a:solidFill>
                <a:latin typeface="Futura PT Demi" panose="020B0702020204020303" pitchFamily="34" charset="0"/>
                <a:ea typeface="Open Sans Semibold"/>
                <a:cs typeface="Open Sans Semibold"/>
              </a:rPr>
              <a:t>Chapter 6</a:t>
            </a:r>
            <a:r>
              <a:rPr lang="ru-RU" sz="5000" dirty="0">
                <a:solidFill>
                  <a:srgbClr val="333332"/>
                </a:solidFill>
                <a:latin typeface="Futura PT Demi" panose="020B0702020204020303" pitchFamily="34" charset="0"/>
                <a:ea typeface="Open Sans Semibold"/>
                <a:cs typeface="Open Sans Semibold"/>
              </a:rPr>
              <a:t>.1</a:t>
            </a:r>
            <a:endParaRPr lang="en-US" sz="5000" dirty="0">
              <a:solidFill>
                <a:srgbClr val="333332"/>
              </a:solidFill>
              <a:latin typeface="Futura PT Demi" panose="020B0702020204020303" pitchFamily="34" charset="0"/>
              <a:ea typeface="Open Sans Semibold"/>
              <a:cs typeface="Open Sans Semibold"/>
            </a:endParaRPr>
          </a:p>
          <a:p>
            <a:endParaRPr lang="en-US" sz="50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8676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703" y="2896758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285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992555" y="589549"/>
            <a:ext cx="11275895" cy="953501"/>
          </a:xfrm>
        </p:spPr>
        <p:txBody>
          <a:bodyPr/>
          <a:lstStyle/>
          <a:p>
            <a:r>
              <a:rPr lang="ru-RU" b="1" dirty="0"/>
              <a:t>Гарантированная доставка</a:t>
            </a:r>
            <a:endParaRPr lang="en-US" dirty="0"/>
          </a:p>
        </p:txBody>
      </p:sp>
      <p:pic>
        <p:nvPicPr>
          <p:cNvPr id="6" name="Picture 2" descr="C:\Users\Nikolay\Downloads\EwFf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77371"/>
            <a:ext cx="11887200" cy="8281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907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Что такое протокол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00224" y="2895600"/>
            <a:ext cx="16068576" cy="581025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Заметим, что почта не знает о содержании письма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Если вы общаетесь с каким-то специфичным учреждением, на формат переписки могут быть наложены дополнительные правила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То есть мы получаем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стек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протоколов (протокол учреждения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использует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протоколом почты)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71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en-US" b="1" dirty="0"/>
              <a:t>HTTP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00224" y="2895600"/>
            <a:ext cx="16068576" cy="581025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HyperText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Transfer Protocol — «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протокол передачи гипертекста»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Работает над (использует)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TCP/IP</a:t>
            </a: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Работает по принципу запрос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/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ответ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Веб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-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приложения чаще всего общаются через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HTTP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В нашем примере про почту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HTTP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- содержание письма</a:t>
            </a:r>
          </a:p>
        </p:txBody>
      </p:sp>
    </p:spTree>
    <p:extLst>
      <p:ext uri="{BB962C8B-B14F-4D97-AF65-F5344CB8AC3E}">
        <p14:creationId xmlns:p14="http://schemas.microsoft.com/office/powerpoint/2010/main" val="4975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Как устроен </a:t>
            </a:r>
            <a:r>
              <a:rPr lang="en-US" b="1" dirty="0"/>
              <a:t>HTTP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00224" y="2895600"/>
            <a:ext cx="16068576" cy="581025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Исследуем, как устроен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HTTP</a:t>
            </a: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Рассмотрим пример запроса, сгенерированного браузером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Откроем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TCP/IP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соединение с помощью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JAVA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, и посмотрим, что нам пришлет браузер (выведем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HTTP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запрос в консоль)</a:t>
            </a:r>
            <a:endParaRPr lang="en-US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Браузер у нас это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клиент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, а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Java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приложение –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сервер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919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Как устроен </a:t>
            </a:r>
            <a:r>
              <a:rPr lang="en-US" b="1" dirty="0"/>
              <a:t>HTTP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6924" y="2776538"/>
            <a:ext cx="12513736" cy="667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952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Как устроен </a:t>
            </a:r>
            <a:r>
              <a:rPr lang="en-US" b="1" dirty="0"/>
              <a:t>HTTP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413" y="2257424"/>
            <a:ext cx="785413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Прямая со стрелкой 10"/>
          <p:cNvCxnSpPr/>
          <p:nvPr/>
        </p:nvCxnSpPr>
        <p:spPr>
          <a:xfrm rot="10800000" flipV="1">
            <a:off x="2190750" y="4724400"/>
            <a:ext cx="2286000" cy="266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5153024"/>
            <a:ext cx="17735550" cy="277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610100" y="4305301"/>
            <a:ext cx="634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Первая строка</a:t>
            </a:r>
            <a:r>
              <a:rPr lang="en-US" sz="2400" b="1" dirty="0"/>
              <a:t>:</a:t>
            </a:r>
            <a:r>
              <a:rPr lang="ru-RU" sz="2400" b="1" dirty="0"/>
              <a:t>метод, запрашиваемый </a:t>
            </a:r>
            <a:r>
              <a:rPr lang="en-US" sz="2400" b="1" dirty="0"/>
              <a:t>“</a:t>
            </a:r>
            <a:r>
              <a:rPr lang="ru-RU" sz="2400" b="1" dirty="0"/>
              <a:t>ресурс</a:t>
            </a:r>
            <a:r>
              <a:rPr lang="en-US" sz="2400" b="1" dirty="0"/>
              <a:t>” </a:t>
            </a:r>
            <a:r>
              <a:rPr lang="ru-RU" sz="2400" b="1" dirty="0"/>
              <a:t>и версия протокола</a:t>
            </a:r>
          </a:p>
        </p:txBody>
      </p:sp>
      <p:sp>
        <p:nvSpPr>
          <p:cNvPr id="18" name="Левая фигурная скобка 17"/>
          <p:cNvSpPr/>
          <p:nvPr/>
        </p:nvSpPr>
        <p:spPr>
          <a:xfrm>
            <a:off x="285750" y="5486400"/>
            <a:ext cx="342900" cy="245745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 rot="10800000">
            <a:off x="895350" y="8039100"/>
            <a:ext cx="3009900" cy="72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508558" y="8635484"/>
            <a:ext cx="12060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Заголовки </a:t>
            </a:r>
            <a:r>
              <a:rPr lang="en-US" sz="2400" b="1" dirty="0"/>
              <a:t>(HEADERS)</a:t>
            </a:r>
            <a:r>
              <a:rPr lang="ru-RU" sz="2400" b="1" dirty="0"/>
              <a:t>, фактически – ассоциативный массив</a:t>
            </a:r>
          </a:p>
          <a:p>
            <a:r>
              <a:rPr lang="ru-RU" sz="2400" b="1" dirty="0"/>
              <a:t> (ключ-значение), техническая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3821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Как устроен </a:t>
            </a:r>
            <a:r>
              <a:rPr lang="en-US" b="1" dirty="0"/>
              <a:t>HTTP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1000224" y="2895600"/>
            <a:ext cx="16068576" cy="645795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Метод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HTTP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запроса – фактически глагол, которым вы говорите серверу, что вы от него хотите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Два самые используемые метода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: GET, POST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GET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в идеале – запрос на получение ресурса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POST –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отправка чего либо на сервер (например картинки)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У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POST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есть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тело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запроса </a:t>
            </a:r>
            <a:endParaRPr lang="en-US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7260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Как устроен </a:t>
            </a:r>
            <a:r>
              <a:rPr lang="en-US" b="1" dirty="0"/>
              <a:t>HTTP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54274" name="Picture 2" descr="ÐÐ°ÑÑÐ¸Ð½ÐºÐ¸ Ð¿Ð¾ Ð·Ð°Ð¿ÑÐ¾ÑÑ http post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625" y="2824162"/>
            <a:ext cx="10931525" cy="6385626"/>
          </a:xfrm>
          <a:prstGeom prst="rect">
            <a:avLst/>
          </a:prstGeom>
          <a:noFill/>
        </p:spPr>
      </p:pic>
      <p:cxnSp>
        <p:nvCxnSpPr>
          <p:cNvPr id="7" name="Прямая со стрелкой 6"/>
          <p:cNvCxnSpPr/>
          <p:nvPr/>
        </p:nvCxnSpPr>
        <p:spPr>
          <a:xfrm rot="10800000" flipV="1">
            <a:off x="6038850" y="4610100"/>
            <a:ext cx="49530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0800000">
            <a:off x="10572750" y="8229600"/>
            <a:ext cx="1504950" cy="742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334750" y="4381500"/>
            <a:ext cx="2952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Тело отделяется с помощью </a:t>
            </a:r>
            <a:r>
              <a:rPr lang="en-US" sz="2400" b="1" dirty="0"/>
              <a:t>\r\n\r\n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344400" y="8782050"/>
            <a:ext cx="2952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Тело </a:t>
            </a:r>
            <a:r>
              <a:rPr lang="en-US" sz="2400" b="1" dirty="0"/>
              <a:t>(BODY) POST - </a:t>
            </a:r>
            <a:r>
              <a:rPr lang="ru-RU" sz="2400" b="1" dirty="0"/>
              <a:t>запроса</a:t>
            </a:r>
          </a:p>
        </p:txBody>
      </p:sp>
    </p:spTree>
    <p:extLst>
      <p:ext uri="{BB962C8B-B14F-4D97-AF65-F5344CB8AC3E}">
        <p14:creationId xmlns:p14="http://schemas.microsoft.com/office/powerpoint/2010/main" val="12159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Как устроен </a:t>
            </a:r>
            <a:r>
              <a:rPr lang="en-US" b="1" dirty="0"/>
              <a:t>HTTP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1000224" y="2895600"/>
            <a:ext cx="16068576" cy="691515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HTTP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сервер обычно генерирует какой-то ответ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(response).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Ответ так же содержит техническую информацию, а так же данные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Браузер анализирует ответ и возможно, рисует что-то в окне браузера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Давайте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захардкодим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ответ (то есть сервер на любой запрос будет возвращать константную строку</a:t>
            </a:r>
            <a:endParaRPr lang="en-US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896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Как устроен </a:t>
            </a:r>
            <a:r>
              <a:rPr lang="en-US" b="1" dirty="0"/>
              <a:t>HTTP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281363"/>
            <a:ext cx="16173928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309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en-US" b="1" dirty="0"/>
              <a:t>MVC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В больших приложениях часто становится много классов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Если у этих классов нет четкой структуры, в них очень сложно разбираться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MVC = Model-View-Controller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, паттерн проектирования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Фактически – это способ разделять классы приложений на слои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Каждый слой должен общаться только с предыдущим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Как устроен </a:t>
            </a:r>
            <a:r>
              <a:rPr lang="en-US" b="1" dirty="0"/>
              <a:t>HTTP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2600324"/>
            <a:ext cx="1187006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853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Почему у нас сообщение отобразилось не полностью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3262313"/>
            <a:ext cx="16173928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28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Рассмотрим </a:t>
            </a:r>
            <a:r>
              <a:rPr lang="en-US" b="1" dirty="0"/>
              <a:t>Response </a:t>
            </a:r>
            <a:r>
              <a:rPr lang="ru-RU" b="1" dirty="0"/>
              <a:t>более детально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2681288"/>
            <a:ext cx="928687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810750" y="2914650"/>
            <a:ext cx="512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Первая строка – техническая информация со </a:t>
            </a:r>
            <a:r>
              <a:rPr lang="ru-RU" sz="2400" b="1" dirty="0" err="1"/>
              <a:t>статус-кодом</a:t>
            </a:r>
            <a:r>
              <a:rPr lang="ru-RU" sz="2400" b="1" dirty="0"/>
              <a:t> (200 = все хорошо)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34550" y="5124450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Headers 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696450" y="7048500"/>
            <a:ext cx="596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Пустая строка, отделяет тело ответа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10750" y="7524750"/>
            <a:ext cx="51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Тело (</a:t>
            </a:r>
            <a:r>
              <a:rPr lang="en-US" sz="2400" b="1" dirty="0"/>
              <a:t>BODY)</a:t>
            </a:r>
            <a:r>
              <a:rPr lang="ru-RU" sz="2400" b="1"/>
              <a:t> ответа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461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  <a:r>
              <a:rPr lang="ru-RU" dirty="0"/>
              <a:t> </a:t>
            </a:r>
            <a:r>
              <a:rPr lang="en-US" dirty="0"/>
              <a:t>method</a:t>
            </a:r>
            <a:endParaRPr lang="ru-RU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1000224" y="2895600"/>
            <a:ext cx="16068576" cy="691515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Если не говорить про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REST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, то наиболее используемые типы запросов –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GET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и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POST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GET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передает данные в адресной строке браузера (это может не подходить вам, если вы передаете на сервер например пароль)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POST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передает данные в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“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теле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”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запроса. Можно передавать большие количества данных.</a:t>
            </a:r>
            <a:endParaRPr lang="en-US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37939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15048" y="871248"/>
            <a:ext cx="15191852" cy="809272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85544" y="3571674"/>
            <a:ext cx="6934606" cy="3438726"/>
          </a:xfrm>
        </p:spPr>
        <p:txBody>
          <a:bodyPr/>
          <a:lstStyle/>
          <a:p>
            <a:pPr>
              <a:buNone/>
            </a:pPr>
            <a:r>
              <a:rPr lang="en-US" sz="5400" dirty="0">
                <a:latin typeface="+mj-lt"/>
              </a:rPr>
              <a:t>HTML</a:t>
            </a:r>
            <a:endParaRPr lang="ru-RU" sz="5400" dirty="0">
              <a:latin typeface="+mj-lt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7356" y="1625009"/>
            <a:ext cx="15191852" cy="14884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333332"/>
                </a:solidFill>
                <a:latin typeface="Futura PT Demi" panose="020B0702020204020303" pitchFamily="34" charset="0"/>
                <a:ea typeface="Open Sans Semibold"/>
                <a:cs typeface="Open Sans Semibold"/>
              </a:rPr>
              <a:t>Chapter </a:t>
            </a:r>
            <a:r>
              <a:rPr lang="ru-RU" sz="5000" dirty="0">
                <a:solidFill>
                  <a:srgbClr val="333332"/>
                </a:solidFill>
                <a:latin typeface="Futura PT Demi" panose="020B0702020204020303" pitchFamily="34" charset="0"/>
                <a:ea typeface="Open Sans Semibold"/>
                <a:cs typeface="Open Sans Semibold"/>
              </a:rPr>
              <a:t>5.2</a:t>
            </a:r>
            <a:endParaRPr lang="en-US" sz="5000" dirty="0">
              <a:solidFill>
                <a:srgbClr val="333332"/>
              </a:solidFill>
              <a:latin typeface="Futura PT Demi" panose="020B0702020204020303" pitchFamily="34" charset="0"/>
              <a:ea typeface="Open Sans Semibold"/>
              <a:cs typeface="Open Sans Semibold"/>
            </a:endParaRPr>
          </a:p>
          <a:p>
            <a:endParaRPr lang="en-US" sz="50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8676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703" y="2896758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845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15048" y="871248"/>
            <a:ext cx="15191852" cy="809272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85544" y="3571674"/>
            <a:ext cx="6934606" cy="3438726"/>
          </a:xfrm>
        </p:spPr>
        <p:txBody>
          <a:bodyPr/>
          <a:lstStyle/>
          <a:p>
            <a:pPr>
              <a:buNone/>
            </a:pPr>
            <a:r>
              <a:rPr lang="en-US" sz="5400" dirty="0">
                <a:latin typeface="+mj-lt"/>
              </a:rPr>
              <a:t>Tomcat </a:t>
            </a:r>
            <a:r>
              <a:rPr lang="ru-RU" sz="5400" dirty="0">
                <a:latin typeface="+mj-lt"/>
              </a:rPr>
              <a:t>и первое </a:t>
            </a:r>
            <a:r>
              <a:rPr lang="en-US" sz="5400" dirty="0">
                <a:latin typeface="+mj-lt"/>
              </a:rPr>
              <a:t>web-</a:t>
            </a:r>
            <a:r>
              <a:rPr lang="ru-RU" sz="5400" dirty="0">
                <a:latin typeface="+mj-lt"/>
              </a:rPr>
              <a:t>приложение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7356" y="1625009"/>
            <a:ext cx="15191852" cy="14884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333332"/>
                </a:solidFill>
                <a:latin typeface="Futura PT Demi" panose="020B0702020204020303" pitchFamily="34" charset="0"/>
                <a:ea typeface="Open Sans Semibold"/>
                <a:cs typeface="Open Sans Semibold"/>
              </a:rPr>
              <a:t>Chapter 6</a:t>
            </a:r>
            <a:r>
              <a:rPr lang="ru-RU" sz="5000" dirty="0">
                <a:solidFill>
                  <a:srgbClr val="333332"/>
                </a:solidFill>
                <a:latin typeface="Futura PT Demi" panose="020B0702020204020303" pitchFamily="34" charset="0"/>
                <a:ea typeface="Open Sans Semibold"/>
                <a:cs typeface="Open Sans Semibold"/>
              </a:rPr>
              <a:t>.2</a:t>
            </a:r>
            <a:endParaRPr lang="en-US" sz="5000" dirty="0">
              <a:solidFill>
                <a:srgbClr val="333332"/>
              </a:solidFill>
              <a:latin typeface="Futura PT Demi" panose="020B0702020204020303" pitchFamily="34" charset="0"/>
              <a:ea typeface="Open Sans Semibold"/>
              <a:cs typeface="Open Sans Semibold"/>
            </a:endParaRPr>
          </a:p>
          <a:p>
            <a:endParaRPr lang="en-US" sz="50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8676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703" y="2896758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2859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618852" y="1205229"/>
            <a:ext cx="11585134" cy="779213"/>
          </a:xfrm>
        </p:spPr>
        <p:txBody>
          <a:bodyPr/>
          <a:lstStyle/>
          <a:p>
            <a:r>
              <a:rPr lang="en-US" b="1" dirty="0"/>
              <a:t>Tomcat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237361"/>
            <a:ext cx="16068576" cy="7777264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805670" y="2487038"/>
            <a:ext cx="16159367" cy="73914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Если наша «программа» умеет просто отдавать по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HTTP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«статический» контент, это называется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HTTP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сервер.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Приложения обычно генерируют динамические веб-страницы.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Сегодня мы познакомимся с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TOMCAT-</a:t>
            </a: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сервлет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контейнером.</a:t>
            </a:r>
            <a:endParaRPr lang="en-US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Tomcat?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00224" y="2895599"/>
            <a:ext cx="16068576" cy="6968247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Tomcat – </a:t>
            </a: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сервлет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контейнер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То есть он понимает специальный формат классов – </a:t>
            </a: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сервлеты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(и еще несколько, в том числе </a:t>
            </a:r>
            <a:r>
              <a:rPr lang="en-US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jsp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)</a:t>
            </a:r>
            <a:endParaRPr lang="en-US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В целом, </a:t>
            </a: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томкат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- это приложение на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java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. Чтобы интегрировать в него свои классы, надо положить скомпилированные классы о определенную папку (можно настроить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idea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делать это автоматически)</a:t>
            </a: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183055" y="913399"/>
            <a:ext cx="11585134" cy="1505954"/>
          </a:xfrm>
        </p:spPr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Tomcat?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2156" y="3183984"/>
            <a:ext cx="12844202" cy="533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915048" y="871248"/>
            <a:ext cx="15191852" cy="1093740"/>
          </a:xfrm>
        </p:spPr>
        <p:txBody>
          <a:bodyPr/>
          <a:lstStyle/>
          <a:p>
            <a:r>
              <a:rPr lang="ru-RU" b="1" dirty="0"/>
              <a:t>Что такое </a:t>
            </a:r>
            <a:r>
              <a:rPr lang="ru-RU" b="1" dirty="0" err="1"/>
              <a:t>сервлет</a:t>
            </a:r>
            <a:endParaRPr lang="ru-RU" b="1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962123" y="2324100"/>
            <a:ext cx="16100191" cy="6683713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Специальный класс, унаследованный от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HTTP </a:t>
            </a: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сервлет</a:t>
            </a: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Может обрабатывать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HTTP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запросы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(GET, POST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и </a:t>
            </a: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др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)</a:t>
            </a: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Можно конфигурировать его аннотациями или через специальный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xml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451549" y="1224684"/>
            <a:ext cx="2264434" cy="895946"/>
          </a:xfrm>
        </p:spPr>
        <p:txBody>
          <a:bodyPr/>
          <a:lstStyle/>
          <a:p>
            <a:r>
              <a:rPr lang="en-US" b="1" dirty="0"/>
              <a:t>MVC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pic>
        <p:nvPicPr>
          <p:cNvPr id="8" name="Picture 2" descr="ÐÐ°ÑÑÐ¸Ð½ÐºÐ¸ Ð¿Ð¾ Ð·Ð°Ð¿ÑÐ¾ÑÑ mv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6834" y="2245771"/>
            <a:ext cx="7879472" cy="7420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ru-RU" b="1" dirty="0" err="1"/>
              <a:t>сервлет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796" y="2775423"/>
            <a:ext cx="16281063" cy="622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Pom.xml example</a:t>
            </a:r>
            <a:endParaRPr lang="ru-RU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915" y="1658869"/>
            <a:ext cx="14231162" cy="831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Pom.xml example</a:t>
            </a:r>
            <a:endParaRPr lang="ru-RU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857" y="2794269"/>
            <a:ext cx="13436228" cy="638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915048" y="871248"/>
            <a:ext cx="15191852" cy="1093740"/>
          </a:xfrm>
        </p:spPr>
        <p:txBody>
          <a:bodyPr/>
          <a:lstStyle/>
          <a:p>
            <a:r>
              <a:rPr lang="ru-RU" b="1" dirty="0"/>
              <a:t>Пример </a:t>
            </a:r>
            <a:r>
              <a:rPr lang="ru-RU" b="1" dirty="0" err="1"/>
              <a:t>сервлета</a:t>
            </a:r>
            <a:endParaRPr lang="ru-RU" b="1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962123" y="2324100"/>
            <a:ext cx="16100191" cy="6683713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Скомпилируем проект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Задеплоим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его в </a:t>
            </a: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томкат</a:t>
            </a: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Проверим результат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256" y="5887057"/>
            <a:ext cx="15114679" cy="352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915048" y="871248"/>
            <a:ext cx="15191852" cy="1093740"/>
          </a:xfrm>
        </p:spPr>
        <p:txBody>
          <a:bodyPr/>
          <a:lstStyle/>
          <a:p>
            <a:r>
              <a:rPr lang="en-US" b="1" dirty="0" err="1"/>
              <a:t>Servlets</a:t>
            </a:r>
            <a:endParaRPr lang="ru-RU" b="1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962123" y="2324100"/>
            <a:ext cx="16100191" cy="6683713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Раньше </a:t>
            </a: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сервлеты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обычно описывали через специальный файл –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web.xml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Сейчас в большинстве случаев (но не всегда) можно обойтись без него и сконфигурировать приложение аннотациями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Севрлеты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–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controller layer.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Давайте добавим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view layer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(технология </a:t>
            </a:r>
            <a:r>
              <a:rPr lang="en-US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jsp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)</a:t>
            </a: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15048" y="871248"/>
            <a:ext cx="15191852" cy="809272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85544" y="3571674"/>
            <a:ext cx="7029856" cy="1895675"/>
          </a:xfrm>
        </p:spPr>
        <p:txBody>
          <a:bodyPr/>
          <a:lstStyle/>
          <a:p>
            <a:pPr>
              <a:buNone/>
            </a:pPr>
            <a:r>
              <a:rPr lang="ru-RU" sz="5400" b="1" dirty="0"/>
              <a:t>Вопросы и ответы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7356" y="1625009"/>
            <a:ext cx="15191852" cy="14884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8676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703" y="2896758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285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99395" y="777211"/>
            <a:ext cx="11585134" cy="1505954"/>
          </a:xfrm>
        </p:spPr>
        <p:txBody>
          <a:bodyPr/>
          <a:lstStyle/>
          <a:p>
            <a:r>
              <a:rPr lang="ru-RU" b="1" dirty="0"/>
              <a:t>Основные слои приложения - </a:t>
            </a:r>
            <a:r>
              <a:rPr lang="en-US" b="1" dirty="0"/>
              <a:t>View.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5" y="2427051"/>
            <a:ext cx="16068576" cy="7859949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View –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слой того, что видит пользователь. Тут находится все, что отвечает за внешний вид приложения. 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View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</a:t>
            </a: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– layer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должен практически ничего не знать о какой либо логике приложения.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Например, есть у вас список пользователей – друзей в </a:t>
            </a:r>
            <a:r>
              <a:rPr lang="ru-RU" sz="36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соц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сети. </a:t>
            </a: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View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должно их красиво нарисовать, и все.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View layer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не должен знать, каким именно образом был сформирован этот список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99395" y="777211"/>
            <a:ext cx="11585134" cy="1505954"/>
          </a:xfrm>
        </p:spPr>
        <p:txBody>
          <a:bodyPr/>
          <a:lstStyle/>
          <a:p>
            <a:r>
              <a:rPr lang="ru-RU" b="1" dirty="0"/>
              <a:t>Основные слои приложения - </a:t>
            </a:r>
            <a:r>
              <a:rPr lang="en-US" b="1" dirty="0"/>
              <a:t>Controller.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5" y="2427051"/>
            <a:ext cx="16068576" cy="7859949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Controller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получает информацию о том, что пользователь хочет увидеть какую либо </a:t>
            </a: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view. 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Controller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на основе пришедших в него данных решает, какую</a:t>
            </a: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view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показать пользователю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Фактически, </a:t>
            </a: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controller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чаще всего получает данные со </a:t>
            </a: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view</a:t>
            </a:r>
            <a:endParaRPr lang="ru-RU" sz="36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Например </a:t>
            </a: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view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это страница логина ( с полями логина и пароля)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View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отправит данные в контроллер, который решит, что показать дальше пользователю (например ошибку, или домашнюю страницу)</a:t>
            </a:r>
            <a:endParaRPr lang="en-US" sz="36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6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99395" y="777211"/>
            <a:ext cx="11585134" cy="1505954"/>
          </a:xfrm>
        </p:spPr>
        <p:txBody>
          <a:bodyPr/>
          <a:lstStyle/>
          <a:p>
            <a:r>
              <a:rPr lang="ru-RU" b="1" dirty="0"/>
              <a:t>Основные слои приложения - </a:t>
            </a:r>
            <a:r>
              <a:rPr lang="en-US" b="1" dirty="0"/>
              <a:t>Model.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5" y="2427052"/>
            <a:ext cx="16068576" cy="5666362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Model 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в идеале это основная функциональность приложения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В классическом определении это данные, доступ к ним и бизнес логика.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Фактически, обычно выделяют 2 дополнительных слоя – доступ к данным и бизнес логику.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99395" y="777211"/>
            <a:ext cx="11585134" cy="1505954"/>
          </a:xfrm>
        </p:spPr>
        <p:txBody>
          <a:bodyPr/>
          <a:lstStyle/>
          <a:p>
            <a:r>
              <a:rPr lang="ru-RU" b="1" dirty="0"/>
              <a:t>Основные слои приложения –</a:t>
            </a:r>
            <a:br>
              <a:rPr lang="ru-RU" b="1" dirty="0"/>
            </a:br>
            <a:r>
              <a:rPr lang="ru-RU" b="1" dirty="0"/>
              <a:t>бизнес логика </a:t>
            </a:r>
            <a:r>
              <a:rPr lang="en-US" b="1" dirty="0"/>
              <a:t>(service layer).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5" y="2427052"/>
            <a:ext cx="16068576" cy="7859948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Это место, где сосредоточена основная логика приложения.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Например, контроллер прислал нам логин и пароль, и спрашивает, корректные ли они.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Уровень бизнес логики должен как раз проверить, корректны ли логин и пароль (например, просто методом </a:t>
            </a: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equals</a:t>
            </a: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, это будет основная задача класса </a:t>
            </a:r>
            <a:r>
              <a:rPr lang="en-US" sz="36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LoginService</a:t>
            </a:r>
            <a:r>
              <a:rPr lang="en-US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)</a:t>
            </a:r>
            <a:endParaRPr lang="ru-RU" sz="36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Вот только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Service – layer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должен откуда-то получить данные (по логину пользователя например)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99395" y="777211"/>
            <a:ext cx="11585134" cy="1505954"/>
          </a:xfrm>
        </p:spPr>
        <p:txBody>
          <a:bodyPr/>
          <a:lstStyle/>
          <a:p>
            <a:r>
              <a:rPr lang="ru-RU" b="1" dirty="0"/>
              <a:t>Основные слои приложения –</a:t>
            </a:r>
            <a:br>
              <a:rPr lang="ru-RU" b="1" dirty="0"/>
            </a:br>
            <a:r>
              <a:rPr lang="en-US" b="1" dirty="0" err="1"/>
              <a:t>DataAccess</a:t>
            </a:r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809724" y="2743200"/>
            <a:ext cx="16068576" cy="5257800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3900" dirty="0">
              <a:solidFill>
                <a:srgbClr val="333332"/>
              </a:solidFill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en-US" sz="4500" dirty="0">
              <a:sym typeface="Open Sans Semibold"/>
            </a:endParaRP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  <a:p>
            <a:pPr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847825" y="2427052"/>
            <a:ext cx="16068576" cy="7859948"/>
          </a:xfrm>
          <a:prstGeom prst="rect">
            <a:avLst/>
          </a:prstGeom>
        </p:spPr>
        <p:txBody>
          <a:bodyPr lIns="91439" tIns="45719" rIns="91439" bIns="45719"/>
          <a:lstStyle/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6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Это набор классов, которые просто предоставляют данные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Например, на вход метода приходит логин, а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DAO/Repository class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должен вернуть данные об этом пользователе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 sz="3900" dirty="0" err="1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DataAccess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может читать из большого количества разных источников (самый простой – файлы, самый распространенный – </a:t>
            </a:r>
            <a:r>
              <a:rPr lang="en-US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SQL </a:t>
            </a:r>
            <a:r>
              <a:rPr lang="ru-RU" sz="3900" dirty="0">
                <a:solidFill>
                  <a:srgbClr val="3333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Semibold"/>
              </a:rPr>
              <a:t>базы данных)</a:t>
            </a:r>
          </a:p>
          <a:p>
            <a:pPr marL="457196" indent="-457196" defTabSz="1371589">
              <a:lnSpc>
                <a:spcPct val="150000"/>
              </a:lnSpc>
              <a:spcBef>
                <a:spcPts val="18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3600">
                <a:solidFill>
                  <a:srgbClr val="33333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 lang="ru-RU" sz="3900" dirty="0">
              <a:solidFill>
                <a:srgbClr val="33333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96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DA_Corporate_Template_PPT">
  <a:themeElements>
    <a:clrScheme name="DataArt Primary Colors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1E3867"/>
      </a:hlink>
      <a:folHlink>
        <a:srgbClr val="725198"/>
      </a:folHlink>
    </a:clrScheme>
    <a:fontScheme name="DataArt Font">
      <a:majorFont>
        <a:latin typeface="Futura PT Ligh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D2A3D73-486A-46FF-B8B1-81382E25BCAE}" vid="{29273512-E94B-4509-B84D-D79D39D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4470</TotalTime>
  <Words>1225</Words>
  <Application>Microsoft Office PowerPoint</Application>
  <PresentationFormat>Произвольный</PresentationFormat>
  <Paragraphs>279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4" baseType="lpstr">
      <vt:lpstr>Arial</vt:lpstr>
      <vt:lpstr>Calibri</vt:lpstr>
      <vt:lpstr>Futura PT</vt:lpstr>
      <vt:lpstr>Futura PT Demi</vt:lpstr>
      <vt:lpstr>Futura PT Light</vt:lpstr>
      <vt:lpstr>Open Sans</vt:lpstr>
      <vt:lpstr>Open Sans Light</vt:lpstr>
      <vt:lpstr>Open Sans Semibold</vt:lpstr>
      <vt:lpstr>DA_Corporate_Template_PPT</vt:lpstr>
      <vt:lpstr>Java-интенсив</vt:lpstr>
      <vt:lpstr> </vt:lpstr>
      <vt:lpstr>MVC</vt:lpstr>
      <vt:lpstr>MVC</vt:lpstr>
      <vt:lpstr>Основные слои приложения - View.</vt:lpstr>
      <vt:lpstr>Основные слои приложения - Controller.</vt:lpstr>
      <vt:lpstr>Основные слои приложения - Model.</vt:lpstr>
      <vt:lpstr>Основные слои приложения – бизнес логика (service layer).</vt:lpstr>
      <vt:lpstr>Основные слои приложения – DataAccess</vt:lpstr>
      <vt:lpstr>Еще раз посмотрим на схему MVC</vt:lpstr>
      <vt:lpstr>Теперь посмотрим, как слои выглядят чаще всего в приложении</vt:lpstr>
      <vt:lpstr> </vt:lpstr>
      <vt:lpstr> </vt:lpstr>
      <vt:lpstr>Что такое протокол?</vt:lpstr>
      <vt:lpstr>Что такое протокол (на примере обычной почты)</vt:lpstr>
      <vt:lpstr>Что такое протокол (на примере обычной почты)</vt:lpstr>
      <vt:lpstr>Что такое протокол (на примере обычной почты)</vt:lpstr>
      <vt:lpstr>Что такое протокол</vt:lpstr>
      <vt:lpstr>Что такое протокол</vt:lpstr>
      <vt:lpstr>Гарантированная доставка</vt:lpstr>
      <vt:lpstr>Что такое протокол</vt:lpstr>
      <vt:lpstr>HTTP</vt:lpstr>
      <vt:lpstr>Как устроен HTTP</vt:lpstr>
      <vt:lpstr>Как устроен HTTP</vt:lpstr>
      <vt:lpstr>Как устроен HTTP</vt:lpstr>
      <vt:lpstr>Как устроен HTTP</vt:lpstr>
      <vt:lpstr>Как устроен HTTP</vt:lpstr>
      <vt:lpstr>Как устроен HTTP</vt:lpstr>
      <vt:lpstr>Как устроен HTTP</vt:lpstr>
      <vt:lpstr>Как устроен HTTP</vt:lpstr>
      <vt:lpstr>Почему у нас сообщение отобразилось не полностью?</vt:lpstr>
      <vt:lpstr>Рассмотрим Response более детально</vt:lpstr>
      <vt:lpstr>HTTP Request method</vt:lpstr>
      <vt:lpstr> </vt:lpstr>
      <vt:lpstr> </vt:lpstr>
      <vt:lpstr>Tomcat</vt:lpstr>
      <vt:lpstr>Что такое Tomcat?</vt:lpstr>
      <vt:lpstr>Что такое Tomcat?</vt:lpstr>
      <vt:lpstr>Что такое сервлет</vt:lpstr>
      <vt:lpstr>Что такое сервлет</vt:lpstr>
      <vt:lpstr>Pom.xml example</vt:lpstr>
      <vt:lpstr>Pom.xml example</vt:lpstr>
      <vt:lpstr>Пример сервлета</vt:lpstr>
      <vt:lpstr>Servlets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Rost Osipov</dc:creator>
  <cp:lastModifiedBy>Nikolay Kondusov</cp:lastModifiedBy>
  <cp:revision>457</cp:revision>
  <dcterms:created xsi:type="dcterms:W3CDTF">2017-04-28T17:29:17Z</dcterms:created>
  <dcterms:modified xsi:type="dcterms:W3CDTF">2023-03-09T13:31:09Z</dcterms:modified>
</cp:coreProperties>
</file>