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87" r:id="rId3"/>
    <p:sldId id="488" r:id="rId4"/>
    <p:sldId id="530" r:id="rId5"/>
    <p:sldId id="518" r:id="rId6"/>
    <p:sldId id="533" r:id="rId7"/>
    <p:sldId id="531" r:id="rId8"/>
    <p:sldId id="532" r:id="rId9"/>
    <p:sldId id="510" r:id="rId10"/>
    <p:sldId id="534" r:id="rId11"/>
    <p:sldId id="535" r:id="rId12"/>
    <p:sldId id="536" r:id="rId13"/>
    <p:sldId id="537" r:id="rId14"/>
    <p:sldId id="538" r:id="rId15"/>
    <p:sldId id="539" r:id="rId16"/>
    <p:sldId id="541" r:id="rId17"/>
    <p:sldId id="542" r:id="rId18"/>
    <p:sldId id="543" r:id="rId19"/>
    <p:sldId id="540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12" r:id="rId28"/>
    <p:sldId id="55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ondusov" initials="NK" lastIdx="1" clrIdx="0">
    <p:extLst>
      <p:ext uri="{19B8F6BF-5375-455C-9EA6-DF929625EA0E}">
        <p15:presenceInfo xmlns:p15="http://schemas.microsoft.com/office/powerpoint/2012/main" userId="31c4fefd856ec2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7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20B06-CA39-4F51-9E53-3FDF0E8E9F40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7B12-C999-4FD7-BBB5-AC98CE08E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7B12-C999-4FD7-BBB5-AC98CE08E64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8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7B12-C999-4FD7-BBB5-AC98CE08E64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8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- Consistency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Консистентность</a:t>
            </a:r>
            <a:r>
              <a:rPr lang="ru-RU" sz="3600" dirty="0" smtClean="0">
                <a:latin typeface="+mj-lt"/>
              </a:rPr>
              <a:t> – это значит, что данные в «правильном» состоянии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Что такое «правильное» состояние?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- Consistency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451" y="1281534"/>
            <a:ext cx="113196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Выполнение </a:t>
            </a:r>
            <a:r>
              <a:rPr lang="ru-RU" sz="3600" dirty="0" err="1" smtClean="0">
                <a:latin typeface="+mj-lt"/>
              </a:rPr>
              <a:t>ограниченний</a:t>
            </a:r>
            <a:r>
              <a:rPr lang="ru-RU" sz="3600" dirty="0" smtClean="0">
                <a:latin typeface="+mj-lt"/>
              </a:rPr>
              <a:t>, наложенных на базу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Первичные и внешние ключи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Констрейты</a:t>
            </a:r>
            <a:r>
              <a:rPr lang="ru-RU" sz="36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NOT NULL, CHECK, UNIQUE </a:t>
            </a:r>
            <a:r>
              <a:rPr lang="ru-RU" sz="3600" dirty="0" err="1" smtClean="0">
                <a:latin typeface="+mj-lt"/>
              </a:rPr>
              <a:t>итд</a:t>
            </a:r>
            <a:r>
              <a:rPr lang="ru-RU" sz="3600" dirty="0" smtClean="0">
                <a:latin typeface="+mj-lt"/>
              </a:rPr>
              <a:t>.</a:t>
            </a:r>
            <a:endParaRPr lang="en-US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Например, </a:t>
            </a:r>
            <a:r>
              <a:rPr lang="en-US" sz="3600" dirty="0" smtClean="0">
                <a:latin typeface="+mj-lt"/>
              </a:rPr>
              <a:t>balance&gt;=0 </a:t>
            </a:r>
            <a:r>
              <a:rPr lang="ru-RU" sz="3600" dirty="0" smtClean="0">
                <a:latin typeface="+mj-lt"/>
              </a:rPr>
              <a:t>это </a:t>
            </a:r>
            <a:r>
              <a:rPr lang="ru-RU" sz="3600" dirty="0" err="1" smtClean="0">
                <a:latin typeface="+mj-lt"/>
              </a:rPr>
              <a:t>констрейнт</a:t>
            </a:r>
            <a:r>
              <a:rPr lang="ru-RU" sz="3600" dirty="0" smtClean="0">
                <a:latin typeface="+mj-lt"/>
              </a:rPr>
              <a:t>. Это значит, что </a:t>
            </a:r>
            <a:r>
              <a:rPr lang="ru-RU" sz="3600" dirty="0" err="1" smtClean="0">
                <a:latin typeface="+mj-lt"/>
              </a:rPr>
              <a:t>бд</a:t>
            </a:r>
            <a:r>
              <a:rPr lang="ru-RU" sz="3600" dirty="0" smtClean="0">
                <a:latin typeface="+mj-lt"/>
              </a:rPr>
              <a:t> не даст балансу уйти в минус. Эта проверка, которая по факту является бизнес логикой.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Иногда </a:t>
            </a:r>
            <a:r>
              <a:rPr lang="ru-RU" sz="3600" dirty="0" err="1" smtClean="0">
                <a:latin typeface="+mj-lt"/>
              </a:rPr>
              <a:t>консистентность</a:t>
            </a:r>
            <a:r>
              <a:rPr lang="ru-RU" sz="3600" dirty="0" smtClean="0">
                <a:latin typeface="+mj-lt"/>
              </a:rPr>
              <a:t> удобнее проверять на уровне </a:t>
            </a:r>
            <a:r>
              <a:rPr lang="ru-RU" sz="3600" dirty="0" err="1" smtClean="0">
                <a:latin typeface="+mj-lt"/>
              </a:rPr>
              <a:t>бд</a:t>
            </a:r>
            <a:r>
              <a:rPr lang="ru-RU" sz="3600" dirty="0" smtClean="0">
                <a:latin typeface="+mj-lt"/>
              </a:rPr>
              <a:t>. Иногда – кодом.</a:t>
            </a:r>
          </a:p>
        </p:txBody>
      </p:sp>
    </p:spTree>
    <p:extLst>
      <p:ext uri="{BB962C8B-B14F-4D97-AF65-F5344CB8AC3E}">
        <p14:creationId xmlns:p14="http://schemas.microsoft.com/office/powerpoint/2010/main" val="2473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– Consistency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Простой пример.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051" y="2202466"/>
            <a:ext cx="113196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Пусть </a:t>
            </a:r>
            <a:r>
              <a:rPr lang="en-US" sz="3600" dirty="0" smtClean="0">
                <a:latin typeface="+mj-lt"/>
              </a:rPr>
              <a:t>Balance </a:t>
            </a:r>
            <a:r>
              <a:rPr lang="ru-RU" sz="3600" dirty="0" smtClean="0">
                <a:latin typeface="+mj-lt"/>
              </a:rPr>
              <a:t>это баланс дебетовой карты пользователя (у нас банк)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Balance&gt;=0 </a:t>
            </a:r>
            <a:r>
              <a:rPr lang="ru-RU" sz="3600" dirty="0" smtClean="0">
                <a:latin typeface="+mj-lt"/>
              </a:rPr>
              <a:t>это – требование нашего бизнеса. Дебетовая карта не может уйти в минус.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1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– Consistency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Вопрос.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051" y="2202466"/>
            <a:ext cx="113196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Когда проверяется </a:t>
            </a:r>
            <a:r>
              <a:rPr lang="ru-RU" sz="3600" dirty="0" err="1" smtClean="0">
                <a:latin typeface="+mj-lt"/>
              </a:rPr>
              <a:t>констрейнт</a:t>
            </a:r>
            <a:r>
              <a:rPr lang="ru-RU" sz="3600" dirty="0" smtClean="0">
                <a:latin typeface="+mj-lt"/>
              </a:rPr>
              <a:t>?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 каждом запросе транзакции?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При </a:t>
            </a:r>
            <a:r>
              <a:rPr lang="ru-RU" sz="3600" dirty="0" err="1" smtClean="0">
                <a:latin typeface="+mj-lt"/>
              </a:rPr>
              <a:t>коммите</a:t>
            </a:r>
            <a:r>
              <a:rPr lang="ru-RU" sz="36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88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– Consistency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051" y="2202466"/>
            <a:ext cx="113196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 умолчанию на каждом запросе (</a:t>
            </a:r>
            <a:r>
              <a:rPr lang="en-US" sz="3600" b="1" dirty="0" smtClean="0">
                <a:latin typeface="+mj-lt"/>
              </a:rPr>
              <a:t>IMMEDIATE</a:t>
            </a:r>
            <a:r>
              <a:rPr lang="ru-RU" sz="36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Постгрес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позволяет поменять это поведение, проверяя </a:t>
            </a:r>
            <a:r>
              <a:rPr lang="ru-RU" sz="3600" dirty="0" err="1" smtClean="0">
                <a:latin typeface="+mj-lt"/>
              </a:rPr>
              <a:t>консистентность</a:t>
            </a:r>
            <a:r>
              <a:rPr lang="ru-RU" sz="3600" dirty="0" smtClean="0">
                <a:latin typeface="+mj-lt"/>
              </a:rPr>
              <a:t> при </a:t>
            </a:r>
            <a:r>
              <a:rPr lang="ru-RU" sz="3600" dirty="0" err="1" smtClean="0">
                <a:latin typeface="+mj-lt"/>
              </a:rPr>
              <a:t>коммите</a:t>
            </a:r>
            <a:r>
              <a:rPr lang="ru-RU" sz="3600" dirty="0" smtClean="0">
                <a:latin typeface="+mj-lt"/>
              </a:rPr>
              <a:t> (</a:t>
            </a:r>
            <a:r>
              <a:rPr lang="en-US" sz="3600" b="1" dirty="0">
                <a:latin typeface="+mj-lt"/>
              </a:rPr>
              <a:t>DEFERRABLE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)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3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– Consistency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Более сложный пример.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051" y="2202466"/>
            <a:ext cx="113196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Посмотрим, как работают «немедленные» и «отложенные» проверки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0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 – Consistency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лучше проверять кодом?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771" y="1843237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Неявное требование, которое мы не проверяем на уровне </a:t>
            </a:r>
            <a:r>
              <a:rPr lang="ru-RU" sz="3600" dirty="0" err="1" smtClean="0">
                <a:latin typeface="+mj-lt"/>
              </a:rPr>
              <a:t>бд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Для каждого конкретного профиля, баланс должен соответствовать тому, «что происходит в таблице </a:t>
            </a:r>
            <a:r>
              <a:rPr lang="en-US" sz="3600" dirty="0" smtClean="0">
                <a:latin typeface="+mj-lt"/>
              </a:rPr>
              <a:t>payments</a:t>
            </a:r>
            <a:r>
              <a:rPr lang="ru-RU" sz="3600" dirty="0" smtClean="0">
                <a:latin typeface="+mj-lt"/>
              </a:rPr>
              <a:t>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59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8088" y="319991"/>
            <a:ext cx="8999461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Пример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5" y="1522315"/>
            <a:ext cx="9781952" cy="25056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7201" y="910670"/>
            <a:ext cx="8999461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profile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5" y="4639638"/>
            <a:ext cx="10653436" cy="202424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67200" y="4021988"/>
            <a:ext cx="8999461" cy="5509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payment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10226937" y="2645229"/>
            <a:ext cx="1588417" cy="1051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860767" y="4297470"/>
            <a:ext cx="1463039" cy="1430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521284" cy="11757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нам «поддерживать такую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консистентность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»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6" y="2554028"/>
            <a:ext cx="11237543" cy="20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AC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D – Isolation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51" y="2202466"/>
            <a:ext cx="1131967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Изоляция имеет смысл, когда у нас идут более 1 транзакции параллельно.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Отвечает на следующий вопрос</a:t>
            </a:r>
            <a:r>
              <a:rPr lang="en-US" sz="3600" dirty="0" smtClean="0">
                <a:latin typeface="+mj-lt"/>
              </a:rPr>
              <a:t>: </a:t>
            </a:r>
            <a:r>
              <a:rPr lang="ru-RU" sz="3600" dirty="0" smtClean="0">
                <a:latin typeface="+mj-lt"/>
              </a:rPr>
              <a:t>что я увижу </a:t>
            </a:r>
            <a:r>
              <a:rPr lang="en-US" sz="3600" dirty="0" smtClean="0">
                <a:latin typeface="+mj-lt"/>
              </a:rPr>
              <a:t>select </a:t>
            </a:r>
            <a:r>
              <a:rPr lang="ru-RU" sz="3600" dirty="0" smtClean="0">
                <a:latin typeface="+mj-lt"/>
              </a:rPr>
              <a:t>запросом, если другая транзакция параллельно меняет данные.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Начнем с простого пример.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90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2494" y="816942"/>
            <a:ext cx="7672986" cy="1573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должен знать разработчик </a:t>
            </a:r>
          </a:p>
          <a:p>
            <a:r>
              <a:rPr lang="ru-RU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	о базах данных.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1032" name="Picture 8" descr="SQL-Урок 1. Язык SQL. Основные понятия. | BUG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11" y="2805566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AC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D – Isolation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51" y="1294597"/>
            <a:ext cx="113196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Мы натолкнулись на изоляцию уровня </a:t>
            </a:r>
            <a:r>
              <a:rPr lang="en-US" sz="3600" b="1" dirty="0" smtClean="0">
                <a:latin typeface="+mj-lt"/>
              </a:rPr>
              <a:t>READ COMMITED.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«По книжке» есть 4 уровня изоляции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Повышение уровня изоляции – удар по </a:t>
            </a:r>
            <a:r>
              <a:rPr lang="ru-RU" sz="3600" dirty="0" err="1" smtClean="0">
                <a:latin typeface="+mj-lt"/>
              </a:rPr>
              <a:t>первормансу</a:t>
            </a:r>
            <a:r>
              <a:rPr lang="ru-RU" sz="3600" dirty="0" smtClean="0">
                <a:latin typeface="+mj-lt"/>
              </a:rPr>
              <a:t>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Умолчанию чаще всего используют </a:t>
            </a:r>
            <a:r>
              <a:rPr lang="en-US" sz="3600" dirty="0"/>
              <a:t>READ COMMITED.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8" y="4471047"/>
            <a:ext cx="10921056" cy="21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0299215" cy="79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ACI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D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– Durability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645" y="1777923"/>
            <a:ext cx="113196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Самое простое для понимание свойство))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Если мы «</a:t>
            </a:r>
            <a:r>
              <a:rPr lang="ru-RU" sz="3600" dirty="0" err="1" smtClean="0">
                <a:latin typeface="+mj-lt"/>
              </a:rPr>
              <a:t>закоммитили</a:t>
            </a:r>
            <a:r>
              <a:rPr lang="ru-RU" sz="3600" dirty="0" smtClean="0">
                <a:latin typeface="+mj-lt"/>
              </a:rPr>
              <a:t>» данные и база нам это подтвердила, а спустя 0.0001 секунды отключили свет, данные гарантированно останутся в </a:t>
            </a:r>
            <a:r>
              <a:rPr lang="ru-RU" sz="3600" dirty="0" err="1" smtClean="0">
                <a:latin typeface="+mj-lt"/>
              </a:rPr>
              <a:t>бд</a:t>
            </a:r>
            <a:endParaRPr lang="en-US" sz="3600" dirty="0"/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4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2050" name="Picture 2" descr="SQL-Урок 1. Язык SQL. Основные понятия. | BUG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41" y="1963011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Блокировки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467" y="1470945"/>
            <a:ext cx="1131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Сначала о проблеме</a:t>
            </a:r>
          </a:p>
        </p:txBody>
      </p:sp>
    </p:spTree>
    <p:extLst>
      <p:ext uri="{BB962C8B-B14F-4D97-AF65-F5344CB8AC3E}">
        <p14:creationId xmlns:p14="http://schemas.microsoft.com/office/powerpoint/2010/main" val="38433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Блокировки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467" y="1470945"/>
            <a:ext cx="1131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Сначала о проблеме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53" y="3750760"/>
            <a:ext cx="8497486" cy="26483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53" y="2117276"/>
            <a:ext cx="558242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Блокировки</a:t>
            </a:r>
            <a:endParaRPr lang="en-US" sz="4400" dirty="0" smtClean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467" y="1470945"/>
            <a:ext cx="113196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Пессимистичная </a:t>
            </a:r>
            <a:r>
              <a:rPr lang="en-US" sz="3600" dirty="0" smtClean="0">
                <a:latin typeface="+mj-lt"/>
                <a:sym typeface="Wingdings" panose="05000000000000000000" pitchFamily="2" charset="2"/>
              </a:rPr>
              <a:t>   </a:t>
            </a:r>
            <a:r>
              <a:rPr lang="ru-RU" sz="3600" dirty="0" smtClean="0">
                <a:latin typeface="+mj-lt"/>
                <a:sym typeface="Wingdings" panose="05000000000000000000" pitchFamily="2" charset="2"/>
              </a:rPr>
              <a:t>блокировка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  <a:sym typeface="Wingdings" panose="05000000000000000000" pitchFamily="2" charset="2"/>
              </a:rPr>
              <a:t>Оптимистичная </a:t>
            </a:r>
            <a:r>
              <a:rPr lang="en-US" sz="3600" dirty="0" smtClean="0">
                <a:latin typeface="+mj-lt"/>
                <a:sym typeface="Wingdings" panose="05000000000000000000" pitchFamily="2" charset="2"/>
              </a:rPr>
              <a:t>   </a:t>
            </a:r>
            <a:r>
              <a:rPr lang="ru-RU" sz="3600" dirty="0">
                <a:latin typeface="+mj-lt"/>
                <a:sym typeface="Wingdings" panose="05000000000000000000" pitchFamily="2" charset="2"/>
              </a:rPr>
              <a:t>б</a:t>
            </a:r>
            <a:r>
              <a:rPr lang="ru-RU" sz="3600" dirty="0" smtClean="0">
                <a:latin typeface="+mj-lt"/>
                <a:sym typeface="Wingdings" panose="05000000000000000000" pitchFamily="2" charset="2"/>
              </a:rPr>
              <a:t>локировка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2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2050" name="Picture 2" descr="SQL-Урок 1. Язык SQL. Основные понятия. | BUG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41" y="1963011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Индексы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Чаще всего основаны на деревьях или </a:t>
            </a:r>
            <a:r>
              <a:rPr lang="ru-RU" sz="3600" dirty="0" err="1" smtClean="0">
                <a:latin typeface="+mj-lt"/>
              </a:rPr>
              <a:t>хеш-мапе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Ускоряют поиск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Замедляют вставку </a:t>
            </a:r>
            <a:r>
              <a:rPr lang="ru-RU" sz="3600" smtClean="0">
                <a:latin typeface="+mj-lt"/>
              </a:rPr>
              <a:t>и </a:t>
            </a:r>
            <a:r>
              <a:rPr lang="ru-RU" sz="3600" smtClean="0">
                <a:latin typeface="+mj-lt"/>
              </a:rPr>
              <a:t>изменение</a:t>
            </a:r>
            <a:endParaRPr lang="en-US" sz="36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15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2050" name="Picture 2" descr="SQL-Урок 1. Язык SQL. Основные понятия. | BUG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41" y="1963011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4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чем будем говорить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467" y="1470945"/>
            <a:ext cx="1131967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Транзакции и их свойства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Проблемы </a:t>
            </a:r>
            <a:r>
              <a:rPr lang="ru-RU" sz="3600" dirty="0" err="1" smtClean="0">
                <a:latin typeface="+mj-lt"/>
              </a:rPr>
              <a:t>многопоточности</a:t>
            </a:r>
            <a:r>
              <a:rPr lang="ru-RU" sz="3600" dirty="0" smtClean="0">
                <a:latin typeface="+mj-lt"/>
              </a:rPr>
              <a:t> и блокировки в БД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Индексы, их плюсы и минусы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Профилирование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687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4030" y="241616"/>
            <a:ext cx="8769305" cy="8034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чем НЕ будем говорить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747" y="1045029"/>
            <a:ext cx="1131967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Как написать 10 этажный запрос с 15ю вложенными подзапросами и 92мя </a:t>
            </a:r>
            <a:r>
              <a:rPr lang="ru-RU" sz="3600" dirty="0" err="1" smtClean="0">
                <a:latin typeface="+mj-lt"/>
              </a:rPr>
              <a:t>джоинами</a:t>
            </a:r>
            <a:r>
              <a:rPr lang="ru-RU" sz="3600" dirty="0" smtClean="0">
                <a:latin typeface="+mj-lt"/>
              </a:rPr>
              <a:t> 32 </a:t>
            </a:r>
            <a:r>
              <a:rPr lang="ru-RU" sz="3600" dirty="0" err="1" smtClean="0">
                <a:latin typeface="+mj-lt"/>
              </a:rPr>
              <a:t>группбаями</a:t>
            </a:r>
            <a:r>
              <a:rPr lang="ru-RU" sz="3600" dirty="0" smtClean="0">
                <a:latin typeface="+mj-lt"/>
              </a:rPr>
              <a:t> и получить за это зачет по базам данных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(</a:t>
            </a:r>
            <a:r>
              <a:rPr lang="ru-RU" sz="3600" dirty="0" smtClean="0">
                <a:latin typeface="+mj-lt"/>
              </a:rPr>
              <a:t>а так же умершую </a:t>
            </a:r>
            <a:r>
              <a:rPr lang="ru-RU" sz="3600" dirty="0" err="1" smtClean="0">
                <a:latin typeface="+mj-lt"/>
              </a:rPr>
              <a:t>бд</a:t>
            </a:r>
            <a:r>
              <a:rPr lang="ru-RU" sz="3600" dirty="0" smtClean="0">
                <a:latin typeface="+mj-lt"/>
              </a:rPr>
              <a:t> в </a:t>
            </a:r>
            <a:r>
              <a:rPr lang="ru-RU" sz="3600" dirty="0" err="1" smtClean="0">
                <a:latin typeface="+mj-lt"/>
              </a:rPr>
              <a:t>продакшене</a:t>
            </a:r>
            <a:r>
              <a:rPr lang="ru-RU" sz="36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Да, большинство запросов в реальной жизни это </a:t>
            </a:r>
            <a:r>
              <a:rPr lang="en-US" sz="3600" dirty="0">
                <a:latin typeface="+mj-lt"/>
              </a:rPr>
              <a:t/>
            </a:r>
            <a:br>
              <a:rPr lang="en-US" sz="3600" dirty="0">
                <a:latin typeface="+mj-lt"/>
              </a:rPr>
            </a:br>
            <a:r>
              <a:rPr lang="en-US" sz="3600" dirty="0" smtClean="0">
                <a:latin typeface="+mj-lt"/>
              </a:rPr>
              <a:t>select * from users where id = 42;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Как настроить ваш </a:t>
            </a:r>
            <a:r>
              <a:rPr lang="en-US" sz="3600" dirty="0" smtClean="0">
                <a:latin typeface="+mj-lt"/>
              </a:rPr>
              <a:t>ORM </a:t>
            </a:r>
            <a:r>
              <a:rPr lang="ru-RU" sz="3600" dirty="0" err="1" smtClean="0">
                <a:latin typeface="+mj-lt"/>
              </a:rPr>
              <a:t>фреймворк</a:t>
            </a:r>
            <a:r>
              <a:rPr lang="ru-RU" sz="3600" dirty="0" smtClean="0">
                <a:latin typeface="+mj-lt"/>
              </a:rPr>
              <a:t> так, чтобы он для получения пользователя по </a:t>
            </a:r>
            <a:r>
              <a:rPr lang="en-US" sz="3600" dirty="0" smtClean="0">
                <a:latin typeface="+mj-lt"/>
              </a:rPr>
              <a:t>ID </a:t>
            </a:r>
            <a:r>
              <a:rPr lang="ru-RU" sz="3600" dirty="0" smtClean="0">
                <a:latin typeface="+mj-lt"/>
              </a:rPr>
              <a:t>не </a:t>
            </a:r>
            <a:r>
              <a:rPr lang="ru-RU" sz="3600" dirty="0" err="1" smtClean="0">
                <a:latin typeface="+mj-lt"/>
              </a:rPr>
              <a:t>сгенерил</a:t>
            </a:r>
            <a:r>
              <a:rPr lang="ru-RU" sz="3600" dirty="0" smtClean="0">
                <a:latin typeface="+mj-lt"/>
              </a:rPr>
              <a:t> 2412 тысячи запросов, и потом не бегать от </a:t>
            </a:r>
            <a:r>
              <a:rPr lang="en-US" sz="3600" dirty="0" smtClean="0">
                <a:latin typeface="+mj-lt"/>
              </a:rPr>
              <a:t>DBA </a:t>
            </a:r>
            <a:r>
              <a:rPr lang="ru-RU" sz="3600" dirty="0" smtClean="0">
                <a:latin typeface="+mj-lt"/>
              </a:rPr>
              <a:t>по всему офису, с криками </a:t>
            </a:r>
            <a:r>
              <a:rPr lang="en-US" sz="3600" dirty="0" smtClean="0">
                <a:latin typeface="+mj-lt"/>
              </a:rPr>
              <a:t>“</a:t>
            </a:r>
            <a:r>
              <a:rPr lang="ru-RU" sz="3600" dirty="0" smtClean="0">
                <a:latin typeface="+mj-lt"/>
              </a:rPr>
              <a:t>Я не виноват, это все </a:t>
            </a:r>
            <a:r>
              <a:rPr lang="en-US" sz="3600" dirty="0" smtClean="0">
                <a:latin typeface="+mj-lt"/>
              </a:rPr>
              <a:t>HIBERNATE”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2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Наша база данных.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42" y="1264739"/>
            <a:ext cx="7623584" cy="49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8088" y="319991"/>
            <a:ext cx="8999461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Пример данных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5" y="1522315"/>
            <a:ext cx="9781952" cy="25056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7201" y="910670"/>
            <a:ext cx="8999461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profile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5" y="4639638"/>
            <a:ext cx="10653436" cy="202424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67200" y="4021988"/>
            <a:ext cx="8999461" cy="5509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payment</a:t>
            </a:r>
            <a:endParaRPr lang="en-US" sz="4400" b="1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044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8088" y="319991"/>
            <a:ext cx="8999461" cy="657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Допущение</a:t>
            </a:r>
            <a:endParaRPr lang="en-US" sz="4400" dirty="0" smtClean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У нас есть язык программирование, который умеет что то такое.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5" y="2706671"/>
            <a:ext cx="11674889" cy="25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Транзакции и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ACID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ACID </a:t>
            </a:r>
            <a:r>
              <a:rPr lang="ru-RU" sz="3600" dirty="0" smtClean="0">
                <a:latin typeface="+mj-lt"/>
              </a:rPr>
              <a:t>транзакции – одна из основных </a:t>
            </a:r>
            <a:r>
              <a:rPr lang="ru-RU" sz="3600" dirty="0" err="1" smtClean="0">
                <a:latin typeface="+mj-lt"/>
              </a:rPr>
              <a:t>фичей</a:t>
            </a:r>
            <a:r>
              <a:rPr lang="ru-RU" sz="36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SQL </a:t>
            </a:r>
            <a:r>
              <a:rPr lang="ru-RU" sz="3600" dirty="0" smtClean="0">
                <a:latin typeface="+mj-lt"/>
              </a:rPr>
              <a:t>баз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NO-SQL </a:t>
            </a:r>
            <a:r>
              <a:rPr lang="ru-RU" sz="3600" dirty="0" smtClean="0">
                <a:latin typeface="+mj-lt"/>
              </a:rPr>
              <a:t>базы чаще всего (не всегда) имеют урезанную поддержку </a:t>
            </a:r>
            <a:r>
              <a:rPr lang="en-US" sz="3600" dirty="0" smtClean="0">
                <a:latin typeface="+mj-lt"/>
              </a:rPr>
              <a:t>ACID </a:t>
            </a:r>
            <a:r>
              <a:rPr lang="ru-RU" sz="3600" dirty="0" smtClean="0">
                <a:latin typeface="+mj-lt"/>
              </a:rPr>
              <a:t>или совсем ее отсутствие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Понимание </a:t>
            </a:r>
            <a:r>
              <a:rPr lang="en-US" sz="3600" dirty="0" smtClean="0">
                <a:latin typeface="+mj-lt"/>
              </a:rPr>
              <a:t>ACID </a:t>
            </a:r>
            <a:r>
              <a:rPr lang="ru-RU" sz="3600" dirty="0" smtClean="0">
                <a:latin typeface="+mj-lt"/>
              </a:rPr>
              <a:t>– основа основ для </a:t>
            </a:r>
            <a:r>
              <a:rPr lang="en-US" sz="3600" dirty="0" smtClean="0">
                <a:latin typeface="+mj-lt"/>
              </a:rPr>
              <a:t>backend </a:t>
            </a:r>
            <a:r>
              <a:rPr lang="ru-RU" sz="3600" dirty="0" smtClean="0">
                <a:latin typeface="+mj-lt"/>
              </a:rPr>
              <a:t>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15297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9371752" cy="6793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транзакция? </a:t>
            </a:r>
            <a:r>
              <a:rPr lang="en-US" sz="4400" b="1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A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CID -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Atomicy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Транзакция – набор операций (запросов в </a:t>
            </a:r>
            <a:r>
              <a:rPr lang="ru-RU" sz="3600" dirty="0" err="1" smtClean="0">
                <a:latin typeface="+mj-lt"/>
              </a:rPr>
              <a:t>бд</a:t>
            </a:r>
            <a:r>
              <a:rPr lang="ru-RU" sz="36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Заканчивается либо успехом-</a:t>
            </a:r>
            <a:r>
              <a:rPr lang="ru-RU" sz="3600" dirty="0" err="1" smtClean="0">
                <a:latin typeface="+mj-lt"/>
              </a:rPr>
              <a:t>подверждением</a:t>
            </a:r>
            <a:r>
              <a:rPr lang="ru-RU" sz="36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(commit) </a:t>
            </a:r>
            <a:r>
              <a:rPr lang="ru-RU" sz="3600" dirty="0" smtClean="0">
                <a:latin typeface="+mj-lt"/>
              </a:rPr>
              <a:t>либо откатом (</a:t>
            </a:r>
            <a:r>
              <a:rPr lang="en-US" sz="3600" dirty="0" smtClean="0">
                <a:latin typeface="+mj-lt"/>
              </a:rPr>
              <a:t>rollback)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Свойство </a:t>
            </a:r>
            <a:r>
              <a:rPr lang="en-US" sz="3600" dirty="0" err="1" smtClean="0">
                <a:latin typeface="+mj-lt"/>
              </a:rPr>
              <a:t>Atomicy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(Атомарность) значит, что эти запросы выполнятся либо все, либо ни один из них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То есть, если мы выполняем 5 запросов в рамках одной транзакции, и у нас не выполниться 3й запрос, откатятся </a:t>
            </a:r>
            <a:r>
              <a:rPr lang="ru-RU" sz="3600" b="1" dirty="0" smtClean="0">
                <a:latin typeface="+mj-lt"/>
              </a:rPr>
              <a:t>ВСЕ</a:t>
            </a:r>
            <a:r>
              <a:rPr lang="ru-RU" sz="3600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4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621</Words>
  <Application>Microsoft Office PowerPoint</Application>
  <PresentationFormat>Широкоэкранный</PresentationFormat>
  <Paragraphs>88</Paragraphs>
  <Slides>28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Open Sans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236</cp:revision>
  <dcterms:created xsi:type="dcterms:W3CDTF">2022-08-15T19:30:13Z</dcterms:created>
  <dcterms:modified xsi:type="dcterms:W3CDTF">2023-02-17T18:45:04Z</dcterms:modified>
</cp:coreProperties>
</file>