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822" r:id="rId2"/>
  </p:sldMasterIdLst>
  <p:notesMasterIdLst>
    <p:notesMasterId r:id="rId25"/>
  </p:notesMasterIdLst>
  <p:handoutMasterIdLst>
    <p:handoutMasterId r:id="rId26"/>
  </p:handoutMasterIdLst>
  <p:sldIdLst>
    <p:sldId id="270" r:id="rId3"/>
    <p:sldId id="258" r:id="rId4"/>
    <p:sldId id="269" r:id="rId5"/>
    <p:sldId id="272" r:id="rId6"/>
    <p:sldId id="278" r:id="rId7"/>
    <p:sldId id="277" r:id="rId8"/>
    <p:sldId id="279" r:id="rId9"/>
    <p:sldId id="280" r:id="rId10"/>
    <p:sldId id="281" r:id="rId11"/>
    <p:sldId id="282" r:id="rId12"/>
    <p:sldId id="283" r:id="rId13"/>
    <p:sldId id="285" r:id="rId14"/>
    <p:sldId id="273" r:id="rId15"/>
    <p:sldId id="284" r:id="rId16"/>
    <p:sldId id="286" r:id="rId17"/>
    <p:sldId id="287" r:id="rId18"/>
    <p:sldId id="276" r:id="rId19"/>
    <p:sldId id="291" r:id="rId20"/>
    <p:sldId id="288" r:id="rId21"/>
    <p:sldId id="289" r:id="rId22"/>
    <p:sldId id="290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029"/>
    <a:srgbClr val="3E4B98"/>
    <a:srgbClr val="554A98"/>
    <a:srgbClr val="AB48C3"/>
    <a:srgbClr val="D43380"/>
    <a:srgbClr val="E33030"/>
    <a:srgbClr val="EF5A30"/>
    <a:srgbClr val="FFAB2B"/>
    <a:srgbClr val="5C409B"/>
    <a:srgbClr val="EE5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458" autoAdjust="0"/>
  </p:normalViewPr>
  <p:slideViewPr>
    <p:cSldViewPr snapToGrid="0" snapToObjects="1">
      <p:cViewPr varScale="1">
        <p:scale>
          <a:sx n="112" d="100"/>
          <a:sy n="112" d="100"/>
        </p:scale>
        <p:origin x="-702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25" d="100"/>
          <a:sy n="125" d="100"/>
        </p:scale>
        <p:origin x="-2938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692BB-9EC5-45A6-9C6A-716391C3E38C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E6629-55FB-46C0-AF02-6ADA72A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597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B399C-AE1C-284B-9C7F-2E0F5093329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DDFD5-D49E-5143-8D99-2FF8DAF1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6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sr-corporation.com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2797452"/>
            <a:ext cx="10353964" cy="784830"/>
          </a:xfrm>
        </p:spPr>
        <p:txBody>
          <a:bodyPr wrap="square" anchor="t" anchorCtr="0">
            <a:spAutoFit/>
          </a:bodyPr>
          <a:lstStyle>
            <a:lvl1pPr algn="ctr">
              <a:defRPr sz="4500" b="1" i="0" strike="noStrike" cap="none">
                <a:solidFill>
                  <a:srgbClr val="F58529"/>
                </a:solidFill>
                <a:effectLst/>
                <a:latin typeface="Helvetica" panose="020B0604020202020204" pitchFamily="2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Company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637" y="3599145"/>
            <a:ext cx="10353964" cy="477054"/>
          </a:xfrm>
        </p:spPr>
        <p:txBody>
          <a:bodyPr wrap="square">
            <a:sp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Helvetica" panose="020B0604020202020204" pitchFamily="2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for &lt;Client Name&gt;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06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5ED1AF16-B712-46FE-BE80-D8C075FB76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4" y="421390"/>
            <a:ext cx="3449781" cy="5513899"/>
          </a:xfrm>
        </p:spPr>
        <p:txBody>
          <a:bodyPr anchor="t" anchorCtr="0">
            <a:normAutofit/>
          </a:bodyPr>
          <a:lstStyle>
            <a:lvl1pPr>
              <a:defRPr b="0" i="0" cap="none" baseline="0">
                <a:solidFill>
                  <a:srgbClr val="F58529"/>
                </a:solidFill>
                <a:latin typeface="Helvetica 57 Condensed"/>
                <a:cs typeface="Helvetica 57 Condensed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1D29E7C-C7A8-44DB-B1F5-D11F96539077}"/>
              </a:ext>
            </a:extLst>
          </p:cNvPr>
          <p:cNvSpPr txBox="1"/>
          <p:nvPr userDrawn="1"/>
        </p:nvSpPr>
        <p:spPr>
          <a:xfrm>
            <a:off x="9684327" y="6259484"/>
            <a:ext cx="782444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l"/>
            <a:fld id="{E727F9D3-E874-904E-8162-871551276019}" type="slidenum"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F92C2D8D-AD25-4300-BEA1-345664D55FB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89127" y="421390"/>
            <a:ext cx="5544583" cy="5513899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+mj-lt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+mj-lt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+mj-lt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0327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1D29E7C-C7A8-44DB-B1F5-D11F96539077}"/>
              </a:ext>
            </a:extLst>
          </p:cNvPr>
          <p:cNvSpPr txBox="1"/>
          <p:nvPr userDrawn="1"/>
        </p:nvSpPr>
        <p:spPr>
          <a:xfrm>
            <a:off x="9684327" y="6259484"/>
            <a:ext cx="782444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l"/>
            <a:fld id="{E727F9D3-E874-904E-8162-871551276019}" type="slidenum"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8A49574-746C-4969-B957-1969F2916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4" y="421389"/>
            <a:ext cx="8761615" cy="731172"/>
          </a:xfrm>
        </p:spPr>
        <p:txBody>
          <a:bodyPr anchor="t" anchorCtr="0">
            <a:normAutofit/>
          </a:bodyPr>
          <a:lstStyle>
            <a:lvl1pPr>
              <a:defRPr b="0" i="0" cap="none" baseline="0">
                <a:solidFill>
                  <a:srgbClr val="F58529"/>
                </a:solidFill>
                <a:latin typeface="Helvetica 57 Condensed"/>
                <a:cs typeface="Helvetica 57 Condensed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68110C05-4D16-400B-BF55-5B3876EC47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22714" y="1696824"/>
            <a:ext cx="8761615" cy="4407476"/>
          </a:xfrm>
        </p:spPr>
        <p:txBody>
          <a:bodyPr anchor="t" anchorCtr="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rgbClr val="000000"/>
                </a:solidFill>
                <a:latin typeface="Helvetica Neue Light"/>
                <a:cs typeface="Helvetica Neue Light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rgbClr val="000000"/>
                </a:solidFill>
                <a:latin typeface="Helvetica Neue Light"/>
                <a:cs typeface="Helvetica Neue Light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rgbClr val="000000"/>
                </a:solidFill>
                <a:latin typeface="Helvetica Neue Light"/>
                <a:cs typeface="Helvetica Neue Light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rgbClr val="000000"/>
                </a:solidFill>
                <a:latin typeface="Helvetica Neue Light"/>
                <a:cs typeface="Helvetica Neue Light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rgbClr val="000000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329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2797453"/>
            <a:ext cx="10353964" cy="784830"/>
          </a:xfrm>
        </p:spPr>
        <p:txBody>
          <a:bodyPr wrap="square" anchor="t" anchorCtr="0">
            <a:spAutoFit/>
          </a:bodyPr>
          <a:lstStyle>
            <a:lvl1pPr algn="ctr">
              <a:defRPr sz="4500" b="1" i="0" strike="noStrike" cap="none">
                <a:solidFill>
                  <a:srgbClr val="F58529"/>
                </a:solidFill>
                <a:effectLst/>
                <a:latin typeface="Helvetica Neue" panose="02000503000000020004" pitchFamily="50"/>
                <a:cs typeface="Helvetica Neue" panose="02000503000000020004" pitchFamily="50"/>
              </a:defRPr>
            </a:lvl1pPr>
          </a:lstStyle>
          <a:p>
            <a:r>
              <a:rPr lang="en-US" dirty="0"/>
              <a:t>Company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637" y="3599145"/>
            <a:ext cx="10353964" cy="477054"/>
          </a:xfrm>
        </p:spPr>
        <p:txBody>
          <a:bodyPr wrap="square">
            <a:sp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Helvetica Neue" panose="02000503000000020004" pitchFamily="50"/>
                <a:cs typeface="Helvetica Neue" panose="02000503000000020004" pitchFamily="5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for &lt;Client Name&gt;</a:t>
            </a: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9CE2AD86-60BC-1F44-AF44-BADEA3EA6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39664" y="4158647"/>
            <a:ext cx="2103437" cy="386478"/>
          </a:xfrm>
        </p:spPr>
        <p:txBody>
          <a:bodyPr/>
          <a:lstStyle>
            <a:lvl1pPr algn="ctr">
              <a:buNone/>
              <a:defRPr sz="2000">
                <a:solidFill>
                  <a:schemeClr val="bg1">
                    <a:lumMod val="85000"/>
                  </a:schemeClr>
                </a:solidFill>
                <a:latin typeface="Helvetica Neue" panose="02000503000000020004" pitchFamily="50"/>
              </a:defRPr>
            </a:lvl1pPr>
          </a:lstStyle>
          <a:p>
            <a:pPr lvl="0"/>
            <a:r>
              <a:rPr lang="en-US" sz="2000" dirty="0"/>
              <a:t>&lt;MM.DD.YYYY&gt;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5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2715" y="1695361"/>
            <a:ext cx="3182024" cy="476319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E99195F5-3731-4248-AB00-D8A3EC4EC76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96807" y="1700902"/>
            <a:ext cx="3182024" cy="4757651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15D1BD9-292C-4279-A7E6-F453C75D46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4" y="548640"/>
            <a:ext cx="8761615" cy="594296"/>
          </a:xfrm>
        </p:spPr>
        <p:txBody>
          <a:bodyPr anchor="t" anchorCtr="0">
            <a:normAutofit/>
          </a:bodyPr>
          <a:lstStyle>
            <a:lvl1pPr>
              <a:defRPr sz="3600" b="0" i="0" cap="none" baseline="0">
                <a:solidFill>
                  <a:srgbClr val="F58529"/>
                </a:solidFill>
                <a:latin typeface="Helvetica Neue" panose="02000503000000020004" pitchFamily="50"/>
                <a:cs typeface="Helvetica Neue" panose="02000503000000020004" pitchFamily="5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AFD012B-4CE6-46C3-84D8-5E131A1122C4}"/>
              </a:ext>
            </a:extLst>
          </p:cNvPr>
          <p:cNvSpPr txBox="1"/>
          <p:nvPr userDrawn="1"/>
        </p:nvSpPr>
        <p:spPr>
          <a:xfrm>
            <a:off x="10714231" y="6408041"/>
            <a:ext cx="393324" cy="4308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/>
            <a:fld id="{E727F9D3-E874-904E-8162-871551276019}" type="slidenum">
              <a:rPr lang="en-US" sz="1100" smtClean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pPr algn="ctr"/>
              <a:t>‹#›</a:t>
            </a:fld>
            <a:endParaRPr lang="en-US" sz="1100" dirty="0">
              <a:solidFill>
                <a:schemeClr val="bg1">
                  <a:lumMod val="65000"/>
                </a:schemeClr>
              </a:solidFill>
              <a:latin typeface="Helvetica Neue" panose="02000503000000020004" pitchFamily="5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7C91FE69-F46E-4F9E-A1CF-13B112A0DE8F}"/>
              </a:ext>
            </a:extLst>
          </p:cNvPr>
          <p:cNvSpPr txBox="1">
            <a:spLocks/>
          </p:cNvSpPr>
          <p:nvPr userDrawn="1"/>
        </p:nvSpPr>
        <p:spPr>
          <a:xfrm>
            <a:off x="913089" y="6414604"/>
            <a:ext cx="4592563" cy="4308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cap="none" baseline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t>Copyright © 2021 DSR Corporation  •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1876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2797453"/>
            <a:ext cx="10353964" cy="784830"/>
          </a:xfrm>
        </p:spPr>
        <p:txBody>
          <a:bodyPr wrap="square" anchor="t" anchorCtr="0">
            <a:spAutoFit/>
          </a:bodyPr>
          <a:lstStyle>
            <a:lvl1pPr algn="ctr">
              <a:defRPr sz="4500" b="1" i="0" strike="noStrike" cap="none">
                <a:solidFill>
                  <a:srgbClr val="F58529"/>
                </a:solidFill>
                <a:effectLst/>
                <a:latin typeface="Helvetica Neue" panose="02000503000000020004" pitchFamily="50"/>
                <a:cs typeface="Helvetica Neue" panose="02000503000000020004" pitchFamily="50"/>
              </a:defRPr>
            </a:lvl1pPr>
          </a:lstStyle>
          <a:p>
            <a:r>
              <a:rPr lang="en-US" dirty="0"/>
              <a:t>Company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637" y="3599145"/>
            <a:ext cx="10353964" cy="477054"/>
          </a:xfrm>
        </p:spPr>
        <p:txBody>
          <a:bodyPr wrap="square">
            <a:sp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Helvetica Neue" panose="02000503000000020004" pitchFamily="50"/>
                <a:cs typeface="Helvetica Neue" panose="02000503000000020004" pitchFamily="5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for &lt;Client Name&gt;</a:t>
            </a: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9CE2AD86-60BC-1F44-AF44-BADEA3EA6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39664" y="4158647"/>
            <a:ext cx="2103437" cy="386478"/>
          </a:xfrm>
        </p:spPr>
        <p:txBody>
          <a:bodyPr/>
          <a:lstStyle>
            <a:lvl1pPr algn="ctr">
              <a:buNone/>
              <a:defRPr sz="2000">
                <a:solidFill>
                  <a:schemeClr val="bg1">
                    <a:lumMod val="85000"/>
                  </a:schemeClr>
                </a:solidFill>
                <a:latin typeface="Helvetica Neue" panose="02000503000000020004" pitchFamily="50"/>
              </a:defRPr>
            </a:lvl1pPr>
          </a:lstStyle>
          <a:p>
            <a:pPr lvl="0"/>
            <a:r>
              <a:rPr lang="en-US" sz="2000" dirty="0"/>
              <a:t>&lt;MM.DD.YYYY&gt;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5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/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22714" y="421390"/>
            <a:ext cx="8761615" cy="5796531"/>
          </a:xfrm>
        </p:spPr>
        <p:txBody>
          <a:bodyPr anchor="ctr" anchorCtr="0">
            <a:normAutofit/>
          </a:bodyPr>
          <a:lstStyle>
            <a:lvl1pPr>
              <a:defRPr b="0" i="0" cap="none" baseline="0">
                <a:solidFill>
                  <a:srgbClr val="F58529"/>
                </a:solidFill>
                <a:latin typeface="Helvetica 57 Condensed"/>
                <a:cs typeface="Helvetica 57 Condensed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9684327" y="6259484"/>
            <a:ext cx="782444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l"/>
            <a:fld id="{E727F9D3-E874-904E-8162-871551276019}" type="slidenum"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CACF9293-BCDB-4BBE-80AB-25165D598B83}"/>
              </a:ext>
            </a:extLst>
          </p:cNvPr>
          <p:cNvSpPr txBox="1">
            <a:spLocks/>
          </p:cNvSpPr>
          <p:nvPr userDrawn="1"/>
        </p:nvSpPr>
        <p:spPr>
          <a:xfrm>
            <a:off x="922715" y="6376103"/>
            <a:ext cx="3449780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cap="none" baseline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Copyright © 2021 DSR Corporation</a:t>
            </a:r>
          </a:p>
        </p:txBody>
      </p:sp>
    </p:spTree>
    <p:extLst>
      <p:ext uri="{BB962C8B-B14F-4D97-AF65-F5344CB8AC3E}">
        <p14:creationId xmlns:p14="http://schemas.microsoft.com/office/powerpoint/2010/main" val="4241441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2715" y="1695361"/>
            <a:ext cx="3182024" cy="476319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E99195F5-3731-4248-AB00-D8A3EC4EC76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96807" y="1700902"/>
            <a:ext cx="3182024" cy="4757651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15D1BD9-292C-4279-A7E6-F453C75D46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4" y="548640"/>
            <a:ext cx="8761615" cy="594296"/>
          </a:xfrm>
        </p:spPr>
        <p:txBody>
          <a:bodyPr anchor="t" anchorCtr="0">
            <a:normAutofit/>
          </a:bodyPr>
          <a:lstStyle>
            <a:lvl1pPr>
              <a:defRPr sz="3600" b="0" i="0" cap="none" baseline="0">
                <a:solidFill>
                  <a:srgbClr val="F58529"/>
                </a:solidFill>
                <a:latin typeface="Helvetica Neue" panose="02000503000000020004" pitchFamily="50"/>
                <a:cs typeface="Helvetica Neue" panose="02000503000000020004" pitchFamily="5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AFD012B-4CE6-46C3-84D8-5E131A1122C4}"/>
              </a:ext>
            </a:extLst>
          </p:cNvPr>
          <p:cNvSpPr txBox="1"/>
          <p:nvPr userDrawn="1"/>
        </p:nvSpPr>
        <p:spPr>
          <a:xfrm>
            <a:off x="10714231" y="6408041"/>
            <a:ext cx="393324" cy="4308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/>
            <a:fld id="{E727F9D3-E874-904E-8162-871551276019}" type="slidenum">
              <a:rPr lang="en-US" sz="1100" smtClean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pPr algn="ctr"/>
              <a:t>‹#›</a:t>
            </a:fld>
            <a:endParaRPr lang="en-US" sz="1100" dirty="0">
              <a:solidFill>
                <a:schemeClr val="bg1">
                  <a:lumMod val="65000"/>
                </a:schemeClr>
              </a:solidFill>
              <a:latin typeface="Helvetica Neue" panose="02000503000000020004" pitchFamily="5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7C91FE69-F46E-4F9E-A1CF-13B112A0DE8F}"/>
              </a:ext>
            </a:extLst>
          </p:cNvPr>
          <p:cNvSpPr txBox="1">
            <a:spLocks/>
          </p:cNvSpPr>
          <p:nvPr userDrawn="1"/>
        </p:nvSpPr>
        <p:spPr>
          <a:xfrm>
            <a:off x="913089" y="6414604"/>
            <a:ext cx="4592563" cy="4308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cap="none" baseline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t>Copyright © 2021 DSR Corporation  •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1876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1D29E7C-C7A8-44DB-B1F5-D11F96539077}"/>
              </a:ext>
            </a:extLst>
          </p:cNvPr>
          <p:cNvSpPr txBox="1"/>
          <p:nvPr userDrawn="1"/>
        </p:nvSpPr>
        <p:spPr>
          <a:xfrm>
            <a:off x="9684327" y="6259484"/>
            <a:ext cx="782444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l"/>
            <a:fld id="{E727F9D3-E874-904E-8162-871551276019}" type="slidenum"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E88C87DF-2E6C-4D7A-AA78-FE618398DC1C}"/>
              </a:ext>
            </a:extLst>
          </p:cNvPr>
          <p:cNvSpPr txBox="1">
            <a:spLocks/>
          </p:cNvSpPr>
          <p:nvPr userDrawn="1"/>
        </p:nvSpPr>
        <p:spPr>
          <a:xfrm>
            <a:off x="922715" y="6376103"/>
            <a:ext cx="3449780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cap="none" baseline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Copyright © 2021 DSR Corporation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8A49574-746C-4969-B957-1969F2916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4" y="421389"/>
            <a:ext cx="8761615" cy="731172"/>
          </a:xfrm>
        </p:spPr>
        <p:txBody>
          <a:bodyPr anchor="t" anchorCtr="0">
            <a:normAutofit/>
          </a:bodyPr>
          <a:lstStyle>
            <a:lvl1pPr>
              <a:defRPr b="0" i="0" cap="none" baseline="0">
                <a:solidFill>
                  <a:srgbClr val="F58529"/>
                </a:solidFill>
                <a:latin typeface="Helvetica 57 Condensed"/>
                <a:cs typeface="Helvetica 57 Condensed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68110C05-4D16-400B-BF55-5B3876EC47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22714" y="1696824"/>
            <a:ext cx="8761615" cy="4407476"/>
          </a:xfrm>
        </p:spPr>
        <p:txBody>
          <a:bodyPr anchor="t" anchorCtr="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rgbClr val="000000"/>
                </a:solidFill>
                <a:latin typeface="Helvetica Neue Light"/>
                <a:cs typeface="Helvetica Neue Light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rgbClr val="000000"/>
                </a:solidFill>
                <a:latin typeface="Helvetica Neue Light"/>
                <a:cs typeface="Helvetica Neue Light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rgbClr val="000000"/>
                </a:solidFill>
                <a:latin typeface="Helvetica Neue Light"/>
                <a:cs typeface="Helvetica Neue Light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rgbClr val="000000"/>
                </a:solidFill>
                <a:latin typeface="Helvetica Neue Light"/>
                <a:cs typeface="Helvetica Neue Light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rgbClr val="000000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329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/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CB8C978D-7B6E-0045-987E-CD8946B6D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442" y="3914262"/>
            <a:ext cx="7447116" cy="369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z="1800" b="0">
                <a:latin typeface="Helvetica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Click to edit Master title style</a:t>
            </a:r>
            <a:endParaRPr lang="en-US" sz="1800" b="0" dirty="0">
              <a:latin typeface="Helvetica"/>
              <a:cs typeface="Helvetica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="" xmlns:a16="http://schemas.microsoft.com/office/drawing/2014/main" id="{B166CE8E-FB9A-344C-83F4-7D6D4080FF27}"/>
              </a:ext>
            </a:extLst>
          </p:cNvPr>
          <p:cNvSpPr txBox="1">
            <a:spLocks/>
          </p:cNvSpPr>
          <p:nvPr userDrawn="1"/>
        </p:nvSpPr>
        <p:spPr>
          <a:xfrm>
            <a:off x="2006602" y="3139290"/>
            <a:ext cx="8178799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500" b="1" i="0" strike="noStrike" kern="1200" cap="none">
                <a:solidFill>
                  <a:srgbClr val="F58529"/>
                </a:solidFill>
                <a:effectLst/>
                <a:latin typeface="Helvetica" panose="020B0604020202020204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600" dirty="0">
                <a:latin typeface="Helvetica"/>
                <a:cs typeface="Helvetic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1913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F9D3-E874-904E-8162-8715512760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F9D3-E874-904E-8162-8715512760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F9D3-E874-904E-8162-8715512760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F9D3-E874-904E-8162-8715512760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F9D3-E874-904E-8162-8715512760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F9D3-E874-904E-8162-8715512760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F9D3-E874-904E-8162-8715512760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F9D3-E874-904E-8162-8715512760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F9D3-E874-904E-8162-8715512760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/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22714" y="421390"/>
            <a:ext cx="8761615" cy="5796531"/>
          </a:xfrm>
        </p:spPr>
        <p:txBody>
          <a:bodyPr anchor="ctr" anchorCtr="0">
            <a:normAutofit/>
          </a:bodyPr>
          <a:lstStyle>
            <a:lvl1pPr>
              <a:defRPr b="0" i="0" cap="none" baseline="0">
                <a:solidFill>
                  <a:srgbClr val="F58529"/>
                </a:solidFill>
                <a:latin typeface="Helvetica 57 Condensed"/>
                <a:cs typeface="Helvetica 57 Condensed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4144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9684327" y="6259484"/>
            <a:ext cx="782444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l"/>
            <a:fld id="{E727F9D3-E874-904E-8162-871551276019}" type="slidenum"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="" xmlns:a16="http://schemas.microsoft.com/office/drawing/2014/main" id="{786572CD-74E1-594A-8121-9741CB3EEC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5" y="3604041"/>
            <a:ext cx="4589087" cy="2347212"/>
          </a:xfrm>
        </p:spPr>
        <p:txBody>
          <a:bodyPr anchor="t" anchorCtr="0"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elvetica Neue Light"/>
                <a:cs typeface="Helvetica Neue Light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Helvetica Neue Light"/>
                <a:cs typeface="Helvetica Neue Light"/>
              </a:rPr>
            </a:br>
            <a:r>
              <a:rPr lang="en-US" sz="1600" dirty="0">
                <a:solidFill>
                  <a:schemeClr val="tx1"/>
                </a:solidFill>
                <a:latin typeface="Helvetica Neue Light"/>
                <a:cs typeface="Helvetica Neue Light"/>
              </a:rPr>
              <a:t>&lt;your email&gt;@</a:t>
            </a:r>
            <a:r>
              <a:rPr lang="en-US" sz="1600" dirty="0" err="1">
                <a:solidFill>
                  <a:schemeClr val="tx1"/>
                </a:solidFill>
                <a:latin typeface="Helvetica Neue Light"/>
                <a:cs typeface="Helvetica Neue Light"/>
              </a:rPr>
              <a:t>dsr-corporation.com</a:t>
            </a:r>
            <a:r>
              <a:rPr lang="en-US" sz="1600" dirty="0">
                <a:solidFill>
                  <a:schemeClr val="tx1"/>
                </a:solidFill>
                <a:latin typeface="Helvetica Neue Light"/>
                <a:cs typeface="Helvetica Neue Light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Helvetica Neue Light"/>
                <a:cs typeface="Helvetica Neue Light"/>
              </a:rPr>
            </a:br>
            <a:r>
              <a:rPr lang="en-US" sz="1600" dirty="0">
                <a:solidFill>
                  <a:schemeClr val="tx1"/>
                </a:solidFill>
                <a:latin typeface="Helvetica Neue Light"/>
                <a:cs typeface="Helvetica Neue Light"/>
              </a:rPr>
              <a:t>(o) +1.222.333.4444</a:t>
            </a:r>
            <a:r>
              <a:rPr lang="mr-IN" sz="1600" dirty="0">
                <a:solidFill>
                  <a:schemeClr val="tx1"/>
                </a:solidFill>
                <a:latin typeface="Helvetica Neue Light"/>
                <a:cs typeface="Helvetica Neue Ligh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Helvetica Neue Light"/>
                <a:cs typeface="Helvetica Neue Light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Helvetica Neue Light"/>
                <a:cs typeface="Helvetica Neue Light"/>
              </a:rPr>
            </a:br>
            <a:r>
              <a:rPr lang="en-US" sz="1600" dirty="0">
                <a:solidFill>
                  <a:schemeClr val="tx1"/>
                </a:solidFill>
                <a:latin typeface="Helvetica Neue Light"/>
                <a:cs typeface="Helvetica Neue Light"/>
              </a:rPr>
              <a:t>(f)  +1.222.333.4444</a:t>
            </a:r>
            <a:br>
              <a:rPr lang="en-US" sz="1600" dirty="0">
                <a:solidFill>
                  <a:schemeClr val="tx1"/>
                </a:solidFill>
                <a:latin typeface="Helvetica Neue Light"/>
                <a:cs typeface="Helvetica Neue Light"/>
              </a:rPr>
            </a:br>
            <a:r>
              <a:rPr lang="en-US" sz="1600" dirty="0">
                <a:solidFill>
                  <a:schemeClr val="tx1"/>
                </a:solidFill>
                <a:latin typeface="Helvetica Neue Light"/>
                <a:cs typeface="Helvetica Neue Light"/>
              </a:rPr>
              <a:t>   </a:t>
            </a:r>
            <a:br>
              <a:rPr lang="en-US" sz="1600" dirty="0">
                <a:solidFill>
                  <a:schemeClr val="tx1"/>
                </a:solidFill>
                <a:latin typeface="Helvetica Neue Light"/>
                <a:cs typeface="Helvetica Neue Light"/>
              </a:rPr>
            </a:br>
            <a:r>
              <a:rPr lang="en-US" sz="1600" dirty="0" err="1">
                <a:solidFill>
                  <a:schemeClr val="tx1"/>
                </a:solidFill>
                <a:latin typeface="Helvetica Neue Light"/>
                <a:cs typeface="Helvetica Neue Light"/>
              </a:rPr>
              <a:t>www.dsr-corporation.com</a:t>
            </a:r>
            <a:r>
              <a:rPr lang="en-US" sz="1600" dirty="0">
                <a:solidFill>
                  <a:schemeClr val="tx1"/>
                </a:solidFill>
                <a:latin typeface="Helvetica Neue Light"/>
                <a:cs typeface="Helvetica Neue Light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Helvetica Neue Light"/>
                <a:cs typeface="Helvetica Neue Light"/>
              </a:rPr>
            </a:br>
            <a:endParaRPr lang="en-US" sz="16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7" descr="Group 5.png">
            <a:extLst>
              <a:ext uri="{FF2B5EF4-FFF2-40B4-BE49-F238E27FC236}">
                <a16:creationId xmlns="" xmlns:a16="http://schemas.microsoft.com/office/drawing/2014/main" id="{3C2114A1-B25C-6F48-9857-1D4851DD53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5" y="2136687"/>
            <a:ext cx="1104900" cy="1206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F8A8B0A-B068-A34D-8460-63E03579BCCF}"/>
              </a:ext>
            </a:extLst>
          </p:cNvPr>
          <p:cNvSpPr/>
          <p:nvPr userDrawn="1"/>
        </p:nvSpPr>
        <p:spPr>
          <a:xfrm>
            <a:off x="2311400" y="2355494"/>
            <a:ext cx="6096000" cy="1231104"/>
          </a:xfrm>
          <a:prstGeom prst="rect">
            <a:avLst/>
          </a:prstGeom>
        </p:spPr>
        <p:txBody>
          <a:bodyPr lIns="91438" tIns="45719" rIns="91438" bIns="45719">
            <a:spAutoFit/>
          </a:bodyPr>
          <a:lstStyle/>
          <a:p>
            <a:r>
              <a:rPr lang="en-US" sz="2000" dirty="0">
                <a:latin typeface="Helvetica Neue Medium"/>
                <a:cs typeface="Helvetica Neue Medium"/>
              </a:rPr>
              <a:t>First </a:t>
            </a:r>
            <a:r>
              <a:rPr lang="en-US" sz="2000" dirty="0" err="1">
                <a:latin typeface="Helvetica Neue Medium"/>
                <a:cs typeface="Helvetica Neue Medium"/>
              </a:rPr>
              <a:t>Lastname</a:t>
            </a:r>
            <a:r>
              <a:rPr lang="en-US" sz="2000" dirty="0">
                <a:latin typeface="Helvetica Neue Medium"/>
                <a:cs typeface="Helvetica Neue Medium"/>
              </a:rPr>
              <a:t/>
            </a:r>
            <a:br>
              <a:rPr lang="en-US" sz="2000" dirty="0">
                <a:latin typeface="Helvetica Neue Medium"/>
                <a:cs typeface="Helvetica Neue Medium"/>
              </a:rPr>
            </a:br>
            <a:r>
              <a:rPr lang="en-US" dirty="0">
                <a:latin typeface="Helvetica Neue Light"/>
                <a:cs typeface="Helvetica Neue Light"/>
              </a:rPr>
              <a:t>Title</a:t>
            </a:r>
            <a:br>
              <a:rPr lang="en-US" dirty="0">
                <a:latin typeface="Helvetica Neue Light"/>
                <a:cs typeface="Helvetica Neue Light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="" xmlns:a16="http://schemas.microsoft.com/office/drawing/2014/main" id="{B2A0268D-7182-EF4C-9037-A640487C0B12}"/>
              </a:ext>
            </a:extLst>
          </p:cNvPr>
          <p:cNvSpPr txBox="1">
            <a:spLocks/>
          </p:cNvSpPr>
          <p:nvPr userDrawn="1"/>
        </p:nvSpPr>
        <p:spPr>
          <a:xfrm>
            <a:off x="922713" y="421391"/>
            <a:ext cx="4804987" cy="5513899"/>
          </a:xfrm>
          <a:prstGeom prst="rect">
            <a:avLst/>
          </a:prstGeom>
        </p:spPr>
        <p:txBody>
          <a:bodyPr vert="horz" lIns="91438" tIns="45719" rIns="91438" bIns="45719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 cap="none" baseline="0">
                <a:solidFill>
                  <a:srgbClr val="F58529"/>
                </a:solidFill>
                <a:latin typeface="Helvetica 57 Condensed"/>
                <a:ea typeface="+mj-ea"/>
                <a:cs typeface="Helvetica 57 Condensed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9419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2715" y="1695361"/>
            <a:ext cx="3182024" cy="476319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E99195F5-3731-4248-AB00-D8A3EC4EC76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96807" y="1700902"/>
            <a:ext cx="3182024" cy="4757651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15D1BD9-292C-4279-A7E6-F453C75D46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4" y="548640"/>
            <a:ext cx="8761615" cy="594296"/>
          </a:xfrm>
        </p:spPr>
        <p:txBody>
          <a:bodyPr anchor="t" anchorCtr="0">
            <a:normAutofit/>
          </a:bodyPr>
          <a:lstStyle>
            <a:lvl1pPr>
              <a:defRPr sz="3600" b="0" i="0" cap="none" baseline="0">
                <a:solidFill>
                  <a:srgbClr val="F58529"/>
                </a:solidFill>
                <a:latin typeface="Helvetica Neue" panose="02000503000000020004" pitchFamily="50"/>
                <a:cs typeface="Helvetica Neue" panose="02000503000000020004" pitchFamily="50"/>
              </a:defRPr>
            </a:lvl1pPr>
          </a:lstStyle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571876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E8A49574-746C-4969-B957-1969F2916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4" y="421389"/>
            <a:ext cx="8761615" cy="731172"/>
          </a:xfrm>
        </p:spPr>
        <p:txBody>
          <a:bodyPr anchor="t" anchorCtr="0">
            <a:normAutofit/>
          </a:bodyPr>
          <a:lstStyle>
            <a:lvl1pPr>
              <a:defRPr b="0" i="0" cap="none" baseline="0">
                <a:solidFill>
                  <a:srgbClr val="F58529"/>
                </a:solidFill>
                <a:latin typeface="Helvetica 57 Condensed"/>
                <a:cs typeface="Helvetica 57 Condensed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68110C05-4D16-400B-BF55-5B3876EC47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22714" y="1696824"/>
            <a:ext cx="8761615" cy="4407476"/>
          </a:xfrm>
        </p:spPr>
        <p:txBody>
          <a:bodyPr anchor="t" anchorCtr="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rgbClr val="000000"/>
                </a:solidFill>
                <a:latin typeface="Helvetica Neue Light"/>
                <a:cs typeface="Helvetica Neue Light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rgbClr val="000000"/>
                </a:solidFill>
                <a:latin typeface="Helvetica Neue Light"/>
                <a:cs typeface="Helvetica Neue Light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rgbClr val="000000"/>
                </a:solidFill>
                <a:latin typeface="Helvetica Neue Light"/>
                <a:cs typeface="Helvetica Neue Light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rgbClr val="000000"/>
                </a:solidFill>
                <a:latin typeface="Helvetica Neue Light"/>
                <a:cs typeface="Helvetica Neue Light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rgbClr val="000000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329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/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032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22714" y="421390"/>
            <a:ext cx="8761615" cy="646331"/>
          </a:xfrm>
        </p:spPr>
        <p:txBody>
          <a:bodyPr anchor="t" anchorCtr="0">
            <a:normAutofit/>
          </a:bodyPr>
          <a:lstStyle>
            <a:lvl1pPr>
              <a:defRPr b="0" i="0" cap="none" baseline="0">
                <a:solidFill>
                  <a:srgbClr val="F58529"/>
                </a:solidFill>
                <a:latin typeface="Helvetica 57 Condensed"/>
                <a:cs typeface="Helvetica 57 Condensed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22715" y="1454728"/>
            <a:ext cx="3441467" cy="476319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+mj-lt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+mj-lt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+mj-lt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684327" y="6259484"/>
            <a:ext cx="782444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l"/>
            <a:fld id="{E727F9D3-E874-904E-8162-871551276019}" type="slidenum"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E99195F5-3731-4248-AB00-D8A3EC4EC7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64181" y="1460268"/>
            <a:ext cx="3441467" cy="3336174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+mj-lt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+mj-lt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+mj-lt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4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/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22714" y="421390"/>
            <a:ext cx="8761615" cy="5796531"/>
          </a:xfrm>
        </p:spPr>
        <p:txBody>
          <a:bodyPr anchor="ctr" anchorCtr="0">
            <a:normAutofit/>
          </a:bodyPr>
          <a:lstStyle>
            <a:lvl1pPr>
              <a:defRPr b="0" i="0" cap="none" baseline="0">
                <a:solidFill>
                  <a:srgbClr val="F58529"/>
                </a:solidFill>
                <a:latin typeface="Helvetica 57 Condensed"/>
                <a:cs typeface="Helvetica 57 Condensed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9684327" y="6259484"/>
            <a:ext cx="782444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l"/>
            <a:fld id="{E727F9D3-E874-904E-8162-871551276019}" type="slidenum"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4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E8A49574-746C-4969-B957-1969F2916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4" y="421390"/>
            <a:ext cx="3449781" cy="5513899"/>
          </a:xfrm>
        </p:spPr>
        <p:txBody>
          <a:bodyPr anchor="t" anchorCtr="0">
            <a:normAutofit/>
          </a:bodyPr>
          <a:lstStyle>
            <a:lvl1pPr>
              <a:defRPr b="0" i="0" cap="none" baseline="0">
                <a:solidFill>
                  <a:srgbClr val="F58529"/>
                </a:solidFill>
                <a:latin typeface="Helvetica 57 Condensed"/>
                <a:cs typeface="Helvetica 57 Condensed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48A07A9-54E7-4145-A7F7-B433DEA6119F}"/>
              </a:ext>
            </a:extLst>
          </p:cNvPr>
          <p:cNvSpPr txBox="1"/>
          <p:nvPr userDrawn="1"/>
        </p:nvSpPr>
        <p:spPr>
          <a:xfrm>
            <a:off x="9684327" y="6259484"/>
            <a:ext cx="782444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l"/>
            <a:fld id="{E727F9D3-E874-904E-8162-871551276019}" type="slidenum"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8110C05-4D16-400B-BF55-5B3876EC47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89127" y="421390"/>
            <a:ext cx="5544583" cy="5513899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+mj-lt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+mj-lt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+mj-lt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9576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E8A49574-746C-4969-B957-1969F2916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4" y="421389"/>
            <a:ext cx="8761615" cy="731172"/>
          </a:xfrm>
        </p:spPr>
        <p:txBody>
          <a:bodyPr anchor="t" anchorCtr="0">
            <a:normAutofit/>
          </a:bodyPr>
          <a:lstStyle>
            <a:lvl1pPr>
              <a:defRPr b="0" i="0" cap="none" baseline="0">
                <a:solidFill>
                  <a:srgbClr val="F58529"/>
                </a:solidFill>
                <a:latin typeface="Helvetica 57 Condensed"/>
                <a:cs typeface="Helvetica 57 Condensed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48A07A9-54E7-4145-A7F7-B433DEA6119F}"/>
              </a:ext>
            </a:extLst>
          </p:cNvPr>
          <p:cNvSpPr txBox="1"/>
          <p:nvPr userDrawn="1"/>
        </p:nvSpPr>
        <p:spPr>
          <a:xfrm>
            <a:off x="9684327" y="6259484"/>
            <a:ext cx="782444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l"/>
            <a:fld id="{E727F9D3-E874-904E-8162-871551276019}" type="slidenum"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8110C05-4D16-400B-BF55-5B3876EC47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22714" y="1696824"/>
            <a:ext cx="8761615" cy="4407476"/>
          </a:xfrm>
        </p:spPr>
        <p:txBody>
          <a:bodyPr anchor="t" anchorCtr="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290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Slide w/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E8A49574-746C-4969-B957-1969F2916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4" y="421389"/>
            <a:ext cx="8761615" cy="731172"/>
          </a:xfrm>
        </p:spPr>
        <p:txBody>
          <a:bodyPr anchor="t" anchorCtr="0">
            <a:normAutofit/>
          </a:bodyPr>
          <a:lstStyle>
            <a:lvl1pPr>
              <a:defRPr b="0" i="0" cap="none" baseline="0">
                <a:solidFill>
                  <a:srgbClr val="F58529"/>
                </a:solidFill>
                <a:latin typeface="Helvetica 57 Condensed"/>
                <a:cs typeface="Helvetica 57 Condensed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48A07A9-54E7-4145-A7F7-B433DEA6119F}"/>
              </a:ext>
            </a:extLst>
          </p:cNvPr>
          <p:cNvSpPr txBox="1"/>
          <p:nvPr userDrawn="1"/>
        </p:nvSpPr>
        <p:spPr>
          <a:xfrm>
            <a:off x="9684327" y="6259484"/>
            <a:ext cx="782444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l"/>
            <a:fld id="{E727F9D3-E874-904E-8162-871551276019}" type="slidenum"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67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49" y="134077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20262"/>
            <a:ext cx="11184565" cy="337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small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0576" y="6520262"/>
            <a:ext cx="768085" cy="337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E727F9D3-E874-904E-8162-8715512760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2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1" r:id="rId2"/>
    <p:sldLayoutId id="2147483692" r:id="rId3"/>
    <p:sldLayoutId id="2147483666" r:id="rId4"/>
    <p:sldLayoutId id="2147483663" r:id="rId5"/>
    <p:sldLayoutId id="2147483667" r:id="rId6"/>
    <p:sldLayoutId id="2147483664" r:id="rId7"/>
    <p:sldLayoutId id="2147483668" r:id="rId8"/>
    <p:sldLayoutId id="2147483694" r:id="rId9"/>
    <p:sldLayoutId id="2147483662" r:id="rId10"/>
    <p:sldLayoutId id="2147483669" r:id="rId11"/>
    <p:sldLayoutId id="2147483695" r:id="rId12"/>
    <p:sldLayoutId id="2147483696" r:id="rId13"/>
    <p:sldLayoutId id="2147483709" r:id="rId14"/>
    <p:sldLayoutId id="2147483710" r:id="rId15"/>
    <p:sldLayoutId id="2147483711" r:id="rId16"/>
    <p:sldLayoutId id="2147483712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small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727F9D3-E874-904E-8162-8715512760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713017" y="407844"/>
            <a:ext cx="8761615" cy="5796531"/>
          </a:xfrm>
        </p:spPr>
        <p:txBody>
          <a:bodyPr/>
          <a:lstStyle/>
          <a:p>
            <a:r>
              <a:rPr lang="ru-RU" sz="2000" b="1" dirty="0" smtClean="0"/>
              <a:t>ЛЕКЦИЯ 1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err="1" smtClean="0"/>
              <a:t>.Net</a:t>
            </a:r>
            <a:r>
              <a:rPr lang="en-US" b="1" dirty="0" smtClean="0"/>
              <a:t> Platform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3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5957" y="428962"/>
            <a:ext cx="9377349" cy="731172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Language Specification (CLS)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922714" y="1425773"/>
            <a:ext cx="8761615" cy="467852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1">
            <a:extLst>
              <a:ext uri="{FF2B5EF4-FFF2-40B4-BE49-F238E27FC236}">
                <a16:creationId xmlns="" xmlns:a16="http://schemas.microsoft.com/office/drawing/2014/main" id="{B9A6B966-9660-42BE-80B1-E53648935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46" y="1205962"/>
            <a:ext cx="5356367" cy="48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6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03531" y="415613"/>
            <a:ext cx="8761615" cy="731172"/>
          </a:xfrm>
        </p:spPr>
        <p:txBody>
          <a:bodyPr>
            <a:normAutofit fontScale="90000"/>
          </a:bodyPr>
          <a:lstStyle/>
          <a:p>
            <a:r>
              <a:rPr lang="en-US" dirty="0"/>
              <a:t>Base Class Library (BCL)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922714" y="1425773"/>
            <a:ext cx="8761615" cy="467852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172" name="Picture 4">
            <a:extLst>
              <a:ext uri="{FF2B5EF4-FFF2-40B4-BE49-F238E27FC236}">
                <a16:creationId xmlns="" xmlns:a16="http://schemas.microsoft.com/office/drawing/2014/main" id="{BB6A881A-287C-412C-B4E5-C2FFF3E7B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183" y="1339098"/>
            <a:ext cx="6768361" cy="472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83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30323" y="374668"/>
            <a:ext cx="8761615" cy="731172"/>
          </a:xfrm>
        </p:spPr>
        <p:txBody>
          <a:bodyPr>
            <a:normAutofit fontScale="90000"/>
          </a:bodyPr>
          <a:lstStyle/>
          <a:p>
            <a:r>
              <a:rPr lang="ru-RU" dirty="0"/>
              <a:t>Фреймворки </a:t>
            </a:r>
            <a:r>
              <a:rPr lang="en-US" dirty="0"/>
              <a:t>(Frameworks)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922714" y="1425773"/>
            <a:ext cx="8761615" cy="467852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A679F35-731B-46B8-9F0E-7F471D79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49" y="1460439"/>
            <a:ext cx="7376276" cy="42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1913" y="421389"/>
            <a:ext cx="8761615" cy="731172"/>
          </a:xfrm>
        </p:spPr>
        <p:txBody>
          <a:bodyPr>
            <a:normAutofit fontScale="90000"/>
          </a:bodyPr>
          <a:lstStyle/>
          <a:p>
            <a:r>
              <a:rPr lang="ru-RU" dirty="0"/>
              <a:t>История развития </a:t>
            </a:r>
            <a:r>
              <a:rPr lang="en-US" dirty="0" err="1"/>
              <a:t>.Net</a:t>
            </a:r>
            <a:endParaRPr lang="ru-RU" dirty="0"/>
          </a:p>
        </p:txBody>
      </p:sp>
      <p:pic>
        <p:nvPicPr>
          <p:cNvPr id="4098" name="Picture 2" descr="Net Core for .Net Frameworkers - DEV Community">
            <a:extLst>
              <a:ext uri="{FF2B5EF4-FFF2-40B4-BE49-F238E27FC236}">
                <a16:creationId xmlns="" xmlns:a16="http://schemas.microsoft.com/office/drawing/2014/main" id="{C8452772-7721-464B-A6BF-BB75414A0080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427" y="1393682"/>
            <a:ext cx="7898313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0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4368" y="455660"/>
            <a:ext cx="8761615" cy="731172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Планы развития </a:t>
            </a:r>
            <a:r>
              <a:rPr lang="en-US" dirty="0" err="1"/>
              <a:t>.Net</a:t>
            </a:r>
            <a:endParaRPr lang="ru-RU" dirty="0"/>
          </a:p>
        </p:txBody>
      </p:sp>
      <p:pic>
        <p:nvPicPr>
          <p:cNvPr id="5122" name="Picture 2" descr="Upgrading from ASP.NET Core 3.1 to 5.0 (Preview 1) | LaptrinhX">
            <a:extLst>
              <a:ext uri="{FF2B5EF4-FFF2-40B4-BE49-F238E27FC236}">
                <a16:creationId xmlns="" xmlns:a16="http://schemas.microsoft.com/office/drawing/2014/main" id="{A37BB14E-CDF9-461C-8BAF-A0ED79CC4A56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368" y="2249386"/>
            <a:ext cx="8761412" cy="266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36998" y="421389"/>
            <a:ext cx="8761615" cy="731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.Net</a:t>
            </a:r>
            <a:r>
              <a:rPr lang="ru-RU" dirty="0"/>
              <a:t> </a:t>
            </a:r>
            <a:r>
              <a:rPr lang="en-US" dirty="0"/>
              <a:t>Standard</a:t>
            </a:r>
            <a:endParaRPr lang="ru-RU" dirty="0"/>
          </a:p>
        </p:txBody>
      </p:sp>
      <p:pic>
        <p:nvPicPr>
          <p:cNvPr id="8194" name="Picture 2">
            <a:extLst>
              <a:ext uri="{FF2B5EF4-FFF2-40B4-BE49-F238E27FC236}">
                <a16:creationId xmlns="" xmlns:a16="http://schemas.microsoft.com/office/drawing/2014/main" id="{1157A454-FA6D-4DC2-A60E-FAC1EF0618A8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680" y="1554028"/>
            <a:ext cx="8175119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1736998" y="421389"/>
            <a:ext cx="8761615" cy="731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.Net</a:t>
            </a:r>
            <a:r>
              <a:rPr lang="ru-RU" dirty="0"/>
              <a:t> </a:t>
            </a:r>
            <a:r>
              <a:rPr lang="en-US" dirty="0"/>
              <a:t>Standard</a:t>
            </a:r>
            <a:endParaRPr lang="ru-RU" dirty="0"/>
          </a:p>
        </p:txBody>
      </p:sp>
      <p:pic>
        <p:nvPicPr>
          <p:cNvPr id="9218" name="Picture 2">
            <a:extLst>
              <a:ext uri="{FF2B5EF4-FFF2-40B4-BE49-F238E27FC236}">
                <a16:creationId xmlns="" xmlns:a16="http://schemas.microsoft.com/office/drawing/2014/main" id="{79676C71-88CA-4FAF-9A90-7F579A8F31EE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20" y="1924073"/>
            <a:ext cx="9302699" cy="357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6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6227" y="421389"/>
            <a:ext cx="9997835" cy="731172"/>
          </a:xfrm>
        </p:spPr>
        <p:txBody>
          <a:bodyPr>
            <a:normAutofit fontScale="90000"/>
          </a:bodyPr>
          <a:lstStyle/>
          <a:p>
            <a:r>
              <a:rPr lang="en-US" dirty="0"/>
              <a:t>Garbage collector</a:t>
            </a:r>
            <a:r>
              <a:rPr lang="ru-RU" dirty="0"/>
              <a:t> – Как работает</a:t>
            </a:r>
          </a:p>
        </p:txBody>
      </p:sp>
      <p:pic>
        <p:nvPicPr>
          <p:cNvPr id="10244" name="Picture 4" descr="how does garbage collector work in .net c# - Loginworks">
            <a:extLst>
              <a:ext uri="{FF2B5EF4-FFF2-40B4-BE49-F238E27FC236}">
                <a16:creationId xmlns="" xmlns:a16="http://schemas.microsoft.com/office/drawing/2014/main" id="{0F46C3B8-F7AE-4928-89FD-F7D52259D935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29" y="1328911"/>
            <a:ext cx="8486423" cy="47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8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6950" y="421389"/>
            <a:ext cx="8761615" cy="731172"/>
          </a:xfrm>
        </p:spPr>
        <p:txBody>
          <a:bodyPr>
            <a:normAutofit fontScale="90000"/>
          </a:bodyPr>
          <a:lstStyle/>
          <a:p>
            <a:r>
              <a:rPr lang="en-US" dirty="0"/>
              <a:t>Garbage collector</a:t>
            </a:r>
            <a:r>
              <a:rPr lang="ru-RU" dirty="0"/>
              <a:t> - Этапы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2802FF0-20C7-4C1C-92E0-2EFA7639A70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22714" y="1612118"/>
            <a:ext cx="8761615" cy="4492182"/>
          </a:xfrm>
        </p:spPr>
        <p:txBody>
          <a:bodyPr/>
          <a:lstStyle/>
          <a:p>
            <a:r>
              <a:rPr lang="ru-RU" b="1" dirty="0"/>
              <a:t>Что делает </a:t>
            </a:r>
            <a:r>
              <a:rPr lang="en-US" b="1" dirty="0"/>
              <a:t>GC</a:t>
            </a:r>
            <a:endParaRPr lang="ru-RU" b="1" dirty="0"/>
          </a:p>
          <a:p>
            <a:pPr marL="0" indent="0">
              <a:buNone/>
            </a:pPr>
            <a:endParaRPr lang="ru-RU" sz="1000" b="1" dirty="0"/>
          </a:p>
          <a:p>
            <a:pPr lvl="1"/>
            <a:r>
              <a:rPr lang="en-US" u="sng" dirty="0"/>
              <a:t>Marking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ru-RU" dirty="0"/>
              <a:t>Маркирует живые объекты</a:t>
            </a:r>
          </a:p>
          <a:p>
            <a:pPr lvl="1"/>
            <a:r>
              <a:rPr lang="en-US" u="sng" dirty="0"/>
              <a:t>Relocating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ru-RU" dirty="0"/>
              <a:t>Обновляет ссылки на объекты, которые будут упакованы</a:t>
            </a:r>
          </a:p>
          <a:p>
            <a:pPr lvl="1"/>
            <a:r>
              <a:rPr lang="en-US" u="sng" dirty="0"/>
              <a:t>Compacting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ru-RU" dirty="0"/>
              <a:t>Упаковывает живые объекты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0661" y="461050"/>
            <a:ext cx="8761615" cy="731172"/>
          </a:xfrm>
        </p:spPr>
        <p:txBody>
          <a:bodyPr>
            <a:normAutofit fontScale="90000"/>
          </a:bodyPr>
          <a:lstStyle/>
          <a:p>
            <a:r>
              <a:rPr lang="en-US" dirty="0"/>
              <a:t>Garbage collector</a:t>
            </a:r>
            <a:r>
              <a:rPr lang="ru-RU" dirty="0"/>
              <a:t> - Потоки</a:t>
            </a:r>
          </a:p>
        </p:txBody>
      </p:sp>
      <p:pic>
        <p:nvPicPr>
          <p:cNvPr id="11266" name="Picture 2" descr="When a thread triggers a Garbage Collection">
            <a:extLst>
              <a:ext uri="{FF2B5EF4-FFF2-40B4-BE49-F238E27FC236}">
                <a16:creationId xmlns="" xmlns:a16="http://schemas.microsoft.com/office/drawing/2014/main" id="{05EE8F22-A33E-4219-98B1-CC9A080316C4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81" y="2426490"/>
            <a:ext cx="8064117" cy="25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B1860BD0-38FA-4680-8C18-5A2F3EFFD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15" y="1425147"/>
            <a:ext cx="6565480" cy="5033406"/>
          </a:xfrm>
        </p:spPr>
        <p:txBody>
          <a:bodyPr/>
          <a:lstStyle/>
          <a:p>
            <a:r>
              <a:rPr lang="ru-RU" dirty="0"/>
              <a:t>Что такое фреймворк</a:t>
            </a:r>
          </a:p>
          <a:p>
            <a:r>
              <a:rPr lang="ru-RU" dirty="0"/>
              <a:t>Что такое платформа </a:t>
            </a:r>
            <a:r>
              <a:rPr lang="en-US" dirty="0" err="1"/>
              <a:t>.Net</a:t>
            </a:r>
            <a:endParaRPr lang="ru-RU" dirty="0"/>
          </a:p>
          <a:p>
            <a:r>
              <a:rPr lang="ru-RU" dirty="0"/>
              <a:t>Как она работает и из чего состоит</a:t>
            </a:r>
            <a:endParaRPr lang="en-US" dirty="0"/>
          </a:p>
          <a:p>
            <a:r>
              <a:rPr lang="ru-RU" dirty="0"/>
              <a:t>Вехи развития фреймворка</a:t>
            </a:r>
          </a:p>
          <a:p>
            <a:r>
              <a:rPr lang="ru-RU" dirty="0"/>
              <a:t>Основные понятия фреймворка</a:t>
            </a:r>
          </a:p>
          <a:p>
            <a:r>
              <a:rPr lang="ru-RU" dirty="0"/>
              <a:t>Что такое сборщик </a:t>
            </a:r>
            <a:r>
              <a:rPr lang="ru-RU" dirty="0" smtClean="0"/>
              <a:t>мусора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E5CC65A-9030-E841-8F92-1A4329A8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097" y="548639"/>
            <a:ext cx="8761615" cy="790303"/>
          </a:xfrm>
        </p:spPr>
        <p:txBody>
          <a:bodyPr>
            <a:noAutofit/>
          </a:bodyPr>
          <a:lstStyle/>
          <a:p>
            <a:r>
              <a:rPr lang="ru-RU" sz="4800" dirty="0">
                <a:latin typeface="Helvetica 57 Condensed"/>
              </a:rPr>
              <a:t>О чем будет эта лекция</a:t>
            </a:r>
            <a:endParaRPr lang="en-US" sz="4800" dirty="0">
              <a:latin typeface="Helvetica 57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316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0299" y="415613"/>
            <a:ext cx="8761615" cy="731172"/>
          </a:xfrm>
        </p:spPr>
        <p:txBody>
          <a:bodyPr>
            <a:normAutofit fontScale="90000"/>
          </a:bodyPr>
          <a:lstStyle/>
          <a:p>
            <a:r>
              <a:rPr lang="en-US" dirty="0"/>
              <a:t>Garbage collector</a:t>
            </a:r>
            <a:r>
              <a:rPr lang="ru-RU" dirty="0"/>
              <a:t> – Когда?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2802FF0-20C7-4C1C-92E0-2EFA7639A70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22714" y="1612118"/>
            <a:ext cx="8761615" cy="4492182"/>
          </a:xfrm>
        </p:spPr>
        <p:txBody>
          <a:bodyPr/>
          <a:lstStyle/>
          <a:p>
            <a:r>
              <a:rPr lang="ru-RU" b="1" dirty="0"/>
              <a:t>Когда происходит сборка мусора</a:t>
            </a:r>
          </a:p>
          <a:p>
            <a:pPr lvl="1"/>
            <a:r>
              <a:rPr lang="ru-RU" dirty="0"/>
              <a:t>В системе мало свободной физической памяти</a:t>
            </a:r>
          </a:p>
          <a:p>
            <a:pPr lvl="1"/>
            <a:r>
              <a:rPr lang="ru-RU" dirty="0"/>
              <a:t>Объем используемой приложением памяти превышает постоянно настраиваемый порог</a:t>
            </a:r>
          </a:p>
          <a:p>
            <a:pPr lvl="1"/>
            <a:r>
              <a:rPr lang="ru-RU" dirty="0"/>
              <a:t>Вызван метод </a:t>
            </a:r>
            <a:r>
              <a:rPr lang="en-US" dirty="0" err="1"/>
              <a:t>GC.Collect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9528" y="415613"/>
            <a:ext cx="10089275" cy="731172"/>
          </a:xfrm>
        </p:spPr>
        <p:txBody>
          <a:bodyPr>
            <a:normAutofit fontScale="90000"/>
          </a:bodyPr>
          <a:lstStyle/>
          <a:p>
            <a:r>
              <a:rPr lang="en-US" dirty="0"/>
              <a:t>Garbage collector</a:t>
            </a:r>
            <a:r>
              <a:rPr lang="ru-RU" dirty="0"/>
              <a:t> - Оптимизация</a:t>
            </a:r>
          </a:p>
        </p:txBody>
      </p:sp>
      <p:pic>
        <p:nvPicPr>
          <p:cNvPr id="12290" name="Picture 2" descr="Untitled Diagram">
            <a:extLst>
              <a:ext uri="{FF2B5EF4-FFF2-40B4-BE49-F238E27FC236}">
                <a16:creationId xmlns="" xmlns:a16="http://schemas.microsoft.com/office/drawing/2014/main" id="{97AD05BA-D076-45A7-B388-0824431EAD78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86" y="1760143"/>
            <a:ext cx="8110025" cy="386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8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="" xmlns:a16="http://schemas.microsoft.com/office/drawing/2014/main" id="{057F1A15-C2E0-3342-90BF-E0FA0081441C}"/>
              </a:ext>
            </a:extLst>
          </p:cNvPr>
          <p:cNvSpPr txBox="1">
            <a:spLocks/>
          </p:cNvSpPr>
          <p:nvPr/>
        </p:nvSpPr>
        <p:spPr>
          <a:xfrm>
            <a:off x="2006602" y="2782671"/>
            <a:ext cx="8178799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500" b="1" i="0" strike="noStrike" kern="1200" cap="none">
                <a:solidFill>
                  <a:srgbClr val="F58529"/>
                </a:solidFill>
                <a:effectLst/>
                <a:latin typeface="Helvetica" panose="020B0604020202020204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ru-RU" sz="3600" dirty="0">
                <a:latin typeface="Helvetica"/>
                <a:cs typeface="Helvetica"/>
              </a:rPr>
              <a:t>Вопросы?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983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0299" y="538589"/>
            <a:ext cx="8761615" cy="731172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такое фреймворк?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922714" y="1269761"/>
            <a:ext cx="8761615" cy="4834541"/>
          </a:xfrm>
        </p:spPr>
        <p:txBody>
          <a:bodyPr/>
          <a:lstStyle/>
          <a:p>
            <a:r>
              <a:rPr lang="ru-RU" dirty="0"/>
              <a:t>Сначала программисты писали все «с нуля» (работу с файлами, текстом, математические функции и т.д.). Потом еще раз тоже самое, потом еще раз.</a:t>
            </a:r>
          </a:p>
          <a:p>
            <a:r>
              <a:rPr lang="ru-RU" dirty="0"/>
              <a:t>В итоге он выделил все в отдельный набор функций, который стал БИБЛИОТЕКОЙ</a:t>
            </a:r>
          </a:p>
          <a:p>
            <a:r>
              <a:rPr lang="ru-RU" dirty="0"/>
              <a:t>Со временем программист начал понимать, что все приложения, которые он пишет примерно похожи друг на друга (состоит из одних частей, имеет сходную структуру и т.д.)</a:t>
            </a:r>
          </a:p>
          <a:p>
            <a:r>
              <a:rPr lang="ru-RU" dirty="0"/>
              <a:t>Была выделена система, которая делала что-то абстрактное, общее, в которую внедряется уникальный код, который делал специфику. Получился ФРЕЙМВОРК</a:t>
            </a:r>
          </a:p>
          <a:p>
            <a:r>
              <a:rPr lang="ru-RU" dirty="0"/>
              <a:t>Подумали еще и объединили фреймворки и получили </a:t>
            </a:r>
          </a:p>
          <a:p>
            <a:pPr marL="0" indent="0">
              <a:buNone/>
            </a:pPr>
            <a:r>
              <a:rPr lang="ru-RU" dirty="0"/>
              <a:t>     СТЭК ФРЕЙМВОРКОВ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5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30811" y="422282"/>
            <a:ext cx="8761615" cy="731172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Платформа .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922714" y="1235090"/>
            <a:ext cx="8761615" cy="4869210"/>
          </a:xfrm>
        </p:spPr>
        <p:txBody>
          <a:bodyPr/>
          <a:lstStyle/>
          <a:p>
            <a:r>
              <a:rPr lang="ru-RU" dirty="0"/>
              <a:t>Среда выполнения (</a:t>
            </a:r>
            <a:r>
              <a:rPr lang="en-US" dirty="0"/>
              <a:t>Execution Runtime Environment</a:t>
            </a:r>
            <a:r>
              <a:rPr lang="ru-RU" dirty="0"/>
              <a:t>)</a:t>
            </a:r>
          </a:p>
          <a:p>
            <a:r>
              <a:rPr lang="ru-RU" dirty="0"/>
              <a:t>Программное обеспечение</a:t>
            </a:r>
            <a:r>
              <a:rPr lang="en-US" dirty="0"/>
              <a:t> (Software)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Smiley Face 1">
            <a:extLst>
              <a:ext uri="{FF2B5EF4-FFF2-40B4-BE49-F238E27FC236}">
                <a16:creationId xmlns="" xmlns:a16="http://schemas.microsoft.com/office/drawing/2014/main" id="{7426D9A1-8182-4DAC-B732-E01397212830}"/>
              </a:ext>
            </a:extLst>
          </p:cNvPr>
          <p:cNvSpPr/>
          <p:nvPr/>
        </p:nvSpPr>
        <p:spPr>
          <a:xfrm>
            <a:off x="4989331" y="2351003"/>
            <a:ext cx="628379" cy="635963"/>
          </a:xfrm>
          <a:prstGeom prst="smileyFac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95D58DA-A159-41E4-97FB-76951F808DD9}"/>
              </a:ext>
            </a:extLst>
          </p:cNvPr>
          <p:cNvSpPr/>
          <p:nvPr/>
        </p:nvSpPr>
        <p:spPr>
          <a:xfrm>
            <a:off x="3280574" y="3388825"/>
            <a:ext cx="4103965" cy="5027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6F36A56-3B22-4861-BB80-54861A320DA8}"/>
              </a:ext>
            </a:extLst>
          </p:cNvPr>
          <p:cNvSpPr/>
          <p:nvPr/>
        </p:nvSpPr>
        <p:spPr>
          <a:xfrm>
            <a:off x="3280574" y="4363760"/>
            <a:ext cx="4103965" cy="50270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Среда выполнения (ОС)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EB33C06-4346-4CC5-BB4B-D02FF16C4361}"/>
              </a:ext>
            </a:extLst>
          </p:cNvPr>
          <p:cNvSpPr/>
          <p:nvPr/>
        </p:nvSpPr>
        <p:spPr>
          <a:xfrm>
            <a:off x="3280574" y="5338696"/>
            <a:ext cx="4103965" cy="5027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Аппаратное обеспечение</a:t>
            </a: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="" xmlns:a16="http://schemas.microsoft.com/office/drawing/2014/main" id="{445DB59E-64AD-41AD-8E4F-31133DB08BA3}"/>
              </a:ext>
            </a:extLst>
          </p:cNvPr>
          <p:cNvSpPr/>
          <p:nvPr/>
        </p:nvSpPr>
        <p:spPr>
          <a:xfrm>
            <a:off x="5183043" y="3089889"/>
            <a:ext cx="242684" cy="2642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="" xmlns:a16="http://schemas.microsoft.com/office/drawing/2014/main" id="{FE54F7F0-AB11-4BD2-8D7D-FD93C5168DE7}"/>
              </a:ext>
            </a:extLst>
          </p:cNvPr>
          <p:cNvSpPr/>
          <p:nvPr/>
        </p:nvSpPr>
        <p:spPr>
          <a:xfrm>
            <a:off x="5182178" y="4057424"/>
            <a:ext cx="242684" cy="2642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DDA696F3-2503-491E-8C90-376FD3176063}"/>
              </a:ext>
            </a:extLst>
          </p:cNvPr>
          <p:cNvSpPr/>
          <p:nvPr/>
        </p:nvSpPr>
        <p:spPr>
          <a:xfrm>
            <a:off x="5213235" y="5033168"/>
            <a:ext cx="242684" cy="2642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4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D3B2488-B5CD-4935-B8C7-B68F4645E1B1}"/>
              </a:ext>
            </a:extLst>
          </p:cNvPr>
          <p:cNvSpPr/>
          <p:nvPr/>
        </p:nvSpPr>
        <p:spPr>
          <a:xfrm>
            <a:off x="3752942" y="1403914"/>
            <a:ext cx="4103965" cy="6978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AFE0222-E726-47D4-8726-1B4CFC0D2A29}"/>
              </a:ext>
            </a:extLst>
          </p:cNvPr>
          <p:cNvSpPr/>
          <p:nvPr/>
        </p:nvSpPr>
        <p:spPr>
          <a:xfrm>
            <a:off x="1377748" y="2709794"/>
            <a:ext cx="4103965" cy="502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Интерпретируемая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BFE9566-5B40-4A40-ADA6-F7C9C8AEB8A5}"/>
              </a:ext>
            </a:extLst>
          </p:cNvPr>
          <p:cNvSpPr/>
          <p:nvPr/>
        </p:nvSpPr>
        <p:spPr>
          <a:xfrm>
            <a:off x="6249492" y="2726498"/>
            <a:ext cx="4103965" cy="5027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Компилируемая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C8ECC25-2E21-4715-9CF0-770538CD08B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429729" y="2101730"/>
            <a:ext cx="2375195" cy="60806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F1301359-970E-43F8-A2CF-615E3B49574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804926" y="2101730"/>
            <a:ext cx="2496551" cy="6247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0371C0-5706-48D0-9F33-D7311AB97B3E}"/>
              </a:ext>
            </a:extLst>
          </p:cNvPr>
          <p:cNvSpPr/>
          <p:nvPr/>
        </p:nvSpPr>
        <p:spPr>
          <a:xfrm>
            <a:off x="6249675" y="3650482"/>
            <a:ext cx="4103965" cy="5027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Промежуточный код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62ED84F-CA35-451F-881F-AFEEA5418EF4}"/>
              </a:ext>
            </a:extLst>
          </p:cNvPr>
          <p:cNvSpPr/>
          <p:nvPr/>
        </p:nvSpPr>
        <p:spPr>
          <a:xfrm>
            <a:off x="6249675" y="4574466"/>
            <a:ext cx="4103965" cy="5027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Библиотеки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4996B664-27E9-4BE1-A06C-2849FAA359A9}"/>
              </a:ext>
            </a:extLst>
          </p:cNvPr>
          <p:cNvSpPr/>
          <p:nvPr/>
        </p:nvSpPr>
        <p:spPr>
          <a:xfrm>
            <a:off x="6249675" y="5498450"/>
            <a:ext cx="4103965" cy="5027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Операционная система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EFE509AD-0F48-40FA-A73A-300B6D3DF3E8}"/>
              </a:ext>
            </a:extLst>
          </p:cNvPr>
          <p:cNvCxnSpPr>
            <a:stCxn id="13" idx="2"/>
            <a:endCxn id="29" idx="0"/>
          </p:cNvCxnSpPr>
          <p:nvPr/>
        </p:nvCxnSpPr>
        <p:spPr>
          <a:xfrm>
            <a:off x="8301475" y="3229201"/>
            <a:ext cx="183" cy="421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F941B033-9963-495C-94EB-8C2E0B270AB9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8301657" y="4153185"/>
            <a:ext cx="0" cy="421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5A91E618-2CC3-4954-B752-831069C7D538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8301657" y="5077169"/>
            <a:ext cx="0" cy="421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>
            <a:spLocks noGrp="1"/>
          </p:cNvSpPr>
          <p:nvPr>
            <p:ph type="title"/>
          </p:nvPr>
        </p:nvSpPr>
        <p:spPr>
          <a:xfrm>
            <a:off x="1730811" y="422282"/>
            <a:ext cx="8761615" cy="731172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Платформа .</a:t>
            </a:r>
            <a:r>
              <a:rPr lang="en-US" dirty="0"/>
              <a:t>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6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9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0299" y="421389"/>
            <a:ext cx="8761615" cy="731172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работает платформа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922714" y="1425773"/>
            <a:ext cx="8761615" cy="467852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было раньше:</a:t>
            </a:r>
          </a:p>
          <a:p>
            <a:r>
              <a:rPr lang="ru-RU" dirty="0"/>
              <a:t>Или компилировалось в исполняемый файл</a:t>
            </a:r>
          </a:p>
          <a:p>
            <a:r>
              <a:rPr lang="ru-RU" dirty="0"/>
              <a:t>Или представляло собой </a:t>
            </a:r>
            <a:r>
              <a:rPr lang="en-US" dirty="0"/>
              <a:t>COM </a:t>
            </a:r>
            <a:r>
              <a:rPr lang="ru-RU" dirty="0"/>
              <a:t>объект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.</a:t>
            </a:r>
            <a:r>
              <a:rPr lang="en-US" dirty="0"/>
              <a:t>Net </a:t>
            </a:r>
            <a:r>
              <a:rPr lang="ru-RU" dirty="0"/>
              <a:t>лучше?</a:t>
            </a:r>
          </a:p>
          <a:p>
            <a:r>
              <a:rPr lang="ru-RU" dirty="0"/>
              <a:t>Упрощена модель установки (</a:t>
            </a:r>
            <a:r>
              <a:rPr lang="en-US" dirty="0"/>
              <a:t>Global Assembly Cache</a:t>
            </a:r>
            <a:r>
              <a:rPr lang="ru-RU" dirty="0"/>
              <a:t>)</a:t>
            </a:r>
          </a:p>
          <a:p>
            <a:r>
              <a:rPr lang="ru-RU" dirty="0"/>
              <a:t>Обратная совместимость</a:t>
            </a:r>
          </a:p>
          <a:p>
            <a:r>
              <a:rPr lang="ru-RU" dirty="0"/>
              <a:t>Независимость от языка программирования</a:t>
            </a:r>
          </a:p>
          <a:p>
            <a:r>
              <a:rPr lang="ru-RU" dirty="0"/>
              <a:t>И, с недавнего времени, кроссплатформенность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25783" y="415612"/>
            <a:ext cx="8761615" cy="731172"/>
          </a:xfrm>
        </p:spPr>
        <p:txBody>
          <a:bodyPr>
            <a:normAutofit fontScale="90000"/>
          </a:bodyPr>
          <a:lstStyle/>
          <a:p>
            <a:r>
              <a:rPr lang="ru-RU" dirty="0"/>
              <a:t>Из чего состоит платформа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922714" y="1425773"/>
            <a:ext cx="8761615" cy="4678529"/>
          </a:xfrm>
        </p:spPr>
        <p:txBody>
          <a:bodyPr/>
          <a:lstStyle/>
          <a:p>
            <a:r>
              <a:rPr lang="ru-RU" dirty="0"/>
              <a:t>Общая исполняемая среда (</a:t>
            </a:r>
            <a:r>
              <a:rPr lang="en-US" dirty="0"/>
              <a:t>CLR </a:t>
            </a:r>
            <a:r>
              <a:rPr lang="ru-RU" dirty="0"/>
              <a:t>или </a:t>
            </a:r>
            <a:r>
              <a:rPr lang="en-US" dirty="0"/>
              <a:t>Core CLR</a:t>
            </a:r>
            <a:r>
              <a:rPr lang="ru-RU" dirty="0"/>
              <a:t>)</a:t>
            </a:r>
          </a:p>
          <a:p>
            <a:r>
              <a:rPr lang="ru-RU" dirty="0"/>
              <a:t>Общая система типов (</a:t>
            </a:r>
            <a:r>
              <a:rPr lang="en-US" dirty="0"/>
              <a:t>CTS</a:t>
            </a:r>
            <a:r>
              <a:rPr lang="ru-RU" dirty="0"/>
              <a:t>)</a:t>
            </a:r>
          </a:p>
          <a:p>
            <a:r>
              <a:rPr lang="ru-RU" dirty="0"/>
              <a:t>Общая спецификация языков (</a:t>
            </a:r>
            <a:r>
              <a:rPr lang="en-US" dirty="0"/>
              <a:t>CLS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Базовая система классов </a:t>
            </a:r>
            <a:r>
              <a:rPr lang="en-US" dirty="0"/>
              <a:t>(BCL)</a:t>
            </a:r>
          </a:p>
          <a:p>
            <a:r>
              <a:rPr lang="ru-RU" dirty="0"/>
              <a:t>Фреймворки (</a:t>
            </a:r>
            <a:r>
              <a:rPr lang="en-US" dirty="0"/>
              <a:t>Frameworks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148" name="Picture 4" descr="What is .Net Framework? - Thecodeprogram">
            <a:extLst>
              <a:ext uri="{FF2B5EF4-FFF2-40B4-BE49-F238E27FC236}">
                <a16:creationId xmlns="" xmlns:a16="http://schemas.microsoft.com/office/drawing/2014/main" id="{413C66D5-EAEE-448B-9166-DBC493C85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917" y="2127824"/>
            <a:ext cx="4656481" cy="386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6109" y="384037"/>
            <a:ext cx="10206840" cy="731172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Language Runtime (CLR)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922714" y="1425773"/>
            <a:ext cx="8761615" cy="467852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Основа - </a:t>
            </a:r>
            <a:r>
              <a:rPr lang="en-US" b="1" dirty="0"/>
              <a:t>IL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b="1" dirty="0"/>
              <a:t>MSIL</a:t>
            </a:r>
            <a:r>
              <a:rPr lang="ru-RU" dirty="0"/>
              <a:t> или </a:t>
            </a:r>
            <a:r>
              <a:rPr lang="en-US" b="1" dirty="0"/>
              <a:t>CIL</a:t>
            </a:r>
            <a:endParaRPr lang="ru-RU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917AD65-15D8-49B1-8E33-0C4F6311020E}"/>
              </a:ext>
            </a:extLst>
          </p:cNvPr>
          <p:cNvSpPr txBox="1"/>
          <p:nvPr/>
        </p:nvSpPr>
        <p:spPr>
          <a:xfrm>
            <a:off x="885187" y="5745695"/>
            <a:ext cx="4759508" cy="64633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r>
              <a:rPr lang="en-US" u="sng" dirty="0"/>
              <a:t>*****.</a:t>
            </a:r>
            <a:r>
              <a:rPr lang="en-US" u="sng" dirty="0" err="1"/>
              <a:t>dll</a:t>
            </a:r>
            <a:r>
              <a:rPr lang="en-US" dirty="0"/>
              <a:t>   </a:t>
            </a:r>
            <a:r>
              <a:rPr lang="ru-RU" dirty="0"/>
              <a:t>или </a:t>
            </a:r>
            <a:r>
              <a:rPr lang="en-US" dirty="0"/>
              <a:t>  </a:t>
            </a:r>
            <a:r>
              <a:rPr lang="ru-RU" u="sng" dirty="0"/>
              <a:t>*****.</a:t>
            </a:r>
            <a:r>
              <a:rPr lang="en-US" u="sng" dirty="0"/>
              <a:t>exe</a:t>
            </a:r>
            <a:r>
              <a:rPr lang="en-US" dirty="0"/>
              <a:t>   - </a:t>
            </a:r>
            <a:r>
              <a:rPr lang="ru-RU" dirty="0"/>
              <a:t>Сборка (</a:t>
            </a:r>
            <a:r>
              <a:rPr lang="en-US" dirty="0"/>
              <a:t>Assembly</a:t>
            </a:r>
            <a:r>
              <a:rPr lang="ru-RU" dirty="0"/>
              <a:t>)</a:t>
            </a:r>
            <a:endParaRPr lang="ru-RU" b="1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20C0D7A3-F640-4522-9C0C-D826E4C7DCE6}"/>
              </a:ext>
            </a:extLst>
          </p:cNvPr>
          <p:cNvGrpSpPr/>
          <p:nvPr/>
        </p:nvGrpSpPr>
        <p:grpSpPr>
          <a:xfrm>
            <a:off x="3037536" y="2322389"/>
            <a:ext cx="5363733" cy="3102713"/>
            <a:chOff x="2690841" y="2153374"/>
            <a:chExt cx="5363733" cy="3102713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E384BDD4-C89F-40D3-9FC0-BB2F04BAC376}"/>
                </a:ext>
              </a:extLst>
            </p:cNvPr>
            <p:cNvGrpSpPr/>
            <p:nvPr/>
          </p:nvGrpSpPr>
          <p:grpSpPr>
            <a:xfrm>
              <a:off x="2690841" y="2153374"/>
              <a:ext cx="5363733" cy="3102713"/>
              <a:chOff x="-910421" y="2360852"/>
              <a:chExt cx="5363733" cy="3102713"/>
            </a:xfrm>
          </p:grpSpPr>
          <p:pic>
            <p:nvPicPr>
              <p:cNvPr id="1026" name="Picture 2" descr="Overview Of CLR and Its Major Tasks In .NET">
                <a:extLst>
                  <a:ext uri="{FF2B5EF4-FFF2-40B4-BE49-F238E27FC236}">
                    <a16:creationId xmlns="" xmlns:a16="http://schemas.microsoft.com/office/drawing/2014/main" id="{B92FB521-E93C-4D0E-AE93-CDF9A84BBE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10421" y="2360852"/>
                <a:ext cx="5363733" cy="31027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070DBFED-6F71-4135-9EB6-24FE6A7F70A3}"/>
                  </a:ext>
                </a:extLst>
              </p:cNvPr>
              <p:cNvSpPr txBox="1"/>
              <p:nvPr/>
            </p:nvSpPr>
            <p:spPr>
              <a:xfrm>
                <a:off x="1297264" y="3696764"/>
                <a:ext cx="736099" cy="43088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 anchorCtr="0">
                <a:spAutoFit/>
              </a:bodyPr>
              <a:lstStyle/>
              <a:p>
                <a:pPr algn="ctr"/>
                <a:r>
                  <a:rPr lang="ru-RU" sz="1100" dirty="0"/>
                  <a:t>+</a:t>
                </a:r>
              </a:p>
              <a:p>
                <a:pPr algn="ctr"/>
                <a:r>
                  <a:rPr lang="en-US" sz="1100" dirty="0"/>
                  <a:t>metadata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DE566535-9D7B-4CA9-B8F6-F5CD2A6EE420}"/>
                </a:ext>
              </a:extLst>
            </p:cNvPr>
            <p:cNvSpPr txBox="1"/>
            <p:nvPr/>
          </p:nvSpPr>
          <p:spPr>
            <a:xfrm>
              <a:off x="6248258" y="3358481"/>
              <a:ext cx="333746" cy="261610"/>
            </a:xfrm>
            <a:prstGeom prst="rect">
              <a:avLst/>
            </a:prstGeom>
          </p:spPr>
          <p:txBody>
            <a:bodyPr vert="horz" wrap="none" lIns="91440" tIns="45720" rIns="91440" bIns="45720" rtlCol="0" anchor="t" anchorCtr="0">
              <a:spAutoFit/>
            </a:bodyPr>
            <a:lstStyle/>
            <a:p>
              <a:pPr algn="ctr"/>
              <a:r>
                <a:rPr lang="en-US" sz="1100" dirty="0"/>
                <a:t>JIT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8E86E6FE-AE03-46E5-B00A-24883C2A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309" y="2264484"/>
            <a:ext cx="5515900" cy="334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44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86874" y="421389"/>
            <a:ext cx="8761615" cy="731172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Type System (CTS)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-199702" y="1352101"/>
            <a:ext cx="8761615" cy="467852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86B514B8-4E5E-4057-916E-3C26D0CF5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19" y="2011069"/>
            <a:ext cx="8153104" cy="283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isual studio7">
            <a:extLst>
              <a:ext uri="{FF2B5EF4-FFF2-40B4-BE49-F238E27FC236}">
                <a16:creationId xmlns="" xmlns:a16="http://schemas.microsoft.com/office/drawing/2014/main" id="{75F01948-1E4E-45D9-935C-BFFFC503F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205" y="1398792"/>
            <a:ext cx="7977519" cy="440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1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lvetica">
      <a:majorFont>
        <a:latin typeface="HelveticaNeueCyr"/>
        <a:ea typeface=""/>
        <a:cs typeface=""/>
      </a:majorFont>
      <a:minorFont>
        <a:latin typeface="HelveticaNeueCy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 anchorCtr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SR_Template_Oct.2019" id="{8C00C6CE-DF04-2D48-8A30-8FAE45765F9B}" vid="{81F7AFC5-E0EE-BF42-A30E-12A4A958A6B7}"/>
    </a:ext>
  </a:extLst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7016</TotalTime>
  <Words>383</Words>
  <Application>Microsoft Office PowerPoint</Application>
  <PresentationFormat>Custom</PresentationFormat>
  <Paragraphs>81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Custom Design</vt:lpstr>
      <vt:lpstr>Executive</vt:lpstr>
      <vt:lpstr>ЛЕКЦИЯ 1 .Net Platform </vt:lpstr>
      <vt:lpstr>О чем будет эта лекция</vt:lpstr>
      <vt:lpstr>Что такое фреймворк?</vt:lpstr>
      <vt:lpstr>Платформа .Net</vt:lpstr>
      <vt:lpstr>Платформа .Net</vt:lpstr>
      <vt:lpstr>Как работает платформа</vt:lpstr>
      <vt:lpstr>Из чего состоит платформа</vt:lpstr>
      <vt:lpstr>Common Language Runtime (CLR)</vt:lpstr>
      <vt:lpstr>Common Type System (CTS)</vt:lpstr>
      <vt:lpstr>Common Language Specification (CLS)</vt:lpstr>
      <vt:lpstr>Base Class Library (BCL)</vt:lpstr>
      <vt:lpstr>Фреймворки (Frameworks)</vt:lpstr>
      <vt:lpstr>История развития .Net</vt:lpstr>
      <vt:lpstr>Планы развития .Net</vt:lpstr>
      <vt:lpstr>.Net Standard</vt:lpstr>
      <vt:lpstr>.Net Standard</vt:lpstr>
      <vt:lpstr>Garbage collector – Как работает</vt:lpstr>
      <vt:lpstr>Garbage collector - Этапы</vt:lpstr>
      <vt:lpstr>Garbage collector - Потоки</vt:lpstr>
      <vt:lpstr>Garbage collector – Когда?</vt:lpstr>
      <vt:lpstr>Garbage collector - Оптимизация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Korte</dc:creator>
  <cp:lastModifiedBy>Admin</cp:lastModifiedBy>
  <cp:revision>104</cp:revision>
  <dcterms:created xsi:type="dcterms:W3CDTF">2020-01-17T00:01:23Z</dcterms:created>
  <dcterms:modified xsi:type="dcterms:W3CDTF">2022-10-04T11:18:30Z</dcterms:modified>
</cp:coreProperties>
</file>