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59" r:id="rId7"/>
    <p:sldId id="263" r:id="rId8"/>
    <p:sldId id="304" r:id="rId9"/>
    <p:sldId id="305" r:id="rId10"/>
    <p:sldId id="264" r:id="rId11"/>
    <p:sldId id="301" r:id="rId12"/>
    <p:sldId id="266" r:id="rId13"/>
    <p:sldId id="272" r:id="rId14"/>
    <p:sldId id="296" r:id="rId15"/>
    <p:sldId id="297" r:id="rId16"/>
    <p:sldId id="300" r:id="rId17"/>
    <p:sldId id="298" r:id="rId18"/>
    <p:sldId id="299" r:id="rId19"/>
    <p:sldId id="273" r:id="rId20"/>
    <p:sldId id="302" r:id="rId21"/>
    <p:sldId id="271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303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3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5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bg2"/>
            </a:gs>
            <a:gs pos="100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34B-46CB-4560-9051-A161D8D60644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127" y="1298113"/>
            <a:ext cx="7485946" cy="474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1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sz="4400" dirty="0"/>
              <a:t>Computer Science Basics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2247" y="2481943"/>
            <a:ext cx="108590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Алгоритмы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Структуры данных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Оценка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0235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Удивлённый Пикачу — Meming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37" y="0"/>
            <a:ext cx="70944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4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/>
              <a:t>Основы </a:t>
            </a:r>
            <a:r>
              <a:rPr lang="ru-RU" sz="4400" dirty="0" smtClean="0"/>
              <a:t>языка и </a:t>
            </a:r>
            <a:r>
              <a:rPr lang="ru-RU" sz="4400" dirty="0" err="1" smtClean="0"/>
              <a:t>фреймворки</a:t>
            </a:r>
            <a:endParaRPr lang="ru-RU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32937" y="2668555"/>
            <a:ext cx="1085906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Механизмы работы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Используемые парадигмы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Стандартная библиотека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Популярные библиотеки и </a:t>
            </a:r>
            <a:r>
              <a:rPr lang="ru-RU" sz="3600" dirty="0" err="1" smtClean="0">
                <a:latin typeface="+mj-lt"/>
              </a:rPr>
              <a:t>фреймворки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8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Библиотека </a:t>
            </a:r>
            <a:r>
              <a:rPr lang="en-US" sz="4400" dirty="0" smtClean="0"/>
              <a:t>vs </a:t>
            </a:r>
            <a:r>
              <a:rPr lang="ru-RU" sz="4400" dirty="0" err="1" smtClean="0"/>
              <a:t>Фремворк</a:t>
            </a:r>
            <a:endParaRPr lang="ru-RU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3419" y="2270448"/>
            <a:ext cx="517983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Набор часто используемых функций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Легко подключается к языку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Не задает структуру программы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4473" y="1598939"/>
            <a:ext cx="444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Библиотека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131983" y="2245270"/>
            <a:ext cx="58205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Накладывает </a:t>
            </a:r>
            <a:r>
              <a:rPr lang="en-US" sz="3600" dirty="0" smtClean="0">
                <a:latin typeface="+mj-lt"/>
              </a:rPr>
              <a:t>“</a:t>
            </a:r>
            <a:r>
              <a:rPr lang="ru-RU" sz="3600" dirty="0" smtClean="0">
                <a:latin typeface="+mj-lt"/>
              </a:rPr>
              <a:t>структурные ограничения</a:t>
            </a:r>
            <a:r>
              <a:rPr lang="en-US" sz="3600" dirty="0" smtClean="0">
                <a:latin typeface="+mj-lt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Требует дополнительного изучения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Много магии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3037" y="1573761"/>
            <a:ext cx="444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Фреймворк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197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База Данных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68301" y="1922105"/>
            <a:ext cx="10859063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Есть такое понятие, как </a:t>
            </a:r>
            <a:r>
              <a:rPr lang="en-US" sz="3600" dirty="0" smtClean="0">
                <a:latin typeface="+mj-lt"/>
              </a:rPr>
              <a:t>Persistent Data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Если хранить данные в памяти программы, они исчезнут, после </a:t>
            </a:r>
            <a:r>
              <a:rPr lang="ru-RU" sz="3600" dirty="0" err="1" smtClean="0">
                <a:latin typeface="+mj-lt"/>
              </a:rPr>
              <a:t>шатдауна</a:t>
            </a:r>
            <a:r>
              <a:rPr lang="ru-RU" sz="3600" dirty="0" smtClean="0">
                <a:latin typeface="+mj-lt"/>
              </a:rPr>
              <a:t> программы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Хранить данные в файле или в </a:t>
            </a:r>
            <a:r>
              <a:rPr lang="ru-RU" sz="3600" dirty="0" err="1" smtClean="0">
                <a:latin typeface="+mj-lt"/>
              </a:rPr>
              <a:t>экселе</a:t>
            </a:r>
            <a:r>
              <a:rPr lang="ru-RU" sz="3600" dirty="0" smtClean="0">
                <a:latin typeface="+mj-lt"/>
              </a:rPr>
              <a:t> можно, только если у вас очень простые структуры данных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Базы данных используются, чтобы хранить большие объемы сложных данных и контролировать их из </a:t>
            </a:r>
            <a:r>
              <a:rPr lang="en-US" sz="3600" dirty="0" smtClean="0">
                <a:latin typeface="+mj-lt"/>
              </a:rPr>
              <a:t>java-</a:t>
            </a:r>
            <a:r>
              <a:rPr lang="ru-RU" sz="3600" dirty="0" smtClean="0">
                <a:latin typeface="+mj-lt"/>
              </a:rPr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16626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База Данных </a:t>
            </a:r>
            <a:r>
              <a:rPr lang="en-US" sz="4400" dirty="0" smtClean="0"/>
              <a:t>SQL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93655" y="1399590"/>
            <a:ext cx="10859063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Умеют </a:t>
            </a:r>
            <a:r>
              <a:rPr lang="en-US" sz="3600" dirty="0" smtClean="0">
                <a:latin typeface="+mj-lt"/>
              </a:rPr>
              <a:t>ACID </a:t>
            </a:r>
            <a:r>
              <a:rPr lang="ru-RU" sz="3600" dirty="0" smtClean="0">
                <a:latin typeface="+mj-lt"/>
              </a:rPr>
              <a:t>транзакции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Используются очень давно, поэтому все понимают, как с ними работать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Почти всегда нужно четка задать схему данных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Есть проблемы с </a:t>
            </a:r>
            <a:r>
              <a:rPr lang="ru-RU" sz="3600" dirty="0" err="1" smtClean="0">
                <a:latin typeface="+mj-lt"/>
              </a:rPr>
              <a:t>микросервисной</a:t>
            </a:r>
            <a:r>
              <a:rPr lang="ru-RU" sz="3600" dirty="0" smtClean="0">
                <a:latin typeface="+mj-lt"/>
              </a:rPr>
              <a:t> архитектурой, но в 2022 году уже многое решено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PostgreSQL, Oracle, MySQL, </a:t>
            </a:r>
            <a:r>
              <a:rPr lang="en-US" sz="3600" dirty="0" err="1" smtClean="0">
                <a:latin typeface="+mj-lt"/>
              </a:rPr>
              <a:t>MicrosoftSQL</a:t>
            </a:r>
            <a:endParaRPr lang="en-US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+mj-lt"/>
              </a:rPr>
              <a:t>Юзайте</a:t>
            </a:r>
            <a:r>
              <a:rPr lang="ru-RU" sz="3600" dirty="0" smtClean="0">
                <a:latin typeface="+mj-lt"/>
              </a:rPr>
              <a:t> </a:t>
            </a:r>
            <a:r>
              <a:rPr lang="ru-RU" sz="3600" dirty="0" err="1" smtClean="0">
                <a:latin typeface="+mj-lt"/>
              </a:rPr>
              <a:t>постгрес</a:t>
            </a:r>
            <a:r>
              <a:rPr lang="ru-RU" sz="3600" dirty="0" smtClean="0">
                <a:latin typeface="+mj-lt"/>
              </a:rPr>
              <a:t>))))</a:t>
            </a:r>
            <a:endParaRPr lang="en-US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5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База Данных </a:t>
            </a:r>
            <a:r>
              <a:rPr lang="en-US" sz="4400" dirty="0" smtClean="0"/>
              <a:t>SQL: </a:t>
            </a:r>
            <a:r>
              <a:rPr lang="ru-RU" sz="4400" dirty="0" smtClean="0"/>
              <a:t>пример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3" y="1264739"/>
            <a:ext cx="10364638" cy="55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611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База Данных </a:t>
            </a:r>
            <a:r>
              <a:rPr lang="en-US" sz="4400" dirty="0" smtClean="0"/>
              <a:t>N</a:t>
            </a:r>
            <a:r>
              <a:rPr lang="en-US" sz="4400" dirty="0"/>
              <a:t>o</a:t>
            </a:r>
            <a:r>
              <a:rPr lang="en-US" sz="4400" dirty="0" smtClean="0"/>
              <a:t>-SQL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36724" y="2276667"/>
            <a:ext cx="1085906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Как правило не поддерживают </a:t>
            </a:r>
            <a:r>
              <a:rPr lang="en-US" sz="3600" dirty="0" smtClean="0">
                <a:latin typeface="+mj-lt"/>
              </a:rPr>
              <a:t>ACID </a:t>
            </a:r>
            <a:r>
              <a:rPr lang="ru-RU" sz="3600" dirty="0" smtClean="0">
                <a:latin typeface="+mj-lt"/>
              </a:rPr>
              <a:t>полноценно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Каждая </a:t>
            </a:r>
            <a:r>
              <a:rPr lang="en-US" sz="3600" dirty="0" smtClean="0">
                <a:latin typeface="+mj-lt"/>
              </a:rPr>
              <a:t>No-SQL </a:t>
            </a:r>
            <a:r>
              <a:rPr lang="ru-RU" sz="3600" dirty="0" smtClean="0">
                <a:latin typeface="+mj-lt"/>
              </a:rPr>
              <a:t>заточена под что-то свое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Часто позволяют не задавать «четкую схему» хранения данных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Обычно нет проблем с </a:t>
            </a:r>
            <a:r>
              <a:rPr lang="ru-RU" sz="3600" dirty="0" err="1" smtClean="0">
                <a:latin typeface="+mj-lt"/>
              </a:rPr>
              <a:t>микросервисной</a:t>
            </a:r>
            <a:r>
              <a:rPr lang="ru-RU" sz="3600" dirty="0" smtClean="0">
                <a:latin typeface="+mj-lt"/>
              </a:rPr>
              <a:t> архитектурой</a:t>
            </a:r>
          </a:p>
        </p:txBody>
      </p:sp>
    </p:spTree>
    <p:extLst>
      <p:ext uri="{BB962C8B-B14F-4D97-AF65-F5344CB8AC3E}">
        <p14:creationId xmlns:p14="http://schemas.microsoft.com/office/powerpoint/2010/main" val="5065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611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База Данных </a:t>
            </a:r>
            <a:r>
              <a:rPr lang="en-US" sz="4400" dirty="0" smtClean="0"/>
              <a:t>No-SQL: </a:t>
            </a:r>
            <a:r>
              <a:rPr lang="ru-RU" sz="4400" dirty="0" smtClean="0"/>
              <a:t>пример</a:t>
            </a:r>
            <a:endParaRPr lang="ru-RU" sz="4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04" y="3658863"/>
            <a:ext cx="8653534" cy="525252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E0D5263-97F8-7441-91D3-BDE84368A54C}"/>
              </a:ext>
            </a:extLst>
          </p:cNvPr>
          <p:cNvGrpSpPr/>
          <p:nvPr/>
        </p:nvGrpSpPr>
        <p:grpSpPr>
          <a:xfrm>
            <a:off x="911573" y="4652814"/>
            <a:ext cx="10616078" cy="1230270"/>
            <a:chOff x="96213" y="7337682"/>
            <a:chExt cx="15262524" cy="1724668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213" y="7337682"/>
              <a:ext cx="4139200" cy="1724668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5414" y="7337682"/>
              <a:ext cx="3779593" cy="1724668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1985" y="7337682"/>
              <a:ext cx="3975814" cy="1724668"/>
            </a:xfrm>
            <a:prstGeom prst="rect">
              <a:avLst/>
            </a:prstGeom>
          </p:spPr>
        </p:pic>
        <p:pic>
          <p:nvPicPr>
            <p:cNvPr id="17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87799" y="7337682"/>
              <a:ext cx="3370938" cy="1724668"/>
            </a:xfrm>
            <a:prstGeom prst="rect">
              <a:avLst/>
            </a:prstGeom>
          </p:spPr>
        </p:pic>
      </p:grpSp>
      <p:pic>
        <p:nvPicPr>
          <p:cNvPr id="1032" name="Picture 8" descr="Что такое Elasticsearch: история, архитектура, применение в Big Da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64" y="1874468"/>
            <a:ext cx="3198872" cy="14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Из чего состоит типичное приложение</a:t>
            </a:r>
            <a:endParaRPr lang="ru-RU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4433" y="2618791"/>
            <a:ext cx="666827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HTML – </a:t>
            </a:r>
            <a:r>
              <a:rPr lang="ru-RU" sz="3600" dirty="0" smtClean="0">
                <a:latin typeface="+mj-lt"/>
              </a:rPr>
              <a:t>язык разметки веб страниц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Server Side Rendering – </a:t>
            </a:r>
            <a:r>
              <a:rPr lang="ru-RU" sz="3600" dirty="0" smtClean="0">
                <a:latin typeface="+mj-lt"/>
              </a:rPr>
              <a:t>устаревший способ, когда </a:t>
            </a:r>
            <a:r>
              <a:rPr lang="ru-RU" sz="3600" dirty="0" err="1" smtClean="0">
                <a:latin typeface="+mj-lt"/>
              </a:rPr>
              <a:t>бекенд</a:t>
            </a:r>
            <a:r>
              <a:rPr lang="ru-RU" sz="3600" dirty="0" smtClean="0">
                <a:latin typeface="+mj-lt"/>
              </a:rPr>
              <a:t> генерирует </a:t>
            </a:r>
            <a:r>
              <a:rPr lang="en-US" sz="3600" dirty="0" smtClean="0">
                <a:latin typeface="+mj-lt"/>
              </a:rPr>
              <a:t>HTML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REST – </a:t>
            </a:r>
            <a:r>
              <a:rPr lang="ru-RU" sz="3600" dirty="0" smtClean="0">
                <a:latin typeface="+mj-lt"/>
              </a:rPr>
              <a:t>с </a:t>
            </a:r>
            <a:r>
              <a:rPr lang="ru-RU" sz="3600" dirty="0" err="1" smtClean="0">
                <a:latin typeface="+mj-lt"/>
              </a:rPr>
              <a:t>бекенда</a:t>
            </a:r>
            <a:r>
              <a:rPr lang="ru-RU" sz="3600" dirty="0" smtClean="0">
                <a:latin typeface="+mj-lt"/>
              </a:rPr>
              <a:t> отдаются только данные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31" y="1878562"/>
            <a:ext cx="3294387" cy="46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3" y="607375"/>
            <a:ext cx="5180130" cy="8133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Кто я такой?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4645" y="1859902"/>
            <a:ext cx="77941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+mj-lt"/>
              </a:rPr>
              <a:t>Кондусов</a:t>
            </a:r>
            <a:r>
              <a:rPr lang="ru-RU" sz="3600" dirty="0" smtClean="0">
                <a:latin typeface="+mj-lt"/>
              </a:rPr>
              <a:t> Николай Игоревич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Java Team Lead </a:t>
            </a:r>
            <a:r>
              <a:rPr lang="ru-RU" sz="3600" dirty="0" smtClean="0">
                <a:latin typeface="+mj-lt"/>
              </a:rPr>
              <a:t>в </a:t>
            </a:r>
            <a:r>
              <a:rPr lang="en-US" sz="3600" dirty="0" smtClean="0">
                <a:latin typeface="+mj-lt"/>
              </a:rPr>
              <a:t>“</a:t>
            </a:r>
            <a:r>
              <a:rPr lang="ru-RU" sz="3600" dirty="0" smtClean="0">
                <a:latin typeface="+mj-lt"/>
              </a:rPr>
              <a:t>Умное пространство</a:t>
            </a:r>
            <a:r>
              <a:rPr lang="en-US" sz="3600" dirty="0" smtClean="0">
                <a:latin typeface="+mj-lt"/>
              </a:rPr>
              <a:t>”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Закончил Магистратуру ПММ в 2018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Работал в </a:t>
            </a:r>
            <a:r>
              <a:rPr lang="en-US" sz="3600" dirty="0" err="1" smtClean="0">
                <a:latin typeface="+mj-lt"/>
              </a:rPr>
              <a:t>NetCracker</a:t>
            </a:r>
            <a:r>
              <a:rPr lang="en-US" sz="3600" dirty="0" smtClean="0">
                <a:latin typeface="+mj-lt"/>
              </a:rPr>
              <a:t>, </a:t>
            </a:r>
            <a:r>
              <a:rPr lang="en-US" sz="3600" dirty="0" err="1" smtClean="0">
                <a:latin typeface="+mj-lt"/>
              </a:rPr>
              <a:t>DataArt</a:t>
            </a:r>
            <a:r>
              <a:rPr lang="en-US" sz="3600" dirty="0" smtClean="0">
                <a:latin typeface="+mj-lt"/>
              </a:rPr>
              <a:t>, </a:t>
            </a:r>
            <a:r>
              <a:rPr lang="en-US" sz="3600" dirty="0" err="1" smtClean="0">
                <a:latin typeface="+mj-lt"/>
              </a:rPr>
              <a:t>Natera</a:t>
            </a:r>
            <a:r>
              <a:rPr lang="en-US" sz="3600" dirty="0" smtClean="0">
                <a:latin typeface="+mj-lt"/>
              </a:rPr>
              <a:t>, </a:t>
            </a:r>
            <a:r>
              <a:rPr lang="en-US" sz="3600" dirty="0" err="1" smtClean="0">
                <a:latin typeface="+mj-lt"/>
              </a:rPr>
              <a:t>Revolut</a:t>
            </a:r>
            <a:endParaRPr lang="en-US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Преподаю с 2016 года</a:t>
            </a:r>
            <a:endParaRPr lang="ru-RU" sz="3600" dirty="0">
              <a:latin typeface="+mj-lt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5AFAFD6-AF94-054F-8DA1-B15A13A58DA0}"/>
              </a:ext>
            </a:extLst>
          </p:cNvPr>
          <p:cNvGrpSpPr/>
          <p:nvPr/>
        </p:nvGrpSpPr>
        <p:grpSpPr>
          <a:xfrm>
            <a:off x="737322" y="2177450"/>
            <a:ext cx="2710255" cy="3166128"/>
            <a:chOff x="1476080" y="2896758"/>
            <a:chExt cx="4584168" cy="5090796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4A10A3AC-64E6-1F43-884E-6D018270F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1476080" y="2896758"/>
              <a:ext cx="3609256" cy="3609256"/>
            </a:xfrm>
            <a:prstGeom prst="ellipse">
              <a:avLst/>
            </a:prstGeom>
            <a:ln w="53975">
              <a:solidFill>
                <a:srgbClr val="FFC000"/>
              </a:solidFill>
            </a:ln>
          </p:spPr>
        </p:pic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561134C8-670B-A049-BA85-4A42BAB5E488}"/>
                </a:ext>
              </a:extLst>
            </p:cNvPr>
            <p:cNvSpPr/>
            <p:nvPr/>
          </p:nvSpPr>
          <p:spPr>
            <a:xfrm>
              <a:off x="3619606" y="5546912"/>
              <a:ext cx="2440642" cy="2440642"/>
            </a:xfrm>
            <a:prstGeom prst="ellips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8678D25-CEC6-7C46-9850-AA78205FF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5042" y="5734944"/>
              <a:ext cx="999139" cy="18317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460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24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37568" y="2529481"/>
            <a:ext cx="3724554" cy="15013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Глава 1.</a:t>
            </a:r>
            <a:r>
              <a:rPr lang="en-US" sz="4400" dirty="0" smtClean="0"/>
              <a:t>2</a:t>
            </a:r>
            <a:r>
              <a:rPr lang="ru-RU" sz="4400" dirty="0" smtClean="0"/>
              <a:t>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Язык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300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Язык </a:t>
            </a:r>
            <a:r>
              <a:rPr lang="en-US" sz="4400" dirty="0" smtClean="0"/>
              <a:t>Java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35778" y="1592423"/>
            <a:ext cx="9173332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err="1">
                <a:latin typeface="+mj-lt"/>
              </a:rPr>
              <a:t>Java</a:t>
            </a:r>
            <a:r>
              <a:rPr lang="ru-RU" sz="3600" dirty="0">
                <a:latin typeface="+mj-lt"/>
              </a:rPr>
              <a:t> – язык с Си-подобным синтаксисом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Основная парадигма </a:t>
            </a:r>
            <a:r>
              <a:rPr lang="ru-RU" sz="3600" dirty="0" err="1">
                <a:latin typeface="+mj-lt"/>
              </a:rPr>
              <a:t>Java</a:t>
            </a:r>
            <a:r>
              <a:rPr lang="ru-RU" sz="3600" dirty="0">
                <a:latin typeface="+mj-lt"/>
              </a:rPr>
              <a:t> – ООП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err="1">
                <a:latin typeface="+mj-lt"/>
              </a:rPr>
              <a:t>Java</a:t>
            </a:r>
            <a:r>
              <a:rPr lang="ru-RU" sz="3600" dirty="0">
                <a:latin typeface="+mj-lt"/>
              </a:rPr>
              <a:t> – кроссплатформенный язык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В нем реализована автоматическая “сборка мусора”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Хорошо подходит для написание приложений “для бизнеса”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55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ООП парадигма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35778" y="1592423"/>
            <a:ext cx="917333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ООП – объектное ориентированное программирование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Особый способ организации программ, основанный на понятии объекта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endParaRPr lang="ru-RU" sz="36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46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Кроссплатформенность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35778" y="1592423"/>
            <a:ext cx="917333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Скомпилированная программа работает одинаково (за исключением очень редких случаев) на любой ОС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Достигается за счет наличия JVM – виртуальной машины </a:t>
            </a:r>
            <a:r>
              <a:rPr lang="ru-RU" sz="3600" dirty="0" err="1" smtClean="0">
                <a:latin typeface="+mj-lt"/>
              </a:rPr>
              <a:t>Java</a:t>
            </a:r>
            <a:endParaRPr lang="ru-RU" sz="3600" dirty="0">
              <a:latin typeface="+mj-lt"/>
            </a:endParaRPr>
          </a:p>
        </p:txBody>
      </p:sp>
      <p:pic>
        <p:nvPicPr>
          <p:cNvPr id="4" name="Picture 2" descr="https://vertex-academy.com/tutorials/wp-content/uploads/2016/07/JVM-Vertex-Academy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2693" y="4531689"/>
            <a:ext cx="7984422" cy="22361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81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Сборка мусора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74048" y="1461794"/>
            <a:ext cx="1093992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В языках без сборки мусора (например Си), при работе с памятью (при записи данных в память) , нужно не забывать вручную (кодом) очищать память.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В </a:t>
            </a:r>
            <a:r>
              <a:rPr lang="ru-RU" sz="2800" dirty="0" err="1">
                <a:latin typeface="+mj-lt"/>
              </a:rPr>
              <a:t>Java</a:t>
            </a:r>
            <a:r>
              <a:rPr lang="ru-RU" sz="2800" dirty="0">
                <a:latin typeface="+mj-lt"/>
              </a:rPr>
              <a:t> реализован сборщик мусора, периодически останавливающий на короткое время работу программы (обычно менее секунды), уничтожающий неиспользуемые данные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28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2800" dirty="0">
              <a:latin typeface="+mj-lt"/>
            </a:endParaRPr>
          </a:p>
        </p:txBody>
      </p:sp>
      <p:pic>
        <p:nvPicPr>
          <p:cNvPr id="1026" name="Picture 2" descr="Java Garbage Collection на облачном хостинге Infobox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86" y="4219354"/>
            <a:ext cx="4836746" cy="26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Язык для бизнеса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74048" y="1461794"/>
            <a:ext cx="109399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В бизнес приложениях (например веб </a:t>
            </a:r>
            <a:r>
              <a:rPr lang="ru-RU" sz="3200" dirty="0" err="1">
                <a:latin typeface="+mj-lt"/>
              </a:rPr>
              <a:t>cайт</a:t>
            </a:r>
            <a:r>
              <a:rPr lang="ru-RU" sz="3200" dirty="0">
                <a:latin typeface="+mj-lt"/>
              </a:rPr>
              <a:t> для бронирования отелей) задержка в пол секунды (из за сборки мусора) при открытии страницы не является критичной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Из коробки решено много проблем безопасности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Не подходит для написание драйверов.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51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9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93012" y="2187359"/>
            <a:ext cx="4769583" cy="1905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	</a:t>
            </a:r>
            <a:r>
              <a:rPr lang="ru-RU" sz="4400" dirty="0" smtClean="0"/>
              <a:t>Глава 2.1</a:t>
            </a:r>
          </a:p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“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Процедурная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”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723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Примитивные типы данных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98930" y="3159965"/>
            <a:ext cx="109399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Целые </a:t>
            </a:r>
            <a:r>
              <a:rPr lang="ru-RU" sz="3200" dirty="0">
                <a:latin typeface="+mj-lt"/>
              </a:rPr>
              <a:t>числа - </a:t>
            </a:r>
            <a:r>
              <a:rPr lang="ru-RU" sz="3200" dirty="0" err="1">
                <a:latin typeface="+mj-lt"/>
              </a:rPr>
              <a:t>byte</a:t>
            </a:r>
            <a:r>
              <a:rPr lang="ru-RU" sz="3200" dirty="0">
                <a:latin typeface="+mj-lt"/>
              </a:rPr>
              <a:t>, </a:t>
            </a:r>
            <a:r>
              <a:rPr lang="ru-RU" sz="3200" dirty="0" err="1">
                <a:latin typeface="+mj-lt"/>
              </a:rPr>
              <a:t>short</a:t>
            </a:r>
            <a:r>
              <a:rPr lang="ru-RU" sz="3200" dirty="0">
                <a:latin typeface="+mj-lt"/>
              </a:rPr>
              <a:t>, </a:t>
            </a:r>
            <a:r>
              <a:rPr lang="ru-RU" sz="3200" dirty="0" err="1">
                <a:latin typeface="+mj-lt"/>
              </a:rPr>
              <a:t>char</a:t>
            </a:r>
            <a:r>
              <a:rPr lang="ru-RU" sz="3200" dirty="0">
                <a:latin typeface="+mj-lt"/>
              </a:rPr>
              <a:t>, </a:t>
            </a:r>
            <a:r>
              <a:rPr lang="ru-RU" sz="3200" dirty="0" err="1">
                <a:latin typeface="+mj-lt"/>
              </a:rPr>
              <a:t>int</a:t>
            </a:r>
            <a:r>
              <a:rPr lang="ru-RU" sz="3200" dirty="0">
                <a:latin typeface="+mj-lt"/>
              </a:rPr>
              <a:t>, </a:t>
            </a:r>
            <a:r>
              <a:rPr lang="ru-RU" sz="3200" dirty="0" err="1">
                <a:latin typeface="+mj-lt"/>
              </a:rPr>
              <a:t>long</a:t>
            </a:r>
            <a:endParaRPr lang="ru-RU" sz="32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Числа с плавающей точкой (вещественные) - </a:t>
            </a:r>
            <a:r>
              <a:rPr lang="ru-RU" sz="3200" dirty="0" err="1">
                <a:latin typeface="+mj-lt"/>
              </a:rPr>
              <a:t>float</a:t>
            </a:r>
            <a:r>
              <a:rPr lang="ru-RU" sz="3200" dirty="0">
                <a:latin typeface="+mj-lt"/>
              </a:rPr>
              <a:t>, </a:t>
            </a:r>
            <a:r>
              <a:rPr lang="ru-RU" sz="3200" dirty="0" err="1">
                <a:latin typeface="+mj-lt"/>
              </a:rPr>
              <a:t>double</a:t>
            </a:r>
            <a:endParaRPr lang="ru-RU" sz="32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Логический - </a:t>
            </a:r>
            <a:r>
              <a:rPr lang="ru-RU" sz="3200" dirty="0" err="1">
                <a:latin typeface="+mj-lt"/>
              </a:rPr>
              <a:t>boolean</a:t>
            </a:r>
            <a:endParaRPr lang="ru-RU" sz="32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5265" y="1681362"/>
            <a:ext cx="100646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/>
              <a:t>В </a:t>
            </a:r>
            <a:r>
              <a:rPr lang="en-US" sz="3200" u="sng" dirty="0"/>
              <a:t>Java </a:t>
            </a:r>
            <a:r>
              <a:rPr lang="ru-RU" sz="3200" u="sng" dirty="0"/>
              <a:t>есть 8 примитивных типов, которые делятся на 3 группы:</a:t>
            </a:r>
          </a:p>
        </p:txBody>
      </p:sp>
    </p:spTree>
    <p:extLst>
      <p:ext uri="{BB962C8B-B14F-4D97-AF65-F5344CB8AC3E}">
        <p14:creationId xmlns:p14="http://schemas.microsoft.com/office/powerpoint/2010/main" val="1172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8133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О чем сегодня будем говорить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682" y="2077617"/>
            <a:ext cx="1085906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Расскажу о разработке в целом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Поговорим о языке </a:t>
            </a:r>
            <a:r>
              <a:rPr lang="en-US" sz="3600" dirty="0" smtClean="0">
                <a:latin typeface="+mj-lt"/>
              </a:rPr>
              <a:t>Java</a:t>
            </a:r>
            <a:r>
              <a:rPr lang="ru-RU" sz="3600" dirty="0">
                <a:latin typeface="+mj-lt"/>
              </a:rPr>
              <a:t> </a:t>
            </a:r>
            <a:r>
              <a:rPr lang="ru-RU" sz="3600" dirty="0" smtClean="0">
                <a:latin typeface="+mj-lt"/>
              </a:rPr>
              <a:t>и области его использования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Обсудим настройку среды для разработки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Разберемся с </a:t>
            </a:r>
            <a:r>
              <a:rPr lang="en-US" sz="3600" dirty="0" smtClean="0">
                <a:latin typeface="+mj-lt"/>
              </a:rPr>
              <a:t>“Control Flow” </a:t>
            </a:r>
            <a:r>
              <a:rPr lang="ru-RU" sz="3600" dirty="0" smtClean="0">
                <a:latin typeface="+mj-lt"/>
              </a:rPr>
              <a:t>и примитивами в </a:t>
            </a:r>
            <a:r>
              <a:rPr lang="en-US" sz="3600" dirty="0" smtClean="0">
                <a:latin typeface="+mj-lt"/>
              </a:rPr>
              <a:t>Java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4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Примитивные типы данных</a:t>
            </a:r>
            <a:endParaRPr lang="ru-RU" sz="44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465" y="1340669"/>
            <a:ext cx="8769305" cy="518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78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Примитивные типы данных</a:t>
            </a:r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682" y="2307771"/>
            <a:ext cx="3280335" cy="2475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392" y="1499118"/>
            <a:ext cx="7132585" cy="505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61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Примитивные типы данных</a:t>
            </a:r>
            <a:r>
              <a:rPr lang="en-US" sz="4400" dirty="0" smtClean="0"/>
              <a:t>: </a:t>
            </a:r>
            <a:r>
              <a:rPr lang="ru-RU" sz="4400" dirty="0" smtClean="0"/>
              <a:t>вещественные типы</a:t>
            </a:r>
            <a:endParaRPr lang="ru-RU" sz="44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0515" y="5458007"/>
            <a:ext cx="4397692" cy="118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122" y="2406424"/>
            <a:ext cx="3532014" cy="136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122" y="4197943"/>
            <a:ext cx="3534016" cy="103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17332" y="3372651"/>
            <a:ext cx="4483124" cy="107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70515" y="4534497"/>
            <a:ext cx="4424239" cy="85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17331" y="1971688"/>
            <a:ext cx="4450876" cy="135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35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Примитивные типы данных</a:t>
            </a:r>
            <a:r>
              <a:rPr lang="en-US" sz="4400" dirty="0" smtClean="0"/>
              <a:t>: </a:t>
            </a:r>
            <a:r>
              <a:rPr lang="ru-RU" sz="4400" dirty="0" smtClean="0"/>
              <a:t>код </a:t>
            </a:r>
            <a:r>
              <a:rPr lang="ru-RU" sz="4400" dirty="0" err="1" smtClean="0"/>
              <a:t>стайл</a:t>
            </a:r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19484" y="1691950"/>
            <a:ext cx="1093992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Имя переменной должно начинаться с буквы (маленькой) и состоять из букв (</a:t>
            </a:r>
            <a:r>
              <a:rPr lang="ru-RU" sz="2400" dirty="0" err="1">
                <a:latin typeface="+mj-lt"/>
              </a:rPr>
              <a:t>Unicode</a:t>
            </a:r>
            <a:r>
              <a:rPr lang="ru-RU" sz="2400" dirty="0">
                <a:latin typeface="+mj-lt"/>
              </a:rPr>
              <a:t>) цифр и символа подчеркивания «_».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Имя переменной чувствительно к регистру.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Если переменная является константой, то каждое слово следует писать заглавными буквами и отделять при помощи символа подчеркивания.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В имени переменной отделяйте каждое последующее слово заглавной буквой. </a:t>
            </a:r>
            <a:endParaRPr lang="ru-RU" sz="24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Методы по принципу переменных</a:t>
            </a:r>
            <a:endParaRPr lang="en-US" sz="24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Классы с большой буквы</a:t>
            </a:r>
            <a:endParaRPr lang="ru-RU" sz="2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56258" y="5060694"/>
            <a:ext cx="63225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public static final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ru-RU" b="1" dirty="0" smtClean="0">
                <a:solidFill>
                  <a:srgbClr val="0070C0"/>
                </a:solidFill>
              </a:rPr>
              <a:t>NUMBER_OF_</a:t>
            </a:r>
            <a:r>
              <a:rPr lang="en-US" b="1" dirty="0">
                <a:solidFill>
                  <a:srgbClr val="0070C0"/>
                </a:solidFill>
              </a:rPr>
              <a:t>MUNITES</a:t>
            </a:r>
            <a:r>
              <a:rPr lang="ru-RU" b="1" dirty="0">
                <a:solidFill>
                  <a:srgbClr val="0070C0"/>
                </a:solidFill>
              </a:rPr>
              <a:t>_IN_A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ru-RU" b="1" dirty="0">
                <a:solidFill>
                  <a:srgbClr val="0070C0"/>
                </a:solidFill>
              </a:rPr>
              <a:t>_</a:t>
            </a:r>
            <a:r>
              <a:rPr lang="en-US" b="1" dirty="0">
                <a:solidFill>
                  <a:srgbClr val="0070C0"/>
                </a:solidFill>
              </a:rPr>
              <a:t>HOUR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/>
              <a:t>= </a:t>
            </a:r>
            <a:r>
              <a:rPr lang="ru-RU" b="1" dirty="0" smtClean="0"/>
              <a:t>24</a:t>
            </a:r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usersCount</a:t>
            </a:r>
            <a:r>
              <a:rPr lang="en-US" b="1" dirty="0" smtClean="0"/>
              <a:t> = 42</a:t>
            </a:r>
            <a:endParaRPr lang="ru-RU" b="1" dirty="0" smtClean="0"/>
          </a:p>
          <a:p>
            <a:r>
              <a:rPr lang="en-US" b="1" dirty="0" smtClean="0"/>
              <a:t>void </a:t>
            </a:r>
            <a:r>
              <a:rPr lang="en-US" b="1" dirty="0" err="1" smtClean="0"/>
              <a:t>doSomething</a:t>
            </a:r>
            <a:r>
              <a:rPr lang="en-US" b="1" dirty="0" smtClean="0"/>
              <a:t>(long x)</a:t>
            </a:r>
            <a:endParaRPr lang="ru-RU" b="1" dirty="0" smtClean="0"/>
          </a:p>
          <a:p>
            <a:r>
              <a:rPr lang="en-US" b="1" dirty="0" smtClean="0"/>
              <a:t>Class </a:t>
            </a:r>
            <a:r>
              <a:rPr lang="en-US" b="1" dirty="0" err="1" smtClean="0"/>
              <a:t>ArrayList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733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Массивы</a:t>
            </a:r>
            <a:endParaRPr lang="ru-RU" sz="4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71" y="4039364"/>
            <a:ext cx="4908366" cy="19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40270" y="1922105"/>
            <a:ext cx="3687821" cy="1246495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Массив</a:t>
            </a:r>
            <a:r>
              <a:rPr lang="ru-RU" b="1" dirty="0" smtClean="0"/>
              <a:t> </a:t>
            </a:r>
            <a:r>
              <a:rPr lang="ru-RU" dirty="0"/>
              <a:t> — это структура данных, которая хранит упорядоченные коллекции фиксированного размера элементов нужного типа.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92920"/>
            <a:ext cx="6980945" cy="368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0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Двумерный массив</a:t>
            </a:r>
            <a:endParaRPr lang="ru-RU" sz="4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5327" y="1687885"/>
            <a:ext cx="8729646" cy="457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78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Условный оператор </a:t>
            </a:r>
            <a:r>
              <a:rPr lang="en-US" sz="4400" dirty="0" smtClean="0"/>
              <a:t>If</a:t>
            </a:r>
            <a:endParaRPr lang="ru-RU" sz="4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8157" y="2124191"/>
            <a:ext cx="4628684" cy="26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2989" y="1664008"/>
            <a:ext cx="5038024" cy="490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08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sz="4400" dirty="0" smtClean="0"/>
              <a:t>Switch-Case</a:t>
            </a:r>
            <a:endParaRPr lang="ru-RU" sz="4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1614" y="1299194"/>
            <a:ext cx="4731137" cy="555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86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sz="4400" dirty="0"/>
              <a:t>3 </a:t>
            </a:r>
            <a:r>
              <a:rPr lang="ru-RU" sz="4400" dirty="0"/>
              <a:t>типа циклов</a:t>
            </a:r>
            <a:r>
              <a:rPr lang="en-US" sz="4400" dirty="0"/>
              <a:t>: for</a:t>
            </a:r>
            <a:r>
              <a:rPr lang="ru-RU" sz="4400" dirty="0"/>
              <a:t>, пример использования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7104" y="2005515"/>
            <a:ext cx="7024536" cy="464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88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sz="4400" dirty="0"/>
              <a:t>3 </a:t>
            </a:r>
            <a:r>
              <a:rPr lang="ru-RU" sz="4400" dirty="0"/>
              <a:t>типа циклов</a:t>
            </a:r>
            <a:r>
              <a:rPr lang="en-US" sz="4400" dirty="0"/>
              <a:t>: while</a:t>
            </a:r>
            <a:r>
              <a:rPr lang="ru-RU" sz="4400" dirty="0"/>
              <a:t>, пример использования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8308" y="2200881"/>
            <a:ext cx="6627105" cy="436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00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37568" y="2529481"/>
            <a:ext cx="3724554" cy="15013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Глава 1.1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 разработке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58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sz="4400" dirty="0"/>
              <a:t>3 </a:t>
            </a:r>
            <a:r>
              <a:rPr lang="ru-RU" sz="4400" dirty="0"/>
              <a:t>типа циклов</a:t>
            </a:r>
            <a:r>
              <a:rPr lang="en-US" sz="4400" dirty="0"/>
              <a:t>: do-while</a:t>
            </a:r>
            <a:r>
              <a:rPr lang="ru-RU" sz="4400" dirty="0"/>
              <a:t>, пример использования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5092" y="1845460"/>
            <a:ext cx="7968900" cy="486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92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3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93012" y="2187359"/>
            <a:ext cx="5739968" cy="1905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	</a:t>
            </a:r>
            <a:r>
              <a:rPr lang="ru-RU" sz="4400" dirty="0" smtClean="0"/>
              <a:t>Глава 2.2</a:t>
            </a:r>
          </a:p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“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Процедурная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”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Java.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	Практика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017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Что будем делать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74048" y="1461794"/>
            <a:ext cx="109399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Установим среду разработки </a:t>
            </a:r>
            <a:r>
              <a:rPr lang="en-US" sz="3200" dirty="0" err="1">
                <a:latin typeface="+mj-lt"/>
              </a:rPr>
              <a:t>Intellij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Idea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Напишем разложение </a:t>
            </a:r>
            <a:r>
              <a:rPr lang="en-US" sz="3200" dirty="0" err="1" smtClean="0">
                <a:latin typeface="+mj-lt"/>
              </a:rPr>
              <a:t>e^x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в ряд </a:t>
            </a:r>
            <a:r>
              <a:rPr lang="ru-RU" sz="3200" dirty="0" err="1" smtClean="0">
                <a:latin typeface="+mj-lt"/>
              </a:rPr>
              <a:t>тейлора</a:t>
            </a:r>
            <a:endParaRPr lang="ru-RU" sz="32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644" y="2723224"/>
            <a:ext cx="7735228" cy="38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63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ru-RU" sz="4400" dirty="0" smtClean="0"/>
              <a:t>Лаба 1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357820" y="1119671"/>
            <a:ext cx="10939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Напишем разложение в ряд </a:t>
            </a:r>
            <a:r>
              <a:rPr lang="ru-RU" sz="3200" dirty="0" err="1" smtClean="0">
                <a:latin typeface="+mj-lt"/>
              </a:rPr>
              <a:t>тейлора</a:t>
            </a:r>
            <a:r>
              <a:rPr lang="ru-RU" sz="3200" dirty="0" smtClean="0">
                <a:latin typeface="+mj-lt"/>
              </a:rPr>
              <a:t> (с фиксированным числом итераций через </a:t>
            </a:r>
            <a:r>
              <a:rPr lang="en-US" sz="3200" dirty="0" smtClean="0">
                <a:latin typeface="+mj-lt"/>
              </a:rPr>
              <a:t>for, </a:t>
            </a:r>
            <a:r>
              <a:rPr lang="ru-RU" sz="3200" dirty="0" smtClean="0">
                <a:latin typeface="+mj-lt"/>
              </a:rPr>
              <a:t>и с </a:t>
            </a:r>
            <a:r>
              <a:rPr lang="ru-RU" sz="3200" dirty="0" err="1" smtClean="0">
                <a:latin typeface="+mj-lt"/>
              </a:rPr>
              <a:t>оперделенной</a:t>
            </a:r>
            <a:r>
              <a:rPr lang="ru-RU" sz="3200" dirty="0" smtClean="0">
                <a:latin typeface="+mj-lt"/>
              </a:rPr>
              <a:t> точностью через </a:t>
            </a:r>
            <a:r>
              <a:rPr lang="en-US" sz="3200" dirty="0" smtClean="0">
                <a:latin typeface="+mj-lt"/>
              </a:rPr>
              <a:t>while)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Соблюдать обсужденные </a:t>
            </a:r>
            <a:r>
              <a:rPr lang="en-US" sz="3200" dirty="0" smtClean="0">
                <a:latin typeface="+mj-lt"/>
              </a:rPr>
              <a:t>code-conventions</a:t>
            </a:r>
            <a:endParaRPr lang="ru-RU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sz="3200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829" y="3813790"/>
            <a:ext cx="51244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 разработке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делают программисты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682" y="2077617"/>
            <a:ext cx="1085906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Разрабатывают </a:t>
            </a:r>
            <a:r>
              <a:rPr lang="en-US" sz="3600" dirty="0" smtClean="0">
                <a:latin typeface="+mj-lt"/>
              </a:rPr>
              <a:t>“</a:t>
            </a:r>
            <a:r>
              <a:rPr lang="ru-RU" sz="3600" dirty="0" smtClean="0">
                <a:latin typeface="+mj-lt"/>
              </a:rPr>
              <a:t>бизнес</a:t>
            </a:r>
            <a:r>
              <a:rPr lang="en-US" sz="3600" dirty="0" smtClean="0">
                <a:latin typeface="+mj-lt"/>
              </a:rPr>
              <a:t>” </a:t>
            </a:r>
            <a:r>
              <a:rPr lang="ru-RU" sz="3600" dirty="0" smtClean="0">
                <a:latin typeface="+mj-lt"/>
              </a:rPr>
              <a:t>приложения в 90</a:t>
            </a:r>
            <a:r>
              <a:rPr lang="en-US" sz="3600" dirty="0" smtClean="0">
                <a:latin typeface="+mj-lt"/>
              </a:rPr>
              <a:t>% </a:t>
            </a:r>
            <a:r>
              <a:rPr lang="ru-RU" sz="3600" dirty="0" smtClean="0">
                <a:latin typeface="+mj-lt"/>
              </a:rPr>
              <a:t>случаев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Пишут новый и поддерживают существующий функционал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Участвуют в проектировании БД и Архитектуры приложения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+mj-lt"/>
              </a:rPr>
              <a:t>Ревьюят</a:t>
            </a:r>
            <a:r>
              <a:rPr lang="ru-RU" sz="3600" dirty="0" smtClean="0">
                <a:latin typeface="+mj-lt"/>
              </a:rPr>
              <a:t> код</a:t>
            </a:r>
          </a:p>
        </p:txBody>
      </p:sp>
    </p:spTree>
    <p:extLst>
      <p:ext uri="{BB962C8B-B14F-4D97-AF65-F5344CB8AC3E}">
        <p14:creationId xmlns:p14="http://schemas.microsoft.com/office/powerpoint/2010/main" val="2030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 разработке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важно вынести из </a:t>
            </a:r>
            <a:r>
              <a:rPr lang="ru-RU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универа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682" y="2077617"/>
            <a:ext cx="10859063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Computer Science Basics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Code Style and Code Conventions</a:t>
            </a:r>
            <a:endParaRPr lang="ru-RU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Основы языка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Библиотеки и </a:t>
            </a:r>
            <a:r>
              <a:rPr lang="ru-RU" sz="3600" dirty="0" err="1" smtClean="0">
                <a:latin typeface="+mj-lt"/>
              </a:rPr>
              <a:t>фреймворки</a:t>
            </a:r>
            <a:r>
              <a:rPr lang="ru-RU" sz="3600" dirty="0" smtClean="0">
                <a:latin typeface="+mj-lt"/>
              </a:rPr>
              <a:t> языка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Базы данных</a:t>
            </a:r>
            <a:endParaRPr lang="en-US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Английский язык</a:t>
            </a:r>
          </a:p>
        </p:txBody>
      </p:sp>
    </p:spTree>
    <p:extLst>
      <p:ext uri="{BB962C8B-B14F-4D97-AF65-F5344CB8AC3E}">
        <p14:creationId xmlns:p14="http://schemas.microsoft.com/office/powerpoint/2010/main" val="36672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1428" y="0"/>
            <a:ext cx="8769305" cy="3997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делает этот код?</a:t>
            </a:r>
            <a:endParaRPr lang="en-US" sz="32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" y="399789"/>
            <a:ext cx="11543608" cy="6391716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1013" y="1692172"/>
            <a:ext cx="2974016" cy="4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951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You don't say? Blank Template - Imgf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5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1428" y="0"/>
            <a:ext cx="8769305" cy="3997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делает этот код?</a:t>
            </a:r>
            <a:endParaRPr lang="en-US" sz="32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11" y="1250601"/>
            <a:ext cx="10208634" cy="52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675</Words>
  <Application>Microsoft Office PowerPoint</Application>
  <PresentationFormat>Широкоэкранный</PresentationFormat>
  <Paragraphs>129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Open Sans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Kondusov</dc:creator>
  <cp:lastModifiedBy>Nikolay Kondusov</cp:lastModifiedBy>
  <cp:revision>44</cp:revision>
  <dcterms:created xsi:type="dcterms:W3CDTF">2022-08-15T19:30:13Z</dcterms:created>
  <dcterms:modified xsi:type="dcterms:W3CDTF">2022-09-02T09:56:40Z</dcterms:modified>
</cp:coreProperties>
</file>