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70" r:id="rId4"/>
    <p:sldId id="260" r:id="rId5"/>
    <p:sldId id="259" r:id="rId6"/>
    <p:sldId id="332" r:id="rId7"/>
    <p:sldId id="297" r:id="rId8"/>
    <p:sldId id="298" r:id="rId9"/>
    <p:sldId id="299" r:id="rId10"/>
    <p:sldId id="302" r:id="rId11"/>
    <p:sldId id="301" r:id="rId12"/>
    <p:sldId id="303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314" r:id="rId21"/>
    <p:sldId id="329" r:id="rId22"/>
    <p:sldId id="315" r:id="rId23"/>
    <p:sldId id="316" r:id="rId24"/>
    <p:sldId id="313" r:id="rId25"/>
    <p:sldId id="317" r:id="rId26"/>
    <p:sldId id="318" r:id="rId27"/>
    <p:sldId id="319" r:id="rId28"/>
    <p:sldId id="320" r:id="rId29"/>
    <p:sldId id="333" r:id="rId30"/>
    <p:sldId id="304" r:id="rId31"/>
    <p:sldId id="330" r:id="rId32"/>
    <p:sldId id="335" r:id="rId33"/>
    <p:sldId id="334" r:id="rId34"/>
    <p:sldId id="323" r:id="rId35"/>
    <p:sldId id="324" r:id="rId36"/>
    <p:sldId id="325" r:id="rId37"/>
    <p:sldId id="326" r:id="rId38"/>
    <p:sldId id="327" r:id="rId39"/>
    <p:sldId id="328" r:id="rId40"/>
    <p:sldId id="322" r:id="rId41"/>
    <p:sldId id="280" r:id="rId42"/>
    <p:sldId id="295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39031" y="2060192"/>
            <a:ext cx="10289061" cy="1921665"/>
          </a:xfrm>
          <a:prstGeom prst="rect">
            <a:avLst/>
          </a:prstGeom>
        </p:spPr>
        <p:txBody>
          <a:bodyPr/>
          <a:lstStyle/>
          <a:p>
            <a:pPr marL="304815" indent="-304815" defTabSz="914446">
              <a:lnSpc>
                <a:spcPct val="150000"/>
              </a:lnSpc>
              <a:spcBef>
                <a:spcPts val="12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2667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1026" name="Picture 2" descr="ÐÐ°ÑÑÐ¸Ð½ÐºÐ¸ Ð¿Ð¾ Ð·Ð°Ð¿ÑÐ¾ÑÑ ÑÐµÑÑÐµÐ¶ Ð¼Ð°ÑÐ¸Ð½Ñ ÑÐ²ÐµÑÑÑ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595" y="1774961"/>
            <a:ext cx="3138836" cy="134342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39574" y="1387812"/>
            <a:ext cx="155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Car</a:t>
            </a:r>
            <a:endParaRPr lang="ru-RU" sz="2400" dirty="0"/>
          </a:p>
        </p:txBody>
      </p:sp>
      <p:pic>
        <p:nvPicPr>
          <p:cNvPr id="1028" name="Picture 4" descr="ÐÐ°ÑÑÐ¸Ð½ÐºÐ¸ Ð¿Ð¾ Ð·Ð°Ð¿ÑÐ¾ÑÑ Ð²Ð¾Ð»ÑÑÐºÑÐ²Ð°Ð³ÐµÐ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031" y="3394727"/>
            <a:ext cx="3151806" cy="236385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260" y="5743642"/>
            <a:ext cx="343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Volkswagen polo</a:t>
            </a:r>
            <a:endParaRPr lang="ru-RU" sz="2400" dirty="0"/>
          </a:p>
        </p:txBody>
      </p:sp>
      <p:pic>
        <p:nvPicPr>
          <p:cNvPr id="1030" name="Picture 6" descr="ÐÐ°ÑÑÐ¸Ð½ÐºÐ¸ Ð¿Ð¾ Ð·Ð°Ð¿ÑÐ¾ÑÑ kia sport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2076" y="3935807"/>
            <a:ext cx="3209854" cy="162841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66639" y="5767421"/>
            <a:ext cx="343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Kia Shortage</a:t>
            </a:r>
            <a:endParaRPr lang="ru-RU" sz="2400" dirty="0"/>
          </a:p>
        </p:txBody>
      </p:sp>
      <p:pic>
        <p:nvPicPr>
          <p:cNvPr id="1034" name="Picture 10" descr="ÐÐ°ÑÑÐ¸Ð½ÐºÐ¸ Ð¿Ð¾ Ð·Ð°Ð¿ÑÐ¾ÑÑ bmw x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33736" y="3802750"/>
            <a:ext cx="3079750" cy="17335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970196" y="5752289"/>
            <a:ext cx="343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BWM X6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3517424" y="3119336"/>
            <a:ext cx="869005" cy="8300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5197067" y="3514929"/>
            <a:ext cx="791183" cy="12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751331" y="3058809"/>
            <a:ext cx="1169480" cy="754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685260" y="31783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пример класса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43142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0611" y="334076"/>
            <a:ext cx="7397745" cy="708551"/>
          </a:xfrm>
        </p:spPr>
        <p:txBody>
          <a:bodyPr/>
          <a:lstStyle/>
          <a:p>
            <a:r>
              <a:rPr lang="ru-RU" dirty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dirty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dirty="0">
                <a:solidFill>
                  <a:srgbClr val="333332"/>
                </a:solidFill>
                <a:ea typeface="Open Sans Semibold"/>
                <a:cs typeface="Open Sans Semibold"/>
              </a:rPr>
              <a:t> пример класса</a:t>
            </a:r>
            <a:endParaRPr lang="en-US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" y="1265172"/>
            <a:ext cx="4832175" cy="5275494"/>
          </a:xfrm>
          <a:prstGeom prst="rect">
            <a:avLst/>
          </a:prstGeom>
        </p:spPr>
      </p:pic>
      <p:cxnSp>
        <p:nvCxnSpPr>
          <p:cNvPr id="41" name="Прямая со стрелкой 10"/>
          <p:cNvCxnSpPr/>
          <p:nvPr/>
        </p:nvCxnSpPr>
        <p:spPr>
          <a:xfrm rot="10800000">
            <a:off x="3017593" y="1850581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12"/>
          <p:cNvSpPr/>
          <p:nvPr/>
        </p:nvSpPr>
        <p:spPr>
          <a:xfrm>
            <a:off x="4449668" y="1686086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Свойства</a:t>
            </a:r>
          </a:p>
        </p:txBody>
      </p:sp>
      <p:cxnSp>
        <p:nvCxnSpPr>
          <p:cNvPr id="43" name="Прямая со стрелкой 13"/>
          <p:cNvCxnSpPr/>
          <p:nvPr/>
        </p:nvCxnSpPr>
        <p:spPr>
          <a:xfrm rot="10800000">
            <a:off x="2093516" y="1390963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15"/>
          <p:cNvSpPr/>
          <p:nvPr/>
        </p:nvSpPr>
        <p:spPr>
          <a:xfrm>
            <a:off x="3525592" y="1265172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Класс</a:t>
            </a:r>
          </a:p>
        </p:txBody>
      </p:sp>
      <p:cxnSp>
        <p:nvCxnSpPr>
          <p:cNvPr id="45" name="Прямая со стрелкой 16"/>
          <p:cNvCxnSpPr/>
          <p:nvPr/>
        </p:nvCxnSpPr>
        <p:spPr>
          <a:xfrm rot="10800000">
            <a:off x="3612678" y="2416638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17"/>
          <p:cNvSpPr/>
          <p:nvPr/>
        </p:nvSpPr>
        <p:spPr>
          <a:xfrm>
            <a:off x="5044754" y="2252143"/>
            <a:ext cx="1533677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Конструктор класса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1" y="3004683"/>
            <a:ext cx="4362450" cy="220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09" y="1381438"/>
            <a:ext cx="3897219" cy="1623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09" y="3609761"/>
            <a:ext cx="4638048" cy="1344024"/>
          </a:xfrm>
          <a:prstGeom prst="rect">
            <a:avLst/>
          </a:prstGeom>
        </p:spPr>
      </p:pic>
      <p:cxnSp>
        <p:nvCxnSpPr>
          <p:cNvPr id="47" name="Прямая со стрелкой 18"/>
          <p:cNvCxnSpPr/>
          <p:nvPr/>
        </p:nvCxnSpPr>
        <p:spPr>
          <a:xfrm rot="10800000">
            <a:off x="3445694" y="3169178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19"/>
          <p:cNvSpPr/>
          <p:nvPr/>
        </p:nvSpPr>
        <p:spPr>
          <a:xfrm>
            <a:off x="4885180" y="3008923"/>
            <a:ext cx="1533677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349103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913895" y="-39513"/>
            <a:ext cx="7397745" cy="1095569"/>
          </a:xfrm>
        </p:spPr>
        <p:txBody>
          <a:bodyPr/>
          <a:lstStyle/>
          <a:p>
            <a:r>
              <a:rPr lang="ru-RU" dirty="0" smtClean="0"/>
              <a:t>	Добавим новый метод</a:t>
            </a:r>
            <a:endParaRPr lang="ru-R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362"/>
            <a:ext cx="6864350" cy="5670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317" y="1125907"/>
            <a:ext cx="42989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6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10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3.2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Принципы ООП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5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2000">
              <a:schemeClr val="tx1"/>
            </a:gs>
            <a:gs pos="100000">
              <a:schemeClr val="bg2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27494" y="725562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FF0000"/>
                </a:solidFill>
                <a:ea typeface="Open Sans Semibold"/>
                <a:cs typeface="Open Sans Semibold"/>
              </a:rPr>
              <a:t>ДИСКЛЕЙМЕР</a:t>
            </a:r>
            <a:endParaRPr lang="en-US" sz="4400" dirty="0">
              <a:solidFill>
                <a:srgbClr val="FF0000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524" y="1716835"/>
            <a:ext cx="11002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3600" dirty="0" smtClean="0">
                <a:solidFill>
                  <a:schemeClr val="bg1"/>
                </a:solidFill>
                <a:latin typeface="+mj-lt"/>
              </a:rPr>
              <a:t>Есть общепризнанные концепции ООП, а есть моя интерпретация тех или иных свойств, и их применимость на практике. Часть из того, что я буду рассказывать, будет касаться личного опыта.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0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Принципы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4774" y="2081342"/>
            <a:ext cx="110024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Полиморфизм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Инкапсуляция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5368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Наследование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Picture 2" descr="ÐÐ°ÑÑÐ¸Ð½ÐºÐ¸ Ð¿Ð¾ Ð·Ð°Ð¿ÑÐ¾ÑÑ ÑÐµÑÑÐµÐ¶ Ð¼Ð°ÑÐ¸Ð½Ñ ÑÐ²ÐµÑÑÑ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801" y="5519544"/>
            <a:ext cx="3138836" cy="134342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411167" y="5152210"/>
            <a:ext cx="225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Airplane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6431" y="1148635"/>
            <a:ext cx="1100243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Вспомним класс «Машина»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Подумаем о взаимоотношении класса «Машина» и «</a:t>
            </a:r>
            <a:r>
              <a:rPr lang="ru-RU" sz="2800" dirty="0" err="1" smtClean="0">
                <a:latin typeface="+mj-lt"/>
              </a:rPr>
              <a:t>ТранспортноеСредство</a:t>
            </a:r>
            <a:r>
              <a:rPr lang="ru-RU" sz="2800" dirty="0" smtClean="0">
                <a:latin typeface="+mj-lt"/>
              </a:rPr>
              <a:t>»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0" y="2997723"/>
            <a:ext cx="1435275" cy="1435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94856" y="2596136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Vehicle</a:t>
            </a:r>
            <a:endParaRPr lang="ru-RU" sz="24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2376196" y="4433000"/>
            <a:ext cx="1047245" cy="77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13"/>
          <p:cNvCxnSpPr/>
          <p:nvPr/>
        </p:nvCxnSpPr>
        <p:spPr>
          <a:xfrm rot="10800000">
            <a:off x="4202234" y="3273289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15"/>
          <p:cNvSpPr/>
          <p:nvPr/>
        </p:nvSpPr>
        <p:spPr>
          <a:xfrm>
            <a:off x="5469814" y="3095722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Умеет «перемещаться»</a:t>
            </a:r>
            <a:endParaRPr lang="ru-RU" sz="1200" dirty="0"/>
          </a:p>
        </p:txBody>
      </p:sp>
      <p:cxnSp>
        <p:nvCxnSpPr>
          <p:cNvPr id="26" name="Прямая со стрелкой 13"/>
          <p:cNvCxnSpPr/>
          <p:nvPr/>
        </p:nvCxnSpPr>
        <p:spPr>
          <a:xfrm rot="10800000">
            <a:off x="4202234" y="3881001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15"/>
          <p:cNvSpPr/>
          <p:nvPr/>
        </p:nvSpPr>
        <p:spPr>
          <a:xfrm>
            <a:off x="5469815" y="3682639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Имеет бренд</a:t>
            </a:r>
            <a:endParaRPr lang="ru-RU" sz="1200" dirty="0"/>
          </a:p>
        </p:txBody>
      </p:sp>
      <p:cxnSp>
        <p:nvCxnSpPr>
          <p:cNvPr id="28" name="Прямая со стрелкой 13"/>
          <p:cNvCxnSpPr/>
          <p:nvPr/>
        </p:nvCxnSpPr>
        <p:spPr>
          <a:xfrm flipH="1" flipV="1">
            <a:off x="3911639" y="5791443"/>
            <a:ext cx="735006" cy="1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15"/>
          <p:cNvSpPr/>
          <p:nvPr/>
        </p:nvSpPr>
        <p:spPr>
          <a:xfrm>
            <a:off x="4646645" y="5595602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Ездит на 4х колесах</a:t>
            </a:r>
            <a:endParaRPr lang="ru-RU" sz="1200" dirty="0"/>
          </a:p>
        </p:txBody>
      </p:sp>
      <p:cxnSp>
        <p:nvCxnSpPr>
          <p:cNvPr id="30" name="Прямая со стрелкой 13"/>
          <p:cNvCxnSpPr/>
          <p:nvPr/>
        </p:nvCxnSpPr>
        <p:spPr>
          <a:xfrm flipH="1" flipV="1">
            <a:off x="3911638" y="6399155"/>
            <a:ext cx="679023" cy="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15"/>
          <p:cNvSpPr/>
          <p:nvPr/>
        </p:nvSpPr>
        <p:spPr>
          <a:xfrm>
            <a:off x="4590661" y="6230083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Есть двигатель</a:t>
            </a:r>
            <a:endParaRPr lang="ru-RU" sz="1200" dirty="0"/>
          </a:p>
        </p:txBody>
      </p:sp>
      <p:pic>
        <p:nvPicPr>
          <p:cNvPr id="1028" name="Picture 4" descr="⬇ Скачать картинки Самолет на белом, стоковые фото Самолет на белом в  хорошем качестве | Depositphot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48" y="5563646"/>
            <a:ext cx="1953518" cy="1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16643" y="5152211"/>
            <a:ext cx="155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Car</a:t>
            </a:r>
            <a:endParaRPr lang="ru-RU" sz="2400" dirty="0"/>
          </a:p>
        </p:txBody>
      </p:sp>
      <p:cxnSp>
        <p:nvCxnSpPr>
          <p:cNvPr id="37" name="Прямая со стрелкой 13"/>
          <p:cNvCxnSpPr/>
          <p:nvPr/>
        </p:nvCxnSpPr>
        <p:spPr>
          <a:xfrm rot="10800000">
            <a:off x="4202234" y="4340155"/>
            <a:ext cx="1267581" cy="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15"/>
          <p:cNvSpPr/>
          <p:nvPr/>
        </p:nvSpPr>
        <p:spPr>
          <a:xfrm>
            <a:off x="5469814" y="4195070"/>
            <a:ext cx="1315963" cy="518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 него можно «сесть»</a:t>
            </a:r>
            <a:endParaRPr lang="ru-RU" sz="12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 flipV="1">
            <a:off x="3719804" y="4432998"/>
            <a:ext cx="3906417" cy="82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13"/>
          <p:cNvCxnSpPr/>
          <p:nvPr/>
        </p:nvCxnSpPr>
        <p:spPr>
          <a:xfrm flipH="1" flipV="1">
            <a:off x="8547840" y="5844168"/>
            <a:ext cx="7916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15"/>
          <p:cNvSpPr/>
          <p:nvPr/>
        </p:nvSpPr>
        <p:spPr>
          <a:xfrm>
            <a:off x="9339521" y="5636130"/>
            <a:ext cx="1315962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Летает</a:t>
            </a:r>
            <a:endParaRPr lang="ru-RU" sz="1200" dirty="0"/>
          </a:p>
        </p:txBody>
      </p:sp>
      <p:cxnSp>
        <p:nvCxnSpPr>
          <p:cNvPr id="52" name="Прямая со стрелкой 13"/>
          <p:cNvCxnSpPr/>
          <p:nvPr/>
        </p:nvCxnSpPr>
        <p:spPr>
          <a:xfrm flipH="1" flipV="1">
            <a:off x="8547840" y="6560974"/>
            <a:ext cx="716404" cy="1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15"/>
          <p:cNvSpPr/>
          <p:nvPr/>
        </p:nvSpPr>
        <p:spPr>
          <a:xfrm>
            <a:off x="9283537" y="6263948"/>
            <a:ext cx="1371946" cy="594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Есть крылья и 2 двигателя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7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1" grpId="0" animBg="1"/>
      <p:bldP spid="38" grpId="0" animBg="1"/>
      <p:bldP spid="51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Наследование,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1066718"/>
            <a:ext cx="7446818" cy="50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Наследование,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0" y="1083174"/>
            <a:ext cx="4756198" cy="35261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8" y="1276007"/>
            <a:ext cx="6976523" cy="3084201"/>
          </a:xfrm>
          <a:prstGeom prst="rect">
            <a:avLst/>
          </a:prstGeom>
        </p:spPr>
      </p:pic>
      <p:cxnSp>
        <p:nvCxnSpPr>
          <p:cNvPr id="11" name="Прямая со стрелкой 13"/>
          <p:cNvCxnSpPr/>
          <p:nvPr/>
        </p:nvCxnSpPr>
        <p:spPr>
          <a:xfrm flipH="1">
            <a:off x="1137786" y="2846247"/>
            <a:ext cx="1736043" cy="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5"/>
          <p:cNvSpPr/>
          <p:nvPr/>
        </p:nvSpPr>
        <p:spPr>
          <a:xfrm>
            <a:off x="2919447" y="2642831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Переопределили метод</a:t>
            </a:r>
            <a:endParaRPr lang="ru-RU" sz="1200" dirty="0"/>
          </a:p>
        </p:txBody>
      </p:sp>
      <p:cxnSp>
        <p:nvCxnSpPr>
          <p:cNvPr id="20" name="Прямая со стрелкой 13"/>
          <p:cNvCxnSpPr/>
          <p:nvPr/>
        </p:nvCxnSpPr>
        <p:spPr>
          <a:xfrm flipH="1">
            <a:off x="1751069" y="2303902"/>
            <a:ext cx="1736043" cy="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15"/>
          <p:cNvSpPr/>
          <p:nvPr/>
        </p:nvSpPr>
        <p:spPr>
          <a:xfrm>
            <a:off x="3388132" y="2092541"/>
            <a:ext cx="1997213" cy="50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Обращение к конструктору предка</a:t>
            </a:r>
            <a:endParaRPr lang="ru-RU" sz="1200" dirty="0"/>
          </a:p>
        </p:txBody>
      </p:sp>
      <p:cxnSp>
        <p:nvCxnSpPr>
          <p:cNvPr id="24" name="Прямая со стрелкой 13"/>
          <p:cNvCxnSpPr/>
          <p:nvPr/>
        </p:nvCxnSpPr>
        <p:spPr>
          <a:xfrm flipH="1">
            <a:off x="2641235" y="1546086"/>
            <a:ext cx="845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15"/>
          <p:cNvSpPr/>
          <p:nvPr/>
        </p:nvSpPr>
        <p:spPr>
          <a:xfrm>
            <a:off x="3445386" y="1366884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Значение по умолчанию</a:t>
            </a:r>
            <a:endParaRPr lang="ru-RU" sz="1200" dirty="0"/>
          </a:p>
        </p:txBody>
      </p:sp>
      <p:cxnSp>
        <p:nvCxnSpPr>
          <p:cNvPr id="27" name="Прямая со стрелкой 13"/>
          <p:cNvCxnSpPr/>
          <p:nvPr/>
        </p:nvCxnSpPr>
        <p:spPr>
          <a:xfrm flipH="1">
            <a:off x="9274629" y="2938289"/>
            <a:ext cx="1095935" cy="613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15"/>
          <p:cNvSpPr/>
          <p:nvPr/>
        </p:nvSpPr>
        <p:spPr>
          <a:xfrm>
            <a:off x="10271583" y="2726928"/>
            <a:ext cx="1997213" cy="50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Унарный условный оператор</a:t>
            </a:r>
            <a:endParaRPr lang="ru-RU" sz="1200" dirty="0"/>
          </a:p>
        </p:txBody>
      </p:sp>
      <p:cxnSp>
        <p:nvCxnSpPr>
          <p:cNvPr id="30" name="Прямая со стрелкой 13"/>
          <p:cNvCxnSpPr/>
          <p:nvPr/>
        </p:nvCxnSpPr>
        <p:spPr>
          <a:xfrm flipH="1">
            <a:off x="1891004" y="995165"/>
            <a:ext cx="1024552" cy="13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15"/>
          <p:cNvSpPr/>
          <p:nvPr/>
        </p:nvSpPr>
        <p:spPr>
          <a:xfrm>
            <a:off x="2873829" y="815963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Наследование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019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5" grpId="0" animBg="1"/>
      <p:bldP spid="2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предыдущих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492" y="1791479"/>
            <a:ext cx="1100243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– язык с </a:t>
            </a:r>
            <a:r>
              <a:rPr lang="ru-RU" sz="3600" dirty="0" smtClean="0">
                <a:latin typeface="+mj-lt"/>
              </a:rPr>
              <a:t>Си-подобным синтаксисом, автоматической сборкой мусора, часто используется для создания бизнес приложений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JVM –</a:t>
            </a:r>
            <a:r>
              <a:rPr lang="ru-RU" sz="3600" dirty="0" smtClean="0">
                <a:latin typeface="+mj-lt"/>
              </a:rPr>
              <a:t> виртуальная машина </a:t>
            </a:r>
            <a:r>
              <a:rPr lang="en-US" sz="3600" dirty="0" smtClean="0">
                <a:latin typeface="+mj-lt"/>
              </a:rPr>
              <a:t>Java, </a:t>
            </a:r>
            <a:r>
              <a:rPr lang="ru-RU" sz="3600" dirty="0" smtClean="0">
                <a:latin typeface="+mj-lt"/>
              </a:rPr>
              <a:t>на которой исполняется байт-код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IDEA –</a:t>
            </a:r>
            <a:r>
              <a:rPr lang="ru-RU" sz="3600" dirty="0" smtClean="0">
                <a:latin typeface="+mj-lt"/>
              </a:rPr>
              <a:t> среда разработки на </a:t>
            </a:r>
            <a:r>
              <a:rPr lang="en-US" sz="3600" dirty="0" smtClean="0">
                <a:latin typeface="+mj-lt"/>
              </a:rPr>
              <a:t>Java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Control flow </a:t>
            </a:r>
            <a:r>
              <a:rPr lang="ru-RU" sz="3600" dirty="0" smtClean="0">
                <a:latin typeface="+mj-lt"/>
              </a:rPr>
              <a:t>на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очень похоже на Си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1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Наследование,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63" y="1101246"/>
            <a:ext cx="6216331" cy="31967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63" y="4586825"/>
            <a:ext cx="691611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Совсем чуть-чуть про память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7410" y="1852927"/>
            <a:ext cx="2698187" cy="190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37798" y="1296445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Vehicle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9296" y="3758725"/>
            <a:ext cx="155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Car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4887" y="2009192"/>
            <a:ext cx="2383234" cy="680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br>
              <a:rPr lang="en-US" dirty="0" smtClean="0"/>
            </a:br>
            <a:r>
              <a:rPr lang="en-US" dirty="0" err="1" smtClean="0"/>
              <a:t>passangersCount</a:t>
            </a:r>
            <a:endParaRPr lang="en-US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795336" y="2868510"/>
            <a:ext cx="2382785" cy="680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move(destination)</a:t>
            </a:r>
          </a:p>
          <a:p>
            <a:pPr algn="ctr"/>
            <a:r>
              <a:rPr lang="en-US" dirty="0" err="1" smtClean="0"/>
              <a:t>sitInt</a:t>
            </a:r>
            <a:r>
              <a:rPr lang="en-US" dirty="0" smtClean="0"/>
              <a:t>(</a:t>
            </a:r>
            <a:r>
              <a:rPr lang="en-US" dirty="0" err="1" smtClean="0"/>
              <a:t>passangersCount</a:t>
            </a:r>
            <a:r>
              <a:rPr lang="en-US" dirty="0" smtClean="0"/>
              <a:t>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37410" y="4381523"/>
            <a:ext cx="2698187" cy="23399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94887" y="4537788"/>
            <a:ext cx="2383234" cy="680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br>
              <a:rPr lang="en-US" dirty="0" smtClean="0"/>
            </a:br>
            <a:r>
              <a:rPr lang="en-US" dirty="0" err="1" smtClean="0"/>
              <a:t>passangersCount</a:t>
            </a:r>
            <a:endParaRPr lang="en-US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794887" y="5721825"/>
            <a:ext cx="2382785" cy="680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move(destination)</a:t>
            </a:r>
          </a:p>
          <a:p>
            <a:pPr algn="ctr"/>
            <a:r>
              <a:rPr lang="en-US" dirty="0" err="1" smtClean="0"/>
              <a:t>sitInt</a:t>
            </a:r>
            <a:r>
              <a:rPr lang="en-US" dirty="0" smtClean="0"/>
              <a:t>(</a:t>
            </a:r>
            <a:r>
              <a:rPr lang="en-US" dirty="0" err="1"/>
              <a:t>passangersCount</a:t>
            </a:r>
            <a:r>
              <a:rPr lang="en-US" dirty="0" smtClean="0"/>
              <a:t>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790671" y="5232350"/>
            <a:ext cx="2387001" cy="2726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engineCapacity</a:t>
            </a:r>
            <a:endParaRPr lang="en-US" dirty="0" smtClean="0"/>
          </a:p>
        </p:txBody>
      </p:sp>
      <p:sp>
        <p:nvSpPr>
          <p:cNvPr id="26" name="Прямоугольник 25"/>
          <p:cNvSpPr/>
          <p:nvPr/>
        </p:nvSpPr>
        <p:spPr>
          <a:xfrm>
            <a:off x="790671" y="5734311"/>
            <a:ext cx="2387001" cy="3144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move(destination)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57453" y="1325011"/>
            <a:ext cx="138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Stack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377279" y="1325011"/>
            <a:ext cx="138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Heap</a:t>
            </a:r>
            <a:endParaRPr lang="ru-RU" sz="2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1494" y="1830063"/>
            <a:ext cx="1870645" cy="495640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713799" y="1786676"/>
            <a:ext cx="3532699" cy="50713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590376" y="1984705"/>
            <a:ext cx="1661134" cy="151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183485" y="1982376"/>
            <a:ext cx="2546719" cy="138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617082" y="2076294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Vehicle v1 =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183485" y="2076294"/>
            <a:ext cx="283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Vehicle(“any”)</a:t>
            </a:r>
            <a:endParaRPr lang="ru-RU" sz="2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617082" y="2701280"/>
            <a:ext cx="1617591" cy="540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259131" y="2698628"/>
            <a:ext cx="1617591" cy="540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295053" y="3448694"/>
            <a:ext cx="19319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4590376" y="3604083"/>
            <a:ext cx="1661134" cy="151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8183485" y="3601754"/>
            <a:ext cx="2546719" cy="1388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617082" y="3695672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Vehicle v2 =</a:t>
            </a:r>
            <a:endParaRPr lang="ru-RU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83485" y="3695672"/>
            <a:ext cx="283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Car(“any”, 100)</a:t>
            </a:r>
            <a:endParaRPr lang="ru-RU" sz="2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617082" y="4320658"/>
            <a:ext cx="1617591" cy="540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8259131" y="4397204"/>
            <a:ext cx="1617591" cy="540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6251510" y="4619428"/>
            <a:ext cx="19319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590376" y="5155826"/>
            <a:ext cx="1661134" cy="1510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8183485" y="5153497"/>
            <a:ext cx="2546719" cy="1388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4617082" y="5247415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 c1 =</a:t>
            </a:r>
            <a:endParaRPr lang="ru-R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183485" y="5247415"/>
            <a:ext cx="283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Car(“any”, 120)</a:t>
            </a:r>
            <a:endParaRPr lang="ru-RU" sz="24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617082" y="5872401"/>
            <a:ext cx="1617591" cy="540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8259131" y="5948947"/>
            <a:ext cx="1617591" cy="540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cxnSp>
        <p:nvCxnSpPr>
          <p:cNvPr id="80" name="Прямая со стрелкой 79"/>
          <p:cNvCxnSpPr/>
          <p:nvPr/>
        </p:nvCxnSpPr>
        <p:spPr>
          <a:xfrm>
            <a:off x="6251510" y="6171171"/>
            <a:ext cx="19319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Инкапсуляция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579" y="2518096"/>
            <a:ext cx="110024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Упаковка данных и функций в единый компонент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Скрывает детали реализации от пользователя класса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Делает систему более гибкой</a:t>
            </a:r>
            <a:endParaRPr lang="ru-RU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3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Инкапсуляция, модификаторы доступа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579" y="2518096"/>
            <a:ext cx="11002435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Public – </a:t>
            </a:r>
            <a:r>
              <a:rPr lang="ru-RU" sz="2800" dirty="0" smtClean="0">
                <a:latin typeface="+mj-lt"/>
              </a:rPr>
              <a:t>виден всем</a:t>
            </a:r>
            <a:endParaRPr lang="en-US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Protected</a:t>
            </a:r>
            <a:r>
              <a:rPr lang="ru-RU" sz="2800" dirty="0" smtClean="0">
                <a:latin typeface="+mj-lt"/>
              </a:rPr>
              <a:t> – виден в потомках</a:t>
            </a:r>
            <a:endParaRPr lang="en-US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Private</a:t>
            </a:r>
            <a:r>
              <a:rPr lang="ru-RU" sz="2800" dirty="0" smtClean="0">
                <a:latin typeface="+mj-lt"/>
              </a:rPr>
              <a:t> – виден только самому классу</a:t>
            </a:r>
            <a:endParaRPr lang="en-US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Package </a:t>
            </a:r>
            <a:r>
              <a:rPr lang="en-US" sz="2800" dirty="0" smtClean="0">
                <a:latin typeface="+mj-lt"/>
              </a:rPr>
              <a:t>Private</a:t>
            </a:r>
            <a:r>
              <a:rPr lang="ru-RU" sz="2800" dirty="0" smtClean="0">
                <a:latin typeface="+mj-lt"/>
              </a:rPr>
              <a:t> – виден в рамках пакета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7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Инкапсуляция,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3" y="1370909"/>
            <a:ext cx="5943516" cy="4568088"/>
          </a:xfrm>
          <a:prstGeom prst="rect">
            <a:avLst/>
          </a:prstGeom>
        </p:spPr>
      </p:pic>
      <p:cxnSp>
        <p:nvCxnSpPr>
          <p:cNvPr id="11" name="Прямая со стрелкой 13"/>
          <p:cNvCxnSpPr/>
          <p:nvPr/>
        </p:nvCxnSpPr>
        <p:spPr>
          <a:xfrm flipH="1">
            <a:off x="3312123" y="1977420"/>
            <a:ext cx="1736043" cy="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5"/>
          <p:cNvSpPr/>
          <p:nvPr/>
        </p:nvSpPr>
        <p:spPr>
          <a:xfrm>
            <a:off x="5093784" y="1774004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Поле недоступно из вне</a:t>
            </a:r>
            <a:endParaRPr lang="ru-RU" sz="1200" dirty="0"/>
          </a:p>
        </p:txBody>
      </p:sp>
      <p:cxnSp>
        <p:nvCxnSpPr>
          <p:cNvPr id="16" name="Прямая со стрелкой 13"/>
          <p:cNvCxnSpPr/>
          <p:nvPr/>
        </p:nvCxnSpPr>
        <p:spPr>
          <a:xfrm flipH="1">
            <a:off x="3638939" y="3812289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5"/>
          <p:cNvSpPr/>
          <p:nvPr/>
        </p:nvSpPr>
        <p:spPr>
          <a:xfrm>
            <a:off x="5750037" y="3589823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Поле доступно внутри класса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21" y="1053394"/>
            <a:ext cx="4523961" cy="25024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21" y="4258333"/>
            <a:ext cx="4817564" cy="887289"/>
          </a:xfrm>
          <a:prstGeom prst="rect">
            <a:avLst/>
          </a:prstGeom>
        </p:spPr>
      </p:pic>
      <p:cxnSp>
        <p:nvCxnSpPr>
          <p:cNvPr id="18" name="Прямая со стрелкой 13"/>
          <p:cNvCxnSpPr/>
          <p:nvPr/>
        </p:nvCxnSpPr>
        <p:spPr>
          <a:xfrm flipH="1">
            <a:off x="1081921" y="3550348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5"/>
          <p:cNvSpPr/>
          <p:nvPr/>
        </p:nvSpPr>
        <p:spPr>
          <a:xfrm>
            <a:off x="3193019" y="3327882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Метод доступен всем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14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Инкапсуляция,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8" y="1358469"/>
            <a:ext cx="5735654" cy="3972421"/>
          </a:xfrm>
          <a:prstGeom prst="rect">
            <a:avLst/>
          </a:prstGeom>
        </p:spPr>
      </p:pic>
      <p:cxnSp>
        <p:nvCxnSpPr>
          <p:cNvPr id="19" name="Прямая со стрелкой 13"/>
          <p:cNvCxnSpPr/>
          <p:nvPr/>
        </p:nvCxnSpPr>
        <p:spPr>
          <a:xfrm flipH="1">
            <a:off x="3088001" y="2045172"/>
            <a:ext cx="1736043" cy="25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5"/>
          <p:cNvSpPr/>
          <p:nvPr/>
        </p:nvSpPr>
        <p:spPr>
          <a:xfrm>
            <a:off x="4869662" y="1841756"/>
            <a:ext cx="1882707" cy="416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Нарушаем инкапсуляцию</a:t>
            </a:r>
            <a:endParaRPr lang="ru-RU" sz="1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96" y="1188609"/>
            <a:ext cx="4734650" cy="22726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96" y="3863835"/>
            <a:ext cx="443927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Инкапсуляция,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7" y="1505684"/>
            <a:ext cx="4863810" cy="3313286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1758535" y="1738511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5"/>
          <p:cNvSpPr/>
          <p:nvPr/>
        </p:nvSpPr>
        <p:spPr>
          <a:xfrm>
            <a:off x="3372000" y="1598609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Поле доступно в потомках</a:t>
            </a: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89" y="2071396"/>
            <a:ext cx="6740511" cy="2596805"/>
          </a:xfrm>
          <a:prstGeom prst="rect">
            <a:avLst/>
          </a:prstGeom>
        </p:spPr>
      </p:pic>
      <p:cxnSp>
        <p:nvCxnSpPr>
          <p:cNvPr id="17" name="Прямая со стрелкой 16"/>
          <p:cNvCxnSpPr/>
          <p:nvPr/>
        </p:nvCxnSpPr>
        <p:spPr>
          <a:xfrm>
            <a:off x="4858139" y="1966889"/>
            <a:ext cx="2886269" cy="217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полиморфизм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233" y="1797150"/>
            <a:ext cx="11002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Некоторые объекты могут совершать похожие действия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Транспортные средства могут ездить, но все </a:t>
            </a:r>
            <a:r>
              <a:rPr lang="ru-RU" sz="2800" dirty="0" smtClean="0">
                <a:latin typeface="+mj-lt"/>
              </a:rPr>
              <a:t>по-разному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 точки зрения ООП – наличие у объектов-потомков методов, одинаковых по сигнатуре, но различных по реализации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Позволяют использовать похожие алгоритмы с различной реализацией в одном </a:t>
            </a:r>
            <a:r>
              <a:rPr lang="ru-RU" sz="2800" dirty="0" err="1">
                <a:latin typeface="+mj-lt"/>
              </a:rPr>
              <a:t>конкесте</a:t>
            </a:r>
            <a:r>
              <a:rPr lang="ru-RU" sz="2800" dirty="0">
                <a:latin typeface="+mj-lt"/>
              </a:rPr>
              <a:t>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полиморфизм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6" y="1713817"/>
            <a:ext cx="6913243" cy="3586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04" y="2190081"/>
            <a:ext cx="4922750" cy="2107188"/>
          </a:xfrm>
          <a:prstGeom prst="rect">
            <a:avLst/>
          </a:prstGeom>
        </p:spPr>
      </p:pic>
      <p:cxnSp>
        <p:nvCxnSpPr>
          <p:cNvPr id="13" name="Прямая со стрелкой 13"/>
          <p:cNvCxnSpPr/>
          <p:nvPr/>
        </p:nvCxnSpPr>
        <p:spPr>
          <a:xfrm flipH="1">
            <a:off x="4173894" y="3879497"/>
            <a:ext cx="2098020" cy="26512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5"/>
          <p:cNvSpPr/>
          <p:nvPr/>
        </p:nvSpPr>
        <p:spPr>
          <a:xfrm>
            <a:off x="6271913" y="3671459"/>
            <a:ext cx="1882707" cy="4160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Полиморфизм</a:t>
            </a:r>
            <a:endParaRPr lang="ru-RU" sz="1200" dirty="0"/>
          </a:p>
        </p:txBody>
      </p:sp>
      <p:cxnSp>
        <p:nvCxnSpPr>
          <p:cNvPr id="16" name="Прямая со стрелкой 13"/>
          <p:cNvCxnSpPr/>
          <p:nvPr/>
        </p:nvCxnSpPr>
        <p:spPr>
          <a:xfrm flipH="1" flipV="1">
            <a:off x="4018716" y="4297269"/>
            <a:ext cx="2176811" cy="37640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5"/>
          <p:cNvSpPr/>
          <p:nvPr/>
        </p:nvSpPr>
        <p:spPr>
          <a:xfrm>
            <a:off x="6271913" y="4465640"/>
            <a:ext cx="1882707" cy="4160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Код не зависит от типа транспорта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722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оверлоад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20" y="2190080"/>
            <a:ext cx="9089661" cy="2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3.1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Объектно-ориентированное программирование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73220" y="3065993"/>
            <a:ext cx="7397745" cy="5601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Зачем вообще нужно ООП?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8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pic>
        <p:nvPicPr>
          <p:cNvPr id="1026" name="Picture 2" descr="https://sun6-23.userapi.com/impf/dzHw6zcBEQSmilcoLV1sU9RgDUEbo1Pp_iv1xw/_Kj4F-0ptyU.jpg?size=604x232&amp;quality=96&amp;sign=1858845308c1ed98467a7a0ded5219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79" y="1690688"/>
            <a:ext cx="9396442" cy="36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pic>
        <p:nvPicPr>
          <p:cNvPr id="2" name="Picture 2" descr="Невыспавшийся Эдвард Нортон (Бойцовский клуб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5" y="60325"/>
            <a:ext cx="12204901" cy="687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122036" y="608932"/>
            <a:ext cx="7397745" cy="5601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Зачем вообще нужно ООП?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9565" y="2350765"/>
            <a:ext cx="110024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Код разбивается на большее число модулей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Модули менее зависимы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Связи между модулями не зависят от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473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3012" y="2187359"/>
            <a:ext cx="6330906" cy="20051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	</a:t>
            </a:r>
            <a:r>
              <a:rPr lang="ru-RU" sz="4400" dirty="0" smtClean="0"/>
              <a:t>Глава 3.3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Абстрактный класс и интерфейс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106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Абстрактный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38" y="2190081"/>
            <a:ext cx="6737690" cy="458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801" y="1027906"/>
            <a:ext cx="1100243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Метод </a:t>
            </a:r>
            <a:r>
              <a:rPr lang="en-US" sz="2800" dirty="0" smtClean="0">
                <a:latin typeface="+mj-lt"/>
              </a:rPr>
              <a:t>move </a:t>
            </a:r>
            <a:r>
              <a:rPr lang="ru-RU" sz="2800" dirty="0" smtClean="0">
                <a:latin typeface="+mj-lt"/>
              </a:rPr>
              <a:t>всегда переопределяется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Мы никогда не используем </a:t>
            </a:r>
            <a:r>
              <a:rPr lang="en-US" sz="2800" dirty="0" smtClean="0">
                <a:latin typeface="+mj-lt"/>
              </a:rPr>
              <a:t>Vehicle, </a:t>
            </a:r>
            <a:r>
              <a:rPr lang="ru-RU" sz="2800" dirty="0" smtClean="0">
                <a:latin typeface="+mj-lt"/>
              </a:rPr>
              <a:t>только наследников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0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Абстрактный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68" y="2004510"/>
            <a:ext cx="1100243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Абстрактный класс – класс, у которого есть хотя бы 1 метод (вообще может и не быть, но смысла в этом мало), который непонятно как должен работать, и </a:t>
            </a:r>
            <a:r>
              <a:rPr lang="ru-RU" sz="2800" dirty="0" err="1">
                <a:latin typeface="+mj-lt"/>
              </a:rPr>
              <a:t>по-этому</a:t>
            </a:r>
            <a:r>
              <a:rPr lang="ru-RU" sz="2800" dirty="0">
                <a:latin typeface="+mj-lt"/>
              </a:rPr>
              <a:t> определяться он будет в наследниках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Сущность абстрактного класса создать нельзя (но можно присвоить наследника переменной ТИПА абстрактного класса: </a:t>
            </a:r>
            <a:r>
              <a:rPr lang="ru-RU" sz="2800" dirty="0" err="1">
                <a:latin typeface="+mj-lt"/>
              </a:rPr>
              <a:t>Abstact</a:t>
            </a:r>
            <a:r>
              <a:rPr lang="ru-RU" sz="2800" dirty="0">
                <a:latin typeface="+mj-lt"/>
              </a:rPr>
              <a:t> a = </a:t>
            </a:r>
            <a:r>
              <a:rPr lang="ru-RU" sz="2800" dirty="0" err="1">
                <a:latin typeface="+mj-lt"/>
              </a:rPr>
              <a:t>new</a:t>
            </a:r>
            <a:r>
              <a:rPr lang="ru-RU" sz="2800" dirty="0">
                <a:latin typeface="+mj-lt"/>
              </a:rPr>
              <a:t> </a:t>
            </a:r>
            <a:r>
              <a:rPr lang="ru-RU" sz="2800" dirty="0" err="1">
                <a:latin typeface="+mj-lt"/>
              </a:rPr>
              <a:t>Naslednic</a:t>
            </a:r>
            <a:r>
              <a:rPr lang="ru-RU" sz="2800" dirty="0">
                <a:latin typeface="+mj-lt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99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Абстрактный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8" y="1389673"/>
            <a:ext cx="7944959" cy="4648849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3344739" y="1195642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4958204" y="1055740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Абстрактный класс</a:t>
            </a:r>
            <a:endParaRPr lang="ru-RU" sz="1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876256" y="3854926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5"/>
          <p:cNvSpPr/>
          <p:nvPr/>
        </p:nvSpPr>
        <p:spPr>
          <a:xfrm>
            <a:off x="8898194" y="3614841"/>
            <a:ext cx="1882707" cy="41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Абстрактный метод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375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368" y="1871793"/>
            <a:ext cx="110024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Интерфейс – так сказать “контракт” на то, что класс реализует набор методов.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 2014 года(до </a:t>
            </a:r>
            <a:r>
              <a:rPr lang="ru-RU" sz="2800" dirty="0" err="1">
                <a:latin typeface="+mj-lt"/>
              </a:rPr>
              <a:t>java</a:t>
            </a:r>
            <a:r>
              <a:rPr lang="ru-RU" sz="2800" dirty="0">
                <a:latin typeface="+mj-lt"/>
              </a:rPr>
              <a:t> 8) интерфейс не мог иметь реализации методов 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Класс может реализовывать несколько интерфейсов ( а наследовать абстрактный класс только 1)</a:t>
            </a:r>
          </a:p>
        </p:txBody>
      </p:sp>
    </p:spTree>
    <p:extLst>
      <p:ext uri="{BB962C8B-B14F-4D97-AF65-F5344CB8AC3E}">
        <p14:creationId xmlns:p14="http://schemas.microsoft.com/office/powerpoint/2010/main" val="41137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902" y="999362"/>
            <a:ext cx="10127901" cy="5564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4" dirty="0">
              <a:solidFill>
                <a:srgbClr val="333332"/>
              </a:solidFill>
              <a:latin typeface="DA_FuturaPT Demi" panose="020B0702020204020303" pitchFamily="34" charset="-52"/>
              <a:ea typeface="Open Sans Semibold"/>
              <a:cs typeface="Open Sans Semi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2801" y="341996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Интерфейс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4" y="1169763"/>
            <a:ext cx="4048690" cy="14098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8" y="2815490"/>
            <a:ext cx="4124901" cy="1609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91" y="1143117"/>
            <a:ext cx="5181710" cy="33178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849" y="4604752"/>
            <a:ext cx="4012686" cy="2190672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8047471" y="955560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5"/>
          <p:cNvSpPr/>
          <p:nvPr/>
        </p:nvSpPr>
        <p:spPr>
          <a:xfrm>
            <a:off x="10069409" y="715475"/>
            <a:ext cx="1991962" cy="6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Множественное наследование интерфейсов</a:t>
            </a:r>
            <a:endParaRPr lang="ru-RU" sz="1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543282" y="5281854"/>
            <a:ext cx="2021938" cy="17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565220" y="5041769"/>
            <a:ext cx="1991962" cy="62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Приведение к типу интерфейса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4850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492" y="1791479"/>
            <a:ext cx="110024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Человеку сложно воспринимать большие объема процедурного кода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ООП призвано упростить написание кода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Идея ООП – структурирование программы в «модель реального мира»</a:t>
            </a:r>
          </a:p>
        </p:txBody>
      </p:sp>
    </p:spTree>
    <p:extLst>
      <p:ext uri="{BB962C8B-B14F-4D97-AF65-F5344CB8AC3E}">
        <p14:creationId xmlns:p14="http://schemas.microsoft.com/office/powerpoint/2010/main" val="2030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6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3012" y="2187359"/>
            <a:ext cx="5752408" cy="19429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	</a:t>
            </a:r>
            <a:r>
              <a:rPr lang="ru-RU" sz="4400" dirty="0" smtClean="0"/>
              <a:t>Глава 3.4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Практика, Основы ООП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72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smtClean="0"/>
              <a:t>Практика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97682" y="2289108"/>
            <a:ext cx="109399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Придумать иерархию классов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Использовать все 3 принципа ООП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Использовать абстрактный класс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Продемонстрировать полиморфизм, используя вызов методов потомков через ссылки на предков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3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идея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98" y="1511561"/>
            <a:ext cx="1100243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Практически что угодно в нашем мире можно назвать объектом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Объект можно охарактеризовать набором параметров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Значения этих параметров можно считать «состоянием» объекта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Кроме того, некоторые объекты умеют совершать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состояние и поведение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98" y="1511561"/>
            <a:ext cx="1100243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Объекты умеют совершать какие - то действия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Действия зависят от их состояния (не всегда, но часто)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Эти действия называются методы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Все, что умеет делать объект – его поведение.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7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пример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98" y="1511561"/>
            <a:ext cx="110024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Параметры объекта будем звать свойствами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То, что он умеет делать – методами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Какие свойства и методы есть у автомобиля?</a:t>
            </a:r>
          </a:p>
        </p:txBody>
      </p:sp>
      <p:pic>
        <p:nvPicPr>
          <p:cNvPr id="6" name="Picture 10" descr="ÐÐ°ÑÑÐ¸Ð½ÐºÐ¸ Ð¿Ð¾ Ð·Ð°Ð¿ÑÐ¾ÑÑ bmw x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347" y="3651388"/>
            <a:ext cx="5365237" cy="302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98" y="1511561"/>
            <a:ext cx="110024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Некий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чертеж</a:t>
            </a:r>
            <a:r>
              <a:rPr lang="en-US" sz="3600" dirty="0" smtClean="0">
                <a:latin typeface="+mj-lt"/>
              </a:rPr>
              <a:t>” </a:t>
            </a:r>
            <a:r>
              <a:rPr lang="ru-RU" sz="3600" dirty="0" smtClean="0">
                <a:latin typeface="+mj-lt"/>
              </a:rPr>
              <a:t>или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инструкция</a:t>
            </a:r>
            <a:r>
              <a:rPr lang="en-US" sz="3600" dirty="0" smtClean="0">
                <a:latin typeface="+mj-lt"/>
              </a:rPr>
              <a:t>”</a:t>
            </a:r>
            <a:r>
              <a:rPr lang="ru-RU" sz="3600" dirty="0" smtClean="0">
                <a:latin typeface="+mj-lt"/>
              </a:rPr>
              <a:t>, описывающая объект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Описывает какие свойства есть у объекта (но не их конкретные значения)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Описывает, что умеет делать объект, но поведение в «</a:t>
            </a:r>
            <a:r>
              <a:rPr lang="ru-RU" sz="3600" dirty="0" err="1" smtClean="0">
                <a:latin typeface="+mj-lt"/>
              </a:rPr>
              <a:t>рантайме</a:t>
            </a:r>
            <a:r>
              <a:rPr lang="ru-RU" sz="3600" dirty="0" smtClean="0">
                <a:latin typeface="+mj-lt"/>
              </a:rPr>
              <a:t>» часто зависит от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2444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ООП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основные понятия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202" y="1380933"/>
            <a:ext cx="11002435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Объект – сущность, имеет состояние и поведение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Класс – шаблон, по которому создается объект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Свойство – параметр класса, у объекта имеет конкретное 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Метод – функция, описывается в классе, принадлежит объекту, может использовать его </a:t>
            </a:r>
            <a:r>
              <a:rPr lang="ru-RU" sz="3600" dirty="0" smtClean="0">
                <a:latin typeface="+mj-lt"/>
              </a:rPr>
              <a:t>состояние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Конструктор класса – специальный метод, который «собирает объект по чертежу»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0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844</Words>
  <Application>Microsoft Office PowerPoint</Application>
  <PresentationFormat>Широкоэкранный</PresentationFormat>
  <Paragraphs>204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DA_FuturaPT Demi</vt:lpstr>
      <vt:lpstr>Open Sans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ООП: пример класса</vt:lpstr>
      <vt:lpstr> Добавим новый метод</vt:lpstr>
      <vt:lpstr>Презентация PowerPoint</vt:lpstr>
      <vt:lpstr>Презентация PowerPoint</vt:lpstr>
      <vt:lpstr>Презентация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Зачем вообще нужно ООП?</vt:lpstr>
      <vt:lpstr> </vt:lpstr>
      <vt:lpstr> </vt:lpstr>
      <vt:lpstr>Зачем вообще нужно ООП?</vt:lpstr>
      <vt:lpstr>Презентация PowerPoint</vt:lpstr>
      <vt:lpstr> </vt:lpstr>
      <vt:lpstr> </vt:lpstr>
      <vt:lpstr> </vt:lpstr>
      <vt:lpstr> </vt:lpstr>
      <vt:lpstr>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60</cp:revision>
  <dcterms:created xsi:type="dcterms:W3CDTF">2022-08-15T19:30:13Z</dcterms:created>
  <dcterms:modified xsi:type="dcterms:W3CDTF">2022-09-09T10:54:30Z</dcterms:modified>
</cp:coreProperties>
</file>