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5" r:id="rId3"/>
    <p:sldId id="356" r:id="rId4"/>
    <p:sldId id="270" r:id="rId5"/>
    <p:sldId id="260" r:id="rId6"/>
    <p:sldId id="330" r:id="rId7"/>
    <p:sldId id="331" r:id="rId8"/>
    <p:sldId id="332" r:id="rId9"/>
    <p:sldId id="259" r:id="rId10"/>
    <p:sldId id="297" r:id="rId11"/>
    <p:sldId id="333" r:id="rId12"/>
    <p:sldId id="334" r:id="rId13"/>
    <p:sldId id="335" r:id="rId14"/>
    <p:sldId id="298" r:id="rId15"/>
    <p:sldId id="299" r:id="rId16"/>
    <p:sldId id="336" r:id="rId17"/>
    <p:sldId id="337" r:id="rId18"/>
    <p:sldId id="338" r:id="rId19"/>
    <p:sldId id="301" r:id="rId20"/>
    <p:sldId id="339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50" r:id="rId30"/>
    <p:sldId id="349" r:id="rId31"/>
    <p:sldId id="351" r:id="rId32"/>
    <p:sldId id="354" r:id="rId33"/>
    <p:sldId id="352" r:id="rId34"/>
    <p:sldId id="306" r:id="rId35"/>
    <p:sldId id="353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127" y="1298113"/>
            <a:ext cx="7485946" cy="474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1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Память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7682" y="1759621"/>
            <a:ext cx="2698187" cy="190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98070" y="1203139"/>
            <a:ext cx="205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Vehicle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55159" y="1915886"/>
            <a:ext cx="2383234" cy="680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brand</a:t>
            </a:r>
            <a:br>
              <a:rPr lang="en-US" dirty="0" smtClean="0"/>
            </a:br>
            <a:r>
              <a:rPr lang="en-US" dirty="0" err="1" smtClean="0"/>
              <a:t>passangersCount</a:t>
            </a:r>
            <a:endParaRPr lang="en-US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955608" y="2775204"/>
            <a:ext cx="2382785" cy="680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move(destination)</a:t>
            </a:r>
          </a:p>
          <a:p>
            <a:pPr algn="ctr"/>
            <a:r>
              <a:rPr lang="en-US" dirty="0" err="1" smtClean="0"/>
              <a:t>sitInt</a:t>
            </a:r>
            <a:r>
              <a:rPr lang="en-US" dirty="0" smtClean="0"/>
              <a:t>(</a:t>
            </a:r>
            <a:r>
              <a:rPr lang="en-US" dirty="0" err="1" smtClean="0"/>
              <a:t>passangersCount</a:t>
            </a:r>
            <a:r>
              <a:rPr lang="en-US" dirty="0" smtClean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7725" y="1231705"/>
            <a:ext cx="138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Stack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537551" y="1231705"/>
            <a:ext cx="138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Heap</a:t>
            </a:r>
            <a:endParaRPr lang="ru-RU" sz="24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671766" y="1736757"/>
            <a:ext cx="1870645" cy="495640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874071" y="1693370"/>
            <a:ext cx="3532699" cy="507132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750648" y="1891399"/>
            <a:ext cx="1661134" cy="151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343757" y="1889070"/>
            <a:ext cx="2546719" cy="138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777354" y="1982988"/>
            <a:ext cx="205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Vehicle v1 =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343757" y="1982988"/>
            <a:ext cx="283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Vehicle(“any”)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777354" y="2607974"/>
            <a:ext cx="1617591" cy="540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move(destination)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8419403" y="2605322"/>
            <a:ext cx="1617591" cy="5408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move(destination)</a:t>
            </a: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6455325" y="3355388"/>
            <a:ext cx="193197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750648" y="3510777"/>
            <a:ext cx="1661134" cy="151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777354" y="3602366"/>
            <a:ext cx="205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x = 2</a:t>
            </a:r>
            <a:endParaRPr lang="ru-RU" sz="2400" dirty="0"/>
          </a:p>
        </p:txBody>
      </p:sp>
      <p:cxnSp>
        <p:nvCxnSpPr>
          <p:cNvPr id="42" name="Прямая со стрелкой 13"/>
          <p:cNvCxnSpPr/>
          <p:nvPr/>
        </p:nvCxnSpPr>
        <p:spPr>
          <a:xfrm flipH="1">
            <a:off x="6521966" y="833069"/>
            <a:ext cx="1593134" cy="11851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15"/>
          <p:cNvSpPr/>
          <p:nvPr/>
        </p:nvSpPr>
        <p:spPr>
          <a:xfrm>
            <a:off x="7276772" y="90485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v1 – </a:t>
            </a:r>
            <a:r>
              <a:rPr lang="ru-RU" sz="1200" dirty="0" smtClean="0"/>
              <a:t>ссылка</a:t>
            </a:r>
          </a:p>
          <a:p>
            <a:pPr algn="ctr"/>
            <a:r>
              <a:rPr lang="ru-RU" sz="1200" dirty="0" smtClean="0"/>
              <a:t>В стеке лежит адрес (</a:t>
            </a:r>
            <a:r>
              <a:rPr lang="ru-RU" sz="1200" dirty="0" err="1" smtClean="0"/>
              <a:t>напр</a:t>
            </a:r>
            <a:r>
              <a:rPr lang="en-US" sz="1200" dirty="0" smtClean="0"/>
              <a:t>. OxB8000)</a:t>
            </a:r>
            <a:endParaRPr lang="ru-RU" sz="1200" dirty="0"/>
          </a:p>
        </p:txBody>
      </p:sp>
      <p:cxnSp>
        <p:nvCxnSpPr>
          <p:cNvPr id="48" name="Прямая со стрелкой 13"/>
          <p:cNvCxnSpPr/>
          <p:nvPr/>
        </p:nvCxnSpPr>
        <p:spPr>
          <a:xfrm flipH="1">
            <a:off x="10118894" y="1103428"/>
            <a:ext cx="573316" cy="71889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15"/>
          <p:cNvSpPr/>
          <p:nvPr/>
        </p:nvSpPr>
        <p:spPr>
          <a:xfrm>
            <a:off x="9853882" y="360844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 Куче лежит сам объект</a:t>
            </a:r>
            <a:endParaRPr lang="ru-RU" sz="1200" dirty="0"/>
          </a:p>
        </p:txBody>
      </p:sp>
      <p:cxnSp>
        <p:nvCxnSpPr>
          <p:cNvPr id="51" name="Прямая со стрелкой 13"/>
          <p:cNvCxnSpPr>
            <a:stCxn id="52" idx="0"/>
          </p:cNvCxnSpPr>
          <p:nvPr/>
        </p:nvCxnSpPr>
        <p:spPr>
          <a:xfrm flipH="1" flipV="1">
            <a:off x="6512998" y="3927735"/>
            <a:ext cx="1262274" cy="136785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15"/>
          <p:cNvSpPr/>
          <p:nvPr/>
        </p:nvSpPr>
        <p:spPr>
          <a:xfrm>
            <a:off x="6542411" y="5295591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 стеке лежит именно значение 2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273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Передача </a:t>
            </a:r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по ссылке и по значению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998" y="1511561"/>
            <a:ext cx="1100243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Если в метод в качестве параметра передать примитив – передастся его </a:t>
            </a:r>
            <a:r>
              <a:rPr lang="ru-RU" sz="3600" b="1" dirty="0" smtClean="0">
                <a:latin typeface="+mj-lt"/>
              </a:rPr>
              <a:t>ЗНАЧЕНИЕ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Если в метод передать объект – передастся его </a:t>
            </a:r>
            <a:r>
              <a:rPr lang="ru-RU" sz="3600" b="1" dirty="0" smtClean="0">
                <a:latin typeface="+mj-lt"/>
              </a:rPr>
              <a:t>АДРЕС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Говорят, что в </a:t>
            </a:r>
            <a:r>
              <a:rPr lang="en-US" sz="3600" dirty="0" smtClean="0">
                <a:latin typeface="+mj-lt"/>
              </a:rPr>
              <a:t>Java </a:t>
            </a:r>
            <a:r>
              <a:rPr lang="ru-RU" sz="3600" dirty="0" smtClean="0">
                <a:latin typeface="+mj-lt"/>
              </a:rPr>
              <a:t>примитивы передаются по </a:t>
            </a:r>
            <a:r>
              <a:rPr lang="ru-RU" sz="3600" b="1" dirty="0" smtClean="0">
                <a:latin typeface="+mj-lt"/>
              </a:rPr>
              <a:t>ЗНАЧЕНИЮ</a:t>
            </a:r>
            <a:r>
              <a:rPr lang="ru-RU" sz="3600" dirty="0" smtClean="0">
                <a:latin typeface="+mj-lt"/>
              </a:rPr>
              <a:t> а ссылочные типы(объекты) по </a:t>
            </a:r>
            <a:r>
              <a:rPr lang="ru-RU" sz="3600" b="1" dirty="0" smtClean="0">
                <a:latin typeface="+mj-lt"/>
              </a:rPr>
              <a:t>ЗНАЧЕНИЮ ССЫЛКИ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4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Передача примитивов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2" y="1486657"/>
            <a:ext cx="5991887" cy="30398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82" y="4705761"/>
            <a:ext cx="4763363" cy="2021610"/>
          </a:xfrm>
          <a:prstGeom prst="rect">
            <a:avLst/>
          </a:prstGeom>
        </p:spPr>
      </p:pic>
      <p:cxnSp>
        <p:nvCxnSpPr>
          <p:cNvPr id="6" name="Прямая со стрелкой 13"/>
          <p:cNvCxnSpPr/>
          <p:nvPr/>
        </p:nvCxnSpPr>
        <p:spPr>
          <a:xfrm flipH="1">
            <a:off x="3677222" y="1250985"/>
            <a:ext cx="4156195" cy="8534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15"/>
          <p:cNvSpPr/>
          <p:nvPr/>
        </p:nvSpPr>
        <p:spPr>
          <a:xfrm>
            <a:off x="7813794" y="712319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Мы передали в метод значение 3.</a:t>
            </a:r>
            <a:endParaRPr lang="ru-RU" sz="1200" dirty="0"/>
          </a:p>
        </p:txBody>
      </p:sp>
      <p:cxnSp>
        <p:nvCxnSpPr>
          <p:cNvPr id="10" name="Прямая со стрелкой 13"/>
          <p:cNvCxnSpPr>
            <a:stCxn id="11" idx="2"/>
          </p:cNvCxnSpPr>
          <p:nvPr/>
        </p:nvCxnSpPr>
        <p:spPr>
          <a:xfrm flipH="1">
            <a:off x="2304661" y="2837148"/>
            <a:ext cx="6271133" cy="56895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5"/>
          <p:cNvSpPr/>
          <p:nvPr/>
        </p:nvSpPr>
        <p:spPr>
          <a:xfrm>
            <a:off x="8575794" y="2452125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Оригинальная переменная не измениться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8321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Передача ссылочных типов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91" y="5397936"/>
            <a:ext cx="3277453" cy="13965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68" y="1266980"/>
            <a:ext cx="6651910" cy="40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Почему так?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8" y="1264739"/>
            <a:ext cx="6433587" cy="33570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76" y="4721290"/>
            <a:ext cx="4069786" cy="1735494"/>
          </a:xfrm>
          <a:prstGeom prst="rect">
            <a:avLst/>
          </a:prstGeom>
        </p:spPr>
      </p:pic>
      <p:pic>
        <p:nvPicPr>
          <p:cNvPr id="1026" name="Picture 2" descr="Картинки знак вопроса - 81 фото - картинки и рисунки: скачать бесплатн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14" y="1676899"/>
            <a:ext cx="4192555" cy="41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Неизменяемые классы (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Immutable)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337" y="1212982"/>
            <a:ext cx="11002435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Неизменяемые класс – класс, состояние которого нельзя изменить после его создания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Как правило все поля неизменяемого класса имеют модификатор </a:t>
            </a:r>
            <a:r>
              <a:rPr lang="en-US" sz="3200" dirty="0" smtClean="0">
                <a:latin typeface="+mj-lt"/>
              </a:rPr>
              <a:t>final</a:t>
            </a: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Класс без состояние в каком то смысле тоже неизменяемый (хотя чаще говорят что он </a:t>
            </a:r>
            <a:r>
              <a:rPr lang="en-US" sz="3200" dirty="0" smtClean="0">
                <a:latin typeface="+mj-lt"/>
              </a:rPr>
              <a:t>Stateless)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Все обертки над примитивами в </a:t>
            </a:r>
            <a:r>
              <a:rPr lang="en-US" sz="3200" dirty="0" smtClean="0">
                <a:latin typeface="+mj-lt"/>
              </a:rPr>
              <a:t>Java </a:t>
            </a:r>
            <a:r>
              <a:rPr lang="ru-RU" sz="3200" dirty="0" smtClean="0">
                <a:latin typeface="+mj-lt"/>
              </a:rPr>
              <a:t>– </a:t>
            </a:r>
            <a:r>
              <a:rPr lang="en-US" sz="3200" dirty="0" smtClean="0">
                <a:latin typeface="+mj-lt"/>
              </a:rPr>
              <a:t>Immutable (Integer, Character </a:t>
            </a:r>
            <a:r>
              <a:rPr lang="ru-RU" sz="3200" dirty="0" err="1" smtClean="0">
                <a:latin typeface="+mj-lt"/>
              </a:rPr>
              <a:t>итд</a:t>
            </a:r>
            <a:r>
              <a:rPr lang="ru-RU" sz="3200" dirty="0" smtClean="0">
                <a:latin typeface="+mj-lt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Методы неизменяемого класса могут вернуть новый объект, но не могут изменить старый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0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Неизменяемые классы (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Immutable)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16" y="1539414"/>
            <a:ext cx="8658451" cy="48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58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3560" y="2038069"/>
            <a:ext cx="698404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Глава 4.</a:t>
            </a:r>
            <a:r>
              <a:rPr lang="en-US" sz="4400" dirty="0" smtClean="0"/>
              <a:t>3</a:t>
            </a:r>
            <a:r>
              <a:rPr lang="ru-RU" sz="4400" dirty="0" smtClean="0"/>
              <a:t>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Object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346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D548-129C-44F5-8FDE-DB3ED73B1F8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80611" y="334076"/>
            <a:ext cx="7397745" cy="70855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33332"/>
                </a:solidFill>
                <a:ea typeface="Open Sans Semibold"/>
                <a:cs typeface="Open Sans Semibold"/>
              </a:rPr>
              <a:t>О</a:t>
            </a:r>
            <a:r>
              <a:rPr lang="ru-RU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ткуда взялись эти методы</a:t>
            </a:r>
            <a:r>
              <a:rPr lang="en-US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?</a:t>
            </a:r>
            <a:endParaRPr lang="en-US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55" y="1365158"/>
            <a:ext cx="7754432" cy="4563112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2065177" y="3379054"/>
            <a:ext cx="3041779" cy="184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91038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6242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Требования к лабораторным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492" y="1368491"/>
            <a:ext cx="1100243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Соблюдаем код </a:t>
            </a:r>
            <a:r>
              <a:rPr lang="ru-RU" sz="3600" dirty="0" err="1" smtClean="0">
                <a:latin typeface="+mj-lt"/>
              </a:rPr>
              <a:t>конвешн</a:t>
            </a:r>
            <a:endParaRPr lang="ru-RU" sz="3600" dirty="0" smtClean="0">
              <a:latin typeface="+mj-lt"/>
            </a:endParaRPr>
          </a:p>
          <a:p>
            <a:pPr marL="971550" lvl="1" indent="-514350"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ru-RU" sz="2800" dirty="0" smtClean="0">
                <a:latin typeface="+mj-lt"/>
              </a:rPr>
              <a:t>Имен переменных – </a:t>
            </a:r>
            <a:r>
              <a:rPr lang="en-US" sz="2800" dirty="0" err="1" smtClean="0">
                <a:latin typeface="+mj-lt"/>
              </a:rPr>
              <a:t>exampleVar</a:t>
            </a:r>
            <a:endParaRPr lang="en-US" sz="2800" dirty="0" smtClean="0">
              <a:latin typeface="+mj-lt"/>
            </a:endParaRPr>
          </a:p>
          <a:p>
            <a:pPr marL="971550" lvl="1" indent="-514350"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ru-RU" sz="2800" dirty="0" smtClean="0">
                <a:latin typeface="+mj-lt"/>
              </a:rPr>
              <a:t>Имена констант </a:t>
            </a:r>
            <a:r>
              <a:rPr lang="en-US" sz="2800" dirty="0" smtClean="0">
                <a:latin typeface="+mj-lt"/>
              </a:rPr>
              <a:t>– EXAMPLE_CONST</a:t>
            </a:r>
          </a:p>
          <a:p>
            <a:pPr marL="971550" lvl="1" indent="-514350"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ru-RU" sz="2800" dirty="0" smtClean="0">
                <a:latin typeface="+mj-lt"/>
              </a:rPr>
              <a:t>Имена методов </a:t>
            </a:r>
            <a:r>
              <a:rPr lang="en-US" sz="2800" dirty="0" smtClean="0">
                <a:latin typeface="+mj-lt"/>
              </a:rPr>
              <a:t>– </a:t>
            </a:r>
            <a:r>
              <a:rPr lang="en-US" sz="2800" dirty="0" err="1" smtClean="0">
                <a:latin typeface="+mj-lt"/>
              </a:rPr>
              <a:t>exampleMethod</a:t>
            </a:r>
            <a:r>
              <a:rPr lang="en-US" sz="2800" dirty="0" smtClean="0">
                <a:latin typeface="+mj-lt"/>
              </a:rPr>
              <a:t>()</a:t>
            </a:r>
          </a:p>
          <a:p>
            <a:pPr marL="971550" lvl="1" indent="-514350"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ru-RU" sz="2800" dirty="0" smtClean="0">
                <a:latin typeface="+mj-lt"/>
              </a:rPr>
              <a:t>Все «магические строки» и «магические числа» выносим в константы</a:t>
            </a:r>
          </a:p>
          <a:p>
            <a:pPr marL="971550" lvl="1" indent="-514350"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ru-RU" sz="2800" dirty="0" smtClean="0">
                <a:latin typeface="+mj-lt"/>
              </a:rPr>
              <a:t>Методы не больше 25 строк</a:t>
            </a:r>
          </a:p>
          <a:p>
            <a:pPr marL="971550" lvl="1" indent="-514350"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ru-RU" sz="2800" dirty="0" smtClean="0">
                <a:latin typeface="+mj-lt"/>
              </a:rPr>
              <a:t>Имена переменных четко отражают их назначение (исключения – стандартный </a:t>
            </a:r>
            <a:r>
              <a:rPr lang="ru-RU" sz="2800" dirty="0" err="1" smtClean="0">
                <a:latin typeface="+mj-lt"/>
              </a:rPr>
              <a:t>нейминг</a:t>
            </a:r>
            <a:r>
              <a:rPr lang="ru-RU" sz="2800" dirty="0" smtClean="0">
                <a:latin typeface="+mj-lt"/>
              </a:rPr>
              <a:t> в циклах </a:t>
            </a:r>
            <a:r>
              <a:rPr lang="en-US" sz="2800" dirty="0" smtClean="0">
                <a:latin typeface="+mj-lt"/>
              </a:rPr>
              <a:t>for)</a:t>
            </a:r>
            <a:endParaRPr lang="ru-RU" sz="2800" dirty="0" smtClean="0">
              <a:latin typeface="+mj-lt"/>
            </a:endParaRPr>
          </a:p>
          <a:p>
            <a:pPr marL="514350" indent="-5143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Лучше не использовать то, что мы не проходили</a:t>
            </a:r>
          </a:p>
          <a:p>
            <a:pPr marL="971550" lvl="1" indent="-514350"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endParaRPr lang="ru-RU" sz="2800" dirty="0" smtClean="0">
              <a:latin typeface="+mj-lt"/>
            </a:endParaRP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54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Object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337" y="1212982"/>
            <a:ext cx="110024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Вершина иерархии всех объектов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На объекте основывается ООП в </a:t>
            </a:r>
            <a:r>
              <a:rPr lang="ru-RU" sz="3200" dirty="0" err="1">
                <a:latin typeface="+mj-lt"/>
              </a:rPr>
              <a:t>java</a:t>
            </a: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Все методы, которые есть у объекта, будут у любого созданного класса.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Методы класса </a:t>
            </a:r>
            <a:r>
              <a:rPr lang="en-US" sz="3200" dirty="0" smtClean="0">
                <a:latin typeface="+mj-lt"/>
              </a:rPr>
              <a:t>Object</a:t>
            </a:r>
            <a:r>
              <a:rPr lang="ru-RU" sz="3200" dirty="0" smtClean="0">
                <a:latin typeface="+mj-lt"/>
              </a:rPr>
              <a:t> сочетают в себе концепции объекта и концепции монитора(</a:t>
            </a:r>
            <a:r>
              <a:rPr lang="ru-RU" sz="3200" dirty="0" err="1" smtClean="0">
                <a:latin typeface="+mj-lt"/>
              </a:rPr>
              <a:t>мютекса</a:t>
            </a:r>
            <a:r>
              <a:rPr lang="ru-RU" sz="3200" dirty="0" smtClean="0">
                <a:latin typeface="+mj-lt"/>
              </a:rPr>
              <a:t> из </a:t>
            </a:r>
            <a:r>
              <a:rPr lang="ru-RU" sz="3200" dirty="0" err="1" smtClean="0">
                <a:latin typeface="+mj-lt"/>
              </a:rPr>
              <a:t>многопоточности</a:t>
            </a:r>
            <a:r>
              <a:rPr lang="ru-RU" sz="3200" dirty="0" smtClean="0">
                <a:latin typeface="+mj-lt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Пока мы не будем говорить про многопоточные методы </a:t>
            </a:r>
            <a:r>
              <a:rPr lang="en-US" sz="3200" dirty="0" smtClean="0">
                <a:latin typeface="+mj-lt"/>
              </a:rPr>
              <a:t>wait(), notify(), </a:t>
            </a:r>
            <a:r>
              <a:rPr lang="en-US" sz="3200" dirty="0" err="1" smtClean="0">
                <a:latin typeface="+mj-lt"/>
              </a:rPr>
              <a:t>notifyAll</a:t>
            </a:r>
            <a:r>
              <a:rPr lang="en-US" sz="3200" dirty="0" smtClean="0">
                <a:latin typeface="+mj-lt"/>
              </a:rPr>
              <a:t>()</a:t>
            </a:r>
            <a:r>
              <a:rPr lang="ru-RU" sz="3200" dirty="0" smtClean="0">
                <a:latin typeface="+mj-lt"/>
              </a:rPr>
              <a:t> и рефлексивный метод </a:t>
            </a:r>
            <a:r>
              <a:rPr lang="en-US" sz="3200" dirty="0" err="1" smtClean="0">
                <a:latin typeface="+mj-lt"/>
              </a:rPr>
              <a:t>getClass</a:t>
            </a:r>
            <a:r>
              <a:rPr lang="en-US" sz="3200" dirty="0" smtClean="0">
                <a:latin typeface="+mj-lt"/>
              </a:rPr>
              <a:t>()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7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Object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101" y="2011188"/>
            <a:ext cx="110024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err="1">
                <a:latin typeface="+mj-lt"/>
              </a:rPr>
              <a:t>toString</a:t>
            </a:r>
            <a:r>
              <a:rPr lang="ru-RU" sz="3200" dirty="0">
                <a:latin typeface="+mj-lt"/>
              </a:rPr>
              <a:t>  - превращает объект в строку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err="1">
                <a:latin typeface="+mj-lt"/>
              </a:rPr>
              <a:t>equals</a:t>
            </a:r>
            <a:r>
              <a:rPr lang="ru-RU" sz="3200" dirty="0">
                <a:latin typeface="+mj-lt"/>
              </a:rPr>
              <a:t> – сравнивает объекты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err="1">
                <a:latin typeface="+mj-lt"/>
              </a:rPr>
              <a:t>hashCode</a:t>
            </a:r>
            <a:r>
              <a:rPr lang="ru-RU" sz="3200" dirty="0">
                <a:latin typeface="+mj-lt"/>
              </a:rPr>
              <a:t> – возвращает </a:t>
            </a:r>
            <a:r>
              <a:rPr lang="ru-RU" sz="3200" dirty="0" err="1">
                <a:latin typeface="+mj-lt"/>
              </a:rPr>
              <a:t>хеш</a:t>
            </a:r>
            <a:r>
              <a:rPr lang="ru-RU" sz="3200" dirty="0">
                <a:latin typeface="+mj-lt"/>
              </a:rPr>
              <a:t>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4697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987653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err="1">
                <a:solidFill>
                  <a:srgbClr val="333332"/>
                </a:solidFill>
                <a:ea typeface="Open Sans Semibold"/>
                <a:cs typeface="Open Sans Semibold"/>
              </a:rPr>
              <a:t>toString</a:t>
            </a:r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  - превращает объект в строку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101" y="2011188"/>
            <a:ext cx="1100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0" y="1407453"/>
            <a:ext cx="4938863" cy="54505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18" y="2303575"/>
            <a:ext cx="4877481" cy="24196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18" y="4872825"/>
            <a:ext cx="6274282" cy="1226488"/>
          </a:xfrm>
          <a:prstGeom prst="rect">
            <a:avLst/>
          </a:prstGeom>
        </p:spPr>
      </p:pic>
      <p:cxnSp>
        <p:nvCxnSpPr>
          <p:cNvPr id="8" name="Прямая со стрелкой 13"/>
          <p:cNvCxnSpPr/>
          <p:nvPr/>
        </p:nvCxnSpPr>
        <p:spPr>
          <a:xfrm flipH="1">
            <a:off x="2258008" y="2011188"/>
            <a:ext cx="3594069" cy="286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15"/>
          <p:cNvSpPr/>
          <p:nvPr/>
        </p:nvSpPr>
        <p:spPr>
          <a:xfrm>
            <a:off x="5770546" y="1337661"/>
            <a:ext cx="2906259" cy="89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Такую стандартную реализацию </a:t>
            </a:r>
            <a:r>
              <a:rPr lang="en-US" sz="1200" dirty="0" err="1" smtClean="0"/>
              <a:t>toString</a:t>
            </a:r>
            <a:r>
              <a:rPr lang="en-US" sz="1200" dirty="0" smtClean="0"/>
              <a:t> </a:t>
            </a:r>
            <a:r>
              <a:rPr lang="ru-RU" sz="1200" dirty="0" smtClean="0"/>
              <a:t>сделает </a:t>
            </a:r>
            <a:r>
              <a:rPr lang="en-US" sz="1200" dirty="0" smtClean="0"/>
              <a:t>IDEA, </a:t>
            </a:r>
            <a:r>
              <a:rPr lang="ru-RU" sz="1200" dirty="0" smtClean="0"/>
              <a:t>если переопределить его через </a:t>
            </a:r>
            <a:r>
              <a:rPr lang="en-US" sz="1200" dirty="0" smtClean="0"/>
              <a:t>ALT + INSERT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510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987653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equals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</a:t>
            </a:r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-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сравнение объектов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101" y="2011188"/>
            <a:ext cx="1100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1" y="1772816"/>
            <a:ext cx="5134692" cy="29341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4" y="4981311"/>
            <a:ext cx="5211029" cy="2010056"/>
          </a:xfrm>
          <a:prstGeom prst="rect">
            <a:avLst/>
          </a:prstGeom>
        </p:spPr>
      </p:pic>
      <p:pic>
        <p:nvPicPr>
          <p:cNvPr id="11" name="Picture 2" descr="Картинки знак вопроса - 81 фото - картинки и рисунки: скачать бесплатн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792" y="2303575"/>
            <a:ext cx="4192555" cy="41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021200" y="1624662"/>
            <a:ext cx="6228269" cy="9713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Почему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false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?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216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987653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equals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</a:t>
            </a:r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-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сравнение объектов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101" y="2011188"/>
            <a:ext cx="1100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100" y="1849458"/>
            <a:ext cx="1100243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Через </a:t>
            </a:r>
            <a:r>
              <a:rPr lang="en-US" sz="2800" dirty="0" smtClean="0">
                <a:latin typeface="+mj-lt"/>
              </a:rPr>
              <a:t>“==“ </a:t>
            </a:r>
            <a:r>
              <a:rPr lang="ru-RU" sz="2800" dirty="0" smtClean="0">
                <a:latin typeface="+mj-lt"/>
              </a:rPr>
              <a:t>в </a:t>
            </a:r>
            <a:r>
              <a:rPr lang="en-US" sz="2800" dirty="0" smtClean="0">
                <a:latin typeface="+mj-lt"/>
              </a:rPr>
              <a:t>Java </a:t>
            </a:r>
            <a:r>
              <a:rPr lang="ru-RU" sz="2800" dirty="0" smtClean="0">
                <a:latin typeface="+mj-lt"/>
              </a:rPr>
              <a:t>сравниваются ссылки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У </a:t>
            </a:r>
            <a:r>
              <a:rPr lang="en-US" sz="2800" dirty="0" smtClean="0">
                <a:latin typeface="+mj-lt"/>
              </a:rPr>
              <a:t>plane1 </a:t>
            </a:r>
            <a:r>
              <a:rPr lang="ru-RU" sz="2800" dirty="0" smtClean="0">
                <a:latin typeface="+mj-lt"/>
              </a:rPr>
              <a:t>и </a:t>
            </a:r>
            <a:r>
              <a:rPr lang="en-US" sz="2800" dirty="0" smtClean="0">
                <a:latin typeface="+mj-lt"/>
              </a:rPr>
              <a:t>plane2 </a:t>
            </a:r>
            <a:r>
              <a:rPr lang="ru-RU" sz="2800" dirty="0" smtClean="0">
                <a:latin typeface="+mj-lt"/>
              </a:rPr>
              <a:t>разные адреса в памяти (ссылки), поэтому и  </a:t>
            </a:r>
            <a:r>
              <a:rPr lang="en-US" sz="2800" dirty="0" smtClean="0">
                <a:latin typeface="+mj-lt"/>
              </a:rPr>
              <a:t>false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Примитивы можно сравнивать на </a:t>
            </a:r>
            <a:r>
              <a:rPr lang="en-US" sz="2800" dirty="0" smtClean="0">
                <a:latin typeface="+mj-lt"/>
              </a:rPr>
              <a:t>==, </a:t>
            </a:r>
            <a:r>
              <a:rPr lang="ru-RU" sz="2800" dirty="0" smtClean="0">
                <a:latin typeface="+mj-lt"/>
              </a:rPr>
              <a:t>т.к. они не ссылочные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Для сравнение объектов </a:t>
            </a:r>
            <a:r>
              <a:rPr lang="en-US" sz="2800" dirty="0" smtClean="0">
                <a:latin typeface="+mj-lt"/>
              </a:rPr>
              <a:t>“</a:t>
            </a:r>
            <a:r>
              <a:rPr lang="ru-RU" sz="2800" dirty="0" smtClean="0">
                <a:latin typeface="+mj-lt"/>
              </a:rPr>
              <a:t>по смыслу</a:t>
            </a:r>
            <a:r>
              <a:rPr lang="en-US" sz="2800" dirty="0" smtClean="0">
                <a:latin typeface="+mj-lt"/>
              </a:rPr>
              <a:t>” </a:t>
            </a:r>
            <a:r>
              <a:rPr lang="ru-RU" sz="2800" dirty="0" smtClean="0">
                <a:latin typeface="+mj-lt"/>
              </a:rPr>
              <a:t>нужно переопределить метод </a:t>
            </a:r>
            <a:r>
              <a:rPr lang="en-US" sz="2800" dirty="0" smtClean="0">
                <a:latin typeface="+mj-lt"/>
              </a:rPr>
              <a:t>equals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По умолчанию </a:t>
            </a:r>
            <a:r>
              <a:rPr lang="en-US" sz="2800" dirty="0" smtClean="0">
                <a:latin typeface="+mj-lt"/>
              </a:rPr>
              <a:t>equals </a:t>
            </a:r>
            <a:r>
              <a:rPr lang="ru-RU" sz="2800" dirty="0" smtClean="0">
                <a:latin typeface="+mj-lt"/>
              </a:rPr>
              <a:t>определен как оператор сравнения </a:t>
            </a:r>
            <a:r>
              <a:rPr lang="en-US" sz="2800" dirty="0" smtClean="0">
                <a:latin typeface="+mj-lt"/>
              </a:rPr>
              <a:t>“==“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На переопределение </a:t>
            </a:r>
            <a:r>
              <a:rPr lang="en-US" sz="2800" dirty="0" smtClean="0">
                <a:latin typeface="+mj-lt"/>
              </a:rPr>
              <a:t>equals </a:t>
            </a:r>
            <a:r>
              <a:rPr lang="ru-RU" sz="2800" dirty="0" smtClean="0">
                <a:latin typeface="+mj-lt"/>
              </a:rPr>
              <a:t>накладывают ограничения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47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987653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equals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</a:t>
            </a:r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-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сравнение объектов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101" y="2011188"/>
            <a:ext cx="1100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100" y="1849458"/>
            <a:ext cx="1100243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Если </a:t>
            </a:r>
            <a:r>
              <a:rPr lang="en-US" sz="2800" dirty="0" err="1">
                <a:latin typeface="+mj-lt"/>
              </a:rPr>
              <a:t>a.equals</a:t>
            </a:r>
            <a:r>
              <a:rPr lang="en-US" sz="2800" dirty="0">
                <a:latin typeface="+mj-lt"/>
              </a:rPr>
              <a:t>(b), </a:t>
            </a:r>
            <a:r>
              <a:rPr lang="ru-RU" sz="2800" dirty="0">
                <a:latin typeface="+mj-lt"/>
              </a:rPr>
              <a:t>то </a:t>
            </a:r>
            <a:r>
              <a:rPr lang="en-US" sz="2800" dirty="0" err="1">
                <a:latin typeface="+mj-lt"/>
              </a:rPr>
              <a:t>b.equals</a:t>
            </a:r>
            <a:r>
              <a:rPr lang="en-US" sz="2800" dirty="0">
                <a:latin typeface="+mj-lt"/>
              </a:rPr>
              <a:t>(a)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a.equals</a:t>
            </a:r>
            <a:r>
              <a:rPr lang="en-US" sz="2800" dirty="0">
                <a:latin typeface="+mj-lt"/>
              </a:rPr>
              <a:t>(a) 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Если </a:t>
            </a:r>
            <a:r>
              <a:rPr lang="en-US" sz="2800" dirty="0" err="1">
                <a:latin typeface="+mj-lt"/>
              </a:rPr>
              <a:t>a.equals</a:t>
            </a:r>
            <a:r>
              <a:rPr lang="en-US" sz="2800" dirty="0">
                <a:latin typeface="+mj-lt"/>
              </a:rPr>
              <a:t>(b), </a:t>
            </a:r>
            <a:r>
              <a:rPr lang="ru-RU" sz="2800" dirty="0">
                <a:latin typeface="+mj-lt"/>
              </a:rPr>
              <a:t>и </a:t>
            </a:r>
            <a:r>
              <a:rPr lang="en-US" sz="2800" dirty="0" err="1">
                <a:latin typeface="+mj-lt"/>
              </a:rPr>
              <a:t>b.equals</a:t>
            </a:r>
            <a:r>
              <a:rPr lang="en-US" sz="2800" dirty="0">
                <a:latin typeface="+mj-lt"/>
              </a:rPr>
              <a:t>(c), </a:t>
            </a:r>
            <a:r>
              <a:rPr lang="ru-RU" sz="2800" dirty="0">
                <a:latin typeface="+mj-lt"/>
              </a:rPr>
              <a:t>то </a:t>
            </a:r>
            <a:r>
              <a:rPr lang="en-US" sz="2800" dirty="0" err="1">
                <a:latin typeface="+mj-lt"/>
              </a:rPr>
              <a:t>a.equals</a:t>
            </a:r>
            <a:r>
              <a:rPr lang="en-US" sz="2800" dirty="0">
                <a:latin typeface="+mj-lt"/>
              </a:rPr>
              <a:t>(c)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Если  объекты не изменялись, </a:t>
            </a:r>
            <a:r>
              <a:rPr lang="en-US" sz="2800" dirty="0">
                <a:latin typeface="+mj-lt"/>
              </a:rPr>
              <a:t>equals </a:t>
            </a:r>
            <a:r>
              <a:rPr lang="ru-RU" sz="2800" dirty="0">
                <a:latin typeface="+mj-lt"/>
              </a:rPr>
              <a:t>для них всегда возвращает один и тот же результат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a.equals</a:t>
            </a:r>
            <a:r>
              <a:rPr lang="en-US" sz="2800" dirty="0">
                <a:latin typeface="+mj-lt"/>
              </a:rPr>
              <a:t>(null) </a:t>
            </a:r>
            <a:r>
              <a:rPr lang="ru-RU" sz="2800" dirty="0">
                <a:latin typeface="+mj-lt"/>
              </a:rPr>
              <a:t>возвращает </a:t>
            </a:r>
            <a:r>
              <a:rPr lang="en-US" sz="2800" dirty="0">
                <a:latin typeface="+mj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595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093400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hashCode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-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хеш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функция для объектов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101" y="2011188"/>
            <a:ext cx="1100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100" y="1849458"/>
            <a:ext cx="1100243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j-lt"/>
              </a:rPr>
              <a:t>Хеш</a:t>
            </a:r>
            <a:r>
              <a:rPr lang="ru-RU" sz="2800" dirty="0" smtClean="0">
                <a:latin typeface="+mj-lt"/>
              </a:rPr>
              <a:t> функция (функция свертки) – любая функция для которой для одинаковых аргументов результат – одинаковое значение фиксированной длинны</a:t>
            </a:r>
            <a:endParaRPr lang="ru-RU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Пример очень простой </a:t>
            </a:r>
            <a:r>
              <a:rPr lang="ru-RU" sz="2800" dirty="0" err="1">
                <a:latin typeface="+mj-lt"/>
              </a:rPr>
              <a:t>хеш</a:t>
            </a:r>
            <a:r>
              <a:rPr lang="ru-RU" sz="2800" dirty="0">
                <a:latin typeface="+mj-lt"/>
              </a:rPr>
              <a:t> функции – сложить все ‘буквы’ в строке, и взять остаток от деления на 10 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 Для равных объектов </a:t>
            </a:r>
            <a:r>
              <a:rPr lang="ru-RU" sz="2800" dirty="0" err="1">
                <a:latin typeface="+mj-lt"/>
              </a:rPr>
              <a:t>хеш</a:t>
            </a:r>
            <a:r>
              <a:rPr lang="ru-RU" sz="2800" dirty="0">
                <a:latin typeface="+mj-lt"/>
              </a:rPr>
              <a:t> всегда равный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Для разных объектов, </a:t>
            </a:r>
            <a:r>
              <a:rPr lang="ru-RU" sz="2800" dirty="0" err="1">
                <a:latin typeface="+mj-lt"/>
              </a:rPr>
              <a:t>хеш</a:t>
            </a:r>
            <a:r>
              <a:rPr lang="ru-RU" sz="2800" dirty="0">
                <a:latin typeface="+mj-lt"/>
              </a:rPr>
              <a:t> почти всегда разный, за исключением </a:t>
            </a:r>
            <a:r>
              <a:rPr lang="ru-RU" sz="2800" dirty="0" smtClean="0">
                <a:latin typeface="+mj-lt"/>
              </a:rPr>
              <a:t>коллизий</a:t>
            </a:r>
            <a:endParaRPr lang="ru-RU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Часто используется для ‘ускорения’ операций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6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093400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hashCode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-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хеш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функция для объектов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101" y="2011188"/>
            <a:ext cx="1100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100" y="1849458"/>
            <a:ext cx="11002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строка1 = “</a:t>
            </a:r>
            <a:r>
              <a:rPr lang="ru-RU" sz="2800" dirty="0" err="1">
                <a:latin typeface="+mj-lt"/>
              </a:rPr>
              <a:t>abc</a:t>
            </a:r>
            <a:r>
              <a:rPr lang="ru-RU" sz="2800" dirty="0">
                <a:latin typeface="+mj-lt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строка2 = “</a:t>
            </a:r>
            <a:r>
              <a:rPr lang="ru-RU" sz="2800" dirty="0" err="1">
                <a:latin typeface="+mj-lt"/>
              </a:rPr>
              <a:t>abd</a:t>
            </a:r>
            <a:r>
              <a:rPr lang="ru-RU" sz="2800" dirty="0">
                <a:latin typeface="+mj-lt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строка3 = “</a:t>
            </a:r>
            <a:r>
              <a:rPr lang="ru-RU" sz="2800" dirty="0" err="1">
                <a:latin typeface="+mj-lt"/>
              </a:rPr>
              <a:t>cba</a:t>
            </a:r>
            <a:r>
              <a:rPr lang="ru-RU" sz="2800" dirty="0">
                <a:latin typeface="+mj-lt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Какие будет считаться для них </a:t>
            </a:r>
            <a:r>
              <a:rPr lang="ru-RU" sz="2800" dirty="0" err="1">
                <a:latin typeface="+mj-lt"/>
              </a:rPr>
              <a:t>hashcode</a:t>
            </a:r>
            <a:r>
              <a:rPr lang="ru-RU" sz="2800" dirty="0">
                <a:latin typeface="+mj-lt"/>
              </a:rPr>
              <a:t>?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0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093400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hashCode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-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хеш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функция для объектов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056" y="2172919"/>
            <a:ext cx="11002435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Коллизия – ситуация, когда для разных объектов </a:t>
            </a:r>
            <a:r>
              <a:rPr lang="en-US" sz="2800" dirty="0" err="1" smtClean="0">
                <a:latin typeface="+mj-lt"/>
              </a:rPr>
              <a:t>hashCode</a:t>
            </a:r>
            <a:r>
              <a:rPr lang="en-US" sz="2800" dirty="0" smtClean="0">
                <a:latin typeface="+mj-lt"/>
              </a:rPr>
              <a:t> </a:t>
            </a:r>
            <a:r>
              <a:rPr lang="ru-RU" sz="2800" dirty="0" smtClean="0">
                <a:latin typeface="+mj-lt"/>
              </a:rPr>
              <a:t>совпадает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Возникает из-за того, что, результат </a:t>
            </a:r>
            <a:r>
              <a:rPr lang="ru-RU" sz="2800" dirty="0" err="1" smtClean="0">
                <a:latin typeface="+mj-lt"/>
              </a:rPr>
              <a:t>хеш</a:t>
            </a:r>
            <a:r>
              <a:rPr lang="ru-RU" sz="2800" dirty="0" smtClean="0">
                <a:latin typeface="+mj-lt"/>
              </a:rPr>
              <a:t> функции ограничен по длине (в </a:t>
            </a:r>
            <a:r>
              <a:rPr lang="en-US" sz="2800" dirty="0" smtClean="0">
                <a:latin typeface="+mj-lt"/>
              </a:rPr>
              <a:t>Java – </a:t>
            </a:r>
            <a:r>
              <a:rPr lang="ru-RU" sz="2800" dirty="0" smtClean="0">
                <a:latin typeface="+mj-lt"/>
              </a:rPr>
              <a:t>значениями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По большому счету </a:t>
            </a:r>
            <a:r>
              <a:rPr lang="en-US" sz="2800" dirty="0" err="1" smtClean="0">
                <a:latin typeface="+mj-lt"/>
              </a:rPr>
              <a:t>hashCode</a:t>
            </a:r>
            <a:r>
              <a:rPr lang="en-US" sz="2800" dirty="0" smtClean="0">
                <a:latin typeface="+mj-lt"/>
              </a:rPr>
              <a:t>() = {return 42} </a:t>
            </a:r>
            <a:r>
              <a:rPr lang="ru-RU" sz="2800" dirty="0" smtClean="0">
                <a:latin typeface="+mj-lt"/>
              </a:rPr>
              <a:t>тоже </a:t>
            </a:r>
            <a:r>
              <a:rPr lang="ru-RU" sz="2800" dirty="0" err="1" smtClean="0">
                <a:latin typeface="+mj-lt"/>
              </a:rPr>
              <a:t>хеш</a:t>
            </a:r>
            <a:r>
              <a:rPr lang="ru-RU" sz="2800" dirty="0" smtClean="0">
                <a:latin typeface="+mj-lt"/>
              </a:rPr>
              <a:t> функция, которая всегда будет выдавать коллизию</a:t>
            </a:r>
            <a:endParaRPr lang="ru-RU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88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093400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Связь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equals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hashCode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056" y="2172919"/>
            <a:ext cx="1100243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Методы </a:t>
            </a:r>
            <a:r>
              <a:rPr lang="en-US" sz="3200" dirty="0" smtClean="0">
                <a:latin typeface="+mj-lt"/>
              </a:rPr>
              <a:t>equals </a:t>
            </a:r>
            <a:r>
              <a:rPr lang="ru-RU" sz="3200" dirty="0" smtClean="0">
                <a:latin typeface="+mj-lt"/>
              </a:rPr>
              <a:t>и </a:t>
            </a:r>
            <a:r>
              <a:rPr lang="en-US" sz="3200" dirty="0" err="1" smtClean="0">
                <a:latin typeface="+mj-lt"/>
              </a:rPr>
              <a:t>hashCode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взаимосвязаны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Как правило их переопределяют вместе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Они должны зависеть от одних и тех же полей</a:t>
            </a:r>
            <a:endParaRPr lang="ru-RU" sz="3200" dirty="0">
              <a:latin typeface="+mj-lt"/>
            </a:endParaRPr>
          </a:p>
          <a:p>
            <a:pPr>
              <a:spcAft>
                <a:spcPts val="600"/>
              </a:spcAft>
              <a:buClr>
                <a:schemeClr val="accent2"/>
              </a:buClr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88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6242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предыдущих сериях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321" y="1343609"/>
            <a:ext cx="1100243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ООП – основная парадигма </a:t>
            </a:r>
            <a:r>
              <a:rPr lang="ru-RU" sz="2800" dirty="0" err="1">
                <a:latin typeface="+mj-lt"/>
              </a:rPr>
              <a:t>Java</a:t>
            </a:r>
            <a:r>
              <a:rPr lang="ru-RU" sz="2800" dirty="0">
                <a:latin typeface="+mj-lt"/>
              </a:rPr>
              <a:t> (но не единственная)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Основные принципы </a:t>
            </a:r>
            <a:r>
              <a:rPr lang="ru-RU" sz="2800" dirty="0" err="1">
                <a:latin typeface="+mj-lt"/>
              </a:rPr>
              <a:t>ооп</a:t>
            </a:r>
            <a:r>
              <a:rPr lang="ru-RU" sz="2800" dirty="0">
                <a:latin typeface="+mj-lt"/>
              </a:rPr>
              <a:t> – полиморфизм, наследование, инкапсуляция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Объект – сущность, имеет состояние и поведение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Класс – шаблон, по которому создается объект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Свойство – параметр класса, у объекта имеет конкретное значение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Метод – функция, описывается в классе, принадлежит объекту, может использовать его состояние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Конструктор класса – специальный метод, который «собирает объект по чертежу</a:t>
            </a:r>
            <a:r>
              <a:rPr lang="ru-RU" sz="2800" dirty="0" smtClean="0">
                <a:latin typeface="+mj-lt"/>
              </a:rPr>
              <a:t>»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54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093400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Сгенерируем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equals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hashCode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через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IDEA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Овал 15"/>
          <p:cNvSpPr/>
          <p:nvPr/>
        </p:nvSpPr>
        <p:spPr>
          <a:xfrm>
            <a:off x="9530627" y="2304744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Добавили серийный номер</a:t>
            </a:r>
            <a:endParaRPr lang="ru-RU" sz="1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2" y="1575759"/>
            <a:ext cx="5821238" cy="5328894"/>
          </a:xfrm>
          <a:prstGeom prst="rect">
            <a:avLst/>
          </a:prstGeom>
        </p:spPr>
      </p:pic>
      <p:cxnSp>
        <p:nvCxnSpPr>
          <p:cNvPr id="9" name="Прямая со стрелкой 13"/>
          <p:cNvCxnSpPr>
            <a:stCxn id="7" idx="2"/>
          </p:cNvCxnSpPr>
          <p:nvPr/>
        </p:nvCxnSpPr>
        <p:spPr>
          <a:xfrm flipH="1">
            <a:off x="3278155" y="2689767"/>
            <a:ext cx="6252472" cy="86208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5"/>
          <p:cNvSpPr/>
          <p:nvPr/>
        </p:nvSpPr>
        <p:spPr>
          <a:xfrm>
            <a:off x="9857198" y="3934492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Тут главное, сравниваем серийные номера</a:t>
            </a:r>
            <a:endParaRPr lang="ru-RU" sz="1200" dirty="0"/>
          </a:p>
        </p:txBody>
      </p:sp>
      <p:cxnSp>
        <p:nvCxnSpPr>
          <p:cNvPr id="16" name="Прямая со стрелкой 13"/>
          <p:cNvCxnSpPr>
            <a:stCxn id="15" idx="2"/>
          </p:cNvCxnSpPr>
          <p:nvPr/>
        </p:nvCxnSpPr>
        <p:spPr>
          <a:xfrm flipH="1">
            <a:off x="4920344" y="4319515"/>
            <a:ext cx="4936854" cy="147790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5"/>
          <p:cNvSpPr/>
          <p:nvPr/>
        </p:nvSpPr>
        <p:spPr>
          <a:xfrm>
            <a:off x="8275860" y="5504437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Хеш</a:t>
            </a:r>
            <a:r>
              <a:rPr lang="ru-RU" sz="1200" dirty="0" smtClean="0"/>
              <a:t> зависит от серийного номера</a:t>
            </a:r>
            <a:endParaRPr lang="ru-RU" sz="1200" dirty="0"/>
          </a:p>
        </p:txBody>
      </p:sp>
      <p:cxnSp>
        <p:nvCxnSpPr>
          <p:cNvPr id="19" name="Прямая со стрелкой 13"/>
          <p:cNvCxnSpPr/>
          <p:nvPr/>
        </p:nvCxnSpPr>
        <p:spPr>
          <a:xfrm flipH="1">
            <a:off x="3514240" y="5889460"/>
            <a:ext cx="4734021" cy="77004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093400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Сгенерируем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equals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hashCode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через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IDEA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8" y="2013930"/>
            <a:ext cx="6409633" cy="36761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42" y="2788844"/>
            <a:ext cx="3839111" cy="1914792"/>
          </a:xfrm>
          <a:prstGeom prst="rect">
            <a:avLst/>
          </a:prstGeom>
        </p:spPr>
      </p:pic>
      <p:sp>
        <p:nvSpPr>
          <p:cNvPr id="12" name="Овал 15"/>
          <p:cNvSpPr/>
          <p:nvPr/>
        </p:nvSpPr>
        <p:spPr>
          <a:xfrm>
            <a:off x="8846382" y="1765942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Равны только 1 и 2 транспорт на </a:t>
            </a:r>
            <a:r>
              <a:rPr lang="en-US" sz="1200" dirty="0" smtClean="0"/>
              <a:t>equals</a:t>
            </a:r>
            <a:endParaRPr lang="ru-RU" sz="1200" dirty="0"/>
          </a:p>
        </p:txBody>
      </p:sp>
      <p:cxnSp>
        <p:nvCxnSpPr>
          <p:cNvPr id="13" name="Прямая со стрелкой 13"/>
          <p:cNvCxnSpPr>
            <a:stCxn id="12" idx="2"/>
          </p:cNvCxnSpPr>
          <p:nvPr/>
        </p:nvCxnSpPr>
        <p:spPr>
          <a:xfrm flipH="1">
            <a:off x="4584440" y="2150965"/>
            <a:ext cx="4261942" cy="191718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3"/>
          <p:cNvCxnSpPr/>
          <p:nvPr/>
        </p:nvCxnSpPr>
        <p:spPr>
          <a:xfrm flipH="1">
            <a:off x="7948272" y="2303365"/>
            <a:ext cx="1050510" cy="176478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0934008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Boxing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Unboxing</a:t>
            </a:r>
            <a:endParaRPr lang="ru-RU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Овал 15"/>
          <p:cNvSpPr/>
          <p:nvPr/>
        </p:nvSpPr>
        <p:spPr>
          <a:xfrm>
            <a:off x="8936578" y="842949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Boxing</a:t>
            </a:r>
            <a:endParaRPr lang="ru-RU" sz="1200" dirty="0"/>
          </a:p>
        </p:txBody>
      </p:sp>
      <p:sp>
        <p:nvSpPr>
          <p:cNvPr id="9" name="Овал 15"/>
          <p:cNvSpPr/>
          <p:nvPr/>
        </p:nvSpPr>
        <p:spPr>
          <a:xfrm>
            <a:off x="8015666" y="2871267"/>
            <a:ext cx="2465722" cy="7700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Unboxing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3" y="1644098"/>
            <a:ext cx="5877745" cy="3153215"/>
          </a:xfrm>
          <a:prstGeom prst="rect">
            <a:avLst/>
          </a:prstGeom>
        </p:spPr>
      </p:pic>
      <p:cxnSp>
        <p:nvCxnSpPr>
          <p:cNvPr id="11" name="Прямая со стрелкой 13"/>
          <p:cNvCxnSpPr/>
          <p:nvPr/>
        </p:nvCxnSpPr>
        <p:spPr>
          <a:xfrm flipH="1">
            <a:off x="2736981" y="1362269"/>
            <a:ext cx="6199597" cy="9896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3"/>
          <p:cNvCxnSpPr/>
          <p:nvPr/>
        </p:nvCxnSpPr>
        <p:spPr>
          <a:xfrm flipH="1" flipV="1">
            <a:off x="2183363" y="3010678"/>
            <a:ext cx="5832303" cy="19649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959429" y="5214698"/>
            <a:ext cx="7881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sz="2800" dirty="0"/>
              <a:t>Java </a:t>
            </a:r>
            <a:r>
              <a:rPr lang="ru-RU" sz="2800" dirty="0"/>
              <a:t>автоматически упаковывает</a:t>
            </a:r>
            <a:r>
              <a:rPr lang="en-US" sz="2800" dirty="0"/>
              <a:t>/</a:t>
            </a:r>
            <a:r>
              <a:rPr lang="ru-RU" sz="2800" dirty="0"/>
              <a:t>распаковывает примитив</a:t>
            </a:r>
          </a:p>
        </p:txBody>
      </p:sp>
    </p:spTree>
    <p:extLst>
      <p:ext uri="{BB962C8B-B14F-4D97-AF65-F5344CB8AC3E}">
        <p14:creationId xmlns:p14="http://schemas.microsoft.com/office/powerpoint/2010/main" val="15515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06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3560" y="2038069"/>
            <a:ext cx="698404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Глава </a:t>
            </a:r>
            <a:r>
              <a:rPr lang="en-US" sz="4400" dirty="0" smtClean="0"/>
              <a:t>4</a:t>
            </a:r>
            <a:r>
              <a:rPr lang="ru-RU" sz="4400" dirty="0" smtClean="0"/>
              <a:t>.4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Практика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5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258" y="271473"/>
            <a:ext cx="6984048" cy="6180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Домашнее задание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236" y="1432691"/>
            <a:ext cx="1131967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Создать иерархию из 1 предка и 3х наследников этого предка (пример, Музыкальные инструменты, Бытовая Техника, Животные</a:t>
            </a:r>
            <a:r>
              <a:rPr lang="ru-RU" sz="2400" dirty="0" smtClean="0">
                <a:latin typeface="+mj-lt"/>
              </a:rPr>
              <a:t>). Использовать абстрактный класс</a:t>
            </a:r>
            <a:endParaRPr lang="ru-RU" sz="24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В одном наследнике переопределить </a:t>
            </a:r>
            <a:r>
              <a:rPr lang="ru-RU" sz="2400" dirty="0" err="1">
                <a:latin typeface="+mj-lt"/>
              </a:rPr>
              <a:t>equals</a:t>
            </a:r>
            <a:r>
              <a:rPr lang="ru-RU" sz="2400" dirty="0">
                <a:latin typeface="+mj-lt"/>
              </a:rPr>
              <a:t> и </a:t>
            </a:r>
            <a:r>
              <a:rPr lang="ru-RU" sz="2400" smtClean="0">
                <a:latin typeface="+mj-lt"/>
              </a:rPr>
              <a:t>hashСode</a:t>
            </a:r>
            <a:r>
              <a:rPr lang="ru-RU" sz="2400" dirty="0">
                <a:latin typeface="+mj-lt"/>
              </a:rPr>
              <a:t>. Продемонстрировать работу этих методов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Во всех наследниках переопределить </a:t>
            </a:r>
            <a:r>
              <a:rPr lang="ru-RU" sz="2400" dirty="0" err="1">
                <a:latin typeface="+mj-lt"/>
              </a:rPr>
              <a:t>toString</a:t>
            </a:r>
            <a:r>
              <a:rPr lang="ru-RU" sz="2400" dirty="0">
                <a:latin typeface="+mj-lt"/>
              </a:rPr>
              <a:t>. Продемонстрировать полиморфизм.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У предка должен быть хотя бы 1 публичный метод, продемонстрировать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У одного из наследников должен быть приватный метод. Использовать этот метод внутри публичного метода (можно создать еще один публичный метод, можно переопределить существующий)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0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3560" y="2038069"/>
            <a:ext cx="698404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Глава 4.1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Статика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5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Статика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492" y="1368491"/>
            <a:ext cx="11002435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Статическая переменная – переменная, значение которых будет одинаковое для всех экземпляров класса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Чаще всего статические переменные используют с модификатором </a:t>
            </a:r>
            <a:r>
              <a:rPr lang="en-US" sz="3600" dirty="0" smtClean="0">
                <a:latin typeface="+mj-lt"/>
              </a:rPr>
              <a:t>final (</a:t>
            </a:r>
            <a:r>
              <a:rPr lang="ru-RU" sz="3600" dirty="0" smtClean="0">
                <a:latin typeface="+mj-lt"/>
              </a:rPr>
              <a:t>константа)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Статический метод – в некотором роде «процедура» из процедурного программирования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Статические методы имеют доступ только к статическим полям</a:t>
            </a:r>
          </a:p>
        </p:txBody>
      </p:sp>
    </p:spTree>
    <p:extLst>
      <p:ext uri="{BB962C8B-B14F-4D97-AF65-F5344CB8AC3E}">
        <p14:creationId xmlns:p14="http://schemas.microsoft.com/office/powerpoint/2010/main" val="2030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Статика 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" y="1264739"/>
            <a:ext cx="5439430" cy="53810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47" y="2546142"/>
            <a:ext cx="6337469" cy="159664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409" y="4271420"/>
            <a:ext cx="2906395" cy="1283924"/>
          </a:xfrm>
          <a:prstGeom prst="rect">
            <a:avLst/>
          </a:prstGeom>
        </p:spPr>
      </p:pic>
      <p:cxnSp>
        <p:nvCxnSpPr>
          <p:cNvPr id="11" name="Прямая со стрелкой 13"/>
          <p:cNvCxnSpPr/>
          <p:nvPr/>
        </p:nvCxnSpPr>
        <p:spPr>
          <a:xfrm flipH="1" flipV="1">
            <a:off x="1929255" y="1654602"/>
            <a:ext cx="2737440" cy="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5"/>
          <p:cNvSpPr/>
          <p:nvPr/>
        </p:nvSpPr>
        <p:spPr>
          <a:xfrm>
            <a:off x="4694393" y="1292890"/>
            <a:ext cx="2081646" cy="61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Final –</a:t>
            </a:r>
            <a:r>
              <a:rPr lang="ru-RU" sz="1200" dirty="0" smtClean="0"/>
              <a:t> константа (нельзя изменить)</a:t>
            </a:r>
            <a:endParaRPr lang="ru-RU" sz="1200" dirty="0"/>
          </a:p>
        </p:txBody>
      </p:sp>
      <p:sp>
        <p:nvSpPr>
          <p:cNvPr id="15" name="Овал 15"/>
          <p:cNvSpPr/>
          <p:nvPr/>
        </p:nvSpPr>
        <p:spPr>
          <a:xfrm>
            <a:off x="3625872" y="2680372"/>
            <a:ext cx="2081646" cy="61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Статический метод</a:t>
            </a:r>
            <a:endParaRPr lang="ru-RU" sz="1200" dirty="0"/>
          </a:p>
        </p:txBody>
      </p:sp>
      <p:cxnSp>
        <p:nvCxnSpPr>
          <p:cNvPr id="16" name="Прямая со стрелкой 13"/>
          <p:cNvCxnSpPr>
            <a:stCxn id="15" idx="0"/>
          </p:cNvCxnSpPr>
          <p:nvPr/>
        </p:nvCxnSpPr>
        <p:spPr>
          <a:xfrm flipH="1" flipV="1">
            <a:off x="3170064" y="2293322"/>
            <a:ext cx="1496631" cy="38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5"/>
          <p:cNvSpPr/>
          <p:nvPr/>
        </p:nvSpPr>
        <p:spPr>
          <a:xfrm>
            <a:off x="5964002" y="1940283"/>
            <a:ext cx="2398604" cy="584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Изменяемая статическая переменная</a:t>
            </a:r>
            <a:endParaRPr lang="ru-RU" sz="1200" dirty="0"/>
          </a:p>
        </p:txBody>
      </p:sp>
      <p:cxnSp>
        <p:nvCxnSpPr>
          <p:cNvPr id="20" name="Прямая со стрелкой 13"/>
          <p:cNvCxnSpPr/>
          <p:nvPr/>
        </p:nvCxnSpPr>
        <p:spPr>
          <a:xfrm flipH="1" flipV="1">
            <a:off x="3247053" y="1940283"/>
            <a:ext cx="2696467" cy="29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15"/>
          <p:cNvSpPr/>
          <p:nvPr/>
        </p:nvSpPr>
        <p:spPr>
          <a:xfrm>
            <a:off x="3776609" y="4035679"/>
            <a:ext cx="2418917" cy="839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Статическое состояние доступно экземпляру</a:t>
            </a:r>
            <a:endParaRPr lang="ru-RU" sz="1200" dirty="0"/>
          </a:p>
        </p:txBody>
      </p:sp>
      <p:cxnSp>
        <p:nvCxnSpPr>
          <p:cNvPr id="24" name="Прямая со стрелкой 13"/>
          <p:cNvCxnSpPr/>
          <p:nvPr/>
        </p:nvCxnSpPr>
        <p:spPr>
          <a:xfrm flipH="1" flipV="1">
            <a:off x="2093218" y="4090437"/>
            <a:ext cx="1789138" cy="245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15"/>
          <p:cNvSpPr/>
          <p:nvPr/>
        </p:nvSpPr>
        <p:spPr>
          <a:xfrm>
            <a:off x="9965093" y="1654602"/>
            <a:ext cx="2418917" cy="839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Вызов статики через имя класса</a:t>
            </a:r>
            <a:endParaRPr lang="ru-RU" sz="1200" dirty="0"/>
          </a:p>
        </p:txBody>
      </p:sp>
      <p:cxnSp>
        <p:nvCxnSpPr>
          <p:cNvPr id="27" name="Прямая со стрелкой 13"/>
          <p:cNvCxnSpPr>
            <a:stCxn id="26" idx="4"/>
          </p:cNvCxnSpPr>
          <p:nvPr/>
        </p:nvCxnSpPr>
        <p:spPr>
          <a:xfrm flipH="1">
            <a:off x="10257453" y="2493829"/>
            <a:ext cx="917099" cy="114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99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3560" y="2038069"/>
            <a:ext cx="698404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Глава 4.</a:t>
            </a:r>
            <a:r>
              <a:rPr lang="en-US" sz="4400" dirty="0" smtClean="0"/>
              <a:t>2</a:t>
            </a:r>
            <a:r>
              <a:rPr lang="ru-RU" sz="4400" dirty="0" smtClean="0"/>
              <a:t>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Передача по ссылке и по значению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194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Передача по ссылке и по значению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98" y="1511561"/>
            <a:ext cx="1100243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 </a:t>
            </a:r>
            <a:r>
              <a:rPr lang="en-US" sz="3600" dirty="0" smtClean="0">
                <a:latin typeface="+mj-lt"/>
              </a:rPr>
              <a:t>Java </a:t>
            </a:r>
            <a:r>
              <a:rPr lang="ru-RU" sz="3600" dirty="0" smtClean="0">
                <a:latin typeface="+mj-lt"/>
              </a:rPr>
              <a:t>поведение при передаче внутрь методов разное у примитивов и объектов (ссылочных типов)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Вспомним как устроена память в </a:t>
            </a:r>
            <a:r>
              <a:rPr lang="en-US" sz="3600" dirty="0" smtClean="0">
                <a:latin typeface="+mj-lt"/>
              </a:rPr>
              <a:t>Java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Stack</a:t>
            </a:r>
            <a:r>
              <a:rPr lang="ru-RU" sz="3600" dirty="0" smtClean="0">
                <a:latin typeface="+mj-lt"/>
              </a:rPr>
              <a:t> – место для хранения примитивов и ссылок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Heap</a:t>
            </a:r>
            <a:r>
              <a:rPr lang="ru-RU" sz="3600" dirty="0" smtClean="0">
                <a:latin typeface="+mj-lt"/>
              </a:rPr>
              <a:t> (Куча) – хранит сами объекты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7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998</Words>
  <Application>Microsoft Office PowerPoint</Application>
  <PresentationFormat>Широкоэкранный</PresentationFormat>
  <Paragraphs>141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Open Sans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Откуда взялись эти методы?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Nikolay Kondusov</cp:lastModifiedBy>
  <cp:revision>77</cp:revision>
  <dcterms:created xsi:type="dcterms:W3CDTF">2022-08-15T19:30:13Z</dcterms:created>
  <dcterms:modified xsi:type="dcterms:W3CDTF">2022-09-16T11:01:29Z</dcterms:modified>
</cp:coreProperties>
</file>