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9" r:id="rId1"/>
  </p:sldMasterIdLst>
  <p:notesMasterIdLst>
    <p:notesMasterId r:id="rId15"/>
  </p:notesMasterIdLst>
  <p:sldIdLst>
    <p:sldId id="256" r:id="rId2"/>
    <p:sldId id="257" r:id="rId3"/>
    <p:sldId id="266" r:id="rId4"/>
    <p:sldId id="258" r:id="rId5"/>
    <p:sldId id="259" r:id="rId6"/>
    <p:sldId id="260" r:id="rId7"/>
    <p:sldId id="261" r:id="rId8"/>
    <p:sldId id="262" r:id="rId9"/>
    <p:sldId id="263" r:id="rId10"/>
    <p:sldId id="265" r:id="rId11"/>
    <p:sldId id="267" r:id="rId12"/>
    <p:sldId id="268"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81" d="100"/>
          <a:sy n="81" d="100"/>
        </p:scale>
        <p:origin x="727"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841CFD-E21E-4122-95F7-1FE10D8BCB0A}" type="datetimeFigureOut">
              <a:rPr lang="en-US" smtClean="0"/>
              <a:t>7/7/2016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AB833F-B0D2-4A90-AD3B-A606A503BBF9}" type="slidenum">
              <a:rPr lang="en-US" smtClean="0"/>
              <a:t>‹#›</a:t>
            </a:fld>
            <a:endParaRPr lang="en-US"/>
          </a:p>
        </p:txBody>
      </p:sp>
    </p:spTree>
    <p:extLst>
      <p:ext uri="{BB962C8B-B14F-4D97-AF65-F5344CB8AC3E}">
        <p14:creationId xmlns:p14="http://schemas.microsoft.com/office/powerpoint/2010/main" val="3462712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60467386-D2AF-4F86-ABB3-C9822F651569}" type="datetime10">
              <a:rPr lang="en-US" smtClean="0"/>
              <a:t>08:27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217C01CDF565}"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6186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E1F40-E859-48EE-8100-A4B731F78C8F}" type="datetime10">
              <a:rPr lang="en-US" smtClean="0"/>
              <a:t>08:27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0710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A92871-F057-4A6B-B820-9BEC10650A92}" type="datetime10">
              <a:rPr lang="en-US" smtClean="0"/>
              <a:t>08:27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712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C730CE-0273-468D-8E34-5433627F7452}" type="datetime10">
              <a:rPr lang="en-US" smtClean="0"/>
              <a:t>08:27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9356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8E337C2-EB84-4198-A012-E81E15972FA8}" type="datetime10">
              <a:rPr lang="en-US" smtClean="0"/>
              <a:t>08:27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95322001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C1AF9B-9387-437C-B18E-7764CF4536F3}" type="datetime10">
              <a:rPr lang="en-US" smtClean="0"/>
              <a:t>08:27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345857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AB1FE8-835D-4798-A05E-1FCE89364E60}" type="datetime10">
              <a:rPr lang="en-US" smtClean="0"/>
              <a:t>08:27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379623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D6DFE9-68F2-4C13-BEE2-B52013FD4CEA}" type="datetime10">
              <a:rPr lang="en-US" smtClean="0"/>
              <a:t>08:27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829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C2065-71A0-4DFB-9298-A860D7DDD33C}" type="datetime10">
              <a:rPr lang="en-US" smtClean="0"/>
              <a:t>08:27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2634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78D0E03D-1F61-44EF-854C-676628A429FE}" type="datetime10">
              <a:rPr lang="en-US" smtClean="0"/>
              <a:t>08:27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D57F1E4F-1CFF-5643-939E-217C01CDF565}"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4469812"/>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ABDE6A9D-40D3-49C1-9C99-1F37DC1B113B}" type="datetime10">
              <a:rPr lang="en-US" smtClean="0"/>
              <a:t>08:27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222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C4DC0CC-3FF0-4DC0-8D10-A9530F32FA9F}" type="datetime10">
              <a:rPr lang="en-US" smtClean="0"/>
              <a:t>08:27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217C01CDF56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8189767"/>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Thermal Model for the HELIX Magnet System</a:t>
            </a:r>
          </a:p>
        </p:txBody>
      </p:sp>
      <p:sp>
        <p:nvSpPr>
          <p:cNvPr id="3" name="Subtitle 2"/>
          <p:cNvSpPr>
            <a:spLocks noGrp="1"/>
          </p:cNvSpPr>
          <p:nvPr>
            <p:ph type="subTitle" idx="1"/>
          </p:nvPr>
        </p:nvSpPr>
        <p:spPr/>
        <p:txBody>
          <a:bodyPr>
            <a:normAutofit lnSpcReduction="10000"/>
          </a:bodyPr>
          <a:lstStyle/>
          <a:p>
            <a:r>
              <a:rPr lang="en-US" dirty="0"/>
              <a:t>Noah Green</a:t>
            </a:r>
          </a:p>
          <a:p>
            <a:r>
              <a:rPr lang="en-US" dirty="0"/>
              <a:t>University of Michigan</a:t>
            </a:r>
          </a:p>
        </p:txBody>
      </p:sp>
    </p:spTree>
    <p:extLst>
      <p:ext uri="{BB962C8B-B14F-4D97-AF65-F5344CB8AC3E}">
        <p14:creationId xmlns:p14="http://schemas.microsoft.com/office/powerpoint/2010/main" val="18402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36815"/>
          </a:xfrm>
        </p:spPr>
        <p:txBody>
          <a:bodyPr/>
          <a:lstStyle/>
          <a:p>
            <a:r>
              <a:rPr lang="en-US" dirty="0"/>
              <a:t>Thermal Code: Model vs Data</a:t>
            </a:r>
          </a:p>
        </p:txBody>
      </p:sp>
      <p:sp>
        <p:nvSpPr>
          <p:cNvPr id="3" name="Content Placeholder 2"/>
          <p:cNvSpPr>
            <a:spLocks noGrp="1"/>
          </p:cNvSpPr>
          <p:nvPr>
            <p:ph idx="1"/>
          </p:nvPr>
        </p:nvSpPr>
        <p:spPr>
          <a:xfrm>
            <a:off x="1251678" y="1371600"/>
            <a:ext cx="10178322" cy="4431792"/>
          </a:xfrm>
        </p:spPr>
        <p:txBody>
          <a:bodyPr/>
          <a:lstStyle/>
          <a:p>
            <a:r>
              <a:rPr lang="en-US" dirty="0"/>
              <a:t>Elbows probably due to different heat transfer rates in upper and lower parts of cryostat</a:t>
            </a:r>
          </a:p>
          <a:p>
            <a:pPr lvl="1"/>
            <a:r>
              <a:rPr lang="en-US" dirty="0"/>
              <a:t>Note that if the day 4 elbow wasn’t there, then</a:t>
            </a:r>
          </a:p>
          <a:p>
            <a:pPr marL="457200" lvl="1" indent="0">
              <a:buNone/>
            </a:pPr>
            <a:r>
              <a:rPr lang="en-US" dirty="0"/>
              <a:t>    the hold times would closely match</a:t>
            </a:r>
          </a:p>
          <a:p>
            <a:r>
              <a:rPr lang="en-US" dirty="0"/>
              <a:t>Curvature between 0.5 and 4 days probably due to </a:t>
            </a:r>
          </a:p>
          <a:p>
            <a:pPr marL="0" indent="0">
              <a:buNone/>
            </a:pPr>
            <a:r>
              <a:rPr lang="en-US" dirty="0"/>
              <a:t>    cylindrical nature of cryostat</a:t>
            </a:r>
          </a:p>
          <a:p>
            <a:pPr marL="457200" lvl="1"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Picture 4"/>
          <p:cNvPicPr>
            <a:picLocks noChangeAspect="1"/>
          </p:cNvPicPr>
          <p:nvPr/>
        </p:nvPicPr>
        <p:blipFill>
          <a:blip r:embed="rId2"/>
          <a:stretch>
            <a:fillRect/>
          </a:stretch>
        </p:blipFill>
        <p:spPr>
          <a:xfrm>
            <a:off x="6989300" y="1990444"/>
            <a:ext cx="4753037" cy="4486556"/>
          </a:xfrm>
          <a:prstGeom prst="rect">
            <a:avLst/>
          </a:prstGeom>
        </p:spPr>
      </p:pic>
      <p:cxnSp>
        <p:nvCxnSpPr>
          <p:cNvPr id="9" name="Straight Arrow Connector 8"/>
          <p:cNvCxnSpPr/>
          <p:nvPr/>
        </p:nvCxnSpPr>
        <p:spPr>
          <a:xfrm>
            <a:off x="7543800" y="1852865"/>
            <a:ext cx="533400" cy="134753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2" name="Straight Arrow Connector 11"/>
          <p:cNvCxnSpPr/>
          <p:nvPr/>
        </p:nvCxnSpPr>
        <p:spPr>
          <a:xfrm>
            <a:off x="8763000" y="1761843"/>
            <a:ext cx="1600200" cy="294946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935628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760615"/>
          </a:xfrm>
        </p:spPr>
        <p:txBody>
          <a:bodyPr>
            <a:normAutofit fontScale="90000"/>
          </a:bodyPr>
          <a:lstStyle/>
          <a:p>
            <a:r>
              <a:rPr lang="en-US" dirty="0"/>
              <a:t>Goals again</a:t>
            </a:r>
          </a:p>
        </p:txBody>
      </p:sp>
      <p:sp>
        <p:nvSpPr>
          <p:cNvPr id="3" name="Content Placeholder 2"/>
          <p:cNvSpPr>
            <a:spLocks noGrp="1"/>
          </p:cNvSpPr>
          <p:nvPr>
            <p:ph idx="1"/>
          </p:nvPr>
        </p:nvSpPr>
        <p:spPr>
          <a:xfrm>
            <a:off x="1251678" y="1371601"/>
            <a:ext cx="10178322" cy="5004078"/>
          </a:xfrm>
        </p:spPr>
        <p:txBody>
          <a:bodyPr/>
          <a:lstStyle/>
          <a:p>
            <a:r>
              <a:rPr lang="en-US" dirty="0"/>
              <a:t>Accurately predict hold times for current system, even with varying initial conditions. </a:t>
            </a:r>
            <a:r>
              <a:rPr lang="en-US" b="1" dirty="0"/>
              <a:t>Done?</a:t>
            </a:r>
          </a:p>
          <a:p>
            <a:pPr lvl="1"/>
            <a:r>
              <a:rPr lang="en-US" dirty="0"/>
              <a:t>Heavily relies on data from previous runs to tune the hold time.</a:t>
            </a:r>
          </a:p>
          <a:p>
            <a:pPr lvl="1"/>
            <a:r>
              <a:rPr lang="en-US" dirty="0"/>
              <a:t>Does not account for the effect of cryostat geometry on </a:t>
            </a:r>
            <a:r>
              <a:rPr lang="en-US" dirty="0" err="1"/>
              <a:t>boiloff</a:t>
            </a:r>
            <a:r>
              <a:rPr lang="en-US" dirty="0"/>
              <a:t> rate.</a:t>
            </a:r>
          </a:p>
          <a:p>
            <a:r>
              <a:rPr lang="en-US" dirty="0"/>
              <a:t>Provide capability to optimize currently modeled components, account for existing but still </a:t>
            </a:r>
            <a:r>
              <a:rPr lang="en-US" dirty="0" err="1"/>
              <a:t>unmodeled</a:t>
            </a:r>
            <a:r>
              <a:rPr lang="en-US" dirty="0"/>
              <a:t> components (e.g. the stack and current leads), and add new components (e.g. secondary </a:t>
            </a:r>
            <a:r>
              <a:rPr lang="en-US" dirty="0" err="1"/>
              <a:t>dewar</a:t>
            </a:r>
            <a:r>
              <a:rPr lang="en-US" dirty="0"/>
              <a:t>). </a:t>
            </a:r>
            <a:r>
              <a:rPr lang="en-US" b="1" dirty="0"/>
              <a:t>Not done.</a:t>
            </a:r>
          </a:p>
          <a:p>
            <a:pPr lvl="1"/>
            <a:r>
              <a:rPr lang="en-US" dirty="0"/>
              <a:t>Program needs to be rewritten with proper object orientation</a:t>
            </a:r>
          </a:p>
          <a:p>
            <a:pPr lvl="1"/>
            <a:r>
              <a:rPr lang="en-US" dirty="0"/>
              <a:t>Move to a finite element analysis to help model temperature gradients and more complicated components</a:t>
            </a:r>
          </a:p>
          <a:p>
            <a:r>
              <a:rPr lang="en-US" dirty="0"/>
              <a:t>Optimize flow ratio between radiation shield cooling tube and stack. </a:t>
            </a:r>
            <a:r>
              <a:rPr lang="en-US" b="1" dirty="0"/>
              <a:t>Not done.</a:t>
            </a:r>
          </a:p>
          <a:p>
            <a:pPr lvl="1"/>
            <a:r>
              <a:rPr lang="en-US" dirty="0"/>
              <a:t>Stack is not currently modeled, so impossible to optimize flow.</a:t>
            </a:r>
          </a:p>
          <a:p>
            <a:pPr lvl="1"/>
            <a:r>
              <a:rPr lang="en-US" dirty="0"/>
              <a:t>Solved by better component modeling solution that was already mentioned.</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95250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36815"/>
          </a:xfrm>
        </p:spPr>
        <p:txBody>
          <a:bodyPr/>
          <a:lstStyle/>
          <a:p>
            <a:r>
              <a:rPr lang="en-US" dirty="0"/>
              <a:t>Summary/Future work</a:t>
            </a:r>
          </a:p>
        </p:txBody>
      </p:sp>
      <p:sp>
        <p:nvSpPr>
          <p:cNvPr id="3" name="Content Placeholder 2"/>
          <p:cNvSpPr>
            <a:spLocks noGrp="1"/>
          </p:cNvSpPr>
          <p:nvPr>
            <p:ph idx="1"/>
          </p:nvPr>
        </p:nvSpPr>
        <p:spPr>
          <a:xfrm>
            <a:off x="1251678" y="1219200"/>
            <a:ext cx="10178322" cy="5029199"/>
          </a:xfrm>
        </p:spPr>
        <p:txBody>
          <a:bodyPr>
            <a:normAutofit lnSpcReduction="10000"/>
          </a:bodyPr>
          <a:lstStyle/>
          <a:p>
            <a:r>
              <a:rPr lang="en-US" dirty="0"/>
              <a:t>Resurrected old thermal model code from Patrick Koehn’s thesis and updated for Python</a:t>
            </a:r>
          </a:p>
          <a:p>
            <a:r>
              <a:rPr lang="en-US" dirty="0"/>
              <a:t>Thermal model can give a decent approximation of shield temperature, </a:t>
            </a:r>
            <a:r>
              <a:rPr lang="en-US" dirty="0" err="1"/>
              <a:t>boiloff</a:t>
            </a:r>
            <a:r>
              <a:rPr lang="en-US" dirty="0"/>
              <a:t> rate, and hold time, but needs input from previous testing to be accurate. </a:t>
            </a:r>
          </a:p>
          <a:p>
            <a:pPr lvl="1"/>
            <a:r>
              <a:rPr lang="en-US" dirty="0"/>
              <a:t>Limits ability to model new components</a:t>
            </a:r>
          </a:p>
          <a:p>
            <a:r>
              <a:rPr lang="en-US" dirty="0"/>
              <a:t>Future work:</a:t>
            </a:r>
          </a:p>
          <a:p>
            <a:pPr lvl="1"/>
            <a:r>
              <a:rPr lang="en-US" dirty="0"/>
              <a:t>Object orient code so it is easier to see the heat flow contributions of each component, and simpler to add new components to the model </a:t>
            </a:r>
          </a:p>
          <a:p>
            <a:pPr lvl="2"/>
            <a:r>
              <a:rPr lang="en-US" dirty="0"/>
              <a:t>Would like to add pony keg </a:t>
            </a:r>
            <a:r>
              <a:rPr lang="en-US" dirty="0" err="1"/>
              <a:t>dewar</a:t>
            </a:r>
            <a:r>
              <a:rPr lang="en-US" dirty="0"/>
              <a:t> that is yet to be designed</a:t>
            </a:r>
          </a:p>
          <a:p>
            <a:pPr lvl="1"/>
            <a:r>
              <a:rPr lang="en-US" dirty="0"/>
              <a:t>Include stack in thermal model for flow optimization. </a:t>
            </a:r>
          </a:p>
          <a:p>
            <a:pPr lvl="2"/>
            <a:r>
              <a:rPr lang="en-US" dirty="0"/>
              <a:t>If accurate enough, this flow optimization could even provide real-time input to flow control valves for the </a:t>
            </a:r>
            <a:r>
              <a:rPr lang="en-US" dirty="0" err="1"/>
              <a:t>boiloff</a:t>
            </a:r>
            <a:r>
              <a:rPr lang="en-US" dirty="0"/>
              <a:t>.</a:t>
            </a:r>
          </a:p>
          <a:p>
            <a:pPr lvl="1"/>
            <a:r>
              <a:rPr lang="en-US" dirty="0"/>
              <a:t>Model the effect of cryostat geometry and temperature gradients on the </a:t>
            </a:r>
            <a:r>
              <a:rPr lang="en-US" dirty="0" err="1"/>
              <a:t>boiloff</a:t>
            </a:r>
            <a:r>
              <a:rPr lang="en-US" dirty="0"/>
              <a:t> rate to reproduce elbows and curvature in volume vs time plot</a:t>
            </a:r>
          </a:p>
          <a:p>
            <a:pPr lvl="1"/>
            <a:r>
              <a:rPr lang="en-US" dirty="0"/>
              <a:t>Possibly upgrade to a finite element analysis to accomplish all of this</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811442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760615"/>
          </a:xfrm>
        </p:spPr>
        <p:txBody>
          <a:bodyPr>
            <a:normAutofit fontScale="90000"/>
          </a:bodyPr>
          <a:lstStyle/>
          <a:p>
            <a:r>
              <a:rPr lang="en-US" dirty="0"/>
              <a:t>Backup: Additional Model Plots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5" name="Picture 4"/>
          <p:cNvPicPr>
            <a:picLocks noChangeAspect="1"/>
          </p:cNvPicPr>
          <p:nvPr/>
        </p:nvPicPr>
        <p:blipFill>
          <a:blip r:embed="rId2"/>
          <a:stretch>
            <a:fillRect/>
          </a:stretch>
        </p:blipFill>
        <p:spPr>
          <a:xfrm>
            <a:off x="6321604" y="1447799"/>
            <a:ext cx="5487650" cy="3658433"/>
          </a:xfrm>
          <a:prstGeom prst="rect">
            <a:avLst/>
          </a:prstGeom>
        </p:spPr>
      </p:pic>
      <p:pic>
        <p:nvPicPr>
          <p:cNvPr id="6" name="Picture 5"/>
          <p:cNvPicPr>
            <a:picLocks noChangeAspect="1"/>
          </p:cNvPicPr>
          <p:nvPr/>
        </p:nvPicPr>
        <p:blipFill>
          <a:blip r:embed="rId3"/>
          <a:stretch>
            <a:fillRect/>
          </a:stretch>
        </p:blipFill>
        <p:spPr>
          <a:xfrm>
            <a:off x="853189" y="1447800"/>
            <a:ext cx="5487650" cy="3658433"/>
          </a:xfrm>
          <a:prstGeom prst="rect">
            <a:avLst/>
          </a:prstGeom>
        </p:spPr>
      </p:pic>
    </p:spTree>
    <p:extLst>
      <p:ext uri="{BB962C8B-B14F-4D97-AF65-F5344CB8AC3E}">
        <p14:creationId xmlns:p14="http://schemas.microsoft.com/office/powerpoint/2010/main" val="186193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1092009"/>
          </a:xfrm>
        </p:spPr>
        <p:txBody>
          <a:bodyPr/>
          <a:lstStyle/>
          <a:p>
            <a:r>
              <a:rPr lang="en-US" dirty="0"/>
              <a:t>Outline</a:t>
            </a:r>
          </a:p>
        </p:txBody>
      </p:sp>
      <p:sp>
        <p:nvSpPr>
          <p:cNvPr id="3" name="Content Placeholder 2"/>
          <p:cNvSpPr>
            <a:spLocks noGrp="1"/>
          </p:cNvSpPr>
          <p:nvPr>
            <p:ph idx="1"/>
          </p:nvPr>
        </p:nvSpPr>
        <p:spPr>
          <a:xfrm>
            <a:off x="1141413" y="1828800"/>
            <a:ext cx="9905998" cy="4800600"/>
          </a:xfrm>
        </p:spPr>
        <p:txBody>
          <a:bodyPr/>
          <a:lstStyle/>
          <a:p>
            <a:r>
              <a:rPr lang="en-US" dirty="0"/>
              <a:t>Goals</a:t>
            </a:r>
          </a:p>
          <a:p>
            <a:r>
              <a:rPr lang="en-US" dirty="0"/>
              <a:t>Thermal Model</a:t>
            </a:r>
          </a:p>
          <a:p>
            <a:pPr lvl="1"/>
            <a:r>
              <a:rPr lang="en-US" dirty="0"/>
              <a:t>Radiation</a:t>
            </a:r>
          </a:p>
          <a:p>
            <a:pPr lvl="1"/>
            <a:r>
              <a:rPr lang="en-US" dirty="0"/>
              <a:t>Convection</a:t>
            </a:r>
          </a:p>
          <a:p>
            <a:pPr lvl="1"/>
            <a:r>
              <a:rPr lang="en-US" dirty="0"/>
              <a:t>Conduction</a:t>
            </a:r>
          </a:p>
          <a:p>
            <a:r>
              <a:rPr lang="en-US" dirty="0"/>
              <a:t>Thermal Code Resurrection</a:t>
            </a:r>
          </a:p>
          <a:p>
            <a:pPr lvl="1"/>
            <a:r>
              <a:rPr lang="en-US" dirty="0"/>
              <a:t>Overview</a:t>
            </a:r>
          </a:p>
          <a:p>
            <a:pPr lvl="1"/>
            <a:r>
              <a:rPr lang="en-US" dirty="0"/>
              <a:t>Model vs Data</a:t>
            </a:r>
          </a:p>
          <a:p>
            <a:r>
              <a:rPr lang="en-US" dirty="0"/>
              <a:t>Goals again</a:t>
            </a:r>
          </a:p>
          <a:p>
            <a:r>
              <a:rPr lang="en-US" dirty="0"/>
              <a:t>Summary and future work</a:t>
            </a:r>
          </a:p>
          <a:p>
            <a:pPr marL="457200" lvl="1" indent="0">
              <a:buNone/>
            </a:pPr>
            <a:endParaRPr lang="en-US" dirty="0"/>
          </a:p>
          <a:p>
            <a:endParaRPr lang="en-US" dirty="0"/>
          </a:p>
          <a:p>
            <a:pPr lvl="1"/>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99776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760615"/>
          </a:xfrm>
        </p:spPr>
        <p:txBody>
          <a:bodyPr>
            <a:normAutofit fontScale="90000"/>
          </a:bodyPr>
          <a:lstStyle/>
          <a:p>
            <a:r>
              <a:rPr lang="en-US" dirty="0"/>
              <a:t>Goals</a:t>
            </a:r>
          </a:p>
        </p:txBody>
      </p:sp>
      <p:sp>
        <p:nvSpPr>
          <p:cNvPr id="3" name="Content Placeholder 2"/>
          <p:cNvSpPr>
            <a:spLocks noGrp="1"/>
          </p:cNvSpPr>
          <p:nvPr>
            <p:ph idx="1"/>
          </p:nvPr>
        </p:nvSpPr>
        <p:spPr>
          <a:xfrm>
            <a:off x="1251678" y="1371601"/>
            <a:ext cx="10178322" cy="4507992"/>
          </a:xfrm>
        </p:spPr>
        <p:txBody>
          <a:bodyPr/>
          <a:lstStyle/>
          <a:p>
            <a:r>
              <a:rPr lang="en-US" dirty="0"/>
              <a:t>Accurately predict hold times for current system, even with varying initial conditions.</a:t>
            </a:r>
          </a:p>
          <a:p>
            <a:r>
              <a:rPr lang="en-US" dirty="0"/>
              <a:t>Provide capability to optimize currently modeled components, account for existing but still </a:t>
            </a:r>
            <a:r>
              <a:rPr lang="en-US" dirty="0" err="1"/>
              <a:t>unmodeled</a:t>
            </a:r>
            <a:r>
              <a:rPr lang="en-US" dirty="0"/>
              <a:t> components (e.g. the stack and current leads), and add new components (e.g. secondary </a:t>
            </a:r>
            <a:r>
              <a:rPr lang="en-US" dirty="0" err="1"/>
              <a:t>dewar</a:t>
            </a:r>
            <a:r>
              <a:rPr lang="en-US" dirty="0"/>
              <a:t>)</a:t>
            </a:r>
          </a:p>
          <a:p>
            <a:r>
              <a:rPr lang="en-US" dirty="0"/>
              <a:t>Optimize flow ratio between radiation shield cooling tube and stack.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05036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1143000"/>
          </a:xfrm>
        </p:spPr>
        <p:txBody>
          <a:bodyPr/>
          <a:lstStyle/>
          <a:p>
            <a:r>
              <a:rPr lang="en-US" dirty="0"/>
              <a:t>Thermal Model</a:t>
            </a:r>
          </a:p>
        </p:txBody>
      </p:sp>
      <p:sp>
        <p:nvSpPr>
          <p:cNvPr id="3" name="Content Placeholder 2"/>
          <p:cNvSpPr>
            <a:spLocks noGrp="1"/>
          </p:cNvSpPr>
          <p:nvPr>
            <p:ph idx="1"/>
          </p:nvPr>
        </p:nvSpPr>
        <p:spPr>
          <a:xfrm>
            <a:off x="1141413" y="1752600"/>
            <a:ext cx="9905998" cy="4724399"/>
          </a:xfrm>
        </p:spPr>
        <p:txBody>
          <a:bodyPr>
            <a:normAutofit/>
          </a:bodyPr>
          <a:lstStyle/>
          <a:p>
            <a:r>
              <a:rPr lang="en-US" dirty="0"/>
              <a:t>Based on Patrick Koehn’s senior thesis</a:t>
            </a:r>
          </a:p>
          <a:p>
            <a:r>
              <a:rPr lang="en-US" dirty="0"/>
              <a:t>Uses basic heat transfer equations to determine heat flow in/out of magnet system</a:t>
            </a:r>
          </a:p>
          <a:p>
            <a:r>
              <a:rPr lang="en-US" dirty="0"/>
              <a:t>Component-wise modeling</a:t>
            </a:r>
          </a:p>
          <a:p>
            <a:pPr lvl="1"/>
            <a:r>
              <a:rPr lang="en-US" dirty="0"/>
              <a:t>Radiation shield, square bore, cooling tube, cryostat support structure, superinsulation, and </a:t>
            </a:r>
            <a:r>
              <a:rPr lang="en-US" dirty="0" err="1"/>
              <a:t>LHe</a:t>
            </a:r>
            <a:r>
              <a:rPr lang="en-US" dirty="0"/>
              <a:t> bath</a:t>
            </a:r>
          </a:p>
          <a:p>
            <a:pPr lvl="1"/>
            <a:r>
              <a:rPr lang="en-US" dirty="0"/>
              <a:t>Does not consider for geometry of each component</a:t>
            </a:r>
          </a:p>
          <a:p>
            <a:r>
              <a:rPr lang="en-US" dirty="0"/>
              <a:t>Can model % of </a:t>
            </a:r>
            <a:r>
              <a:rPr lang="en-US" dirty="0" err="1"/>
              <a:t>boiloff</a:t>
            </a:r>
            <a:r>
              <a:rPr lang="en-US" dirty="0"/>
              <a:t> through cooling tube</a:t>
            </a:r>
          </a:p>
          <a:p>
            <a:pPr lvl="1"/>
            <a:r>
              <a:rPr lang="en-US" dirty="0"/>
              <a:t>Does not model heat flow through stack, so it’s unable to optimize cooling tube/stack </a:t>
            </a:r>
            <a:r>
              <a:rPr lang="en-US" dirty="0" err="1"/>
              <a:t>boiloff</a:t>
            </a:r>
            <a:r>
              <a:rPr lang="en-US" dirty="0"/>
              <a:t> ratio</a:t>
            </a:r>
          </a:p>
          <a:p>
            <a:pPr lvl="1"/>
            <a:r>
              <a:rPr lang="en-US" dirty="0"/>
              <a:t>Does not model heat added through current leads</a:t>
            </a:r>
          </a:p>
          <a:p>
            <a:r>
              <a:rPr lang="en-US" dirty="0"/>
              <a:t>Except for warmup, does not factor changing </a:t>
            </a:r>
            <a:r>
              <a:rPr lang="en-US" dirty="0" err="1"/>
              <a:t>LHe</a:t>
            </a:r>
            <a:r>
              <a:rPr lang="en-US" dirty="0"/>
              <a:t> level in to heat flow calculations</a:t>
            </a:r>
          </a:p>
          <a:p>
            <a:pPr lvl="1"/>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00564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10515600" cy="1082675"/>
          </a:xfrm>
        </p:spPr>
        <p:txBody>
          <a:bodyPr/>
          <a:lstStyle/>
          <a:p>
            <a:r>
              <a:rPr lang="en-US" dirty="0"/>
              <a:t>Thermal Model: Radiation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60394" y="1213282"/>
                <a:ext cx="10515600" cy="5486400"/>
              </a:xfrm>
            </p:spPr>
            <p:txBody>
              <a:bodyPr>
                <a:normAutofit fontScale="85000" lnSpcReduction="10000"/>
              </a:bodyPr>
              <a:lstStyle/>
              <a:p>
                <a:r>
                  <a:rPr lang="en-US" sz="2400" dirty="0"/>
                  <a:t>Uses radiative heat transfer equation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𝑄</m:t>
                          </m:r>
                        </m:e>
                      </m:acc>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𝜀</m:t>
                      </m:r>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𝑇</m:t>
                          </m:r>
                        </m:e>
                        <m:sub>
                          <m:r>
                            <a:rPr lang="en-US" sz="2400" b="0" i="1" smtClean="0">
                              <a:latin typeface="Cambria Math" panose="02040503050406030204" pitchFamily="18" charset="0"/>
                            </a:rPr>
                            <m:t>𝑜𝑢𝑡𝑒𝑟</m:t>
                          </m:r>
                        </m:sub>
                        <m:sup>
                          <m:r>
                            <a:rPr lang="en-US" sz="2400" b="0" i="1" smtClean="0">
                              <a:latin typeface="Cambria Math" panose="02040503050406030204" pitchFamily="18" charset="0"/>
                            </a:rPr>
                            <m:t>4</m:t>
                          </m:r>
                        </m:sup>
                      </m:sSubSup>
                      <m:r>
                        <a:rPr lang="en-US" sz="2400" b="0" i="1" smtClean="0">
                          <a:latin typeface="Cambria Math" panose="02040503050406030204" pitchFamily="18" charset="0"/>
                        </a:rPr>
                        <m:t> −</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𝑇</m:t>
                          </m:r>
                        </m:e>
                        <m:sub>
                          <m:r>
                            <a:rPr lang="en-US" sz="2400" b="0" i="1" smtClean="0">
                              <a:latin typeface="Cambria Math" panose="02040503050406030204" pitchFamily="18" charset="0"/>
                            </a:rPr>
                            <m:t>𝑖𝑛𝑛𝑒𝑟</m:t>
                          </m:r>
                        </m:sub>
                        <m:sup>
                          <m:r>
                            <a:rPr lang="en-US" sz="2400" b="0" i="1" smtClean="0">
                              <a:latin typeface="Cambria Math" panose="02040503050406030204" pitchFamily="18" charset="0"/>
                            </a:rPr>
                            <m:t>4</m:t>
                          </m:r>
                        </m:sup>
                      </m:sSubSup>
                      <m:r>
                        <a:rPr lang="en-US" sz="2400" b="0" i="1" smtClean="0">
                          <a:latin typeface="Cambria Math" panose="02040503050406030204" pitchFamily="18" charset="0"/>
                        </a:rPr>
                        <m:t>)</m:t>
                      </m:r>
                    </m:oMath>
                  </m:oMathPara>
                </a14:m>
                <a:endParaRPr lang="en-US" sz="2400" dirty="0"/>
              </a:p>
              <a:p>
                <a:pPr lvl="1"/>
                <a14:m>
                  <m:oMath xmlns:m="http://schemas.openxmlformats.org/officeDocument/2006/math">
                    <m:r>
                      <a:rPr lang="en-US" sz="2000" i="1">
                        <a:latin typeface="Cambria Math" panose="02040503050406030204" pitchFamily="18" charset="0"/>
                      </a:rPr>
                      <m:t>𝐴</m:t>
                    </m:r>
                  </m:oMath>
                </a14:m>
                <a:r>
                  <a:rPr lang="en-US" sz="2000" dirty="0"/>
                  <a:t> is the surface area, and </a:t>
                </a:r>
                <a14:m>
                  <m:oMath xmlns:m="http://schemas.openxmlformats.org/officeDocument/2006/math">
                    <m:r>
                      <a:rPr lang="en-US" sz="2000" i="1">
                        <a:latin typeface="Cambria Math" panose="02040503050406030204" pitchFamily="18" charset="0"/>
                      </a:rPr>
                      <m:t>𝜀</m:t>
                    </m:r>
                  </m:oMath>
                </a14:m>
                <a:r>
                  <a:rPr lang="en-US" sz="2000" dirty="0"/>
                  <a:t> is the emissivity of the material</a:t>
                </a:r>
              </a:p>
              <a:p>
                <a:r>
                  <a:rPr lang="en-US" sz="2400" dirty="0"/>
                  <a:t>Used for square bore and outer shield</a:t>
                </a:r>
              </a:p>
              <a:p>
                <a:r>
                  <a:rPr lang="en-US" sz="2400" dirty="0"/>
                  <a:t>Emissivity of each component is considered constant (no frequency dependence)</a:t>
                </a:r>
              </a:p>
              <a:p>
                <a:r>
                  <a:rPr lang="en-US" sz="2400" dirty="0"/>
                  <a:t>Each layer of superinsulation is considered as its own heat shield – since they are in thermal contact, additional conductive term is added. From the manufacturer, the full formula is</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𝑄</m:t>
                              </m:r>
                            </m:e>
                          </m:acc>
                        </m:e>
                        <m:sub>
                          <m:r>
                            <a:rPr lang="en-US" sz="2400" b="0" i="1" smtClean="0">
                              <a:latin typeface="Cambria Math" panose="02040503050406030204" pitchFamily="18" charset="0"/>
                            </a:rPr>
                            <m:t>𝑠𝑢𝑝𝑒𝑟</m:t>
                          </m:r>
                        </m:sub>
                      </m:sSub>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𝐴</m:t>
                          </m:r>
                        </m:num>
                        <m:den>
                          <m:r>
                            <a:rPr lang="en-US" sz="2400" b="0" i="1" smtClean="0">
                              <a:latin typeface="Cambria Math" panose="02040503050406030204" pitchFamily="18" charset="0"/>
                            </a:rPr>
                            <m:t>𝑁</m:t>
                          </m:r>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12</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𝑇</m:t>
                              </m:r>
                            </m:e>
                            <m:sub>
                              <m:r>
                                <a:rPr lang="en-US" sz="2400" b="0" i="1" smtClean="0">
                                  <a:latin typeface="Cambria Math" panose="02040503050406030204" pitchFamily="18" charset="0"/>
                                </a:rPr>
                                <m:t>𝑟𝑜𝑜𝑚</m:t>
                              </m:r>
                            </m:sub>
                            <m:sup>
                              <m:r>
                                <a:rPr lang="en-US" sz="2400" b="0" i="1" smtClean="0">
                                  <a:latin typeface="Cambria Math" panose="02040503050406030204" pitchFamily="18" charset="0"/>
                                </a:rPr>
                                <m:t>4</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𝑇</m:t>
                              </m:r>
                            </m:e>
                            <m:sub>
                              <m:r>
                                <a:rPr lang="en-US" sz="2400" b="0" i="1" smtClean="0">
                                  <a:latin typeface="Cambria Math" panose="02040503050406030204" pitchFamily="18" charset="0"/>
                                </a:rPr>
                                <m:t>𝑠h𝑖𝑒𝑙𝑑</m:t>
                              </m:r>
                            </m:sub>
                            <m:sup>
                              <m:r>
                                <a:rPr lang="en-US" sz="2400" b="0" i="1" smtClean="0">
                                  <a:latin typeface="Cambria Math" panose="02040503050406030204" pitchFamily="18" charset="0"/>
                                </a:rPr>
                                <m:t>4</m:t>
                              </m:r>
                            </m:sup>
                          </m:sSubSup>
                        </m:e>
                      </m:d>
                      <m:r>
                        <a:rPr lang="en-US" sz="2400" b="0" i="1" smtClean="0">
                          <a:latin typeface="Cambria Math" panose="02040503050406030204" pitchFamily="18" charset="0"/>
                        </a:rPr>
                        <m:t>+4.2×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−8</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𝐷</m:t>
                          </m:r>
                        </m:e>
                        <m:sup>
                          <m:r>
                            <a:rPr lang="en-US" sz="2400" b="0" i="1" smtClean="0">
                              <a:latin typeface="Cambria Math" panose="02040503050406030204" pitchFamily="18" charset="0"/>
                            </a:rPr>
                            <m:t>1.5</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𝑟𝑜𝑜𝑚</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𝑠h𝑖𝑒𝑙𝑑</m:t>
                              </m:r>
                            </m:sub>
                          </m:sSub>
                        </m:e>
                      </m:d>
                      <m:r>
                        <a:rPr lang="en-US" sz="2400" b="0" i="1" smtClean="0">
                          <a:latin typeface="Cambria Math" panose="02040503050406030204" pitchFamily="18" charset="0"/>
                        </a:rPr>
                        <m:t>]</m:t>
                      </m:r>
                    </m:oMath>
                  </m:oMathPara>
                </a14:m>
                <a:endParaRPr lang="en-US" sz="2400" dirty="0"/>
              </a:p>
              <a:p>
                <a:pPr lvl="1"/>
                <a14:m>
                  <m:oMath xmlns:m="http://schemas.openxmlformats.org/officeDocument/2006/math">
                    <m:r>
                      <a:rPr lang="en-US" sz="2000" i="1">
                        <a:latin typeface="Cambria Math" panose="02040503050406030204" pitchFamily="18" charset="0"/>
                      </a:rPr>
                      <m:t>𝑁</m:t>
                    </m:r>
                  </m:oMath>
                </a14:m>
                <a:r>
                  <a:rPr lang="en-US" sz="2000" dirty="0"/>
                  <a:t> is the number of superinsulation layers, and </a:t>
                </a:r>
                <a14:m>
                  <m:oMath xmlns:m="http://schemas.openxmlformats.org/officeDocument/2006/math">
                    <m:r>
                      <a:rPr lang="en-US" sz="2000" i="1">
                        <a:latin typeface="Cambria Math" panose="02040503050406030204" pitchFamily="18" charset="0"/>
                      </a:rPr>
                      <m:t>𝐷</m:t>
                    </m:r>
                  </m:oMath>
                </a14:m>
                <a:r>
                  <a:rPr lang="en-US" sz="2000" dirty="0"/>
                  <a:t> is the layer density in sheets/inch</a:t>
                </a:r>
              </a:p>
              <a:p>
                <a:r>
                  <a:rPr lang="en-US" sz="2400" dirty="0"/>
                  <a:t>Actual heat flow through superinsulation is difficult to accurately model due to variation in shape of each sheet and their contact with each other</a:t>
                </a:r>
              </a:p>
              <a:p>
                <a:r>
                  <a:rPr lang="en-US" sz="2400" dirty="0"/>
                  <a:t>Model scales above equation by an experimental proportionality factor to match steady state heat flow in (calculated with model) and out (calculated by experimental </a:t>
                </a:r>
                <a:r>
                  <a:rPr lang="en-US" sz="2400" dirty="0" err="1"/>
                  <a:t>boiloff</a:t>
                </a:r>
                <a:r>
                  <a:rPr lang="en-US" sz="2400" dirty="0"/>
                  <a:t> rate) of the system</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60394" y="1213282"/>
                <a:ext cx="10515600" cy="5486400"/>
              </a:xfrm>
              <a:blipFill>
                <a:blip r:embed="rId2"/>
                <a:stretch>
                  <a:fillRect l="-522" t="-556" r="-87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776805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59080"/>
            <a:ext cx="7729728" cy="1188720"/>
          </a:xfrm>
        </p:spPr>
        <p:txBody>
          <a:bodyPr>
            <a:normAutofit fontScale="90000"/>
          </a:bodyPr>
          <a:lstStyle/>
          <a:p>
            <a:r>
              <a:rPr lang="en-US" dirty="0"/>
              <a:t>Thermal Model: Convection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95400"/>
                <a:ext cx="10515600" cy="5181600"/>
              </a:xfrm>
            </p:spPr>
            <p:txBody>
              <a:bodyPr/>
              <a:lstStyle/>
              <a:p>
                <a:r>
                  <a:rPr lang="en-US" dirty="0"/>
                  <a:t>Convection in the helium bath is difficult to model, so its effects are wrapped up in the experimental proportionality factor instead</a:t>
                </a:r>
              </a:p>
              <a:p>
                <a:r>
                  <a:rPr lang="en-US" dirty="0" err="1"/>
                  <a:t>Boiloff</a:t>
                </a:r>
                <a:r>
                  <a:rPr lang="en-US" dirty="0"/>
                  <a:t> gas convection removes heat from the cooling tube. The amount of heat that </a:t>
                </a:r>
                <a14:m>
                  <m:oMath xmlns:m="http://schemas.openxmlformats.org/officeDocument/2006/math">
                    <m:r>
                      <a:rPr lang="en-US" b="0" i="1" smtClean="0">
                        <a:latin typeface="Cambria Math" panose="02040503050406030204" pitchFamily="18" charset="0"/>
                      </a:rPr>
                      <m:t>𝑛</m:t>
                    </m:r>
                  </m:oMath>
                </a14:m>
                <a:r>
                  <a:rPr lang="en-US" dirty="0"/>
                  <a:t> moles of gaseous helium can remove from the tube is given by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𝑐𝑜𝑜𝑙𝑖𝑛𝑔</m:t>
                          </m:r>
                          <m:r>
                            <a:rPr lang="en-US" b="0" i="1" smtClean="0">
                              <a:latin typeface="Cambria Math" panose="02040503050406030204" pitchFamily="18" charset="0"/>
                            </a:rPr>
                            <m:t> </m:t>
                          </m:r>
                          <m:r>
                            <a:rPr lang="en-US" b="0" i="1" smtClean="0">
                              <a:latin typeface="Cambria Math" panose="02040503050406030204" pitchFamily="18" charset="0"/>
                            </a:rPr>
                            <m:t>𝑡𝑢𝑏𝑒</m:t>
                          </m:r>
                        </m:sub>
                      </m:sSub>
                      <m:r>
                        <a:rPr lang="en-US" b="0" i="1" smtClean="0">
                          <a:latin typeface="Cambria Math" panose="02040503050406030204" pitchFamily="18" charset="0"/>
                        </a:rPr>
                        <m:t>=</m:t>
                      </m:r>
                      <m:r>
                        <a:rPr lang="en-US" b="0" i="1" smtClean="0">
                          <a:latin typeface="Cambria Math" panose="02040503050406030204" pitchFamily="18" charset="0"/>
                        </a:rPr>
                        <m:t>𝑛</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𝑝</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T</m:t>
                          </m:r>
                        </m:e>
                        <m:sub>
                          <m:r>
                            <a:rPr lang="en-US" b="0" i="1" smtClean="0">
                              <a:latin typeface="Cambria Math" panose="02040503050406030204" pitchFamily="18" charset="0"/>
                            </a:rPr>
                            <m:t>𝐻𝑒</m:t>
                          </m:r>
                        </m:sub>
                      </m:sSub>
                    </m:oMath>
                  </m:oMathPara>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𝑝</m:t>
                        </m:r>
                      </m:sub>
                    </m:sSub>
                    <m:d>
                      <m:dPr>
                        <m:ctrlPr>
                          <a:rPr lang="en-US" i="1">
                            <a:latin typeface="Cambria Math" panose="02040503050406030204" pitchFamily="18" charset="0"/>
                          </a:rPr>
                        </m:ctrlPr>
                      </m:dPr>
                      <m:e>
                        <m:r>
                          <a:rPr lang="en-US" i="1">
                            <a:latin typeface="Cambria Math" panose="02040503050406030204" pitchFamily="18" charset="0"/>
                          </a:rPr>
                          <m:t>𝑇</m:t>
                        </m:r>
                      </m:e>
                    </m:d>
                  </m:oMath>
                </a14:m>
                <a:r>
                  <a:rPr lang="en-US" dirty="0"/>
                  <a:t> is the heat capacity of helium as a function of temperature, and </a:t>
                </a:r>
                <a14:m>
                  <m:oMath xmlns:m="http://schemas.openxmlformats.org/officeDocument/2006/math">
                    <m:r>
                      <m:rPr>
                        <m:sty m:val="p"/>
                      </m:rPr>
                      <a:rPr lang="en-US">
                        <a:latin typeface="Cambria Math" panose="02040503050406030204" pitchFamily="18" charset="0"/>
                      </a:rPr>
                      <m:t>Δ</m:t>
                    </m:r>
                    <m:sSub>
                      <m:sSubPr>
                        <m:ctrlPr>
                          <a:rPr lang="en-US" i="1">
                            <a:latin typeface="Cambria Math" panose="02040503050406030204" pitchFamily="18" charset="0"/>
                          </a:rPr>
                        </m:ctrlPr>
                      </m:sSubPr>
                      <m:e>
                        <m:r>
                          <m:rPr>
                            <m:sty m:val="p"/>
                          </m:rPr>
                          <a:rPr lang="en-US">
                            <a:latin typeface="Cambria Math" panose="02040503050406030204" pitchFamily="18" charset="0"/>
                          </a:rPr>
                          <m:t>T</m:t>
                        </m:r>
                      </m:e>
                      <m:sub>
                        <m:r>
                          <a:rPr lang="en-US" i="1">
                            <a:latin typeface="Cambria Math" panose="02040503050406030204" pitchFamily="18" charset="0"/>
                          </a:rPr>
                          <m:t>𝐻𝑒</m:t>
                        </m:r>
                      </m:sub>
                    </m:sSub>
                  </m:oMath>
                </a14:m>
                <a:r>
                  <a:rPr lang="en-US" dirty="0"/>
                  <a:t> is the change in the temperature of the helium as it passes through the tube</a:t>
                </a:r>
              </a:p>
              <a:p>
                <a:r>
                  <a:rPr lang="en-US" dirty="0"/>
                  <a:t>The initial temperature of the helium is known, and it is assumed that the final temperature is close to that of the radiation shield. The above equation is integrated over this temperature range, and the </a:t>
                </a:r>
                <a:r>
                  <a:rPr lang="en-US" dirty="0" err="1"/>
                  <a:t>boiloff</a:t>
                </a:r>
                <a:r>
                  <a:rPr lang="en-US" dirty="0"/>
                  <a:t> rate , </a:t>
                </a:r>
                <a14:m>
                  <m:oMath xmlns:m="http://schemas.openxmlformats.org/officeDocument/2006/math">
                    <m:r>
                      <a:rPr lang="en-US" i="1">
                        <a:latin typeface="Cambria Math" panose="02040503050406030204" pitchFamily="18" charset="0"/>
                      </a:rPr>
                      <m:t>𝐵</m:t>
                    </m:r>
                  </m:oMath>
                </a14:m>
                <a:r>
                  <a:rPr lang="en-US" dirty="0"/>
                  <a:t> (liters/s), is substituted in for </a:t>
                </a:r>
                <a14:m>
                  <m:oMath xmlns:m="http://schemas.openxmlformats.org/officeDocument/2006/math">
                    <m:r>
                      <a:rPr lang="en-US" i="1">
                        <a:latin typeface="Cambria Math" panose="02040503050406030204" pitchFamily="18" charset="0"/>
                      </a:rPr>
                      <m:t>𝑛</m:t>
                    </m:r>
                  </m:oMath>
                </a14:m>
                <a:r>
                  <a:rPr lang="en-US" dirty="0"/>
                  <a:t> (with proper unit conversions of course) to get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𝑄</m:t>
                              </m:r>
                            </m:e>
                          </m:acc>
                        </m:e>
                        <m:sub>
                          <m:r>
                            <a:rPr lang="en-US" b="0" i="1" smtClean="0">
                              <a:latin typeface="Cambria Math" panose="02040503050406030204" pitchFamily="18" charset="0"/>
                            </a:rPr>
                            <m:t>𝑐𝑜𝑜𝑙𝑖𝑛𝑔</m:t>
                          </m:r>
                          <m:r>
                            <a:rPr lang="en-US" b="0" i="1" smtClean="0">
                              <a:latin typeface="Cambria Math" panose="02040503050406030204" pitchFamily="18" charset="0"/>
                            </a:rPr>
                            <m:t> </m:t>
                          </m:r>
                          <m:r>
                            <a:rPr lang="en-US" b="0" i="1" smtClean="0">
                              <a:latin typeface="Cambria Math" panose="02040503050406030204" pitchFamily="18" charset="0"/>
                            </a:rPr>
                            <m:t>𝑡𝑢𝑏𝑒</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559×</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𝑠h𝑖𝑒𝑙𝑑</m:t>
                              </m:r>
                            </m:sub>
                          </m:sSub>
                          <m:r>
                            <a:rPr lang="en-US" b="0" i="1" smtClean="0">
                              <a:latin typeface="Cambria Math" panose="02040503050406030204" pitchFamily="18" charset="0"/>
                            </a:rPr>
                            <m:t>−2083</m:t>
                          </m:r>
                        </m:e>
                      </m:d>
                      <m:r>
                        <a:rPr lang="en-US" b="0" i="1" smtClean="0">
                          <a:latin typeface="Cambria Math" panose="02040503050406030204" pitchFamily="18" charset="0"/>
                        </a:rPr>
                        <m:t>𝐵</m:t>
                      </m:r>
                    </m:oMath>
                  </m:oMathPara>
                </a14:m>
                <a:endParaRPr lang="en-US" dirty="0"/>
              </a:p>
              <a:p>
                <a:pPr lvl="1"/>
                <a:r>
                  <a:rPr lang="en-US" dirty="0"/>
                  <a:t>This also includes a multiplicative factor to adjust for the helium gas volume that is left in the cryostat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95400"/>
                <a:ext cx="10515600" cy="5181600"/>
              </a:xfrm>
              <a:blipFill>
                <a:blip r:embed="rId2"/>
                <a:stretch>
                  <a:fillRect l="-522" t="-588" r="-110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706377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Thermal Model: Conduction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51678" y="1286030"/>
                <a:ext cx="10178322" cy="5343370"/>
              </a:xfrm>
            </p:spPr>
            <p:txBody>
              <a:bodyPr/>
              <a:lstStyle/>
              <a:p>
                <a:r>
                  <a:rPr lang="en-US" dirty="0"/>
                  <a:t>Conduction between layers of superinsulation already handled</a:t>
                </a:r>
              </a:p>
              <a:p>
                <a:r>
                  <a:rPr lang="en-US" dirty="0"/>
                  <a:t>Conduction from cryostat to </a:t>
                </a:r>
                <a:r>
                  <a:rPr lang="en-US" dirty="0" err="1"/>
                  <a:t>LHe</a:t>
                </a:r>
                <a:r>
                  <a:rPr lang="en-US" dirty="0"/>
                  <a:t> is not modeled yet (except for warmup)</a:t>
                </a:r>
              </a:p>
              <a:p>
                <a:r>
                  <a:rPr lang="en-US" dirty="0"/>
                  <a:t>Conduction through helium gas to </a:t>
                </a:r>
                <a:r>
                  <a:rPr lang="en-US" dirty="0" err="1"/>
                  <a:t>LHe</a:t>
                </a:r>
                <a:r>
                  <a:rPr lang="en-US" dirty="0"/>
                  <a:t> is considered negligible</a:t>
                </a:r>
              </a:p>
              <a:p>
                <a:r>
                  <a:rPr lang="en-US" dirty="0"/>
                  <a:t>Conduction through cryostat support structure is taken into account</a:t>
                </a:r>
              </a:p>
              <a:p>
                <a:r>
                  <a:rPr lang="en-US" dirty="0"/>
                  <a:t>Support structure treated as a series of concentric cylinders. Solid line: 5032 Al. Dotted line: G-10 material.</a:t>
                </a:r>
              </a:p>
              <a:p>
                <a:r>
                  <a:rPr lang="en-US" dirty="0"/>
                  <a:t>The heat transfer rate is given by Fourier’s Law,</a:t>
                </a:r>
              </a:p>
              <a:p>
                <a:pPr marL="0" indent="0">
                  <a:buNone/>
                </a:pPr>
                <a:r>
                  <a:rPr lang="en-US" dirty="0"/>
                  <a:t>           </a:t>
                </a:r>
                <a14:m>
                  <m:oMath xmlns:m="http://schemas.openxmlformats.org/officeDocument/2006/math">
                    <m:sSub>
                      <m:sSubPr>
                        <m:ctrlPr>
                          <a:rPr lang="en-US"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𝑄</m:t>
                            </m:r>
                          </m:e>
                        </m:acc>
                      </m:e>
                      <m:sub>
                        <m:r>
                          <a:rPr lang="en-US" b="0" i="1" smtClean="0">
                            <a:latin typeface="Cambria Math" panose="02040503050406030204" pitchFamily="18" charset="0"/>
                          </a:rPr>
                          <m:t>𝑠𝑢𝑝𝑝𝑜𝑟𝑡</m:t>
                        </m:r>
                      </m:sub>
                    </m:sSub>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𝑎𝑚𝑏𝑖𝑒𝑛𝑡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𝐿𝐻𝑒</m:t>
                        </m:r>
                      </m:sub>
                    </m:sSub>
                    <m:r>
                      <a:rPr lang="en-US" b="0" i="1" smtClean="0">
                        <a:latin typeface="Cambria Math" panose="02040503050406030204" pitchFamily="18" charset="0"/>
                      </a:rPr>
                      <m:t>)</m:t>
                    </m:r>
                  </m:oMath>
                </a14:m>
                <a:r>
                  <a:rPr lang="en-US" dirty="0"/>
                  <a:t>,</a:t>
                </a:r>
              </a:p>
              <a:p>
                <a:pPr marL="0" indent="0">
                  <a:buNone/>
                </a:pPr>
                <a:r>
                  <a:rPr lang="en-US" dirty="0"/>
                  <a:t>    where </a:t>
                </a:r>
                <a14:m>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den>
                        </m:f>
                        <m:r>
                          <a:rPr lang="en-US" b="0" i="1" smtClean="0">
                            <a:latin typeface="Cambria Math" panose="02040503050406030204" pitchFamily="18" charset="0"/>
                          </a:rPr>
                          <m:t>)</m:t>
                        </m:r>
                      </m:e>
                    </m:nary>
                  </m:oMath>
                </a14:m>
                <a:r>
                  <a:rPr lang="en-US" dirty="0"/>
                  <a: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𝑖</m:t>
                        </m:r>
                      </m:sub>
                    </m:sSub>
                  </m:oMath>
                </a14:m>
                <a:r>
                  <a:rPr lang="en-US" dirty="0"/>
                  <a:t> is the length,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oMath>
                </a14:m>
                <a:r>
                  <a:rPr lang="en-US" dirty="0"/>
                  <a:t> is the cross sectional area, and</a:t>
                </a:r>
              </a:p>
              <a:p>
                <a:pPr marL="457200" lvl="1"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oMath>
                </a14:m>
                <a:r>
                  <a:rPr lang="en-US" dirty="0"/>
                  <a:t> is the thermal conductivity of each cylinder</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51678" y="1286030"/>
                <a:ext cx="10178322" cy="5343370"/>
              </a:xfrm>
              <a:blipFill>
                <a:blip r:embed="rId2"/>
                <a:stretch>
                  <a:fillRect l="-539" t="-570" r="-53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7" name="Picture 6"/>
          <p:cNvPicPr>
            <a:picLocks noChangeAspect="1"/>
          </p:cNvPicPr>
          <p:nvPr/>
        </p:nvPicPr>
        <p:blipFill>
          <a:blip r:embed="rId3"/>
          <a:stretch>
            <a:fillRect/>
          </a:stretch>
        </p:blipFill>
        <p:spPr>
          <a:xfrm>
            <a:off x="7204774" y="3175279"/>
            <a:ext cx="4691764" cy="3200400"/>
          </a:xfrm>
          <a:prstGeom prst="rect">
            <a:avLst/>
          </a:prstGeom>
        </p:spPr>
      </p:pic>
    </p:spTree>
    <p:extLst>
      <p:ext uri="{BB962C8B-B14F-4D97-AF65-F5344CB8AC3E}">
        <p14:creationId xmlns:p14="http://schemas.microsoft.com/office/powerpoint/2010/main" val="1603857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Thermal Code Resurrection </a:t>
            </a:r>
          </a:p>
        </p:txBody>
      </p:sp>
      <p:sp>
        <p:nvSpPr>
          <p:cNvPr id="3" name="Content Placeholder 2"/>
          <p:cNvSpPr>
            <a:spLocks noGrp="1"/>
          </p:cNvSpPr>
          <p:nvPr>
            <p:ph idx="1"/>
          </p:nvPr>
        </p:nvSpPr>
        <p:spPr>
          <a:xfrm>
            <a:off x="854476" y="1148408"/>
            <a:ext cx="10515600" cy="4871391"/>
          </a:xfrm>
        </p:spPr>
        <p:txBody>
          <a:bodyPr>
            <a:normAutofit fontScale="92500" lnSpcReduction="10000"/>
          </a:bodyPr>
          <a:lstStyle/>
          <a:p>
            <a:r>
              <a:rPr lang="en-US" dirty="0"/>
              <a:t>Python code based off of </a:t>
            </a:r>
            <a:r>
              <a:rPr lang="en-US" dirty="0" err="1"/>
              <a:t>Qbasic</a:t>
            </a:r>
            <a:r>
              <a:rPr lang="en-US" dirty="0"/>
              <a:t> snippets from Patrick Koehn's thesis</a:t>
            </a:r>
          </a:p>
          <a:p>
            <a:r>
              <a:rPr lang="en-US" dirty="0"/>
              <a:t>Models the warmup of </a:t>
            </a:r>
            <a:r>
              <a:rPr lang="en-US" dirty="0" err="1"/>
              <a:t>LHe</a:t>
            </a:r>
            <a:r>
              <a:rPr lang="en-US" dirty="0"/>
              <a:t> to its boiling point</a:t>
            </a:r>
          </a:p>
          <a:p>
            <a:pPr lvl="1"/>
            <a:r>
              <a:rPr lang="en-US" dirty="0"/>
              <a:t>Distributes </a:t>
            </a:r>
            <a:r>
              <a:rPr lang="en-US" dirty="0" err="1"/>
              <a:t>LHe</a:t>
            </a:r>
            <a:r>
              <a:rPr lang="en-US" dirty="0"/>
              <a:t> into bins (currently uses a uniform distribution) . Each bin carries the temperature of a certain percentage of the </a:t>
            </a:r>
            <a:r>
              <a:rPr lang="en-US" dirty="0" err="1"/>
              <a:t>LHe</a:t>
            </a:r>
            <a:r>
              <a:rPr lang="en-US" dirty="0"/>
              <a:t>. This is supposed to represent </a:t>
            </a:r>
          </a:p>
          <a:p>
            <a:pPr marL="457200" lvl="1" indent="0">
              <a:buNone/>
            </a:pPr>
            <a:r>
              <a:rPr lang="en-US" dirty="0"/>
              <a:t>    a gradual layering of temperatures with the warmest on top.</a:t>
            </a:r>
          </a:p>
          <a:p>
            <a:pPr lvl="1"/>
            <a:r>
              <a:rPr lang="en-US" dirty="0"/>
              <a:t>The fraction of the total heat input that passes through the portion</a:t>
            </a:r>
          </a:p>
          <a:p>
            <a:pPr marL="457200" lvl="1" indent="0">
              <a:buNone/>
            </a:pPr>
            <a:r>
              <a:rPr lang="en-US" dirty="0"/>
              <a:t>    the cryostat in contact with the </a:t>
            </a:r>
            <a:r>
              <a:rPr lang="en-US" dirty="0" err="1"/>
              <a:t>LHe</a:t>
            </a:r>
            <a:r>
              <a:rPr lang="en-US" dirty="0"/>
              <a:t> is divided between all bins</a:t>
            </a:r>
          </a:p>
          <a:p>
            <a:pPr lvl="1"/>
            <a:r>
              <a:rPr lang="en-US" dirty="0"/>
              <a:t>Final bin (i.e. the top layer) gets the remaining heat input</a:t>
            </a:r>
          </a:p>
          <a:p>
            <a:pPr lvl="1"/>
            <a:r>
              <a:rPr lang="en-US" dirty="0"/>
              <a:t>If a bin reaches its boiling point, then its warmup is skipped</a:t>
            </a:r>
          </a:p>
          <a:p>
            <a:r>
              <a:rPr lang="en-US" dirty="0"/>
              <a:t>Warmup also models thermal expansion of </a:t>
            </a:r>
            <a:r>
              <a:rPr lang="en-US" dirty="0" err="1"/>
              <a:t>LHe</a:t>
            </a:r>
            <a:endParaRPr lang="en-US" dirty="0"/>
          </a:p>
          <a:p>
            <a:r>
              <a:rPr lang="en-US" dirty="0"/>
              <a:t>Heat that does not contribute to warmup is applied to </a:t>
            </a:r>
            <a:r>
              <a:rPr lang="en-US" dirty="0" err="1"/>
              <a:t>LHe</a:t>
            </a:r>
            <a:r>
              <a:rPr lang="en-US" dirty="0"/>
              <a:t> at </a:t>
            </a:r>
            <a:r>
              <a:rPr lang="en-US" dirty="0" err="1"/>
              <a:t>b.p</a:t>
            </a:r>
            <a:r>
              <a:rPr lang="en-US" dirty="0"/>
              <a:t>. to calculate </a:t>
            </a:r>
            <a:r>
              <a:rPr lang="en-US" dirty="0" err="1"/>
              <a:t>boiloff</a:t>
            </a:r>
            <a:r>
              <a:rPr lang="en-US" dirty="0"/>
              <a:t> rate</a:t>
            </a:r>
          </a:p>
          <a:p>
            <a:r>
              <a:rPr lang="en-US" dirty="0"/>
              <a:t>Advances in units of seconds until </a:t>
            </a:r>
            <a:r>
              <a:rPr lang="en-US" dirty="0" err="1"/>
              <a:t>LHe</a:t>
            </a:r>
            <a:r>
              <a:rPr lang="en-US" dirty="0"/>
              <a:t> is below user defined critical level to get an estimated hold time for the magnet system</a:t>
            </a: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5" name="Picture 4"/>
          <p:cNvPicPr>
            <a:picLocks noChangeAspect="1"/>
          </p:cNvPicPr>
          <p:nvPr/>
        </p:nvPicPr>
        <p:blipFill>
          <a:blip r:embed="rId2"/>
          <a:stretch>
            <a:fillRect/>
          </a:stretch>
        </p:blipFill>
        <p:spPr>
          <a:xfrm>
            <a:off x="8098000" y="2320432"/>
            <a:ext cx="3272076" cy="2286000"/>
          </a:xfrm>
          <a:prstGeom prst="rect">
            <a:avLst/>
          </a:prstGeom>
        </p:spPr>
      </p:pic>
    </p:spTree>
    <p:extLst>
      <p:ext uri="{BB962C8B-B14F-4D97-AF65-F5344CB8AC3E}">
        <p14:creationId xmlns:p14="http://schemas.microsoft.com/office/powerpoint/2010/main" val="11711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Thermal Code: Model vs Data</a:t>
            </a:r>
          </a:p>
        </p:txBody>
      </p:sp>
      <p:sp>
        <p:nvSpPr>
          <p:cNvPr id="3" name="Content Placeholder 2"/>
          <p:cNvSpPr>
            <a:spLocks noGrp="1"/>
          </p:cNvSpPr>
          <p:nvPr>
            <p:ph idx="1"/>
          </p:nvPr>
        </p:nvSpPr>
        <p:spPr>
          <a:xfrm>
            <a:off x="1094876" y="1143000"/>
            <a:ext cx="10515600" cy="5578475"/>
          </a:xfrm>
        </p:spPr>
        <p:txBody>
          <a:bodyPr>
            <a:normAutofit fontScale="92500" lnSpcReduction="20000"/>
          </a:bodyPr>
          <a:lstStyle/>
          <a:p>
            <a:r>
              <a:rPr lang="en-US" dirty="0"/>
              <a:t>Same initial conditions (vs Feb 2016). Cooling tube flow set to 50%.</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Final temperature: 106 K (Model), 105 K (Apr 1994)</a:t>
            </a:r>
          </a:p>
          <a:p>
            <a:r>
              <a:rPr lang="en-US" dirty="0"/>
              <a:t>Steady state </a:t>
            </a:r>
            <a:r>
              <a:rPr lang="en-US" dirty="0" err="1"/>
              <a:t>boiloff</a:t>
            </a:r>
            <a:r>
              <a:rPr lang="en-US" dirty="0"/>
              <a:t> rates:  ~2.4 liters/</a:t>
            </a:r>
            <a:r>
              <a:rPr lang="en-US" dirty="0" err="1"/>
              <a:t>hr</a:t>
            </a:r>
            <a:r>
              <a:rPr lang="en-US" dirty="0"/>
              <a:t> (Model), ~2.3 liters/</a:t>
            </a:r>
            <a:r>
              <a:rPr lang="en-US" dirty="0" err="1"/>
              <a:t>hr</a:t>
            </a:r>
            <a:r>
              <a:rPr lang="en-US" dirty="0"/>
              <a:t> (Apr 1994, Feb 2016)</a:t>
            </a:r>
          </a:p>
          <a:p>
            <a:pPr lvl="1"/>
            <a:r>
              <a:rPr lang="en-US" dirty="0"/>
              <a:t>Difficult to judge a “steady state” </a:t>
            </a:r>
            <a:r>
              <a:rPr lang="en-US" dirty="0" err="1"/>
              <a:t>boiloff</a:t>
            </a:r>
            <a:r>
              <a:rPr lang="en-US" dirty="0"/>
              <a:t> rate when the rate is rarely constant. 2.3 liters/</a:t>
            </a:r>
            <a:r>
              <a:rPr lang="en-US" dirty="0" err="1"/>
              <a:t>hr</a:t>
            </a:r>
            <a:r>
              <a:rPr lang="en-US" dirty="0"/>
              <a:t> is roughly the slope of the data plot after a warmup period of ~1.5 days</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6" name="Picture 5"/>
          <p:cNvPicPr>
            <a:picLocks noChangeAspect="1"/>
          </p:cNvPicPr>
          <p:nvPr/>
        </p:nvPicPr>
        <p:blipFill>
          <a:blip r:embed="rId2"/>
          <a:stretch>
            <a:fillRect/>
          </a:stretch>
        </p:blipFill>
        <p:spPr>
          <a:xfrm>
            <a:off x="6174408" y="1945014"/>
            <a:ext cx="5664480" cy="3429000"/>
          </a:xfrm>
          <a:prstGeom prst="rect">
            <a:avLst/>
          </a:prstGeom>
        </p:spPr>
      </p:pic>
      <p:pic>
        <p:nvPicPr>
          <p:cNvPr id="7" name="Picture 6"/>
          <p:cNvPicPr>
            <a:picLocks noChangeAspect="1"/>
          </p:cNvPicPr>
          <p:nvPr/>
        </p:nvPicPr>
        <p:blipFill>
          <a:blip r:embed="rId3"/>
          <a:stretch>
            <a:fillRect/>
          </a:stretch>
        </p:blipFill>
        <p:spPr>
          <a:xfrm>
            <a:off x="933450" y="1945014"/>
            <a:ext cx="5143500" cy="3429000"/>
          </a:xfrm>
          <a:prstGeom prst="rect">
            <a:avLst/>
          </a:prstGeom>
        </p:spPr>
      </p:pic>
      <p:sp>
        <p:nvSpPr>
          <p:cNvPr id="8" name="TextBox 7"/>
          <p:cNvSpPr txBox="1"/>
          <p:nvPr/>
        </p:nvSpPr>
        <p:spPr>
          <a:xfrm>
            <a:off x="1752600" y="1537787"/>
            <a:ext cx="3048000" cy="369332"/>
          </a:xfrm>
          <a:prstGeom prst="rect">
            <a:avLst/>
          </a:prstGeom>
          <a:noFill/>
        </p:spPr>
        <p:txBody>
          <a:bodyPr wrap="square" rtlCol="0">
            <a:spAutoFit/>
          </a:bodyPr>
          <a:lstStyle/>
          <a:p>
            <a:r>
              <a:rPr lang="en-US" dirty="0"/>
              <a:t>Model:  4.88 days</a:t>
            </a:r>
          </a:p>
        </p:txBody>
      </p:sp>
      <p:sp>
        <p:nvSpPr>
          <p:cNvPr id="9" name="TextBox 8"/>
          <p:cNvSpPr txBox="1"/>
          <p:nvPr/>
        </p:nvSpPr>
        <p:spPr>
          <a:xfrm>
            <a:off x="7482648" y="1540434"/>
            <a:ext cx="3048000" cy="369332"/>
          </a:xfrm>
          <a:prstGeom prst="rect">
            <a:avLst/>
          </a:prstGeom>
          <a:noFill/>
        </p:spPr>
        <p:txBody>
          <a:bodyPr wrap="square" rtlCol="0">
            <a:spAutoFit/>
          </a:bodyPr>
          <a:lstStyle/>
          <a:p>
            <a:r>
              <a:rPr lang="en-US" dirty="0"/>
              <a:t>Data: 5.83days</a:t>
            </a:r>
          </a:p>
        </p:txBody>
      </p:sp>
    </p:spTree>
    <p:extLst>
      <p:ext uri="{BB962C8B-B14F-4D97-AF65-F5344CB8AC3E}">
        <p14:creationId xmlns:p14="http://schemas.microsoft.com/office/powerpoint/2010/main" val="193062072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1725</TotalTime>
  <Words>959</Words>
  <Application>Microsoft Office PowerPoint</Application>
  <PresentationFormat>Widescreen</PresentationFormat>
  <Paragraphs>129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Cambria Math</vt:lpstr>
      <vt:lpstr>Gill Sans MT</vt:lpstr>
      <vt:lpstr>Impact</vt:lpstr>
      <vt:lpstr>Badge</vt:lpstr>
      <vt:lpstr>Thermal Model for the HELIX Magnet System</vt:lpstr>
      <vt:lpstr>Outline</vt:lpstr>
      <vt:lpstr>Goals</vt:lpstr>
      <vt:lpstr>Thermal Model</vt:lpstr>
      <vt:lpstr>Thermal Model: Radiation</vt:lpstr>
      <vt:lpstr>Thermal Model: Convection</vt:lpstr>
      <vt:lpstr>Thermal Model: Conduction</vt:lpstr>
      <vt:lpstr>Thermal Code Resurrection </vt:lpstr>
      <vt:lpstr>Thermal Code: Model vs Data</vt:lpstr>
      <vt:lpstr>Thermal Code: Model vs Data</vt:lpstr>
      <vt:lpstr>Goals again</vt:lpstr>
      <vt:lpstr>Summary/Future work</vt:lpstr>
      <vt:lpstr>Backup: Additional Model Plots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Noah Green</dc:creator>
  <cp:lastModifiedBy>Noah Green</cp:lastModifiedBy>
  <cp:revision>71</cp:revision>
  <dcterms:created xsi:type="dcterms:W3CDTF">2016-07-04T00:57:11Z</dcterms:created>
  <dcterms:modified xsi:type="dcterms:W3CDTF">2016-07-07T12:37:57Z</dcterms:modified>
</cp:coreProperties>
</file>