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0" r:id="rId2"/>
    <p:sldId id="281" r:id="rId3"/>
    <p:sldId id="261" r:id="rId4"/>
    <p:sldId id="28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ssignment - Project Planning" id="{7C26668A-100E-4B85-A85F-386050302AD0}">
          <p14:sldIdLst>
            <p14:sldId id="280"/>
            <p14:sldId id="281"/>
            <p14:sldId id="261"/>
            <p14:sldId id="288"/>
          </p14:sldIdLst>
        </p14:section>
        <p14:section name="Default Section" id="{E4C5660E-5B82-4258-A284-780C0BC68DC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8" d="100"/>
          <a:sy n="158" d="100"/>
        </p:scale>
        <p:origin x="364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EED47D23-08EA-4473-89AA-95F13B4B4FB0}"/>
    <pc:docChg chg="modSld sldOrd">
      <pc:chgData name="Peter McGinty" userId="138e04b35f3df159" providerId="LiveId" clId="{EED47D23-08EA-4473-89AA-95F13B4B4FB0}" dt="2023-11-13T18:52:22.691" v="9" actId="20577"/>
      <pc:docMkLst>
        <pc:docMk/>
      </pc:docMkLst>
      <pc:sldChg chg="modSp mod ord">
        <pc:chgData name="Peter McGinty" userId="138e04b35f3df159" providerId="LiveId" clId="{EED47D23-08EA-4473-89AA-95F13B4B4FB0}" dt="2023-11-13T18:52:22.691" v="9" actId="20577"/>
        <pc:sldMkLst>
          <pc:docMk/>
          <pc:sldMk cId="880525337" sldId="288"/>
        </pc:sldMkLst>
        <pc:spChg chg="mod">
          <ac:chgData name="Peter McGinty" userId="138e04b35f3df159" providerId="LiveId" clId="{EED47D23-08EA-4473-89AA-95F13B4B4FB0}" dt="2023-11-13T18:52:22.691" v="9" actId="20577"/>
          <ac:spMkLst>
            <pc:docMk/>
            <pc:sldMk cId="880525337" sldId="288"/>
            <ac:spMk id="3" creationId="{1F5F5599-FCC9-4A29-BFE8-BAFA8A1E846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E5E5E-1579-4233-8CB9-11DC2A1839A5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FE2F6-6D9A-4D6C-BE3D-325EBD017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99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E1D0C3-6381-4D0C-829B-A95ED72EBA36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721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7642-47D4-C373-F183-831FDD2BA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92B15-0373-42F4-EB35-CA435932E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C6EE0-A432-2C6A-39A1-F8A415BB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C58-98F4-409F-B072-87878A32395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9C0F3-D88A-14C5-374E-62D244E8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A8F59-6EC2-6016-61D7-9D9D10A6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444-884B-4524-95B1-75E394DFB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04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56E0F-80C4-49C1-E4A5-D0D85CA4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E2218-5D8A-E51E-A01C-916259875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811C-E3DC-8A5A-6DBC-5600698D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C58-98F4-409F-B072-87878A32395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FE74B-8834-A8FC-1B43-4883D167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47E31-0601-FF39-5AD5-EBB3C163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444-884B-4524-95B1-75E394DFB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33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48B5B5-F01B-CC60-B288-61844D090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6CEE5-9AF0-61CE-99F4-97AD28D99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4DE45-107F-712F-4C44-3A41B08E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C58-98F4-409F-B072-87878A32395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5A432-1AFA-CE74-73DF-27DF30AD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F092D-1AB3-CE2B-58EE-755D1B66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444-884B-4524-95B1-75E394DFB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652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5E6D4F-A86B-A442-9EB9-CF25AB03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rtlCol="0"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066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76F5-2080-B5FF-5385-92D96A58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8EF2F-0D6E-3231-43A5-A3C7D7717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0023F-8683-752C-EB67-3D00E2B9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C58-98F4-409F-B072-87878A32395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A4055-44B3-F0F5-7282-1C5FD22C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CB095-649B-7489-0235-B2459297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444-884B-4524-95B1-75E394DFB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0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4D0B-4B14-AA06-9AF8-1A85C5E9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B09F6-C6EA-014D-8DC3-732F6932E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8B3F5-11A9-69A5-DF84-9A5CFB71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C58-98F4-409F-B072-87878A32395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4DB71-C3DA-958B-32C6-04AC7BE6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FAF5A-95DD-4967-C175-ED5048A6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444-884B-4524-95B1-75E394DFB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08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D42A-6CA8-4BE1-BA09-12211A7F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E01AC-0B29-3DA2-FFBA-2267DC3D5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65B65-2C33-C302-D7F6-BD7807469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7CBE5-DFFD-A562-70A0-63577992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C58-98F4-409F-B072-87878A32395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D53B2-7834-1712-D36E-4DC8EB03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09011-E035-FCC3-F53A-F297329E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444-884B-4524-95B1-75E394DFB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75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2760-5B75-418C-21AC-D7192BE02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FB574-356C-FA6F-5049-3E30E2BA1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BC5FF-8D67-05BA-A0A4-0BC711C65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9BFA0-8DB5-8653-4AD3-1525AF7A5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081D7-99C7-7DF0-084C-59A2161F0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7D52F-1D51-D3CF-4CDD-546D22E1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C58-98F4-409F-B072-87878A32395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DB66C-9817-BEF7-09D3-D62532578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E00C9-4F55-358F-160F-399D7BBA9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444-884B-4524-95B1-75E394DFB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83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91904-FF5A-A3E9-3CFA-E47D622B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B91FF-DF3A-E558-AE8B-D4F4B36F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C58-98F4-409F-B072-87878A32395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2F5DD8-0182-890F-6F3C-8425789D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2C45A-6C03-F343-20F3-C2441D6D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444-884B-4524-95B1-75E394DFB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52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00593A-508F-B4FF-FB6D-D9BBB768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C58-98F4-409F-B072-87878A32395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CB8CC-2BEC-CE54-BCBA-8A11BE86F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1B169-0BDC-6DA6-078C-1CA8E439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444-884B-4524-95B1-75E394DFB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7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56AF-D6CA-608C-6D26-2EEF2300F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FF3D4-FC22-ED3F-2F2F-FC27F5EB2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944DE-3E06-F16D-9566-7662A677B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289B6-542B-823B-7DD0-A91ECFBB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C58-98F4-409F-B072-87878A32395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80794-A6C5-977D-4A26-93C87372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43EED-D38C-AB40-E573-A7605FD4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444-884B-4524-95B1-75E394DFB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83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0BDC8-18FA-4B37-31CA-2A28C962A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7C8B0B-8D57-023D-8300-E654F2709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D5E31-A9AD-D3B9-331E-B0AA13B4D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6F071-E247-6942-CDAF-F8B09B1A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C58-98F4-409F-B072-87878A32395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A0316-A800-3678-1012-83844A80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95792-E3F5-1D90-6140-02E3DCDD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444-884B-4524-95B1-75E394DFB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81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CAA103-B5E2-8DFF-2D6D-B45E996C6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74B20-2A10-BA8D-B597-9F6236818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F86A0-2BC9-AC55-E265-BF84641F4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2EC58-98F4-409F-B072-87878A32395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676D4-97B8-67E5-9A38-3E2075C8F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65485-F200-869B-C311-E805BE395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D7444-884B-4524-95B1-75E394DFB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0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24F9-DD6C-43D8-9E33-86B47483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Planning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F9AE2-06CF-4698-803E-EAE36FCD54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Delivering projects on-time and on-budget</a:t>
            </a:r>
          </a:p>
        </p:txBody>
      </p:sp>
    </p:spTree>
    <p:extLst>
      <p:ext uri="{BB962C8B-B14F-4D97-AF65-F5344CB8AC3E}">
        <p14:creationId xmlns:p14="http://schemas.microsoft.com/office/powerpoint/2010/main" val="304021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2B8D8-902B-433A-B0F1-E0C2752E6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minimal project plan contains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C62AE-F0C3-4035-B40C-174CB958FB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Project Goals</a:t>
            </a:r>
          </a:p>
          <a:p>
            <a:pPr lvl="1"/>
            <a:r>
              <a:rPr lang="en-GB" dirty="0"/>
              <a:t>You have already done this</a:t>
            </a:r>
          </a:p>
          <a:p>
            <a:r>
              <a:rPr lang="en-GB" dirty="0"/>
              <a:t>Deliverables</a:t>
            </a:r>
          </a:p>
          <a:p>
            <a:pPr lvl="1"/>
            <a:r>
              <a:rPr lang="en-GB" dirty="0"/>
              <a:t>Project report</a:t>
            </a:r>
          </a:p>
          <a:p>
            <a:pPr lvl="1"/>
            <a:r>
              <a:rPr lang="en-GB" dirty="0"/>
              <a:t>Minimal acceptable product</a:t>
            </a:r>
          </a:p>
          <a:p>
            <a:r>
              <a:rPr lang="en-GB" dirty="0"/>
              <a:t>Resources</a:t>
            </a:r>
          </a:p>
          <a:p>
            <a:pPr lvl="1"/>
            <a:r>
              <a:rPr lang="en-GB" dirty="0"/>
              <a:t>You</a:t>
            </a:r>
          </a:p>
          <a:p>
            <a:pPr lvl="1"/>
            <a:r>
              <a:rPr lang="en-GB" dirty="0"/>
              <a:t>Your PC / PC lab / …</a:t>
            </a:r>
          </a:p>
          <a:p>
            <a:pPr lvl="1"/>
            <a:r>
              <a:rPr lang="en-GB" dirty="0"/>
              <a:t>QMUL library</a:t>
            </a:r>
          </a:p>
          <a:p>
            <a:pPr lvl="1"/>
            <a:r>
              <a:rPr lang="en-GB" dirty="0"/>
              <a:t>Nexis</a:t>
            </a:r>
          </a:p>
          <a:p>
            <a:pPr lvl="2"/>
            <a:r>
              <a:rPr lang="en-GB" dirty="0"/>
              <a:t>whatever</a:t>
            </a:r>
          </a:p>
          <a:p>
            <a:pPr lvl="1"/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5B979-2A48-46C6-A5A7-DA058DAACA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Work Breakdown Structure</a:t>
            </a:r>
          </a:p>
          <a:p>
            <a:pPr lvl="1"/>
            <a:r>
              <a:rPr lang="en-GB" dirty="0"/>
              <a:t>Component work packages</a:t>
            </a:r>
          </a:p>
          <a:p>
            <a:pPr lvl="2"/>
            <a:r>
              <a:rPr lang="en-GB" dirty="0"/>
              <a:t>Ideally with a hierarchy of sub-tasks, sub-sub-tasks, etc</a:t>
            </a:r>
          </a:p>
          <a:p>
            <a:pPr lvl="1"/>
            <a:r>
              <a:rPr lang="en-GB" dirty="0"/>
              <a:t>Dependencies</a:t>
            </a:r>
          </a:p>
          <a:p>
            <a:r>
              <a:rPr lang="en-GB" dirty="0"/>
              <a:t>Dates</a:t>
            </a:r>
          </a:p>
          <a:p>
            <a:pPr lvl="1"/>
            <a:r>
              <a:rPr lang="en-GB" dirty="0"/>
              <a:t>Deadline = Jan 9</a:t>
            </a:r>
            <a:r>
              <a:rPr lang="en-GB" baseline="30000" dirty="0"/>
              <a:t>th</a:t>
            </a:r>
            <a:r>
              <a:rPr lang="en-GB" dirty="0"/>
              <a:t> = 34 days</a:t>
            </a:r>
          </a:p>
          <a:p>
            <a:pPr lvl="1"/>
            <a:r>
              <a:rPr lang="en-GB" dirty="0"/>
              <a:t>Intermediate milestone dates</a:t>
            </a:r>
          </a:p>
          <a:p>
            <a:pPr lvl="1"/>
            <a:r>
              <a:rPr lang="en-GB" dirty="0"/>
              <a:t>Dates for iteration1, 2, 3, …</a:t>
            </a:r>
          </a:p>
          <a:p>
            <a:endParaRPr lang="en-GB" dirty="0"/>
          </a:p>
          <a:p>
            <a:r>
              <a:rPr lang="en-GB" dirty="0"/>
              <a:t>Sketch it out and </a:t>
            </a:r>
            <a:r>
              <a:rPr lang="en-GB" b="1" dirty="0"/>
              <a:t>stick to it</a:t>
            </a:r>
          </a:p>
        </p:txBody>
      </p:sp>
    </p:spTree>
    <p:extLst>
      <p:ext uri="{BB962C8B-B14F-4D97-AF65-F5344CB8AC3E}">
        <p14:creationId xmlns:p14="http://schemas.microsoft.com/office/powerpoint/2010/main" val="300205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2854221" y="7762593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9 Jan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48D59CE7-DDAE-664A-BEBC-A86D61DD25DD}"/>
              </a:ext>
            </a:extLst>
          </p:cNvPr>
          <p:cNvGraphicFramePr>
            <a:graphicFrameLocks noGrp="1"/>
          </p:cNvGraphicFramePr>
          <p:nvPr/>
        </p:nvGraphicFramePr>
        <p:xfrm>
          <a:off x="609592" y="1382749"/>
          <a:ext cx="10972800" cy="299086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896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5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0163">
                  <a:extLst>
                    <a:ext uri="{9D8B030D-6E8A-4147-A177-3AD203B41FA5}">
                      <a16:colId xmlns:a16="http://schemas.microsoft.com/office/drawing/2014/main" val="41722178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/>
                      <a:r>
                        <a:rPr lang="en-GB" sz="1400" b="1" noProof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Tasks</a:t>
                      </a:r>
                    </a:p>
                  </a:txBody>
                  <a:tcPr marL="85726" marR="85726" marT="42863" marB="42863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b="1" noProof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December 2021</a:t>
                      </a:r>
                    </a:p>
                  </a:txBody>
                  <a:tcPr marL="85726" marR="85726" marT="42863" marB="42863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b="1" noProof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January 2022</a:t>
                      </a:r>
                    </a:p>
                  </a:txBody>
                  <a:tcPr marL="85726" marR="85726" marT="42863" marB="42863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09599" y="1668064"/>
          <a:ext cx="10972809" cy="4922520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898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39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04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644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3799455811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949813099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168959538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164893492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847519037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779035253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452812463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91557588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231484675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4275996576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1917433952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4696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</a:tblGrid>
              <a:tr h="150754">
                <a:tc>
                  <a:txBody>
                    <a:bodyPr/>
                    <a:lstStyle/>
                    <a:p>
                      <a:pPr algn="ctr" rtl="0"/>
                      <a:endParaRPr lang="en-GB" sz="14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rtl="0"/>
                      <a:r>
                        <a:rPr lang="en-GB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Definition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rtl="0"/>
                      <a:r>
                        <a:rPr lang="en-GB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17475" indent="0" rtl="0"/>
                      <a:r>
                        <a:rPr lang="en-GB" sz="10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Find &amp; extract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400" kern="1200" noProof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Clean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20% for testing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rtl="0"/>
                      <a:r>
                        <a:rPr lang="en-GB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Functions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7017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F1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281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F2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2740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F3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09177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rtl="0"/>
                      <a:r>
                        <a:rPr lang="en-GB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Charts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57754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Design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375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Create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84305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rtl="0"/>
                      <a:r>
                        <a:rPr lang="en-GB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Report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7995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Outline draft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186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Draft 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190647"/>
                  </a:ext>
                </a:extLst>
              </a:tr>
              <a:tr h="238087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Proof read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03645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rtl="0"/>
                      <a:r>
                        <a:rPr lang="en-GB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Package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20952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rtl="0"/>
                      <a:r>
                        <a:rPr lang="en-GB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Deliver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951197"/>
                  </a:ext>
                </a:extLst>
              </a:tr>
            </a:tbl>
          </a:graphicData>
        </a:graphic>
      </p:graphicFrame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272884" y="3546962"/>
            <a:ext cx="2490789" cy="15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design – build - test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903819" y="4607296"/>
            <a:ext cx="1272048" cy="1601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7" name="Rectangle 65"/>
          <p:cNvSpPr>
            <a:spLocks noChangeArrowheads="1"/>
          </p:cNvSpPr>
          <p:nvPr/>
        </p:nvSpPr>
        <p:spPr bwMode="auto">
          <a:xfrm>
            <a:off x="1936370" y="2470257"/>
            <a:ext cx="5197903" cy="1391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056F4F0-D063-4F4D-B5BE-5B4EC15C173F}"/>
              </a:ext>
            </a:extLst>
          </p:cNvPr>
          <p:cNvGrpSpPr/>
          <p:nvPr/>
        </p:nvGrpSpPr>
        <p:grpSpPr>
          <a:xfrm>
            <a:off x="3388660" y="2146532"/>
            <a:ext cx="4307915" cy="240821"/>
            <a:chOff x="3864041" y="2283451"/>
            <a:chExt cx="6176081" cy="240821"/>
          </a:xfrm>
          <a:solidFill>
            <a:srgbClr val="00B0F0"/>
          </a:solidFill>
        </p:grpSpPr>
        <p:sp>
          <p:nvSpPr>
            <p:cNvPr id="33" name="Rectangle 65"/>
            <p:cNvSpPr>
              <a:spLocks noChangeArrowheads="1"/>
            </p:cNvSpPr>
            <p:nvPr/>
          </p:nvSpPr>
          <p:spPr bwMode="auto">
            <a:xfrm>
              <a:off x="4040613" y="2283451"/>
              <a:ext cx="5826968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Data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4" name="Pentagon 33"/>
            <p:cNvSpPr/>
            <p:nvPr/>
          </p:nvSpPr>
          <p:spPr>
            <a:xfrm rot="5400000">
              <a:off x="9831938" y="2316087"/>
              <a:ext cx="240820" cy="175549"/>
            </a:xfrm>
            <a:prstGeom prst="homePlate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2" name="Pentagon 41"/>
            <p:cNvSpPr/>
            <p:nvPr/>
          </p:nvSpPr>
          <p:spPr>
            <a:xfrm rot="5400000">
              <a:off x="3831406" y="2316087"/>
              <a:ext cx="240820" cy="175549"/>
            </a:xfrm>
            <a:prstGeom prst="homePlate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773180" y="190350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15/1</a:t>
            </a:r>
          </a:p>
        </p:txBody>
      </p:sp>
      <p:sp>
        <p:nvSpPr>
          <p:cNvPr id="32" name="Flowchart: Decision 36"/>
          <p:cNvSpPr/>
          <p:nvPr/>
        </p:nvSpPr>
        <p:spPr>
          <a:xfrm>
            <a:off x="2590800" y="1918491"/>
            <a:ext cx="243590" cy="290215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9E50CE-29C8-764B-B307-AB6D6F22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A Project GANTT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B63072-AB99-40D6-BD07-8941FCB05957}"/>
              </a:ext>
            </a:extLst>
          </p:cNvPr>
          <p:cNvCxnSpPr>
            <a:cxnSpLocks/>
          </p:cNvCxnSpPr>
          <p:nvPr/>
        </p:nvCxnSpPr>
        <p:spPr>
          <a:xfrm>
            <a:off x="3476667" y="1339816"/>
            <a:ext cx="0" cy="5310366"/>
          </a:xfrm>
          <a:prstGeom prst="line">
            <a:avLst/>
          </a:prstGeom>
          <a:ln w="25400">
            <a:solidFill>
              <a:srgbClr val="00B050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8173F9-6039-45A9-A40E-30FAF68F7B4B}"/>
              </a:ext>
            </a:extLst>
          </p:cNvPr>
          <p:cNvCxnSpPr>
            <a:cxnSpLocks/>
          </p:cNvCxnSpPr>
          <p:nvPr/>
        </p:nvCxnSpPr>
        <p:spPr>
          <a:xfrm>
            <a:off x="11334434" y="1295807"/>
            <a:ext cx="0" cy="5354375"/>
          </a:xfrm>
          <a:prstGeom prst="line">
            <a:avLst/>
          </a:prstGeom>
          <a:ln w="25400">
            <a:solidFill>
              <a:srgbClr val="FF0000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Decision 77"/>
          <p:cNvSpPr/>
          <p:nvPr/>
        </p:nvSpPr>
        <p:spPr>
          <a:xfrm>
            <a:off x="11212639" y="6294248"/>
            <a:ext cx="243590" cy="290215"/>
          </a:xfrm>
          <a:prstGeom prst="flowChartDecision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9" name="Rectangle 65">
            <a:extLst>
              <a:ext uri="{FF2B5EF4-FFF2-40B4-BE49-F238E27FC236}">
                <a16:creationId xmlns:a16="http://schemas.microsoft.com/office/drawing/2014/main" id="{BEF9C40E-D033-4148-B6F4-250967B9F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214" y="3248197"/>
            <a:ext cx="5650304" cy="1245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Pentagon 34">
            <a:extLst>
              <a:ext uri="{FF2B5EF4-FFF2-40B4-BE49-F238E27FC236}">
                <a16:creationId xmlns:a16="http://schemas.microsoft.com/office/drawing/2014/main" id="{CF3DC4EF-DC72-4B1C-8DC4-D360CF7863EB}"/>
              </a:ext>
            </a:extLst>
          </p:cNvPr>
          <p:cNvSpPr/>
          <p:nvPr/>
        </p:nvSpPr>
        <p:spPr>
          <a:xfrm rot="5400000">
            <a:off x="8997883" y="3267501"/>
            <a:ext cx="240820" cy="175549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Pentagon 36">
            <a:extLst>
              <a:ext uri="{FF2B5EF4-FFF2-40B4-BE49-F238E27FC236}">
                <a16:creationId xmlns:a16="http://schemas.microsoft.com/office/drawing/2014/main" id="{76DF01D4-0B72-46E0-9A96-31C26F6CB95B}"/>
              </a:ext>
            </a:extLst>
          </p:cNvPr>
          <p:cNvSpPr/>
          <p:nvPr/>
        </p:nvSpPr>
        <p:spPr>
          <a:xfrm rot="5400000">
            <a:off x="3172029" y="3272390"/>
            <a:ext cx="240820" cy="175549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0FDF6DB-B8EA-4F9D-AED4-C12E68B1E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8913" y="3795812"/>
            <a:ext cx="2490789" cy="15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design – build - test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49963-ABC4-4DC0-924D-43F75EBD1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053" y="4036362"/>
            <a:ext cx="3715446" cy="1604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design – build – test – fix – fix – fix! </a:t>
            </a:r>
          </a:p>
        </p:txBody>
      </p:sp>
      <p:sp>
        <p:nvSpPr>
          <p:cNvPr id="47" name="Pentagon 36">
            <a:extLst>
              <a:ext uri="{FF2B5EF4-FFF2-40B4-BE49-F238E27FC236}">
                <a16:creationId xmlns:a16="http://schemas.microsoft.com/office/drawing/2014/main" id="{1C8D0874-7CE0-4DA7-81A9-6262EB4F546C}"/>
              </a:ext>
            </a:extLst>
          </p:cNvPr>
          <p:cNvSpPr/>
          <p:nvPr/>
        </p:nvSpPr>
        <p:spPr>
          <a:xfrm rot="5400000">
            <a:off x="4783408" y="4308791"/>
            <a:ext cx="240820" cy="175549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Pentagon 36">
            <a:extLst>
              <a:ext uri="{FF2B5EF4-FFF2-40B4-BE49-F238E27FC236}">
                <a16:creationId xmlns:a16="http://schemas.microsoft.com/office/drawing/2014/main" id="{54186368-4F01-4336-AF8E-C553871BA19E}"/>
              </a:ext>
            </a:extLst>
          </p:cNvPr>
          <p:cNvSpPr/>
          <p:nvPr/>
        </p:nvSpPr>
        <p:spPr>
          <a:xfrm rot="5400000">
            <a:off x="9506612" y="4308791"/>
            <a:ext cx="240820" cy="175549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7541C2-2083-478D-BE67-0245A7D3F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7168" y="4861978"/>
            <a:ext cx="3946035" cy="1454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2" name="Rectangle 65">
            <a:extLst>
              <a:ext uri="{FF2B5EF4-FFF2-40B4-BE49-F238E27FC236}">
                <a16:creationId xmlns:a16="http://schemas.microsoft.com/office/drawing/2014/main" id="{6DFB478A-F624-45FB-94D1-6EB7DF3F6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183" y="2737440"/>
            <a:ext cx="4166806" cy="140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3" name="Rectangle 65">
            <a:extLst>
              <a:ext uri="{FF2B5EF4-FFF2-40B4-BE49-F238E27FC236}">
                <a16:creationId xmlns:a16="http://schemas.microsoft.com/office/drawing/2014/main" id="{73D50927-954C-440F-9128-5625913E2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198" y="2981368"/>
            <a:ext cx="1677062" cy="1470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6" name="Rectangle 65">
            <a:extLst>
              <a:ext uri="{FF2B5EF4-FFF2-40B4-BE49-F238E27FC236}">
                <a16:creationId xmlns:a16="http://schemas.microsoft.com/office/drawing/2014/main" id="{AEB284CA-A7FC-4C04-812B-ACD6DDCA8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593" y="4280670"/>
            <a:ext cx="4551503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Infomatics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Pentagon 36">
            <a:extLst>
              <a:ext uri="{FF2B5EF4-FFF2-40B4-BE49-F238E27FC236}">
                <a16:creationId xmlns:a16="http://schemas.microsoft.com/office/drawing/2014/main" id="{A60AC4E4-02EA-40A3-9263-0263C8C521EF}"/>
              </a:ext>
            </a:extLst>
          </p:cNvPr>
          <p:cNvSpPr/>
          <p:nvPr/>
        </p:nvSpPr>
        <p:spPr>
          <a:xfrm rot="5400000">
            <a:off x="4798318" y="4308496"/>
            <a:ext cx="240820" cy="175549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65">
            <a:extLst>
              <a:ext uri="{FF2B5EF4-FFF2-40B4-BE49-F238E27FC236}">
                <a16:creationId xmlns:a16="http://schemas.microsoft.com/office/drawing/2014/main" id="{6724A87A-0FE8-4A82-9211-BACCAC98D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503" y="4280375"/>
            <a:ext cx="4551503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Infomatics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Pentagon 36">
            <a:extLst>
              <a:ext uri="{FF2B5EF4-FFF2-40B4-BE49-F238E27FC236}">
                <a16:creationId xmlns:a16="http://schemas.microsoft.com/office/drawing/2014/main" id="{58D3DBB9-3261-4321-A51C-13757E18A479}"/>
              </a:ext>
            </a:extLst>
          </p:cNvPr>
          <p:cNvSpPr/>
          <p:nvPr/>
        </p:nvSpPr>
        <p:spPr>
          <a:xfrm rot="5400000">
            <a:off x="9995305" y="5081728"/>
            <a:ext cx="240820" cy="175549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Pentagon 36">
            <a:extLst>
              <a:ext uri="{FF2B5EF4-FFF2-40B4-BE49-F238E27FC236}">
                <a16:creationId xmlns:a16="http://schemas.microsoft.com/office/drawing/2014/main" id="{2E188BDD-7E06-49E5-B59B-2E7C19564730}"/>
              </a:ext>
            </a:extLst>
          </p:cNvPr>
          <p:cNvSpPr/>
          <p:nvPr/>
        </p:nvSpPr>
        <p:spPr>
          <a:xfrm rot="5400000">
            <a:off x="2580477" y="5081900"/>
            <a:ext cx="240820" cy="175549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5">
            <a:extLst>
              <a:ext uri="{FF2B5EF4-FFF2-40B4-BE49-F238E27FC236}">
                <a16:creationId xmlns:a16="http://schemas.microsoft.com/office/drawing/2014/main" id="{0F479884-5355-453E-99F3-C04E50740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8662" y="5046917"/>
            <a:ext cx="7253625" cy="1413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 write-up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351CF97-9F53-49DC-A451-06A72655C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036" y="5350410"/>
            <a:ext cx="3148987" cy="1601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86205B-45DA-4D86-B1CD-49DFBB9A7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147" y="5615180"/>
            <a:ext cx="3148987" cy="1601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ED99075-A6E6-491F-8A85-77C86FC7C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334" y="5865606"/>
            <a:ext cx="1367319" cy="1601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D8B87-F300-45F9-9A31-542ED62E62B4}"/>
              </a:ext>
            </a:extLst>
          </p:cNvPr>
          <p:cNvSpPr txBox="1"/>
          <p:nvPr/>
        </p:nvSpPr>
        <p:spPr>
          <a:xfrm>
            <a:off x="11377412" y="625289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 Jan</a:t>
            </a:r>
          </a:p>
        </p:txBody>
      </p:sp>
      <p:sp>
        <p:nvSpPr>
          <p:cNvPr id="51" name="Rectangle 65">
            <a:extLst>
              <a:ext uri="{FF2B5EF4-FFF2-40B4-BE49-F238E27FC236}">
                <a16:creationId xmlns:a16="http://schemas.microsoft.com/office/drawing/2014/main" id="{29CF8B74-EF0B-417D-B2A0-2FEF9C5EB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078" y="6092785"/>
            <a:ext cx="1925593" cy="1601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Package for delivery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7" name="Pentagon 41">
            <a:extLst>
              <a:ext uri="{FF2B5EF4-FFF2-40B4-BE49-F238E27FC236}">
                <a16:creationId xmlns:a16="http://schemas.microsoft.com/office/drawing/2014/main" id="{172AE01B-0228-46C1-929B-24DD7314588D}"/>
              </a:ext>
            </a:extLst>
          </p:cNvPr>
          <p:cNvSpPr/>
          <p:nvPr/>
        </p:nvSpPr>
        <p:spPr>
          <a:xfrm rot="5400000">
            <a:off x="8745985" y="6126659"/>
            <a:ext cx="240820" cy="178595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8" name="Pentagon 41">
            <a:extLst>
              <a:ext uri="{FF2B5EF4-FFF2-40B4-BE49-F238E27FC236}">
                <a16:creationId xmlns:a16="http://schemas.microsoft.com/office/drawing/2014/main" id="{BD68AC07-B93F-4D30-BBC6-205E428B36EA}"/>
              </a:ext>
            </a:extLst>
          </p:cNvPr>
          <p:cNvSpPr/>
          <p:nvPr/>
        </p:nvSpPr>
        <p:spPr>
          <a:xfrm rot="5400000">
            <a:off x="10848034" y="6130017"/>
            <a:ext cx="240820" cy="178595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85E75-CD5F-4033-8044-6FFC68B2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F5599-FCC9-4A29-BFE8-BAFA8A1E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Maintain countdown to delivery in plain sight </a:t>
            </a:r>
            <a:r>
              <a:rPr lang="en-GB"/>
              <a:t>= </a:t>
            </a:r>
            <a:r>
              <a:rPr lang="en-GB" sz="3200" b="1">
                <a:solidFill>
                  <a:srgbClr val="C00000"/>
                </a:solidFill>
              </a:rPr>
              <a:t>45 </a:t>
            </a:r>
            <a:r>
              <a:rPr lang="en-GB" sz="3200" b="1" dirty="0">
                <a:solidFill>
                  <a:srgbClr val="C00000"/>
                </a:solidFill>
              </a:rPr>
              <a:t>days</a:t>
            </a:r>
          </a:p>
          <a:p>
            <a:r>
              <a:rPr lang="en-GB" dirty="0"/>
              <a:t>At least every week inspect Plan &amp; GANTT and update progress</a:t>
            </a:r>
          </a:p>
          <a:p>
            <a:r>
              <a:rPr lang="en-GB" dirty="0"/>
              <a:t>Identify achievements = products delivered</a:t>
            </a:r>
          </a:p>
          <a:p>
            <a:r>
              <a:rPr lang="en-GB" dirty="0"/>
              <a:t>Identify issues =  work that is </a:t>
            </a:r>
            <a:r>
              <a:rPr lang="en-GB" b="1" dirty="0"/>
              <a:t>late</a:t>
            </a:r>
            <a:r>
              <a:rPr lang="en-GB" dirty="0"/>
              <a:t>, unanticipated problems</a:t>
            </a:r>
          </a:p>
          <a:p>
            <a:r>
              <a:rPr lang="en-GB" dirty="0"/>
              <a:t>Decide on corrective action</a:t>
            </a:r>
          </a:p>
          <a:p>
            <a:pPr lvl="1"/>
            <a:r>
              <a:rPr lang="en-GB" dirty="0"/>
              <a:t>Reduce scope – Increase work-rate – Simplify features – DO SOMETHING</a:t>
            </a:r>
          </a:p>
          <a:p>
            <a:r>
              <a:rPr lang="en-GB" dirty="0"/>
              <a:t>Update the plan to reflect reality</a:t>
            </a:r>
          </a:p>
        </p:txBody>
      </p:sp>
    </p:spTree>
    <p:extLst>
      <p:ext uri="{BB962C8B-B14F-4D97-AF65-F5344CB8AC3E}">
        <p14:creationId xmlns:p14="http://schemas.microsoft.com/office/powerpoint/2010/main" val="88052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253</Words>
  <Application>Microsoft Office PowerPoint</Application>
  <PresentationFormat>Widescreen</PresentationFormat>
  <Paragraphs>108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Project Planning</vt:lpstr>
      <vt:lpstr>A minimal project plan contains</vt:lpstr>
      <vt:lpstr>A Project GANTT</vt:lpstr>
      <vt:lpstr>Project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Planning</dc:title>
  <dc:creator>Peter McGinty</dc:creator>
  <cp:lastModifiedBy>Peter McGinty</cp:lastModifiedBy>
  <cp:revision>1</cp:revision>
  <dcterms:created xsi:type="dcterms:W3CDTF">2022-11-27T14:58:27Z</dcterms:created>
  <dcterms:modified xsi:type="dcterms:W3CDTF">2023-11-13T18:52:28Z</dcterms:modified>
</cp:coreProperties>
</file>