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Fira Code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Code-bold.fntdata"/><Relationship Id="rId25" Type="http://schemas.openxmlformats.org/officeDocument/2006/relationships/font" Target="fonts/FiraCod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db19720715_0_3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db19720715_0_3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db19720715_0_3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db19720715_0_3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db19720715_0_4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2db19720715_0_4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139819b64c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139819b64c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81a5a841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381a5a841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db19720715_0_2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db19720715_0_2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db19720715_0_4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2db19720715_0_4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3139819b64c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3139819b64c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139819b6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139819b6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db19720715_0_4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2db19720715_0_4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e7b3cc9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e7b3cc9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e7b3cc9d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e7b3cc9d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db19720715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db19720715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db19720715_0_2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db19720715_0_2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139819b64c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139819b64c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81a5a8413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81a5a8413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81a5a8413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81a5a8413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db19720715_0_2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db19720715_0_2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db19720715_0_2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db19720715_0_2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s://github.com/greenteamhc/greenteamhc.low_leve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hyperlink" Target="http://www.youtube.com/watch?v=1S0aBV-Waeo" TargetMode="External"/><Relationship Id="rId5" Type="http://schemas.openxmlformats.org/officeDocument/2006/relationships/image" Target="../media/image1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ythontutor.com/render.html#mode=display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valandaply.neocities.org/books/lowlevelprogramming.pdf" TargetMode="External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ircuitlabs.net/labs/c-stack-heap-memory-visualizer-learning-tool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GREEN TEAM </a:t>
            </a:r>
            <a:r>
              <a:rPr lang="en">
                <a:solidFill>
                  <a:schemeClr val="dk2"/>
                </a:solidFill>
              </a:rPr>
              <a:t>HACKER CLUB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Heap e Stack </a:t>
            </a:r>
            <a:r>
              <a:rPr lang="en"/>
              <a:t>&gt;</a:t>
            </a:r>
            <a:endParaRPr/>
          </a:p>
        </p:txBody>
      </p:sp>
      <p:sp>
        <p:nvSpPr>
          <p:cNvPr id="456" name="Google Shape;456;p25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Programação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2"/>
                </a:solidFill>
              </a:rPr>
              <a:t>Low Level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7" name="Google Shape;457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8" name="Google Shape;458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9" name="Google Shape;459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0" name="Google Shape;460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462" name="Google Shape;4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7525" y="3161600"/>
            <a:ext cx="1468723" cy="1359726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25"/>
          <p:cNvSpPr txBox="1"/>
          <p:nvPr/>
        </p:nvSpPr>
        <p:spPr>
          <a:xfrm>
            <a:off x="710125" y="4694725"/>
            <a:ext cx="7461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7E7E7"/>
                </a:solidFill>
                <a:latin typeface="Fira Code"/>
                <a:ea typeface="Fira Code"/>
                <a:cs typeface="Fira Code"/>
                <a:sym typeface="Fira Code"/>
              </a:rPr>
              <a:t>UFABC </a:t>
            </a:r>
            <a:r>
              <a:rPr lang="en" u="sng">
                <a:solidFill>
                  <a:srgbClr val="FF5858"/>
                </a:solid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Low Level</a:t>
            </a:r>
            <a:endParaRPr>
              <a:solidFill>
                <a:srgbClr val="E7E7E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4"/>
          <p:cNvSpPr txBox="1"/>
          <p:nvPr>
            <p:ph idx="2" type="subTitle"/>
          </p:nvPr>
        </p:nvSpPr>
        <p:spPr>
          <a:xfrm>
            <a:off x="2240150" y="1151950"/>
            <a:ext cx="63288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 </a:t>
            </a:r>
            <a:r>
              <a:rPr lang="en" sz="1200"/>
              <a:t>No caso do Heap o acesso é relativamente baixo e depende muito do runtime (forma de execução) da linguagem e da biblioteca que faz alocação.</a:t>
            </a:r>
            <a:r>
              <a:rPr lang="en" sz="1200"/>
              <a:t> &gt;</a:t>
            </a:r>
            <a:endParaRPr sz="1200"/>
          </a:p>
        </p:txBody>
      </p:sp>
      <p:sp>
        <p:nvSpPr>
          <p:cNvPr id="579" name="Google Shape;579;p34"/>
          <p:cNvSpPr txBox="1"/>
          <p:nvPr>
            <p:ph idx="1" type="subTitle"/>
          </p:nvPr>
        </p:nvSpPr>
        <p:spPr>
          <a:xfrm>
            <a:off x="2240150" y="3143325"/>
            <a:ext cx="63288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 </a:t>
            </a:r>
            <a:r>
              <a:rPr lang="en" sz="1200"/>
              <a:t>O acesso a variáveis alocadas na Stack são extremamente rápidos. Como eles dependem apenas de um deslocamento de ponteiros, essa operação tem custo muito baixo. </a:t>
            </a:r>
            <a:r>
              <a:rPr lang="en" sz="1200"/>
              <a:t> &gt;</a:t>
            </a:r>
            <a:endParaRPr sz="1200"/>
          </a:p>
        </p:txBody>
      </p:sp>
      <p:sp>
        <p:nvSpPr>
          <p:cNvPr id="580" name="Google Shape;580;p34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Stack</a:t>
            </a:r>
            <a:r>
              <a:rPr lang="en">
                <a:solidFill>
                  <a:schemeClr val="accent2"/>
                </a:solidFill>
              </a:rPr>
              <a:t> &lt; /</a:t>
            </a:r>
            <a:r>
              <a:rPr lang="en">
                <a:solidFill>
                  <a:schemeClr val="accent2"/>
                </a:solidFill>
              </a:rPr>
              <a:t>Tempo</a:t>
            </a:r>
            <a:r>
              <a:rPr lang="en">
                <a:solidFill>
                  <a:schemeClr val="accent2"/>
                </a:solidFill>
              </a:rPr>
              <a:t>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81" name="Google Shape;581;p34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r>
              <a:rPr lang="en"/>
              <a:t> &lt; /Tempo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582" name="Google Shape;582;p34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583" name="Google Shape;583;p34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4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34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586" name="Google Shape;586;p34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4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34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89" name="Google Shape;589;p34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0" name="Google Shape;590;p34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91" name="Google Shape;591;p34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92" name="Google Shape;592;p34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3" name="Google Shape;593;p34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94" name="Google Shape;594;p34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5" name="Google Shape;595;p34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96" name="Google Shape;5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34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98" name="Google Shape;59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275" y="3396200"/>
            <a:ext cx="357300" cy="3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9275" y="1399088"/>
            <a:ext cx="357300" cy="3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5"/>
          <p:cNvSpPr txBox="1"/>
          <p:nvPr>
            <p:ph idx="2" type="subTitle"/>
          </p:nvPr>
        </p:nvSpPr>
        <p:spPr>
          <a:xfrm>
            <a:off x="2240150" y="1151950"/>
            <a:ext cx="63288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 N</a:t>
            </a:r>
            <a:r>
              <a:rPr lang="en" sz="1200"/>
              <a:t>o Heap temos que o escopo das variáveis é global. Tendo uma referência para o endereço da memória que contém o dado, é possível acessar essa variável dentro de qualquer função. </a:t>
            </a:r>
            <a:r>
              <a:rPr lang="en" sz="1200"/>
              <a:t> &gt;</a:t>
            </a:r>
            <a:endParaRPr sz="1200"/>
          </a:p>
        </p:txBody>
      </p:sp>
      <p:sp>
        <p:nvSpPr>
          <p:cNvPr id="605" name="Google Shape;605;p35"/>
          <p:cNvSpPr txBox="1"/>
          <p:nvPr>
            <p:ph idx="1" type="subTitle"/>
          </p:nvPr>
        </p:nvSpPr>
        <p:spPr>
          <a:xfrm>
            <a:off x="2240150" y="3143325"/>
            <a:ext cx="6328800" cy="9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 </a:t>
            </a:r>
            <a:r>
              <a:rPr lang="en" sz="1200"/>
              <a:t>Variáveis alocadas dentro da pilha (Stack) são acessíveis apenas no escopo local à função responsável por aquele stack frame. Ao final da execução da função, ou seja, ao ser desempilhadas, essas variáveis são desalocadas.</a:t>
            </a:r>
            <a:r>
              <a:rPr lang="en" sz="1200"/>
              <a:t>  &gt;</a:t>
            </a:r>
            <a:endParaRPr sz="1200"/>
          </a:p>
        </p:txBody>
      </p:sp>
      <p:sp>
        <p:nvSpPr>
          <p:cNvPr id="606" name="Google Shape;606;p3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Stack &lt; /Scope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07" name="Google Shape;607;p3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&lt; /Scope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608" name="Google Shape;608;p35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609" name="Google Shape;609;p35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" name="Google Shape;611;p35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612" name="Google Shape;612;p35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35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615" name="Google Shape;615;p35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6" name="Google Shape;616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617" name="Google Shape;617;p35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618" name="Google Shape;618;p35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9" name="Google Shape;619;p3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620" name="Google Shape;620;p35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1" name="Google Shape;621;p35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22" name="Google Shape;6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35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24" name="Google Shape;62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275" y="3396200"/>
            <a:ext cx="357300" cy="3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9275" y="1399088"/>
            <a:ext cx="357300" cy="3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6"/>
          <p:cNvSpPr txBox="1"/>
          <p:nvPr>
            <p:ph idx="2" type="subTitle"/>
          </p:nvPr>
        </p:nvSpPr>
        <p:spPr>
          <a:xfrm>
            <a:off x="2240150" y="1151950"/>
            <a:ext cx="63288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 </a:t>
            </a:r>
            <a:r>
              <a:rPr lang="en" sz="1200"/>
              <a:t>Variáveis alocadas no Heap somente são desalocadas através de uma instrução explícita do programa através de free() </a:t>
            </a:r>
            <a:r>
              <a:rPr lang="en" sz="1200"/>
              <a:t>&gt;</a:t>
            </a:r>
            <a:endParaRPr sz="1200"/>
          </a:p>
        </p:txBody>
      </p:sp>
      <p:sp>
        <p:nvSpPr>
          <p:cNvPr id="631" name="Google Shape;631;p36"/>
          <p:cNvSpPr txBox="1"/>
          <p:nvPr>
            <p:ph idx="1" type="subTitle"/>
          </p:nvPr>
        </p:nvSpPr>
        <p:spPr>
          <a:xfrm>
            <a:off x="2240150" y="3143325"/>
            <a:ext cx="6328800" cy="9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&lt; V</a:t>
            </a:r>
            <a:r>
              <a:rPr lang="en" sz="1200"/>
              <a:t>ariáveis alocadas na Stack, são desalocadas quando a função retorna, sendo assim desempilhadas da stack de funções</a:t>
            </a:r>
            <a:r>
              <a:rPr lang="en" sz="1200"/>
              <a:t>  &gt;</a:t>
            </a:r>
            <a:endParaRPr sz="1200"/>
          </a:p>
        </p:txBody>
      </p:sp>
      <p:sp>
        <p:nvSpPr>
          <p:cNvPr id="632" name="Google Shape;632;p36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Stack &lt; /Free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33" name="Google Shape;633;p36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&lt; /Free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634" name="Google Shape;634;p36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635" name="Google Shape;635;p3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" name="Google Shape;637;p36"/>
          <p:cNvGrpSpPr/>
          <p:nvPr/>
        </p:nvGrpSpPr>
        <p:grpSpPr>
          <a:xfrm>
            <a:off x="1614876" y="3361546"/>
            <a:ext cx="506092" cy="426611"/>
            <a:chOff x="1665363" y="1706700"/>
            <a:chExt cx="578325" cy="487500"/>
          </a:xfrm>
        </p:grpSpPr>
        <p:sp>
          <p:nvSpPr>
            <p:cNvPr id="638" name="Google Shape;638;p3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" name="Google Shape;640;p36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641" name="Google Shape;641;p36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2" name="Google Shape;642;p3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643" name="Google Shape;643;p36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644" name="Google Shape;644;p36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5" name="Google Shape;645;p3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646" name="Google Shape;646;p36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7" name="Google Shape;647;p36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48" name="Google Shape;6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36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50" name="Google Shape;65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9275" y="3396200"/>
            <a:ext cx="357300" cy="3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9275" y="1399088"/>
            <a:ext cx="357300" cy="3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7"/>
          <p:cNvSpPr txBox="1"/>
          <p:nvPr>
            <p:ph idx="2" type="subTitle"/>
          </p:nvPr>
        </p:nvSpPr>
        <p:spPr>
          <a:xfrm>
            <a:off x="1590925" y="1208050"/>
            <a:ext cx="6072300" cy="7845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#define ARRAY_SIZE 100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 </a:t>
            </a:r>
            <a:r>
              <a:rPr lang="en" sz="1000"/>
              <a:t>main() {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double numbers[ARRAY_SIZE];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</a:t>
            </a:r>
            <a:r>
              <a:rPr lang="en" sz="1000">
                <a:highlight>
                  <a:srgbClr val="434343"/>
                </a:highlight>
              </a:rPr>
              <a:t> </a:t>
            </a:r>
            <a:endParaRPr sz="1700">
              <a:highlight>
                <a:srgbClr val="434343"/>
              </a:highlight>
            </a:endParaRPr>
          </a:p>
        </p:txBody>
      </p:sp>
      <p:sp>
        <p:nvSpPr>
          <p:cNvPr id="657" name="Google Shape;657;p37"/>
          <p:cNvSpPr txBox="1"/>
          <p:nvPr>
            <p:ph idx="1" type="subTitle"/>
          </p:nvPr>
        </p:nvSpPr>
        <p:spPr>
          <a:xfrm>
            <a:off x="1590925" y="3143325"/>
            <a:ext cx="6978000" cy="8871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#define ARRAY_SIZE 100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 main() {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double* numbers = malloc(ARRAY_SIZE * sizeof(double));</a:t>
            </a:r>
            <a:endParaRPr sz="1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free(numbers);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} </a:t>
            </a:r>
            <a:endParaRPr/>
          </a:p>
        </p:txBody>
      </p:sp>
      <p:sp>
        <p:nvSpPr>
          <p:cNvPr id="658" name="Google Shape;658;p37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Exemplo </a:t>
            </a:r>
            <a:r>
              <a:rPr lang="en">
                <a:solidFill>
                  <a:schemeClr val="accent2"/>
                </a:solidFill>
              </a:rPr>
              <a:t>&lt; /2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59" name="Google Shape;659;p37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&lt; /1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660" name="Google Shape;660;p37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661" name="Google Shape;661;p37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2" name="Google Shape;662;p37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663" name="Google Shape;663;p37"/>
          <p:cNvGrpSpPr/>
          <p:nvPr/>
        </p:nvGrpSpPr>
        <p:grpSpPr>
          <a:xfrm>
            <a:off x="1084825" y="1208049"/>
            <a:ext cx="506100" cy="1445463"/>
            <a:chOff x="1084825" y="3203163"/>
            <a:chExt cx="506100" cy="1445463"/>
          </a:xfrm>
        </p:grpSpPr>
        <p:cxnSp>
          <p:nvCxnSpPr>
            <p:cNvPr id="664" name="Google Shape;664;p37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5" name="Google Shape;665;p37"/>
            <p:cNvSpPr txBox="1"/>
            <p:nvPr/>
          </p:nvSpPr>
          <p:spPr>
            <a:xfrm>
              <a:off x="1084825" y="40330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666" name="Google Shape;666;p37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67" name="Google Shape;667;p37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68" name="Google Shape;6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37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8"/>
          <p:cNvSpPr txBox="1"/>
          <p:nvPr>
            <p:ph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Utilização Valgrind</a:t>
            </a:r>
            <a:r>
              <a:rPr lang="en" sz="3600">
                <a:solidFill>
                  <a:schemeClr val="accent6"/>
                </a:solidFill>
              </a:rPr>
              <a:t>{</a:t>
            </a:r>
            <a:endParaRPr sz="3600">
              <a:solidFill>
                <a:schemeClr val="accent6"/>
              </a:solidFill>
            </a:endParaRPr>
          </a:p>
        </p:txBody>
      </p:sp>
      <p:grpSp>
        <p:nvGrpSpPr>
          <p:cNvPr id="675" name="Google Shape;675;p38"/>
          <p:cNvGrpSpPr/>
          <p:nvPr/>
        </p:nvGrpSpPr>
        <p:grpSpPr>
          <a:xfrm>
            <a:off x="1084825" y="2250725"/>
            <a:ext cx="506100" cy="1582800"/>
            <a:chOff x="1084825" y="2250725"/>
            <a:chExt cx="506100" cy="1582800"/>
          </a:xfrm>
        </p:grpSpPr>
        <p:cxnSp>
          <p:nvCxnSpPr>
            <p:cNvPr id="676" name="Google Shape;676;p38"/>
            <p:cNvCxnSpPr>
              <a:endCxn id="677" idx="0"/>
            </p:cNvCxnSpPr>
            <p:nvPr/>
          </p:nvCxnSpPr>
          <p:spPr>
            <a:xfrm>
              <a:off x="1337875" y="2250725"/>
              <a:ext cx="0" cy="8439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7" name="Google Shape;677;p38"/>
            <p:cNvSpPr txBox="1"/>
            <p:nvPr/>
          </p:nvSpPr>
          <p:spPr>
            <a:xfrm>
              <a:off x="1084825" y="3094625"/>
              <a:ext cx="5061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678" name="Google Shape;678;p38"/>
          <p:cNvSpPr txBox="1"/>
          <p:nvPr>
            <p:ph idx="1" type="body"/>
          </p:nvPr>
        </p:nvSpPr>
        <p:spPr>
          <a:xfrm>
            <a:off x="1590925" y="233987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highlight>
                  <a:srgbClr val="707070"/>
                </a:highlight>
              </a:rPr>
              <a:t>valgrind –leak-check=yes ./a.out</a:t>
            </a:r>
            <a:endParaRPr sz="2400">
              <a:highlight>
                <a:srgbClr val="707070"/>
              </a:highlight>
            </a:endParaRPr>
          </a:p>
        </p:txBody>
      </p:sp>
      <p:sp>
        <p:nvSpPr>
          <p:cNvPr id="679" name="Google Shape;679;p3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80" name="Google Shape;680;p38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81" name="Google Shape;68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38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Overflow</a:t>
            </a:r>
            <a:r>
              <a:rPr lang="en">
                <a:solidFill>
                  <a:srgbClr val="CC0000"/>
                </a:solidFill>
              </a:rPr>
              <a:t>;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88" name="Google Shape;688;p39"/>
          <p:cNvSpPr txBox="1"/>
          <p:nvPr>
            <p:ph idx="1" type="subTitle"/>
          </p:nvPr>
        </p:nvSpPr>
        <p:spPr>
          <a:xfrm>
            <a:off x="1593350" y="1168950"/>
            <a:ext cx="5539200" cy="18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‘Um dos riscos de manipular a memória’</a:t>
            </a:r>
            <a:endParaRPr>
              <a:solidFill>
                <a:schemeClr val="accent2"/>
              </a:solidFill>
            </a:endParaRPr>
          </a:p>
          <a:p>
            <a:pPr indent="0" lvl="0" marL="449116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Pode acontecer tanto na heap quanto na </a:t>
            </a:r>
            <a:r>
              <a:rPr b="1" lang="en">
                <a:solidFill>
                  <a:schemeClr val="accent3"/>
                </a:solidFill>
              </a:rPr>
              <a:t>stack</a:t>
            </a:r>
            <a:r>
              <a:rPr lang="en">
                <a:solidFill>
                  <a:schemeClr val="accent3"/>
                </a:solidFill>
              </a:rPr>
              <a:t>. Caso manipulado, é possível modificar o endereço de retorno de uma função, acessando locais indevidos na memória &gt;</a:t>
            </a:r>
            <a:endParaRPr>
              <a:solidFill>
                <a:schemeClr val="accent3"/>
              </a:solidFill>
            </a:endParaRPr>
          </a:p>
          <a:p>
            <a:pPr indent="0" lvl="0" marL="449116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&lt; Buffer Overflow / Stack Overflow &gt;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689" name="Google Shape;689;p39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690" name="Google Shape;690;p39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91" name="Google Shape;691;p39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92" name="Google Shape;692;p39"/>
          <p:cNvGrpSpPr/>
          <p:nvPr/>
        </p:nvGrpSpPr>
        <p:grpSpPr>
          <a:xfrm>
            <a:off x="2008321" y="2971150"/>
            <a:ext cx="667800" cy="902750"/>
            <a:chOff x="2008321" y="2971150"/>
            <a:chExt cx="667800" cy="902750"/>
          </a:xfrm>
        </p:grpSpPr>
        <p:cxnSp>
          <p:nvCxnSpPr>
            <p:cNvPr id="693" name="Google Shape;693;p39"/>
            <p:cNvCxnSpPr/>
            <p:nvPr/>
          </p:nvCxnSpPr>
          <p:spPr>
            <a:xfrm>
              <a:off x="2280025" y="2971150"/>
              <a:ext cx="0" cy="52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4" name="Google Shape;694;p39"/>
            <p:cNvSpPr txBox="1"/>
            <p:nvPr/>
          </p:nvSpPr>
          <p:spPr>
            <a:xfrm>
              <a:off x="2008321" y="3473700"/>
              <a:ext cx="66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695" name="Google Shape;695;p39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96" name="Google Shape;696;p39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97" name="Google Shape;69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39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99" name="Google Shape;69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6425" y="1595763"/>
            <a:ext cx="1361975" cy="13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0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5" name="Google Shape;705;p40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706" name="Google Shape;7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40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descr="Making yourself the all-powerful &quot;Root&quot; super-user on a computer using a buffer overflow attack. Assistant Professor Dr Mike Pound details how it's done.&#10;&#10;Formerly titled &quot;Buffer Overflow Attack&quot; -Aug 2021&#10;&#10;The Stack: https://youtu.be/7ha78yWRDlE &#10;Botnets: https://youtu.be/UVFmC178_Vs&#10;The Golden Key: iPhone Encryption: https://youtu.be/6RNKtwAGvqc&#10;3D Stereo Vision: https://youtu.be/O7B2vCsTpC0 &#10;Brain Scanner: https://youtu.be/TQ0sL1ZGnQ4 &#10;&#10;http://www.facebook.com/computerphile&#10;https://twitter.com/computer_phile&#10;&#10;This video was filmed and edited by Sean Riley.&#10;&#10;Computer Science at the University of Nottingham: http://bit.ly/nottscomputer&#10;&#10;Computerphile is a sister project to Brady Haran's Numberphile. More at http://www.bradyharan.com" id="708" name="Google Shape;708;p40" title="Running a Buffer Overflow Attack - Computerphile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6175" y="636525"/>
            <a:ext cx="6880850" cy="3870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1"/>
          <p:cNvSpPr txBox="1"/>
          <p:nvPr>
            <p:ph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Exemplo em tempo real</a:t>
            </a:r>
            <a:r>
              <a:rPr lang="en" sz="3600">
                <a:solidFill>
                  <a:schemeClr val="accent6"/>
                </a:solidFill>
              </a:rPr>
              <a:t>{</a:t>
            </a:r>
            <a:endParaRPr sz="3600">
              <a:solidFill>
                <a:schemeClr val="accent6"/>
              </a:solidFill>
            </a:endParaRPr>
          </a:p>
        </p:txBody>
      </p:sp>
      <p:grpSp>
        <p:nvGrpSpPr>
          <p:cNvPr id="714" name="Google Shape;714;p41"/>
          <p:cNvGrpSpPr/>
          <p:nvPr/>
        </p:nvGrpSpPr>
        <p:grpSpPr>
          <a:xfrm>
            <a:off x="1084825" y="2250725"/>
            <a:ext cx="506100" cy="1582800"/>
            <a:chOff x="1084825" y="2250725"/>
            <a:chExt cx="506100" cy="1582800"/>
          </a:xfrm>
        </p:grpSpPr>
        <p:cxnSp>
          <p:nvCxnSpPr>
            <p:cNvPr id="715" name="Google Shape;715;p41"/>
            <p:cNvCxnSpPr>
              <a:endCxn id="716" idx="0"/>
            </p:cNvCxnSpPr>
            <p:nvPr/>
          </p:nvCxnSpPr>
          <p:spPr>
            <a:xfrm>
              <a:off x="1337875" y="2250725"/>
              <a:ext cx="0" cy="8439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6" name="Google Shape;716;p41"/>
            <p:cNvSpPr txBox="1"/>
            <p:nvPr/>
          </p:nvSpPr>
          <p:spPr>
            <a:xfrm>
              <a:off x="1084825" y="3094625"/>
              <a:ext cx="5061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717" name="Google Shape;717;p41"/>
          <p:cNvSpPr txBox="1"/>
          <p:nvPr>
            <p:ph idx="1" type="body"/>
          </p:nvPr>
        </p:nvSpPr>
        <p:spPr>
          <a:xfrm>
            <a:off x="1590925" y="233987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Python Tutor: Visualize code in Python, JavaScript, C, C++, and Java</a:t>
            </a:r>
            <a:endParaRPr sz="2400"/>
          </a:p>
        </p:txBody>
      </p:sp>
      <p:sp>
        <p:nvSpPr>
          <p:cNvPr id="718" name="Google Shape;718;p4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19" name="Google Shape;719;p4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720" name="Google Shape;72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41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2"/>
          <p:cNvSpPr txBox="1"/>
          <p:nvPr>
            <p:ph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74EA7"/>
                </a:solidFill>
              </a:rPr>
              <a:t>Referências</a:t>
            </a:r>
            <a:r>
              <a:rPr lang="en" sz="6000">
                <a:solidFill>
                  <a:srgbClr val="674EA7"/>
                </a:solidFill>
              </a:rPr>
              <a:t> </a:t>
            </a:r>
            <a:r>
              <a:rPr lang="en" sz="3600">
                <a:solidFill>
                  <a:schemeClr val="accent6"/>
                </a:solidFill>
              </a:rPr>
              <a:t>{</a:t>
            </a:r>
            <a:endParaRPr sz="3600">
              <a:solidFill>
                <a:schemeClr val="accent6"/>
              </a:solidFill>
            </a:endParaRPr>
          </a:p>
        </p:txBody>
      </p:sp>
      <p:grpSp>
        <p:nvGrpSpPr>
          <p:cNvPr id="727" name="Google Shape;727;p42"/>
          <p:cNvGrpSpPr/>
          <p:nvPr/>
        </p:nvGrpSpPr>
        <p:grpSpPr>
          <a:xfrm>
            <a:off x="1084825" y="2250725"/>
            <a:ext cx="506100" cy="1582800"/>
            <a:chOff x="1084825" y="2250725"/>
            <a:chExt cx="506100" cy="1582800"/>
          </a:xfrm>
        </p:grpSpPr>
        <p:cxnSp>
          <p:nvCxnSpPr>
            <p:cNvPr id="728" name="Google Shape;728;p42"/>
            <p:cNvCxnSpPr>
              <a:endCxn id="729" idx="0"/>
            </p:cNvCxnSpPr>
            <p:nvPr/>
          </p:nvCxnSpPr>
          <p:spPr>
            <a:xfrm>
              <a:off x="1337875" y="2250725"/>
              <a:ext cx="0" cy="8439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29" name="Google Shape;729;p42"/>
            <p:cNvSpPr txBox="1"/>
            <p:nvPr/>
          </p:nvSpPr>
          <p:spPr>
            <a:xfrm>
              <a:off x="1084825" y="3094625"/>
              <a:ext cx="5061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730" name="Google Shape;730;p42"/>
          <p:cNvSpPr txBox="1"/>
          <p:nvPr>
            <p:ph idx="1" type="body"/>
          </p:nvPr>
        </p:nvSpPr>
        <p:spPr>
          <a:xfrm>
            <a:off x="1590925" y="249227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&lt;Low Level Programming Book -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https://evalandaply.neocities.org/books/lowlevelprogramming.pdf</a:t>
            </a:r>
            <a:r>
              <a:rPr lang="en" sz="1600"/>
              <a:t> &gt;</a:t>
            </a:r>
            <a:endParaRPr sz="1600"/>
          </a:p>
        </p:txBody>
      </p:sp>
      <p:sp>
        <p:nvSpPr>
          <p:cNvPr id="731" name="Google Shape;731;p42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32" name="Google Shape;732;p42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733" name="Google Shape;73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4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43"/>
          <p:cNvSpPr txBox="1"/>
          <p:nvPr>
            <p:ph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Próximo Encontro</a:t>
            </a:r>
            <a:r>
              <a:rPr lang="en" sz="6000">
                <a:solidFill>
                  <a:schemeClr val="accent1"/>
                </a:solidFill>
              </a:rPr>
              <a:t> </a:t>
            </a:r>
            <a:r>
              <a:rPr lang="en" sz="3600">
                <a:solidFill>
                  <a:schemeClr val="accent6"/>
                </a:solidFill>
              </a:rPr>
              <a:t>{</a:t>
            </a:r>
            <a:endParaRPr sz="3600">
              <a:solidFill>
                <a:schemeClr val="accent6"/>
              </a:solidFill>
            </a:endParaRPr>
          </a:p>
        </p:txBody>
      </p:sp>
      <p:sp>
        <p:nvSpPr>
          <p:cNvPr id="740" name="Google Shape;740;p43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&lt; PRESENCIAL &gt;</a:t>
            </a:r>
            <a:endParaRPr sz="1600"/>
          </a:p>
        </p:txBody>
      </p:sp>
      <p:grpSp>
        <p:nvGrpSpPr>
          <p:cNvPr id="741" name="Google Shape;741;p43"/>
          <p:cNvGrpSpPr/>
          <p:nvPr/>
        </p:nvGrpSpPr>
        <p:grpSpPr>
          <a:xfrm>
            <a:off x="1084825" y="2250725"/>
            <a:ext cx="506100" cy="1582800"/>
            <a:chOff x="1084825" y="2250725"/>
            <a:chExt cx="506100" cy="1582800"/>
          </a:xfrm>
        </p:grpSpPr>
        <p:cxnSp>
          <p:nvCxnSpPr>
            <p:cNvPr id="742" name="Google Shape;742;p43"/>
            <p:cNvCxnSpPr>
              <a:endCxn id="743" idx="0"/>
            </p:cNvCxnSpPr>
            <p:nvPr/>
          </p:nvCxnSpPr>
          <p:spPr>
            <a:xfrm>
              <a:off x="1337875" y="2250725"/>
              <a:ext cx="0" cy="8439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3" name="Google Shape;743;p43"/>
            <p:cNvSpPr txBox="1"/>
            <p:nvPr/>
          </p:nvSpPr>
          <p:spPr>
            <a:xfrm>
              <a:off x="1084825" y="3094625"/>
              <a:ext cx="5061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744" name="Google Shape;744;p43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45" name="Google Shape;745;p43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746" name="Google Shape;7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4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9" name="Google Shape;469;p26"/>
          <p:cNvSpPr txBox="1"/>
          <p:nvPr>
            <p:ph idx="4" type="subTitle"/>
          </p:nvPr>
        </p:nvSpPr>
        <p:spPr>
          <a:xfrm>
            <a:off x="2332550" y="1771338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Heap e Stack</a:t>
            </a:r>
            <a:r>
              <a:rPr lang="en"/>
              <a:t> &gt;</a:t>
            </a:r>
            <a:endParaRPr/>
          </a:p>
        </p:txBody>
      </p:sp>
      <p:sp>
        <p:nvSpPr>
          <p:cNvPr id="470" name="Google Shape;470;p26"/>
          <p:cNvSpPr txBox="1"/>
          <p:nvPr>
            <p:ph idx="5" type="subTitle"/>
          </p:nvPr>
        </p:nvSpPr>
        <p:spPr>
          <a:xfrm>
            <a:off x="2207575" y="14329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Memória</a:t>
            </a:r>
            <a:endParaRPr/>
          </a:p>
        </p:txBody>
      </p:sp>
      <p:sp>
        <p:nvSpPr>
          <p:cNvPr id="471" name="Google Shape;471;p26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de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‘Conteúdo’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72" name="Google Shape;472;p26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73" name="Google Shape;473;p2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74" name="Google Shape;474;p26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5" name="Google Shape;475;p26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6" name="Google Shape;476;p26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477" name="Google Shape;4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6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44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</a:t>
            </a:r>
            <a:r>
              <a:rPr lang="en"/>
              <a:t>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53" name="Google Shape;753;p44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luccas.h.cortes@hotmail.com  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https://github.com/Cortesz/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754" name="Google Shape;754;p44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‘Dúvidas?’</a:t>
            </a:r>
            <a:endParaRPr/>
          </a:p>
        </p:txBody>
      </p:sp>
      <p:sp>
        <p:nvSpPr>
          <p:cNvPr id="755" name="Google Shape;755;p44"/>
          <p:cNvSpPr txBox="1"/>
          <p:nvPr/>
        </p:nvSpPr>
        <p:spPr>
          <a:xfrm>
            <a:off x="2912425" y="3781775"/>
            <a:ext cx="4418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https://github.com/greenteamhc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&gt; </a:t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756" name="Google Shape;756;p44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57" name="Google Shape;757;p44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58" name="Google Shape;758;p44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59" name="Google Shape;759;p44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60" name="Google Shape;760;p44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761" name="Google Shape;76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44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7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484" name="Google Shape;484;p27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lt2"/>
                </a:solidFill>
              </a:rPr>
              <a:t>Memória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5" name="Google Shape;485;p27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Heap e Stack &gt;</a:t>
            </a:r>
            <a:endParaRPr/>
          </a:p>
        </p:txBody>
      </p:sp>
      <p:sp>
        <p:nvSpPr>
          <p:cNvPr id="486" name="Google Shape;486;p27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87" name="Google Shape;487;p27"/>
          <p:cNvCxnSpPr>
            <a:endCxn id="486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8" name="Google Shape;488;p2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89" name="Google Shape;489;p2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490" name="Google Shape;4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2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8"/>
          <p:cNvSpPr txBox="1"/>
          <p:nvPr>
            <p:ph type="title"/>
          </p:nvPr>
        </p:nvSpPr>
        <p:spPr>
          <a:xfrm>
            <a:off x="1084825" y="590188"/>
            <a:ext cx="7881000" cy="9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Como a </a:t>
            </a:r>
            <a:r>
              <a:rPr lang="en">
                <a:solidFill>
                  <a:schemeClr val="accent2"/>
                </a:solidFill>
              </a:rPr>
              <a:t> Memória </a:t>
            </a:r>
            <a:r>
              <a:rPr lang="en">
                <a:solidFill>
                  <a:schemeClr val="lt1"/>
                </a:solidFill>
              </a:rPr>
              <a:t>é estruturada?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97" name="Google Shape;497;p28"/>
          <p:cNvSpPr txBox="1"/>
          <p:nvPr>
            <p:ph idx="1" type="subTitle"/>
          </p:nvPr>
        </p:nvSpPr>
        <p:spPr>
          <a:xfrm>
            <a:off x="1383650" y="1322325"/>
            <a:ext cx="3592500" cy="25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memória é estruturada em blocos: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r>
              <a:rPr lang="en" sz="1200"/>
              <a:t>text: armazena o código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-data: armazena as variáveis ​​estáticas inicializadas, como variável global, variável estática.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-bss: armazena os dados estáticos não inicializados, como a declaração static int i em C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r>
              <a:rPr b="1" lang="en" sz="1200"/>
              <a:t>heap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</a:t>
            </a:r>
            <a:r>
              <a:rPr b="1" lang="en" sz="1200"/>
              <a:t>stack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28"/>
          <p:cNvGrpSpPr/>
          <p:nvPr/>
        </p:nvGrpSpPr>
        <p:grpSpPr>
          <a:xfrm>
            <a:off x="1084825" y="1274137"/>
            <a:ext cx="506100" cy="3146263"/>
            <a:chOff x="1084825" y="2556550"/>
            <a:chExt cx="506100" cy="1738075"/>
          </a:xfrm>
        </p:grpSpPr>
        <p:sp>
          <p:nvSpPr>
            <p:cNvPr id="499" name="Google Shape;499;p28"/>
            <p:cNvSpPr txBox="1"/>
            <p:nvPr/>
          </p:nvSpPr>
          <p:spPr>
            <a:xfrm>
              <a:off x="1084825" y="3954425"/>
              <a:ext cx="506100" cy="3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00" name="Google Shape;500;p28"/>
            <p:cNvCxnSpPr/>
            <p:nvPr/>
          </p:nvCxnSpPr>
          <p:spPr>
            <a:xfrm>
              <a:off x="1337875" y="2556550"/>
              <a:ext cx="0" cy="1377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1" name="Google Shape;501;p28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2" name="Google Shape;502;p28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3" name="Google Shape;503;p28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04" name="Google Shape;5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750" y="1447350"/>
            <a:ext cx="3937199" cy="2851898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9"/>
          <p:cNvSpPr txBox="1"/>
          <p:nvPr>
            <p:ph type="title"/>
          </p:nvPr>
        </p:nvSpPr>
        <p:spPr>
          <a:xfrm>
            <a:off x="1098850" y="716225"/>
            <a:ext cx="7549200" cy="7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Como a </a:t>
            </a:r>
            <a:r>
              <a:rPr lang="en">
                <a:solidFill>
                  <a:schemeClr val="accent2"/>
                </a:solidFill>
              </a:rPr>
              <a:t> Memória </a:t>
            </a:r>
            <a:r>
              <a:rPr lang="en">
                <a:solidFill>
                  <a:schemeClr val="lt1"/>
                </a:solidFill>
              </a:rPr>
              <a:t>é estruturada?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10" name="Google Shape;510;p29"/>
          <p:cNvGrpSpPr/>
          <p:nvPr/>
        </p:nvGrpSpPr>
        <p:grpSpPr>
          <a:xfrm>
            <a:off x="1084825" y="2221492"/>
            <a:ext cx="506100" cy="2234718"/>
            <a:chOff x="1084825" y="2556550"/>
            <a:chExt cx="506100" cy="1929475"/>
          </a:xfrm>
        </p:grpSpPr>
        <p:sp>
          <p:nvSpPr>
            <p:cNvPr id="511" name="Google Shape;511;p29"/>
            <p:cNvSpPr txBox="1"/>
            <p:nvPr/>
          </p:nvSpPr>
          <p:spPr>
            <a:xfrm>
              <a:off x="1084825" y="3954425"/>
              <a:ext cx="5061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12" name="Google Shape;512;p29"/>
            <p:cNvCxnSpPr/>
            <p:nvPr/>
          </p:nvCxnSpPr>
          <p:spPr>
            <a:xfrm>
              <a:off x="1337875" y="2556550"/>
              <a:ext cx="0" cy="1377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13" name="Google Shape;513;p29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4" name="Google Shape;514;p29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5" name="Google Shape;515;p29"/>
          <p:cNvSpPr txBox="1"/>
          <p:nvPr>
            <p:ph idx="4294967295" type="subTitle"/>
          </p:nvPr>
        </p:nvSpPr>
        <p:spPr>
          <a:xfrm>
            <a:off x="715475" y="46733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16" name="Google Shape;5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5150" y="1456850"/>
            <a:ext cx="4656598" cy="287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0"/>
          <p:cNvSpPr txBox="1"/>
          <p:nvPr>
            <p:ph type="title"/>
          </p:nvPr>
        </p:nvSpPr>
        <p:spPr>
          <a:xfrm>
            <a:off x="1098850" y="716225"/>
            <a:ext cx="7549200" cy="7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Como a </a:t>
            </a:r>
            <a:r>
              <a:rPr lang="en">
                <a:solidFill>
                  <a:schemeClr val="accent2"/>
                </a:solidFill>
              </a:rPr>
              <a:t> Memória </a:t>
            </a:r>
            <a:r>
              <a:rPr lang="en">
                <a:solidFill>
                  <a:schemeClr val="lt1"/>
                </a:solidFill>
              </a:rPr>
              <a:t>é estruturada?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22" name="Google Shape;522;p30"/>
          <p:cNvGrpSpPr/>
          <p:nvPr/>
        </p:nvGrpSpPr>
        <p:grpSpPr>
          <a:xfrm>
            <a:off x="1084825" y="2221492"/>
            <a:ext cx="506100" cy="2234718"/>
            <a:chOff x="1084825" y="2556550"/>
            <a:chExt cx="506100" cy="1929475"/>
          </a:xfrm>
        </p:grpSpPr>
        <p:sp>
          <p:nvSpPr>
            <p:cNvPr id="523" name="Google Shape;523;p30"/>
            <p:cNvSpPr txBox="1"/>
            <p:nvPr/>
          </p:nvSpPr>
          <p:spPr>
            <a:xfrm>
              <a:off x="1084825" y="3954425"/>
              <a:ext cx="5061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24" name="Google Shape;524;p30"/>
            <p:cNvCxnSpPr/>
            <p:nvPr/>
          </p:nvCxnSpPr>
          <p:spPr>
            <a:xfrm>
              <a:off x="1337875" y="2556550"/>
              <a:ext cx="0" cy="1377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5" name="Google Shape;525;p30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6" name="Google Shape;526;p30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27" name="Google Shape;527;p30"/>
          <p:cNvSpPr txBox="1"/>
          <p:nvPr>
            <p:ph idx="4294967295" type="subTitle"/>
          </p:nvPr>
        </p:nvSpPr>
        <p:spPr>
          <a:xfrm>
            <a:off x="715475" y="46733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28" name="Google Shape;5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925" y="1424825"/>
            <a:ext cx="5337674" cy="263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1"/>
          <p:cNvSpPr txBox="1"/>
          <p:nvPr>
            <p:ph type="title"/>
          </p:nvPr>
        </p:nvSpPr>
        <p:spPr>
          <a:xfrm>
            <a:off x="1098850" y="716225"/>
            <a:ext cx="7549200" cy="70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Podemos visualizar esse processo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534" name="Google Shape;534;p31"/>
          <p:cNvGrpSpPr/>
          <p:nvPr/>
        </p:nvGrpSpPr>
        <p:grpSpPr>
          <a:xfrm>
            <a:off x="1141625" y="1344242"/>
            <a:ext cx="506100" cy="2234718"/>
            <a:chOff x="1084825" y="2556550"/>
            <a:chExt cx="506100" cy="1929475"/>
          </a:xfrm>
        </p:grpSpPr>
        <p:sp>
          <p:nvSpPr>
            <p:cNvPr id="535" name="Google Shape;535;p31"/>
            <p:cNvSpPr txBox="1"/>
            <p:nvPr/>
          </p:nvSpPr>
          <p:spPr>
            <a:xfrm>
              <a:off x="1084825" y="3954425"/>
              <a:ext cx="506100" cy="53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36" name="Google Shape;536;p31"/>
            <p:cNvCxnSpPr/>
            <p:nvPr/>
          </p:nvCxnSpPr>
          <p:spPr>
            <a:xfrm>
              <a:off x="1337875" y="2556550"/>
              <a:ext cx="0" cy="1377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37" name="Google Shape;537;p31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8" name="Google Shape;538;p31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9" name="Google Shape;539;p31"/>
          <p:cNvSpPr txBox="1"/>
          <p:nvPr>
            <p:ph idx="4294967295" type="subTitle"/>
          </p:nvPr>
        </p:nvSpPr>
        <p:spPr>
          <a:xfrm>
            <a:off x="715475" y="46733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0" name="Google Shape;540;p31"/>
          <p:cNvSpPr txBox="1"/>
          <p:nvPr/>
        </p:nvSpPr>
        <p:spPr>
          <a:xfrm>
            <a:off x="1596700" y="1855450"/>
            <a:ext cx="69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ighlight>
                  <a:srgbClr val="707070"/>
                </a:highlight>
                <a:latin typeface="Fira Code"/>
                <a:ea typeface="Fira Code"/>
                <a:cs typeface="Fira Code"/>
                <a:sym typeface="Fira Code"/>
                <a:hlinkClick r:id="rId3"/>
              </a:rPr>
              <a:t>C Stack &amp; Heap Memory Visualizer - circuitlabs.net</a:t>
            </a:r>
            <a:endParaRPr sz="700">
              <a:solidFill>
                <a:schemeClr val="dk2"/>
              </a:solidFill>
              <a:highlight>
                <a:srgbClr val="707070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2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STACK</a:t>
            </a:r>
            <a:r>
              <a:rPr lang="en">
                <a:solidFill>
                  <a:schemeClr val="lt2"/>
                </a:solidFill>
              </a:rPr>
              <a:t>;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46" name="Google Shape;546;p32"/>
          <p:cNvSpPr txBox="1"/>
          <p:nvPr>
            <p:ph idx="1" type="subTitle"/>
          </p:nvPr>
        </p:nvSpPr>
        <p:spPr>
          <a:xfrm>
            <a:off x="1593350" y="1151950"/>
            <a:ext cx="6474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‘</a:t>
            </a:r>
            <a:r>
              <a:rPr lang="en">
                <a:solidFill>
                  <a:schemeClr val="accent2"/>
                </a:solidFill>
              </a:rPr>
              <a:t>A alocação acontece em blocos contíguos de memória</a:t>
            </a:r>
            <a:r>
              <a:rPr lang="en">
                <a:solidFill>
                  <a:schemeClr val="accent2"/>
                </a:solidFill>
              </a:rPr>
              <a:t>’</a:t>
            </a:r>
            <a:endParaRPr>
              <a:solidFill>
                <a:schemeClr val="accent2"/>
              </a:solidFill>
            </a:endParaRPr>
          </a:p>
          <a:p>
            <a:pPr indent="0" lvl="0" marL="449116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A pilha de funções (stack) é uma área da memória que aloca dados/variáveis  ou ponteiros quando uma função é chamada e desalocada quando a função termina.</a:t>
            </a:r>
            <a:endParaRPr>
              <a:solidFill>
                <a:schemeClr val="accent3"/>
              </a:solidFill>
            </a:endParaRPr>
          </a:p>
          <a:p>
            <a:pPr indent="0" lvl="0" marL="449116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Essa área funciona como uma estrutura de dados LIFO (last in first out)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48" name="Google Shape;548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49" name="Google Shape;549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0" name="Google Shape;550;p32"/>
          <p:cNvGrpSpPr/>
          <p:nvPr/>
        </p:nvGrpSpPr>
        <p:grpSpPr>
          <a:xfrm>
            <a:off x="2008325" y="3212227"/>
            <a:ext cx="667800" cy="768692"/>
            <a:chOff x="2008321" y="2971150"/>
            <a:chExt cx="667800" cy="1048550"/>
          </a:xfrm>
        </p:grpSpPr>
        <p:cxnSp>
          <p:nvCxnSpPr>
            <p:cNvPr id="551" name="Google Shape;551;p32"/>
            <p:cNvCxnSpPr/>
            <p:nvPr/>
          </p:nvCxnSpPr>
          <p:spPr>
            <a:xfrm>
              <a:off x="2280025" y="2971150"/>
              <a:ext cx="0" cy="52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2" name="Google Shape;552;p32"/>
            <p:cNvSpPr txBox="1"/>
            <p:nvPr/>
          </p:nvSpPr>
          <p:spPr>
            <a:xfrm>
              <a:off x="2008321" y="3473700"/>
              <a:ext cx="667800" cy="54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53" name="Google Shape;553;p32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4" name="Google Shape;554;p32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55" name="Google Shape;5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32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57" name="Google Shape;5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300" y="2639761"/>
            <a:ext cx="4013399" cy="191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3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r>
              <a:rPr lang="en"/>
              <a:t>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63" name="Google Shape;563;p33"/>
          <p:cNvSpPr txBox="1"/>
          <p:nvPr>
            <p:ph idx="1" type="subTitle"/>
          </p:nvPr>
        </p:nvSpPr>
        <p:spPr>
          <a:xfrm>
            <a:off x="1593350" y="1151950"/>
            <a:ext cx="6221100" cy="214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‘</a:t>
            </a:r>
            <a:r>
              <a:rPr lang="en">
                <a:solidFill>
                  <a:schemeClr val="accent2"/>
                </a:solidFill>
              </a:rPr>
              <a:t>Heap é a memória global do programa</a:t>
            </a:r>
            <a:r>
              <a:rPr lang="en">
                <a:solidFill>
                  <a:schemeClr val="accent2"/>
                </a:solidFill>
              </a:rPr>
              <a:t>’</a:t>
            </a:r>
            <a:endParaRPr>
              <a:solidFill>
                <a:schemeClr val="accent2"/>
              </a:solidFill>
            </a:endParaRPr>
          </a:p>
          <a:p>
            <a:pPr indent="0" lvl="0" marL="449116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O Heap, ou área de alocação dinâmica, é um espaço reservado para variáveis e dados criados durante a execução do programa (runtime)</a:t>
            </a:r>
            <a:endParaRPr>
              <a:solidFill>
                <a:schemeClr val="accent3"/>
              </a:solidFill>
            </a:endParaRPr>
          </a:p>
          <a:p>
            <a:pPr indent="0" lvl="0" marL="449116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Utilizado para strings, structs </a:t>
            </a:r>
            <a:br>
              <a:rPr lang="en">
                <a:solidFill>
                  <a:schemeClr val="accent3"/>
                </a:solidFill>
              </a:rPr>
            </a:br>
            <a:r>
              <a:rPr lang="en">
                <a:solidFill>
                  <a:schemeClr val="accent3"/>
                </a:solidFill>
              </a:rPr>
              <a:t>Exemplo em C: malloc()</a:t>
            </a:r>
            <a:endParaRPr>
              <a:solidFill>
                <a:schemeClr val="accent3"/>
              </a:solidFill>
            </a:endParaRPr>
          </a:p>
          <a:p>
            <a:pPr indent="0" lvl="0" marL="449116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É necessário desalocar a </a:t>
            </a:r>
            <a:r>
              <a:rPr b="1" lang="en">
                <a:solidFill>
                  <a:schemeClr val="accent3"/>
                </a:solidFill>
              </a:rPr>
              <a:t>memória*</a:t>
            </a:r>
            <a:endParaRPr>
              <a:solidFill>
                <a:schemeClr val="accent3"/>
              </a:solidFill>
            </a:endParaRPr>
          </a:p>
        </p:txBody>
      </p:sp>
      <p:grpSp>
        <p:nvGrpSpPr>
          <p:cNvPr id="564" name="Google Shape;564;p33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5" name="Google Shape;565;p33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6" name="Google Shape;566;p33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7" name="Google Shape;567;p33"/>
          <p:cNvGrpSpPr/>
          <p:nvPr/>
        </p:nvGrpSpPr>
        <p:grpSpPr>
          <a:xfrm>
            <a:off x="2008325" y="3294204"/>
            <a:ext cx="667800" cy="720175"/>
            <a:chOff x="2008321" y="2971150"/>
            <a:chExt cx="667800" cy="1130750"/>
          </a:xfrm>
        </p:grpSpPr>
        <p:cxnSp>
          <p:nvCxnSpPr>
            <p:cNvPr id="568" name="Google Shape;568;p33"/>
            <p:cNvCxnSpPr/>
            <p:nvPr/>
          </p:nvCxnSpPr>
          <p:spPr>
            <a:xfrm>
              <a:off x="2280025" y="2971150"/>
              <a:ext cx="0" cy="52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69" name="Google Shape;569;p33"/>
            <p:cNvSpPr txBox="1"/>
            <p:nvPr/>
          </p:nvSpPr>
          <p:spPr>
            <a:xfrm>
              <a:off x="2008321" y="3473700"/>
              <a:ext cx="667800" cy="62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70" name="Google Shape;570;p33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3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72" name="Google Shape;5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33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