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84BE6A2-7257-4C5F-BA0C-18BA932C72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014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5CFBF-4B25-4D1C-8640-D7364D1A8C3F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0" y="6581029"/>
            <a:ext cx="9144000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6" tIns="45718" rIns="91436" bIns="4571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200" b="1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1200" b="0" dirty="0" smtClean="0"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www.kmdin.net</a:t>
            </a:r>
            <a:endParaRPr lang="zh-CN" altLang="en-US" sz="1200" b="0" dirty="0"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31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500043"/>
            <a:ext cx="8640960" cy="912733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zh-CN" altLang="en-US" sz="6600" b="1" dirty="0" smtClean="0">
                <a:latin typeface="Times New Roman" pitchFamily="18" charset="0"/>
              </a:rPr>
              <a:t>用</a:t>
            </a:r>
            <a:r>
              <a:rPr lang="en-US" altLang="zh-CN" sz="6600" b="1" dirty="0" smtClean="0">
                <a:latin typeface="Times New Roman" pitchFamily="18" charset="0"/>
              </a:rPr>
              <a:t>Dreamweaver</a:t>
            </a:r>
            <a:r>
              <a:rPr lang="zh-CN" altLang="en-US" sz="6600" b="1" dirty="0" smtClean="0">
                <a:latin typeface="Times New Roman" pitchFamily="18" charset="0"/>
              </a:rPr>
              <a:t>制作</a:t>
            </a:r>
            <a:r>
              <a:rPr lang="zh-CN" altLang="en-US" sz="6600" b="1" dirty="0">
                <a:latin typeface="Times New Roman" pitchFamily="18" charset="0"/>
              </a:rPr>
              <a:t>网页</a:t>
            </a:r>
            <a:endParaRPr lang="zh-CN" altLang="en-US" sz="66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62562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www.kmdin.net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小结</a:t>
            </a:r>
            <a:endParaRPr lang="en-US" altLang="zh-CN" dirty="0">
              <a:latin typeface="宋体" pitchFamily="2" charset="-122"/>
            </a:endParaRPr>
          </a:p>
        </p:txBody>
      </p:sp>
      <p:sp>
        <p:nvSpPr>
          <p:cNvPr id="7321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0700" y="1171575"/>
            <a:ext cx="7480300" cy="4238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/>
              <a:t>使用</a:t>
            </a:r>
            <a:r>
              <a:rPr lang="en-US" altLang="zh-CN"/>
              <a:t>Dreamweaver</a:t>
            </a:r>
            <a:r>
              <a:rPr lang="zh-CN" altLang="en-US"/>
              <a:t>制作如下图所示的页面效果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/>
          </a:p>
          <a:p>
            <a:pPr>
              <a:lnSpc>
                <a:spcPct val="90000"/>
              </a:lnSpc>
              <a:buFontTx/>
              <a:buNone/>
            </a:pPr>
            <a:endParaRPr lang="zh-CN" altLang="en-US"/>
          </a:p>
          <a:p>
            <a:pPr>
              <a:lnSpc>
                <a:spcPct val="90000"/>
              </a:lnSpc>
              <a:buFontTx/>
              <a:buNone/>
            </a:pPr>
            <a:endParaRPr lang="en-US" altLang="zh-CN"/>
          </a:p>
        </p:txBody>
      </p:sp>
      <p:pic>
        <p:nvPicPr>
          <p:cNvPr id="732178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0638" y="2057400"/>
            <a:ext cx="2636837" cy="4292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32179" name="AutoShape 19"/>
          <p:cNvSpPr>
            <a:spLocks noChangeArrowheads="1"/>
          </p:cNvSpPr>
          <p:nvPr/>
        </p:nvSpPr>
        <p:spPr bwMode="auto">
          <a:xfrm>
            <a:off x="1835150" y="4098925"/>
            <a:ext cx="1730375" cy="665163"/>
          </a:xfrm>
          <a:prstGeom prst="wedgeRoundRectCallout">
            <a:avLst>
              <a:gd name="adj1" fmla="val 88806"/>
              <a:gd name="adj2" fmla="val -3568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4</a:t>
            </a:r>
            <a:r>
              <a:rPr lang="zh-CN" altLang="en-US" sz="1800" b="1"/>
              <a:t>行</a:t>
            </a:r>
            <a:r>
              <a:rPr lang="en-US" altLang="zh-CN" sz="1800" b="1"/>
              <a:t>1</a:t>
            </a:r>
            <a:r>
              <a:rPr lang="zh-CN" altLang="en-US" sz="1800" b="1"/>
              <a:t>列的表格</a:t>
            </a:r>
          </a:p>
        </p:txBody>
      </p:sp>
      <p:sp>
        <p:nvSpPr>
          <p:cNvPr id="732180" name="AutoShape 20"/>
          <p:cNvSpPr>
            <a:spLocks noChangeArrowheads="1"/>
          </p:cNvSpPr>
          <p:nvPr/>
        </p:nvSpPr>
        <p:spPr bwMode="auto">
          <a:xfrm>
            <a:off x="6656388" y="2568575"/>
            <a:ext cx="1222375" cy="693738"/>
          </a:xfrm>
          <a:prstGeom prst="wedgeRoundRectCallout">
            <a:avLst>
              <a:gd name="adj1" fmla="val -107662"/>
              <a:gd name="adj2" fmla="val 5022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一共有</a:t>
            </a:r>
            <a:r>
              <a:rPr lang="en-US" altLang="zh-CN" sz="1800" b="1"/>
              <a:t>4</a:t>
            </a:r>
            <a:r>
              <a:rPr lang="zh-CN" altLang="en-US" sz="1800" b="1"/>
              <a:t>张图片</a:t>
            </a:r>
          </a:p>
        </p:txBody>
      </p:sp>
      <p:sp>
        <p:nvSpPr>
          <p:cNvPr id="732181" name="AutoShape 21"/>
          <p:cNvSpPr>
            <a:spLocks noChangeArrowheads="1"/>
          </p:cNvSpPr>
          <p:nvPr/>
        </p:nvSpPr>
        <p:spPr bwMode="auto">
          <a:xfrm>
            <a:off x="6583363" y="3505200"/>
            <a:ext cx="2374900" cy="990600"/>
          </a:xfrm>
          <a:prstGeom prst="wedgeRoundRectCallout">
            <a:avLst>
              <a:gd name="adj1" fmla="val -80213"/>
              <a:gd name="adj2" fmla="val 4487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800" b="1"/>
              <a:t>表格的</a:t>
            </a:r>
            <a:r>
              <a:rPr lang="en-US" altLang="zh-CN" sz="1800" b="1"/>
              <a:t>cellspacing</a:t>
            </a:r>
            <a:r>
              <a:rPr lang="zh-CN" altLang="en-US" sz="1800" b="1"/>
              <a:t>和</a:t>
            </a:r>
            <a:r>
              <a:rPr lang="en-US" altLang="zh-CN" sz="1800" b="1"/>
              <a:t>cellpadding</a:t>
            </a:r>
            <a:r>
              <a:rPr lang="zh-CN" altLang="en-US" sz="1800" b="1"/>
              <a:t>属性都设为</a:t>
            </a:r>
            <a:r>
              <a:rPr lang="en-US" altLang="zh-CN" sz="1800" b="1"/>
              <a:t>0</a:t>
            </a:r>
          </a:p>
        </p:txBody>
      </p:sp>
      <p:pic>
        <p:nvPicPr>
          <p:cNvPr id="732182" name="Picture 22" descr="现场编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925513"/>
            <a:ext cx="865187" cy="865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980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2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2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3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79" grpId="0" animBg="1"/>
      <p:bldP spid="732180" grpId="0" animBg="1"/>
      <p:bldP spid="7321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什么是表单</a:t>
            </a:r>
          </a:p>
        </p:txBody>
      </p:sp>
      <p:pic>
        <p:nvPicPr>
          <p:cNvPr id="6983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250" y="1125538"/>
            <a:ext cx="6934200" cy="5572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98373" name="AutoShape 5"/>
          <p:cNvSpPr>
            <a:spLocks noChangeArrowheads="1"/>
          </p:cNvSpPr>
          <p:nvPr/>
        </p:nvSpPr>
        <p:spPr bwMode="auto">
          <a:xfrm>
            <a:off x="900113" y="1065213"/>
            <a:ext cx="1222375" cy="492125"/>
          </a:xfrm>
          <a:prstGeom prst="wedgeRoundRectCallout">
            <a:avLst>
              <a:gd name="adj1" fmla="val 43245"/>
              <a:gd name="adj2" fmla="val 15032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zh-CN" sz="1800" b="1">
                <a:sym typeface="Wingdings" pitchFamily="2" charset="2"/>
              </a:rPr>
              <a:t>表格布局</a:t>
            </a:r>
            <a:endParaRPr lang="zh-CN" altLang="en-US" sz="1800" b="1">
              <a:sym typeface="Wingdings" pitchFamily="2" charset="2"/>
            </a:endParaRPr>
          </a:p>
        </p:txBody>
      </p:sp>
      <p:sp>
        <p:nvSpPr>
          <p:cNvPr id="698374" name="AutoShape 6"/>
          <p:cNvSpPr>
            <a:spLocks/>
          </p:cNvSpPr>
          <p:nvPr/>
        </p:nvSpPr>
        <p:spPr bwMode="auto">
          <a:xfrm>
            <a:off x="1187450" y="1989138"/>
            <a:ext cx="288925" cy="4103687"/>
          </a:xfrm>
          <a:prstGeom prst="leftBrace">
            <a:avLst>
              <a:gd name="adj1" fmla="val 118361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rgbClr val="FF3300"/>
              </a:solidFill>
            </a:endParaRPr>
          </a:p>
        </p:txBody>
      </p:sp>
      <p:sp>
        <p:nvSpPr>
          <p:cNvPr id="698375" name="AutoShape 7"/>
          <p:cNvSpPr>
            <a:spLocks noChangeArrowheads="1"/>
          </p:cNvSpPr>
          <p:nvPr/>
        </p:nvSpPr>
        <p:spPr bwMode="auto">
          <a:xfrm>
            <a:off x="395288" y="3767138"/>
            <a:ext cx="792162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>
              <a:spcBef>
                <a:spcPct val="0"/>
              </a:spcBef>
            </a:pPr>
            <a:r>
              <a:rPr lang="zh-CN" altLang="en-US" sz="1800" b="1"/>
              <a:t>表单</a:t>
            </a:r>
          </a:p>
        </p:txBody>
      </p:sp>
      <p:sp>
        <p:nvSpPr>
          <p:cNvPr id="698376" name="AutoShape 8"/>
          <p:cNvSpPr>
            <a:spLocks noChangeArrowheads="1"/>
          </p:cNvSpPr>
          <p:nvPr/>
        </p:nvSpPr>
        <p:spPr bwMode="auto">
          <a:xfrm>
            <a:off x="3924300" y="1414463"/>
            <a:ext cx="1655763" cy="398462"/>
          </a:xfrm>
          <a:prstGeom prst="wedgeRoundRectCallout">
            <a:avLst>
              <a:gd name="adj1" fmla="val -15963"/>
              <a:gd name="adj2" fmla="val 1067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zh-CN" sz="1800" b="1">
                <a:sym typeface="Wingdings" pitchFamily="2" charset="2"/>
              </a:rPr>
              <a:t>单行文本框</a:t>
            </a:r>
            <a:endParaRPr lang="zh-CN" altLang="en-US" sz="1800" b="1">
              <a:sym typeface="Wingdings" pitchFamily="2" charset="2"/>
            </a:endParaRPr>
          </a:p>
        </p:txBody>
      </p:sp>
      <p:sp>
        <p:nvSpPr>
          <p:cNvPr id="698377" name="AutoShape 9"/>
          <p:cNvSpPr>
            <a:spLocks noChangeArrowheads="1"/>
          </p:cNvSpPr>
          <p:nvPr/>
        </p:nvSpPr>
        <p:spPr bwMode="auto">
          <a:xfrm>
            <a:off x="5795963" y="1889125"/>
            <a:ext cx="1081087" cy="398463"/>
          </a:xfrm>
          <a:prstGeom prst="wedgeRoundRectCallout">
            <a:avLst>
              <a:gd name="adj1" fmla="val -91556"/>
              <a:gd name="adj2" fmla="val 6172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zh-CN" sz="1800" b="1">
                <a:sym typeface="Wingdings" pitchFamily="2" charset="2"/>
              </a:rPr>
              <a:t>密码框</a:t>
            </a:r>
            <a:endParaRPr lang="zh-CN" altLang="en-US" sz="1800" b="1">
              <a:sym typeface="Wingdings" pitchFamily="2" charset="2"/>
            </a:endParaRPr>
          </a:p>
        </p:txBody>
      </p:sp>
      <p:sp>
        <p:nvSpPr>
          <p:cNvPr id="698378" name="AutoShape 10"/>
          <p:cNvSpPr>
            <a:spLocks noChangeArrowheads="1"/>
          </p:cNvSpPr>
          <p:nvPr/>
        </p:nvSpPr>
        <p:spPr bwMode="auto">
          <a:xfrm>
            <a:off x="5032375" y="2536825"/>
            <a:ext cx="1296988" cy="398463"/>
          </a:xfrm>
          <a:prstGeom prst="wedgeRoundRectCallout">
            <a:avLst>
              <a:gd name="adj1" fmla="val -69463"/>
              <a:gd name="adj2" fmla="val 10091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>
                <a:sym typeface="Wingdings" pitchFamily="2" charset="2"/>
              </a:rPr>
              <a:t>单选按钮</a:t>
            </a:r>
          </a:p>
        </p:txBody>
      </p:sp>
      <p:sp>
        <p:nvSpPr>
          <p:cNvPr id="698379" name="AutoShape 11"/>
          <p:cNvSpPr>
            <a:spLocks noChangeArrowheads="1"/>
          </p:cNvSpPr>
          <p:nvPr/>
        </p:nvSpPr>
        <p:spPr bwMode="auto">
          <a:xfrm>
            <a:off x="6372225" y="2825750"/>
            <a:ext cx="1081088" cy="398463"/>
          </a:xfrm>
          <a:prstGeom prst="wedgeRoundRectCallout">
            <a:avLst>
              <a:gd name="adj1" fmla="val -121074"/>
              <a:gd name="adj2" fmla="val 8369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>
                <a:sym typeface="Wingdings" pitchFamily="2" charset="2"/>
              </a:rPr>
              <a:t>复选框</a:t>
            </a:r>
          </a:p>
        </p:txBody>
      </p:sp>
      <p:sp>
        <p:nvSpPr>
          <p:cNvPr id="698380" name="AutoShape 12"/>
          <p:cNvSpPr>
            <a:spLocks noChangeArrowheads="1"/>
          </p:cNvSpPr>
          <p:nvPr/>
        </p:nvSpPr>
        <p:spPr bwMode="auto">
          <a:xfrm>
            <a:off x="6443663" y="3286125"/>
            <a:ext cx="1296987" cy="398463"/>
          </a:xfrm>
          <a:prstGeom prst="wedgeRoundRectCallout">
            <a:avLst>
              <a:gd name="adj1" fmla="val -121236"/>
              <a:gd name="adj2" fmla="val 3607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>
                <a:sym typeface="Wingdings" pitchFamily="2" charset="2"/>
              </a:rPr>
              <a:t>下拉列表</a:t>
            </a:r>
          </a:p>
        </p:txBody>
      </p:sp>
      <p:sp>
        <p:nvSpPr>
          <p:cNvPr id="698381" name="AutoShape 13"/>
          <p:cNvSpPr>
            <a:spLocks noChangeArrowheads="1"/>
          </p:cNvSpPr>
          <p:nvPr/>
        </p:nvSpPr>
        <p:spPr bwMode="auto">
          <a:xfrm>
            <a:off x="1331913" y="3286125"/>
            <a:ext cx="1296987" cy="398463"/>
          </a:xfrm>
          <a:prstGeom prst="wedgeRoundRectCallout">
            <a:avLst>
              <a:gd name="adj1" fmla="val 28333"/>
              <a:gd name="adj2" fmla="val 8699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>
                <a:sym typeface="Wingdings" pitchFamily="2" charset="2"/>
              </a:rPr>
              <a:t>重置按钮</a:t>
            </a:r>
          </a:p>
        </p:txBody>
      </p:sp>
      <p:sp>
        <p:nvSpPr>
          <p:cNvPr id="698382" name="AutoShape 14"/>
          <p:cNvSpPr>
            <a:spLocks noChangeArrowheads="1"/>
          </p:cNvSpPr>
          <p:nvPr/>
        </p:nvSpPr>
        <p:spPr bwMode="auto">
          <a:xfrm>
            <a:off x="6156325" y="4078288"/>
            <a:ext cx="1296988" cy="398462"/>
          </a:xfrm>
          <a:prstGeom prst="wedgeRoundRectCallout">
            <a:avLst>
              <a:gd name="adj1" fmla="val -39352"/>
              <a:gd name="adj2" fmla="val -9615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>
                <a:sym typeface="Wingdings" pitchFamily="2" charset="2"/>
              </a:rPr>
              <a:t>提交按钮</a:t>
            </a:r>
          </a:p>
        </p:txBody>
      </p:sp>
      <p:sp>
        <p:nvSpPr>
          <p:cNvPr id="698383" name="AutoShape 15"/>
          <p:cNvSpPr>
            <a:spLocks noChangeArrowheads="1"/>
          </p:cNvSpPr>
          <p:nvPr/>
        </p:nvSpPr>
        <p:spPr bwMode="auto">
          <a:xfrm>
            <a:off x="4140200" y="4438650"/>
            <a:ext cx="1296988" cy="398463"/>
          </a:xfrm>
          <a:prstGeom prst="wedgeRoundRectCallout">
            <a:avLst>
              <a:gd name="adj1" fmla="val -39352"/>
              <a:gd name="adj2" fmla="val -9615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>
                <a:sym typeface="Wingdings" pitchFamily="2" charset="2"/>
              </a:rPr>
              <a:t>文件域</a:t>
            </a:r>
          </a:p>
        </p:txBody>
      </p:sp>
      <p:sp>
        <p:nvSpPr>
          <p:cNvPr id="698384" name="AutoShape 16"/>
          <p:cNvSpPr>
            <a:spLocks noChangeArrowheads="1"/>
          </p:cNvSpPr>
          <p:nvPr/>
        </p:nvSpPr>
        <p:spPr bwMode="auto">
          <a:xfrm>
            <a:off x="6804025" y="4799013"/>
            <a:ext cx="1584325" cy="398462"/>
          </a:xfrm>
          <a:prstGeom prst="wedgeRoundRectCallout">
            <a:avLst>
              <a:gd name="adj1" fmla="val -49597"/>
              <a:gd name="adj2" fmla="val 10970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>
                <a:sym typeface="Wingdings" pitchFamily="2" charset="2"/>
              </a:rPr>
              <a:t>多行文本域</a:t>
            </a:r>
          </a:p>
        </p:txBody>
      </p:sp>
      <p:sp>
        <p:nvSpPr>
          <p:cNvPr id="698385" name="AutoShape 17"/>
          <p:cNvSpPr>
            <a:spLocks noChangeArrowheads="1"/>
          </p:cNvSpPr>
          <p:nvPr/>
        </p:nvSpPr>
        <p:spPr bwMode="auto">
          <a:xfrm>
            <a:off x="2051050" y="6008688"/>
            <a:ext cx="5329238" cy="515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如何实现这样的表格对表单的布局？</a:t>
            </a:r>
          </a:p>
        </p:txBody>
      </p:sp>
    </p:spTree>
    <p:extLst>
      <p:ext uri="{BB962C8B-B14F-4D97-AF65-F5344CB8AC3E}">
        <p14:creationId xmlns:p14="http://schemas.microsoft.com/office/powerpoint/2010/main" val="410539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9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3" grpId="0" animBg="1"/>
      <p:bldP spid="698376" grpId="0" animBg="1"/>
      <p:bldP spid="698377" grpId="0" animBg="1"/>
      <p:bldP spid="698378" grpId="0" animBg="1"/>
      <p:bldP spid="698379" grpId="0" animBg="1"/>
      <p:bldP spid="698380" grpId="0" animBg="1"/>
      <p:bldP spid="698381" grpId="0" animBg="1"/>
      <p:bldP spid="698382" grpId="0" animBg="1"/>
      <p:bldP spid="698383" grpId="0" animBg="1"/>
      <p:bldP spid="698384" grpId="0" animBg="1"/>
      <p:bldP spid="6983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表单的使用</a:t>
            </a:r>
          </a:p>
        </p:txBody>
      </p:sp>
      <p:sp>
        <p:nvSpPr>
          <p:cNvPr id="719890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  <a:noFill/>
          <a:ln/>
        </p:spPr>
        <p:txBody>
          <a:bodyPr/>
          <a:lstStyle/>
          <a:p>
            <a:pPr marL="533400" indent="-5334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       </a:t>
            </a:r>
            <a:r>
              <a:rPr lang="zh-CN" altLang="en-US"/>
              <a:t>教员演示使用表格对表单的布局操作：</a:t>
            </a:r>
          </a:p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插入</a:t>
            </a:r>
            <a:r>
              <a:rPr lang="zh-CN" altLang="en-US">
                <a:solidFill>
                  <a:srgbClr val="0000FF"/>
                </a:solidFill>
              </a:rPr>
              <a:t>表单</a:t>
            </a:r>
          </a:p>
          <a:p>
            <a:pPr marL="533400" indent="-533400"/>
            <a:endParaRPr lang="en-US" altLang="zh-CN">
              <a:solidFill>
                <a:srgbClr val="0000FF"/>
              </a:solidFill>
            </a:endParaRPr>
          </a:p>
        </p:txBody>
      </p:sp>
      <p:pic>
        <p:nvPicPr>
          <p:cNvPr id="719894" name="Picture 22" descr="Snap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2844800"/>
            <a:ext cx="7200900" cy="927100"/>
          </a:xfrm>
          <a:prstGeom prst="rect">
            <a:avLst/>
          </a:prstGeom>
          <a:noFill/>
        </p:spPr>
      </p:pic>
      <p:sp>
        <p:nvSpPr>
          <p:cNvPr id="719895" name="AutoShape 23"/>
          <p:cNvSpPr>
            <a:spLocks noChangeArrowheads="1"/>
          </p:cNvSpPr>
          <p:nvPr/>
        </p:nvSpPr>
        <p:spPr bwMode="auto">
          <a:xfrm>
            <a:off x="971550" y="2281238"/>
            <a:ext cx="1730375" cy="571500"/>
          </a:xfrm>
          <a:prstGeom prst="wedgeRoundRectCallout">
            <a:avLst>
              <a:gd name="adj1" fmla="val 46241"/>
              <a:gd name="adj2" fmla="val 1575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设置表单名</a:t>
            </a:r>
          </a:p>
        </p:txBody>
      </p:sp>
      <p:sp>
        <p:nvSpPr>
          <p:cNvPr id="719896" name="AutoShape 24"/>
          <p:cNvSpPr>
            <a:spLocks noChangeArrowheads="1"/>
          </p:cNvSpPr>
          <p:nvPr/>
        </p:nvSpPr>
        <p:spPr bwMode="auto">
          <a:xfrm>
            <a:off x="3203575" y="1916113"/>
            <a:ext cx="1436688" cy="847725"/>
          </a:xfrm>
          <a:prstGeom prst="wedgeRoundRectCallout">
            <a:avLst>
              <a:gd name="adj1" fmla="val 43921"/>
              <a:gd name="adj2" fmla="val 10056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表单要提交到的地址</a:t>
            </a:r>
          </a:p>
        </p:txBody>
      </p:sp>
      <p:sp>
        <p:nvSpPr>
          <p:cNvPr id="719897" name="AutoShape 25"/>
          <p:cNvSpPr>
            <a:spLocks noChangeArrowheads="1"/>
          </p:cNvSpPr>
          <p:nvPr/>
        </p:nvSpPr>
        <p:spPr bwMode="auto">
          <a:xfrm>
            <a:off x="5076825" y="1844675"/>
            <a:ext cx="1730375" cy="825500"/>
          </a:xfrm>
          <a:prstGeom prst="wedgeRoundRectCallout">
            <a:avLst>
              <a:gd name="adj1" fmla="val -64588"/>
              <a:gd name="adj2" fmla="val 1534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设置表单发送数据的方法</a:t>
            </a:r>
          </a:p>
        </p:txBody>
      </p:sp>
      <p:sp>
        <p:nvSpPr>
          <p:cNvPr id="719898" name="AutoShape 26"/>
          <p:cNvSpPr>
            <a:spLocks noChangeArrowheads="1"/>
          </p:cNvSpPr>
          <p:nvPr/>
        </p:nvSpPr>
        <p:spPr bwMode="auto">
          <a:xfrm>
            <a:off x="1244600" y="4624388"/>
            <a:ext cx="7129463" cy="1076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pPr lvl="1">
              <a:spcBef>
                <a:spcPct val="0"/>
              </a:spcBef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&lt;FORM </a:t>
            </a:r>
            <a:r>
              <a:rPr lang="en-US" altLang="zh-CN" sz="1800" b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action="www.rigister.com"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    method="post" 	name="register" id="register"&gt;</a:t>
            </a:r>
          </a:p>
          <a:p>
            <a:pPr lvl="1">
              <a:spcBef>
                <a:spcPct val="0"/>
              </a:spcBef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&lt;/FORM&gt;</a:t>
            </a:r>
          </a:p>
        </p:txBody>
      </p:sp>
      <p:sp>
        <p:nvSpPr>
          <p:cNvPr id="719899" name="AutoShape 27"/>
          <p:cNvSpPr>
            <a:spLocks noChangeArrowheads="1"/>
          </p:cNvSpPr>
          <p:nvPr/>
        </p:nvSpPr>
        <p:spPr bwMode="auto">
          <a:xfrm>
            <a:off x="4572000" y="3751263"/>
            <a:ext cx="720725" cy="863600"/>
          </a:xfrm>
          <a:prstGeom prst="upDownArrow">
            <a:avLst>
              <a:gd name="adj1" fmla="val 50000"/>
              <a:gd name="adj2" fmla="val 23965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1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95" grpId="0" animBg="1"/>
      <p:bldP spid="719896" grpId="0" animBg="1"/>
      <p:bldP spid="719897" grpId="0" animBg="1"/>
      <p:bldP spid="719898" grpId="0" animBg="1"/>
      <p:bldP spid="71989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表单的使用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4727575"/>
          </a:xfrm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在</a:t>
            </a:r>
            <a:r>
              <a:rPr lang="zh-CN" altLang="en-US">
                <a:solidFill>
                  <a:srgbClr val="0000FF"/>
                </a:solidFill>
              </a:rPr>
              <a:t>表单域中插入表格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1</a:t>
            </a:r>
            <a:r>
              <a:rPr lang="zh-CN" altLang="en-US"/>
              <a:t>、在</a:t>
            </a:r>
            <a:r>
              <a:rPr lang="zh-CN" altLang="en-US">
                <a:solidFill>
                  <a:srgbClr val="0000FF"/>
                </a:solidFill>
              </a:rPr>
              <a:t>表单域里</a:t>
            </a:r>
            <a:r>
              <a:rPr lang="zh-CN" altLang="en-US"/>
              <a:t>单击鼠标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2</a:t>
            </a:r>
            <a:r>
              <a:rPr lang="zh-CN" altLang="en-US"/>
              <a:t>、插入</a:t>
            </a:r>
            <a:r>
              <a:rPr lang="en-US" altLang="zh-CN"/>
              <a:t>10</a:t>
            </a:r>
            <a:r>
              <a:rPr lang="zh-CN" altLang="en-US"/>
              <a:t>行</a:t>
            </a:r>
            <a:r>
              <a:rPr lang="en-US" altLang="zh-CN"/>
              <a:t>2</a:t>
            </a:r>
            <a:r>
              <a:rPr lang="zh-CN" altLang="en-US"/>
              <a:t>列的表格</a:t>
            </a:r>
            <a:endParaRPr lang="zh-CN" altLang="en-US">
              <a:solidFill>
                <a:srgbClr val="FF0000"/>
              </a:solidFill>
            </a:endParaRPr>
          </a:p>
          <a:p>
            <a:pPr lvl="1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3</a:t>
            </a:r>
            <a:r>
              <a:rPr lang="zh-CN" altLang="en-US"/>
              <a:t>、合并最后两行单元格</a:t>
            </a:r>
            <a:endParaRPr lang="zh-CN" altLang="en-US">
              <a:solidFill>
                <a:srgbClr val="FF0000"/>
              </a:solidFill>
            </a:endParaRPr>
          </a:p>
          <a:p>
            <a:pPr lvl="1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4</a:t>
            </a:r>
            <a:r>
              <a:rPr lang="zh-CN" altLang="en-US"/>
              <a:t>、设置表格的相关属性</a:t>
            </a:r>
            <a:endParaRPr lang="zh-CN" altLang="en-US">
              <a:solidFill>
                <a:srgbClr val="FF0000"/>
              </a:solidFill>
            </a:endParaRPr>
          </a:p>
          <a:p>
            <a:endParaRPr lang="en-US" altLang="zh-CN"/>
          </a:p>
        </p:txBody>
      </p:sp>
      <p:pic>
        <p:nvPicPr>
          <p:cNvPr id="733188" name="Picture 4" descr="Snap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4563" y="2205038"/>
            <a:ext cx="3311525" cy="3817937"/>
          </a:xfrm>
          <a:prstGeom prst="rect">
            <a:avLst/>
          </a:prstGeom>
          <a:noFill/>
        </p:spPr>
      </p:pic>
      <p:sp>
        <p:nvSpPr>
          <p:cNvPr id="733189" name="AutoShape 5"/>
          <p:cNvSpPr>
            <a:spLocks noChangeArrowheads="1"/>
          </p:cNvSpPr>
          <p:nvPr/>
        </p:nvSpPr>
        <p:spPr bwMode="auto">
          <a:xfrm>
            <a:off x="6402388" y="1268413"/>
            <a:ext cx="1655762" cy="795337"/>
          </a:xfrm>
          <a:prstGeom prst="wedgeRoundRectCallout">
            <a:avLst>
              <a:gd name="adj1" fmla="val -52588"/>
              <a:gd name="adj2" fmla="val 13263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表单里插入表格的效果</a:t>
            </a:r>
          </a:p>
        </p:txBody>
      </p:sp>
    </p:spTree>
    <p:extLst>
      <p:ext uri="{BB962C8B-B14F-4D97-AF65-F5344CB8AC3E}">
        <p14:creationId xmlns:p14="http://schemas.microsoft.com/office/powerpoint/2010/main" val="112252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表单的使用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29600" cy="4770437"/>
          </a:xfrm>
        </p:spPr>
        <p:txBody>
          <a:bodyPr/>
          <a:lstStyle/>
          <a:p>
            <a:pPr marL="533400" indent="-533400">
              <a:spcBef>
                <a:spcPct val="25000"/>
              </a:spcBef>
              <a:spcAft>
                <a:spcPct val="25000"/>
              </a:spcAft>
              <a:buFontTx/>
              <a:buBlip>
                <a:blip r:embed="rId2"/>
              </a:buBlip>
            </a:pPr>
            <a:r>
              <a:rPr lang="zh-CN" altLang="en-US"/>
              <a:t>在单元格里插入表单元素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1</a:t>
            </a:r>
            <a:r>
              <a:rPr lang="zh-CN" altLang="en-US"/>
              <a:t>、光标定位到要插入文本域的位置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2</a:t>
            </a:r>
            <a:r>
              <a:rPr lang="zh-CN" altLang="en-US"/>
              <a:t>、 插入单行文本域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3</a:t>
            </a:r>
            <a:r>
              <a:rPr lang="zh-CN" altLang="en-US"/>
              <a:t>、 插入密码文本域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4</a:t>
            </a:r>
            <a:r>
              <a:rPr lang="zh-CN" altLang="en-US"/>
              <a:t>、 再次插入密码文本域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5</a:t>
            </a:r>
            <a:r>
              <a:rPr lang="zh-CN" altLang="en-US"/>
              <a:t>、 插入单行文本域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6</a:t>
            </a:r>
            <a:r>
              <a:rPr lang="zh-CN" altLang="en-US"/>
              <a:t>、 插入</a:t>
            </a:r>
            <a:r>
              <a:rPr lang="en-US" altLang="zh-CN"/>
              <a:t>2</a:t>
            </a:r>
            <a:r>
              <a:rPr lang="zh-CN" altLang="en-US"/>
              <a:t>个单选按钮</a:t>
            </a:r>
          </a:p>
        </p:txBody>
      </p:sp>
      <p:pic>
        <p:nvPicPr>
          <p:cNvPr id="720901" name="Picture 5" descr="Snap4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50" y="4579938"/>
            <a:ext cx="5329238" cy="187166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720912" name="AutoShape 16"/>
          <p:cNvSpPr>
            <a:spLocks noChangeArrowheads="1"/>
          </p:cNvSpPr>
          <p:nvPr/>
        </p:nvSpPr>
        <p:spPr bwMode="auto">
          <a:xfrm>
            <a:off x="1293813" y="4187825"/>
            <a:ext cx="2305050" cy="981075"/>
          </a:xfrm>
          <a:prstGeom prst="wedgeRoundRectCallout">
            <a:avLst>
              <a:gd name="adj1" fmla="val 55097"/>
              <a:gd name="adj2" fmla="val 8673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单元格里插入表单元素之后的效果</a:t>
            </a:r>
          </a:p>
        </p:txBody>
      </p:sp>
      <p:pic>
        <p:nvPicPr>
          <p:cNvPr id="720913" name="Picture 17" descr="Snap5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7538" y="2420938"/>
            <a:ext cx="4410075" cy="1990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20916" name="Rectangle 20"/>
          <p:cNvSpPr>
            <a:spLocks noChangeArrowheads="1"/>
          </p:cNvSpPr>
          <p:nvPr/>
        </p:nvSpPr>
        <p:spPr bwMode="auto">
          <a:xfrm>
            <a:off x="4932363" y="3644900"/>
            <a:ext cx="3384550" cy="7207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914" name="Rectangle 18"/>
          <p:cNvSpPr>
            <a:spLocks noChangeArrowheads="1"/>
          </p:cNvSpPr>
          <p:nvPr/>
        </p:nvSpPr>
        <p:spPr bwMode="auto">
          <a:xfrm>
            <a:off x="5480050" y="2708275"/>
            <a:ext cx="1800225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920" name="AutoShape 24"/>
          <p:cNvSpPr>
            <a:spLocks noChangeArrowheads="1"/>
          </p:cNvSpPr>
          <p:nvPr/>
        </p:nvSpPr>
        <p:spPr bwMode="auto">
          <a:xfrm>
            <a:off x="6659563" y="1773238"/>
            <a:ext cx="1512887" cy="563562"/>
          </a:xfrm>
          <a:prstGeom prst="wedgeRoundRectCallout">
            <a:avLst>
              <a:gd name="adj1" fmla="val -50630"/>
              <a:gd name="adj2" fmla="val 11619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单行文本域</a:t>
            </a:r>
          </a:p>
        </p:txBody>
      </p:sp>
      <p:sp>
        <p:nvSpPr>
          <p:cNvPr id="720921" name="AutoShape 25"/>
          <p:cNvSpPr>
            <a:spLocks noChangeArrowheads="1"/>
          </p:cNvSpPr>
          <p:nvPr/>
        </p:nvSpPr>
        <p:spPr bwMode="auto">
          <a:xfrm>
            <a:off x="7789863" y="2565400"/>
            <a:ext cx="1152525" cy="787400"/>
          </a:xfrm>
          <a:prstGeom prst="wedgeRoundRectCallout">
            <a:avLst>
              <a:gd name="adj1" fmla="val -51653"/>
              <a:gd name="adj2" fmla="val 8729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所对应的属性</a:t>
            </a:r>
          </a:p>
        </p:txBody>
      </p:sp>
      <p:sp>
        <p:nvSpPr>
          <p:cNvPr id="720922" name="AutoShape 26"/>
          <p:cNvSpPr>
            <a:spLocks noChangeArrowheads="1"/>
          </p:cNvSpPr>
          <p:nvPr/>
        </p:nvSpPr>
        <p:spPr bwMode="auto">
          <a:xfrm rot="5400000">
            <a:off x="5976144" y="3032919"/>
            <a:ext cx="720725" cy="503237"/>
          </a:xfrm>
          <a:prstGeom prst="rightArrow">
            <a:avLst>
              <a:gd name="adj1" fmla="val 49861"/>
              <a:gd name="adj2" fmla="val 35851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9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2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2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12" grpId="0" animBg="1"/>
      <p:bldP spid="720916" grpId="0" animBg="1"/>
      <p:bldP spid="720914" grpId="0" animBg="1"/>
      <p:bldP spid="720920" grpId="0" animBg="1"/>
      <p:bldP spid="720921" grpId="0" animBg="1"/>
      <p:bldP spid="7209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表单的使用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29600" cy="4741862"/>
          </a:xfrm>
        </p:spPr>
        <p:txBody>
          <a:bodyPr/>
          <a:lstStyle/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在单元格里插入表单元素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7</a:t>
            </a:r>
            <a:r>
              <a:rPr lang="zh-CN" altLang="en-US"/>
              <a:t>、插入</a:t>
            </a:r>
            <a:r>
              <a:rPr lang="en-US" altLang="zh-CN"/>
              <a:t>3</a:t>
            </a:r>
            <a:r>
              <a:rPr lang="zh-CN" altLang="en-US"/>
              <a:t>个复选框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8</a:t>
            </a:r>
            <a:r>
              <a:rPr lang="zh-CN" altLang="en-US"/>
              <a:t>、插入</a:t>
            </a:r>
            <a:r>
              <a:rPr lang="en-US" altLang="zh-CN"/>
              <a:t>2</a:t>
            </a:r>
            <a:r>
              <a:rPr lang="zh-CN" altLang="en-US"/>
              <a:t>个单行文本域和一个下拉菜单列表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9</a:t>
            </a:r>
            <a:r>
              <a:rPr lang="zh-CN" altLang="en-US"/>
              <a:t>、插入“重填”按钮和“提交”按钮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10</a:t>
            </a:r>
            <a:r>
              <a:rPr lang="zh-CN" altLang="en-US"/>
              <a:t>、 插入一个文件域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11</a:t>
            </a:r>
            <a:r>
              <a:rPr lang="zh-CN" altLang="en-US"/>
              <a:t>、 插入一个文本域</a:t>
            </a:r>
          </a:p>
        </p:txBody>
      </p:sp>
      <p:pic>
        <p:nvPicPr>
          <p:cNvPr id="721925" name="Picture 5" descr="Snap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716338"/>
            <a:ext cx="56388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21940" name="AutoShape 20"/>
          <p:cNvSpPr>
            <a:spLocks noChangeArrowheads="1"/>
          </p:cNvSpPr>
          <p:nvPr/>
        </p:nvSpPr>
        <p:spPr bwMode="auto">
          <a:xfrm>
            <a:off x="971550" y="4652963"/>
            <a:ext cx="2233613" cy="693737"/>
          </a:xfrm>
          <a:prstGeom prst="wedgeRoundRectCallout">
            <a:avLst>
              <a:gd name="adj1" fmla="val 66773"/>
              <a:gd name="adj2" fmla="val -3009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单元格里插入表单元素之后的效果</a:t>
            </a:r>
          </a:p>
        </p:txBody>
      </p:sp>
      <p:pic>
        <p:nvPicPr>
          <p:cNvPr id="721944" name="Picture 24" descr="Snap5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1075" y="1844675"/>
            <a:ext cx="5580063" cy="2305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21945" name="Rectangle 25"/>
          <p:cNvSpPr>
            <a:spLocks noChangeArrowheads="1"/>
          </p:cNvSpPr>
          <p:nvPr/>
        </p:nvSpPr>
        <p:spPr bwMode="auto">
          <a:xfrm>
            <a:off x="4038600" y="3543300"/>
            <a:ext cx="5076825" cy="5762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947" name="Rectangle 27"/>
          <p:cNvSpPr>
            <a:spLocks noChangeArrowheads="1"/>
          </p:cNvSpPr>
          <p:nvPr/>
        </p:nvSpPr>
        <p:spPr bwMode="auto">
          <a:xfrm>
            <a:off x="5464175" y="2392363"/>
            <a:ext cx="908050" cy="2444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950" name="AutoShape 30"/>
          <p:cNvSpPr>
            <a:spLocks noChangeArrowheads="1"/>
          </p:cNvSpPr>
          <p:nvPr/>
        </p:nvSpPr>
        <p:spPr bwMode="auto">
          <a:xfrm>
            <a:off x="7524750" y="2565400"/>
            <a:ext cx="1368425" cy="693738"/>
          </a:xfrm>
          <a:prstGeom prst="wedgeRoundRectCallout">
            <a:avLst>
              <a:gd name="adj1" fmla="val -51162"/>
              <a:gd name="adj2" fmla="val 8661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按钮所对应的属性</a:t>
            </a:r>
          </a:p>
        </p:txBody>
      </p:sp>
      <p:sp>
        <p:nvSpPr>
          <p:cNvPr id="721952" name="AutoShape 32"/>
          <p:cNvSpPr>
            <a:spLocks noChangeArrowheads="1"/>
          </p:cNvSpPr>
          <p:nvPr/>
        </p:nvSpPr>
        <p:spPr bwMode="auto">
          <a:xfrm rot="5400000">
            <a:off x="5434806" y="2853532"/>
            <a:ext cx="936625" cy="503238"/>
          </a:xfrm>
          <a:prstGeom prst="rightArrow">
            <a:avLst>
              <a:gd name="adj1" fmla="val 49861"/>
              <a:gd name="adj2" fmla="val 46590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76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72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2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2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2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40" grpId="0" animBg="1"/>
      <p:bldP spid="721945" grpId="0" animBg="1"/>
      <p:bldP spid="721945" grpId="1" animBg="1"/>
      <p:bldP spid="721947" grpId="0" animBg="1"/>
      <p:bldP spid="721950" grpId="0" animBg="1"/>
      <p:bldP spid="7219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037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1475" y="1882775"/>
            <a:ext cx="5324475" cy="380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62"/>
            <a:ext cx="8229600" cy="939784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小结</a:t>
            </a:r>
            <a:endParaRPr lang="en-US" altLang="zh-CN" dirty="0">
              <a:latin typeface="宋体" pitchFamily="2" charset="-122"/>
            </a:endParaRP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196975"/>
            <a:ext cx="6526213" cy="436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/>
              <a:t>使用</a:t>
            </a:r>
            <a:r>
              <a:rPr lang="en-US" altLang="zh-CN"/>
              <a:t>Dreamweaver</a:t>
            </a:r>
            <a:r>
              <a:rPr lang="zh-CN" altLang="en-US"/>
              <a:t>制作如下图所示的页面效果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/>
          </a:p>
          <a:p>
            <a:pPr>
              <a:lnSpc>
                <a:spcPct val="90000"/>
              </a:lnSpc>
              <a:buFontTx/>
              <a:buNone/>
            </a:pPr>
            <a:endParaRPr lang="zh-CN" altLang="en-US" sz="200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/>
          </a:p>
        </p:txBody>
      </p:sp>
      <p:sp>
        <p:nvSpPr>
          <p:cNvPr id="726027" name="AutoShape 11"/>
          <p:cNvSpPr>
            <a:spLocks noChangeArrowheads="1"/>
          </p:cNvSpPr>
          <p:nvPr/>
        </p:nvSpPr>
        <p:spPr bwMode="auto">
          <a:xfrm>
            <a:off x="4422775" y="2316163"/>
            <a:ext cx="1800225" cy="398462"/>
          </a:xfrm>
          <a:prstGeom prst="wedgeRoundRectCallout">
            <a:avLst>
              <a:gd name="adj1" fmla="val -33245"/>
              <a:gd name="adj2" fmla="val 9462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单行文本域</a:t>
            </a:r>
          </a:p>
        </p:txBody>
      </p:sp>
      <p:sp>
        <p:nvSpPr>
          <p:cNvPr id="726028" name="AutoShape 12"/>
          <p:cNvSpPr>
            <a:spLocks noChangeArrowheads="1"/>
          </p:cNvSpPr>
          <p:nvPr/>
        </p:nvSpPr>
        <p:spPr bwMode="auto">
          <a:xfrm>
            <a:off x="6024563" y="2890838"/>
            <a:ext cx="1673225" cy="398462"/>
          </a:xfrm>
          <a:prstGeom prst="wedgeRoundRectCallout">
            <a:avLst>
              <a:gd name="adj1" fmla="val -80833"/>
              <a:gd name="adj2" fmla="val 4203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密码文本域</a:t>
            </a:r>
          </a:p>
        </p:txBody>
      </p:sp>
      <p:sp>
        <p:nvSpPr>
          <p:cNvPr id="726029" name="AutoShape 13"/>
          <p:cNvSpPr>
            <a:spLocks noChangeArrowheads="1"/>
          </p:cNvSpPr>
          <p:nvPr/>
        </p:nvSpPr>
        <p:spPr bwMode="auto">
          <a:xfrm>
            <a:off x="2352675" y="2963863"/>
            <a:ext cx="1295400" cy="398462"/>
          </a:xfrm>
          <a:prstGeom prst="wedgeRoundRectCallout">
            <a:avLst>
              <a:gd name="adj1" fmla="val 106986"/>
              <a:gd name="adj2" fmla="val 8346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单选按钮</a:t>
            </a:r>
          </a:p>
        </p:txBody>
      </p:sp>
      <p:sp>
        <p:nvSpPr>
          <p:cNvPr id="726030" name="AutoShape 14"/>
          <p:cNvSpPr>
            <a:spLocks noChangeArrowheads="1"/>
          </p:cNvSpPr>
          <p:nvPr/>
        </p:nvSpPr>
        <p:spPr bwMode="auto">
          <a:xfrm>
            <a:off x="7032625" y="4043363"/>
            <a:ext cx="1727200" cy="398462"/>
          </a:xfrm>
          <a:prstGeom prst="wedgeRoundRectCallout">
            <a:avLst>
              <a:gd name="adj1" fmla="val -63602"/>
              <a:gd name="adj2" fmla="val 11494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文本域</a:t>
            </a:r>
          </a:p>
        </p:txBody>
      </p:sp>
      <p:sp>
        <p:nvSpPr>
          <p:cNvPr id="726031" name="AutoShape 15"/>
          <p:cNvSpPr>
            <a:spLocks noChangeArrowheads="1"/>
          </p:cNvSpPr>
          <p:nvPr/>
        </p:nvSpPr>
        <p:spPr bwMode="auto">
          <a:xfrm>
            <a:off x="2135188" y="5051425"/>
            <a:ext cx="1368425" cy="398463"/>
          </a:xfrm>
          <a:prstGeom prst="wedgeRoundRectCallout">
            <a:avLst>
              <a:gd name="adj1" fmla="val 84222"/>
              <a:gd name="adj2" fmla="val -344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提交按钮</a:t>
            </a:r>
          </a:p>
        </p:txBody>
      </p:sp>
      <p:sp>
        <p:nvSpPr>
          <p:cNvPr id="726032" name="AutoShape 16"/>
          <p:cNvSpPr>
            <a:spLocks noChangeArrowheads="1"/>
          </p:cNvSpPr>
          <p:nvPr/>
        </p:nvSpPr>
        <p:spPr bwMode="auto">
          <a:xfrm>
            <a:off x="4651375" y="5314950"/>
            <a:ext cx="1655763" cy="398463"/>
          </a:xfrm>
          <a:prstGeom prst="wedgeRoundRectCallout">
            <a:avLst>
              <a:gd name="adj1" fmla="val -51343"/>
              <a:gd name="adj2" fmla="val -10258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重置按钮</a:t>
            </a:r>
          </a:p>
        </p:txBody>
      </p:sp>
      <p:sp>
        <p:nvSpPr>
          <p:cNvPr id="726033" name="AutoShape 17"/>
          <p:cNvSpPr>
            <a:spLocks noChangeArrowheads="1"/>
          </p:cNvSpPr>
          <p:nvPr/>
        </p:nvSpPr>
        <p:spPr bwMode="auto">
          <a:xfrm>
            <a:off x="2352675" y="3827463"/>
            <a:ext cx="1295400" cy="398462"/>
          </a:xfrm>
          <a:prstGeom prst="wedgeRoundRectCallout">
            <a:avLst>
              <a:gd name="adj1" fmla="val 105639"/>
              <a:gd name="adj2" fmla="val -6075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下拉列表</a:t>
            </a:r>
          </a:p>
        </p:txBody>
      </p:sp>
      <p:sp>
        <p:nvSpPr>
          <p:cNvPr id="726034" name="AutoShape 18"/>
          <p:cNvSpPr>
            <a:spLocks noChangeArrowheads="1"/>
          </p:cNvSpPr>
          <p:nvPr/>
        </p:nvSpPr>
        <p:spPr bwMode="auto">
          <a:xfrm>
            <a:off x="5808663" y="3395663"/>
            <a:ext cx="1655762" cy="398462"/>
          </a:xfrm>
          <a:prstGeom prst="wedgeRoundRectCallout">
            <a:avLst>
              <a:gd name="adj1" fmla="val -59685"/>
              <a:gd name="adj2" fmla="val 1217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复选框</a:t>
            </a:r>
          </a:p>
        </p:txBody>
      </p:sp>
      <p:pic>
        <p:nvPicPr>
          <p:cNvPr id="726038" name="Picture 22" descr="现场编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908050"/>
            <a:ext cx="865187" cy="865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838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6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6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7" grpId="0" animBg="1"/>
      <p:bldP spid="726028" grpId="0" animBg="1"/>
      <p:bldP spid="726029" grpId="0" animBg="1"/>
      <p:bldP spid="726030" grpId="0" animBg="1"/>
      <p:bldP spid="726031" grpId="0" animBg="1"/>
      <p:bldP spid="726032" grpId="0" animBg="1"/>
      <p:bldP spid="726033" grpId="0" animBg="1"/>
      <p:bldP spid="7260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框架网页</a:t>
            </a:r>
          </a:p>
        </p:txBody>
      </p:sp>
      <p:pic>
        <p:nvPicPr>
          <p:cNvPr id="7239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125538"/>
            <a:ext cx="6556375" cy="5580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23973" name="AutoShape 5"/>
          <p:cNvSpPr>
            <a:spLocks noChangeArrowheads="1"/>
          </p:cNvSpPr>
          <p:nvPr/>
        </p:nvSpPr>
        <p:spPr bwMode="auto">
          <a:xfrm>
            <a:off x="5927725" y="681038"/>
            <a:ext cx="1998663" cy="792162"/>
          </a:xfrm>
          <a:prstGeom prst="wedgeRoundRectCallout">
            <a:avLst>
              <a:gd name="adj1" fmla="val -33796"/>
              <a:gd name="adj2" fmla="val 976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广告栏顶部框架</a:t>
            </a:r>
            <a:r>
              <a:rPr lang="en-US" altLang="zh-CN" sz="1800" b="1"/>
              <a:t>(top.html)</a:t>
            </a:r>
          </a:p>
        </p:txBody>
      </p:sp>
      <p:sp>
        <p:nvSpPr>
          <p:cNvPr id="723974" name="AutoShape 6"/>
          <p:cNvSpPr>
            <a:spLocks noChangeArrowheads="1"/>
          </p:cNvSpPr>
          <p:nvPr/>
        </p:nvSpPr>
        <p:spPr bwMode="auto">
          <a:xfrm>
            <a:off x="42863" y="3357563"/>
            <a:ext cx="1709737" cy="914400"/>
          </a:xfrm>
          <a:prstGeom prst="wedgeRoundRectCallout">
            <a:avLst>
              <a:gd name="adj1" fmla="val 55579"/>
              <a:gd name="adj2" fmla="val 10052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导航栏左侧框架</a:t>
            </a:r>
            <a:r>
              <a:rPr lang="en-US" altLang="zh-CN" sz="1800" b="1"/>
              <a:t>(left.html)</a:t>
            </a:r>
          </a:p>
        </p:txBody>
      </p:sp>
      <p:sp>
        <p:nvSpPr>
          <p:cNvPr id="723975" name="AutoShape 7"/>
          <p:cNvSpPr>
            <a:spLocks noChangeArrowheads="1"/>
          </p:cNvSpPr>
          <p:nvPr/>
        </p:nvSpPr>
        <p:spPr bwMode="auto">
          <a:xfrm>
            <a:off x="5076825" y="3687763"/>
            <a:ext cx="2159000" cy="820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详细内容页面右侧框架</a:t>
            </a:r>
            <a:r>
              <a:rPr lang="en-US" altLang="zh-CN" sz="1800" b="1"/>
              <a:t>(right.html)</a:t>
            </a:r>
          </a:p>
        </p:txBody>
      </p:sp>
      <p:sp>
        <p:nvSpPr>
          <p:cNvPr id="723976" name="AutoShape 8"/>
          <p:cNvSpPr>
            <a:spLocks noChangeArrowheads="1"/>
          </p:cNvSpPr>
          <p:nvPr/>
        </p:nvSpPr>
        <p:spPr bwMode="auto">
          <a:xfrm>
            <a:off x="827088" y="1433513"/>
            <a:ext cx="998537" cy="792162"/>
          </a:xfrm>
          <a:prstGeom prst="wedgeRoundRectCallout">
            <a:avLst>
              <a:gd name="adj1" fmla="val 74324"/>
              <a:gd name="adj2" fmla="val 9709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框架的边框</a:t>
            </a:r>
          </a:p>
        </p:txBody>
      </p:sp>
      <p:sp>
        <p:nvSpPr>
          <p:cNvPr id="723977" name="AutoShape 9"/>
          <p:cNvSpPr>
            <a:spLocks noChangeArrowheads="1"/>
          </p:cNvSpPr>
          <p:nvPr/>
        </p:nvSpPr>
        <p:spPr bwMode="auto">
          <a:xfrm>
            <a:off x="2274888" y="100013"/>
            <a:ext cx="2225675" cy="792162"/>
          </a:xfrm>
          <a:prstGeom prst="wedgeRoundRectCallout">
            <a:avLst>
              <a:gd name="adj1" fmla="val -37588"/>
              <a:gd name="adj2" fmla="val 9869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框架集页面</a:t>
            </a:r>
            <a:r>
              <a:rPr lang="en-US" altLang="zh-CN" sz="1800" b="1"/>
              <a:t>(FrameSet.thm)</a:t>
            </a:r>
          </a:p>
        </p:txBody>
      </p:sp>
      <p:sp>
        <p:nvSpPr>
          <p:cNvPr id="723978" name="AutoShape 10"/>
          <p:cNvSpPr>
            <a:spLocks noChangeArrowheads="1"/>
          </p:cNvSpPr>
          <p:nvPr/>
        </p:nvSpPr>
        <p:spPr bwMode="auto">
          <a:xfrm>
            <a:off x="3241675" y="5516563"/>
            <a:ext cx="4824413" cy="763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如何实现这样的框架集页面？</a:t>
            </a:r>
          </a:p>
        </p:txBody>
      </p:sp>
      <p:sp>
        <p:nvSpPr>
          <p:cNvPr id="723979" name="AutoShape 11"/>
          <p:cNvSpPr>
            <a:spLocks noChangeArrowheads="1"/>
          </p:cNvSpPr>
          <p:nvPr/>
        </p:nvSpPr>
        <p:spPr bwMode="auto">
          <a:xfrm rot="15842974">
            <a:off x="2767013" y="3300413"/>
            <a:ext cx="539750" cy="1511300"/>
          </a:xfrm>
          <a:prstGeom prst="curvedLeftArrow">
            <a:avLst>
              <a:gd name="adj1" fmla="val 56000"/>
              <a:gd name="adj2" fmla="val 112000"/>
              <a:gd name="adj3" fmla="val 60130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980" name="AutoShape 12"/>
          <p:cNvSpPr>
            <a:spLocks noChangeArrowheads="1"/>
          </p:cNvSpPr>
          <p:nvPr/>
        </p:nvSpPr>
        <p:spPr bwMode="auto">
          <a:xfrm rot="15842974">
            <a:off x="2897188" y="3749675"/>
            <a:ext cx="539750" cy="1511300"/>
          </a:xfrm>
          <a:prstGeom prst="curvedLeftArrow">
            <a:avLst>
              <a:gd name="adj1" fmla="val 56000"/>
              <a:gd name="adj2" fmla="val 112000"/>
              <a:gd name="adj3" fmla="val 60130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981" name="AutoShape 13"/>
          <p:cNvSpPr>
            <a:spLocks noChangeArrowheads="1"/>
          </p:cNvSpPr>
          <p:nvPr/>
        </p:nvSpPr>
        <p:spPr bwMode="auto">
          <a:xfrm rot="15842974">
            <a:off x="3055938" y="4210050"/>
            <a:ext cx="539750" cy="1511300"/>
          </a:xfrm>
          <a:prstGeom prst="curvedLeftArrow">
            <a:avLst>
              <a:gd name="adj1" fmla="val 56000"/>
              <a:gd name="adj2" fmla="val 112000"/>
              <a:gd name="adj3" fmla="val 60130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38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2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72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2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2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3" grpId="0" animBg="1"/>
      <p:bldP spid="723974" grpId="0" animBg="1"/>
      <p:bldP spid="723975" grpId="0" animBg="1"/>
      <p:bldP spid="723976" grpId="0" animBg="1"/>
      <p:bldP spid="723977" grpId="0" animBg="1"/>
      <p:bldP spid="723978" grpId="0" animBg="1"/>
      <p:bldP spid="723979" grpId="0" animBg="1"/>
      <p:bldP spid="723980" grpId="0" animBg="1"/>
      <p:bldP spid="7239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制作框架网页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zh-CN" altLang="en-US"/>
              <a:t>教员演示制作框架网页：</a:t>
            </a:r>
          </a:p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新建框架网页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1</a:t>
            </a:r>
            <a:r>
              <a:rPr lang="zh-CN" altLang="en-US"/>
              <a:t>、选择“文件” </a:t>
            </a:r>
            <a:r>
              <a:rPr lang="zh-CN" altLang="en-US">
                <a:solidFill>
                  <a:srgbClr val="FF0000"/>
                </a:solidFill>
                <a:cs typeface="Arial" charset="0"/>
                <a:sym typeface="Wingdings" pitchFamily="2" charset="2"/>
              </a:rPr>
              <a:t>“新建”</a:t>
            </a:r>
            <a:endParaRPr lang="zh-CN" altLang="en-US"/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2</a:t>
            </a:r>
            <a:r>
              <a:rPr lang="zh-CN" altLang="en-US"/>
              <a:t>、选择框架集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3</a:t>
            </a:r>
            <a:r>
              <a:rPr lang="zh-CN" altLang="en-US"/>
              <a:t>、选择</a:t>
            </a:r>
            <a:r>
              <a:rPr lang="zh-CN" altLang="en-US">
                <a:solidFill>
                  <a:srgbClr val="FF0000"/>
                </a:solidFill>
              </a:rPr>
              <a:t>一个合适</a:t>
            </a:r>
            <a:r>
              <a:rPr lang="zh-CN" altLang="en-US"/>
              <a:t>的框架集</a:t>
            </a:r>
            <a:endParaRPr lang="zh-CN" altLang="en-US">
              <a:solidFill>
                <a:srgbClr val="FF0000"/>
              </a:solidFill>
            </a:endParaRP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4</a:t>
            </a:r>
            <a:r>
              <a:rPr lang="zh-CN" altLang="en-US"/>
              <a:t>、单击“创建”</a:t>
            </a:r>
          </a:p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设置框架集的属性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1</a:t>
            </a:r>
            <a:r>
              <a:rPr lang="zh-CN" altLang="en-US"/>
              <a:t>、设置框架集的边框属性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2</a:t>
            </a:r>
            <a:r>
              <a:rPr lang="zh-CN" altLang="en-US"/>
              <a:t>、改变框架的宽度和高度</a:t>
            </a:r>
          </a:p>
          <a:p>
            <a:pPr marL="838200" lvl="1" indent="-381000">
              <a:lnSpc>
                <a:spcPct val="120000"/>
              </a:lnSpc>
              <a:buFontTx/>
              <a:buChar char="–"/>
            </a:pPr>
            <a:endParaRPr lang="en-US" altLang="zh-CN"/>
          </a:p>
        </p:txBody>
      </p:sp>
      <p:pic>
        <p:nvPicPr>
          <p:cNvPr id="6993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7050" y="1760538"/>
            <a:ext cx="4333875" cy="4524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99397" name="AutoShape 5"/>
          <p:cNvSpPr>
            <a:spLocks noChangeArrowheads="1"/>
          </p:cNvSpPr>
          <p:nvPr/>
        </p:nvSpPr>
        <p:spPr bwMode="auto">
          <a:xfrm>
            <a:off x="6497638" y="1401763"/>
            <a:ext cx="1296987" cy="693737"/>
          </a:xfrm>
          <a:prstGeom prst="wedgeRoundRectCallout">
            <a:avLst>
              <a:gd name="adj1" fmla="val -53060"/>
              <a:gd name="adj2" fmla="val 11018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创建好的框架网页</a:t>
            </a:r>
          </a:p>
        </p:txBody>
      </p:sp>
    </p:spTree>
    <p:extLst>
      <p:ext uri="{BB962C8B-B14F-4D97-AF65-F5344CB8AC3E}">
        <p14:creationId xmlns:p14="http://schemas.microsoft.com/office/powerpoint/2010/main" val="65356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制作框架网页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857750"/>
          </a:xfrm>
        </p:spPr>
        <p:txBody>
          <a:bodyPr/>
          <a:lstStyle/>
          <a:p>
            <a:pPr marL="533400" indent="-5334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zh-CN" altLang="en-US"/>
              <a:t>教员演示制作框架网页：</a:t>
            </a:r>
          </a:p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添加每个框架的内容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1</a:t>
            </a:r>
            <a:r>
              <a:rPr lang="zh-CN" altLang="en-US"/>
              <a:t>、单击“框架” </a:t>
            </a:r>
            <a:r>
              <a:rPr lang="zh-CN" altLang="en-US">
                <a:solidFill>
                  <a:srgbClr val="FF0000"/>
                </a:solidFill>
                <a:cs typeface="Arial" charset="0"/>
                <a:sym typeface="Wingdings" pitchFamily="2" charset="2"/>
              </a:rPr>
              <a:t>”窗口”，</a:t>
            </a:r>
            <a:r>
              <a:rPr lang="zh-CN" altLang="en-US"/>
              <a:t>打开框架面板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2</a:t>
            </a:r>
            <a:r>
              <a:rPr lang="zh-CN" altLang="en-US"/>
              <a:t>、为每个框架指定网页文件</a:t>
            </a:r>
          </a:p>
        </p:txBody>
      </p:sp>
      <p:pic>
        <p:nvPicPr>
          <p:cNvPr id="725000" name="Picture 8" descr="Snap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2135205"/>
            <a:ext cx="2987675" cy="2014537"/>
          </a:xfrm>
          <a:prstGeom prst="rect">
            <a:avLst/>
          </a:prstGeom>
          <a:noFill/>
        </p:spPr>
      </p:pic>
      <p:sp>
        <p:nvSpPr>
          <p:cNvPr id="725001" name="AutoShape 9"/>
          <p:cNvSpPr>
            <a:spLocks noChangeArrowheads="1"/>
          </p:cNvSpPr>
          <p:nvPr/>
        </p:nvSpPr>
        <p:spPr bwMode="auto">
          <a:xfrm>
            <a:off x="7308850" y="1416067"/>
            <a:ext cx="1511300" cy="541338"/>
          </a:xfrm>
          <a:prstGeom prst="wedgeRoundRectCallout">
            <a:avLst>
              <a:gd name="adj1" fmla="val -47162"/>
              <a:gd name="adj2" fmla="val 109824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框架面板</a:t>
            </a:r>
          </a:p>
        </p:txBody>
      </p:sp>
      <p:pic>
        <p:nvPicPr>
          <p:cNvPr id="725002" name="Picture 10" descr="Snap4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275" y="4467242"/>
            <a:ext cx="5111750" cy="139065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725008" name="AutoShape 16"/>
          <p:cNvSpPr>
            <a:spLocks noChangeArrowheads="1"/>
          </p:cNvSpPr>
          <p:nvPr/>
        </p:nvSpPr>
        <p:spPr bwMode="auto">
          <a:xfrm>
            <a:off x="153988" y="4402155"/>
            <a:ext cx="2936875" cy="1008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 b="1">
                <a:latin typeface="黑体" pitchFamily="2" charset="-122"/>
              </a:rPr>
              <a:t>为名为</a:t>
            </a:r>
            <a:r>
              <a:rPr lang="en-US" altLang="zh-CN" sz="2000" b="1"/>
              <a:t>topFrame</a:t>
            </a:r>
            <a:r>
              <a:rPr lang="zh-CN" altLang="en-US" sz="2000" b="1">
                <a:latin typeface="黑体" pitchFamily="2" charset="-122"/>
              </a:rPr>
              <a:t>框架指</a:t>
            </a:r>
          </a:p>
          <a:p>
            <a:pPr>
              <a:spcBef>
                <a:spcPct val="0"/>
              </a:spcBef>
            </a:pPr>
            <a:r>
              <a:rPr lang="zh-CN" altLang="en-US" sz="2000" b="1">
                <a:latin typeface="黑体" pitchFamily="2" charset="-122"/>
              </a:rPr>
              <a:t>定网页文件</a:t>
            </a:r>
            <a:r>
              <a:rPr lang="en-US" altLang="zh-CN" sz="2000" b="1"/>
              <a:t>top.html</a:t>
            </a:r>
          </a:p>
        </p:txBody>
      </p:sp>
      <p:sp>
        <p:nvSpPr>
          <p:cNvPr id="725009" name="Rectangle 17"/>
          <p:cNvSpPr>
            <a:spLocks noChangeArrowheads="1"/>
          </p:cNvSpPr>
          <p:nvPr/>
        </p:nvSpPr>
        <p:spPr bwMode="auto">
          <a:xfrm>
            <a:off x="3924300" y="4005263"/>
            <a:ext cx="5040313" cy="576262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rgbClr val="FF3300"/>
              </a:solidFill>
            </a:endParaRPr>
          </a:p>
        </p:txBody>
      </p:sp>
      <p:sp>
        <p:nvSpPr>
          <p:cNvPr id="725012" name="Freeform 20"/>
          <p:cNvSpPr>
            <a:spLocks/>
          </p:cNvSpPr>
          <p:nvPr/>
        </p:nvSpPr>
        <p:spPr bwMode="auto">
          <a:xfrm rot="5839147">
            <a:off x="4845050" y="3106755"/>
            <a:ext cx="1800225" cy="863600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25013" name="AutoShape 21"/>
          <p:cNvSpPr>
            <a:spLocks noChangeArrowheads="1"/>
          </p:cNvSpPr>
          <p:nvPr/>
        </p:nvSpPr>
        <p:spPr bwMode="auto">
          <a:xfrm>
            <a:off x="2987675" y="4656155"/>
            <a:ext cx="936625" cy="576262"/>
          </a:xfrm>
          <a:prstGeom prst="rightArrow">
            <a:avLst>
              <a:gd name="adj1" fmla="val 49861"/>
              <a:gd name="adj2" fmla="val 40686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75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7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2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2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01" grpId="0" animBg="1"/>
      <p:bldP spid="725008" grpId="0" animBg="1"/>
      <p:bldP spid="725009" grpId="0" animBg="1"/>
      <p:bldP spid="725012" grpId="0" animBg="1"/>
      <p:bldP spid="7250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</a:pPr>
            <a:r>
              <a:rPr lang="zh-CN" altLang="en-US" sz="2400" b="1" dirty="0" smtClean="0"/>
              <a:t>会用</a:t>
            </a:r>
            <a:r>
              <a:rPr lang="en-US" altLang="zh-CN" sz="2400" b="1" dirty="0" smtClean="0"/>
              <a:t>Dreamweaver</a:t>
            </a:r>
            <a:r>
              <a:rPr lang="zh-CN" altLang="en-US" sz="2400" b="1" dirty="0" smtClean="0"/>
              <a:t>实现已学的各类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标签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</a:pPr>
            <a:r>
              <a:rPr lang="zh-CN" altLang="en-US" sz="2000" b="1" dirty="0" smtClean="0"/>
              <a:t>图像、文本、列表标签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</a:pPr>
            <a:r>
              <a:rPr lang="zh-CN" altLang="en-US" sz="2000" b="1" dirty="0" smtClean="0"/>
              <a:t>表格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</a:pPr>
            <a:r>
              <a:rPr lang="zh-CN" altLang="en-US" sz="2000" b="1" dirty="0" smtClean="0"/>
              <a:t>表单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</a:pPr>
            <a:r>
              <a:rPr lang="zh-CN" altLang="en-US" sz="2000" b="1" dirty="0" smtClean="0"/>
              <a:t>框架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</a:pPr>
            <a:r>
              <a:rPr lang="zh-CN" altLang="en-US" sz="2000" b="1" dirty="0" smtClean="0"/>
              <a:t>样式表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475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制作框架网页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marL="533400" indent="-5334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zh-CN" altLang="en-US"/>
              <a:t>教员演示制作框架网页的步骤：</a:t>
            </a:r>
          </a:p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设置超链接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1</a:t>
            </a:r>
            <a:r>
              <a:rPr lang="zh-CN" altLang="en-US"/>
              <a:t>、在</a:t>
            </a:r>
            <a:r>
              <a:rPr lang="en-US" altLang="zh-CN"/>
              <a:t>left.htm</a:t>
            </a:r>
            <a:r>
              <a:rPr lang="en-US" altLang="zh-CN" b="0"/>
              <a:t>l</a:t>
            </a:r>
            <a:r>
              <a:rPr lang="zh-CN" altLang="en-US"/>
              <a:t>中设置超链接文本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2</a:t>
            </a:r>
            <a:r>
              <a:rPr lang="zh-CN" altLang="en-US"/>
              <a:t>、在属性窗口中，选择链接网页文件和输入目标框架名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3</a:t>
            </a:r>
            <a:r>
              <a:rPr lang="zh-CN" altLang="en-US"/>
              <a:t>、同理，设置另两个链接</a:t>
            </a:r>
          </a:p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预览网页</a:t>
            </a:r>
          </a:p>
        </p:txBody>
      </p:sp>
      <p:pic>
        <p:nvPicPr>
          <p:cNvPr id="729095" name="Picture 7" descr="Snap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213" y="3644900"/>
            <a:ext cx="5905500" cy="1495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29096" name="AutoShape 8"/>
          <p:cNvSpPr>
            <a:spLocks noChangeArrowheads="1"/>
          </p:cNvSpPr>
          <p:nvPr/>
        </p:nvSpPr>
        <p:spPr bwMode="auto">
          <a:xfrm>
            <a:off x="6011863" y="2636838"/>
            <a:ext cx="3132137" cy="939800"/>
          </a:xfrm>
          <a:prstGeom prst="wedgeRoundRectCallout">
            <a:avLst>
              <a:gd name="adj1" fmla="val -40218"/>
              <a:gd name="adj2" fmla="val 11537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right.html</a:t>
            </a:r>
            <a:r>
              <a:rPr lang="zh-CN" altLang="en-US" sz="1800" b="1"/>
              <a:t>文件会在框架名为</a:t>
            </a:r>
            <a:r>
              <a:rPr lang="en-US" altLang="zh-CN" sz="1800" b="1"/>
              <a:t>mainFrame</a:t>
            </a:r>
            <a:r>
              <a:rPr lang="zh-CN" altLang="en-US" sz="1800" b="1"/>
              <a:t>窗口中显示</a:t>
            </a:r>
          </a:p>
        </p:txBody>
      </p:sp>
      <p:sp>
        <p:nvSpPr>
          <p:cNvPr id="729097" name="Rectangle 9"/>
          <p:cNvSpPr>
            <a:spLocks noChangeArrowheads="1"/>
          </p:cNvSpPr>
          <p:nvPr/>
        </p:nvSpPr>
        <p:spPr bwMode="auto">
          <a:xfrm>
            <a:off x="6113463" y="4206875"/>
            <a:ext cx="2447925" cy="5762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9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6" grpId="0" animBg="1"/>
      <p:bldP spid="72909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什么是样式</a:t>
            </a:r>
          </a:p>
        </p:txBody>
      </p:sp>
      <p:pic>
        <p:nvPicPr>
          <p:cNvPr id="72704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1125538"/>
            <a:ext cx="6934200" cy="525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27047" name="AutoShape 7"/>
          <p:cNvSpPr>
            <a:spLocks noChangeArrowheads="1"/>
          </p:cNvSpPr>
          <p:nvPr/>
        </p:nvSpPr>
        <p:spPr bwMode="auto">
          <a:xfrm>
            <a:off x="1022350" y="1211263"/>
            <a:ext cx="1368425" cy="554037"/>
          </a:xfrm>
          <a:prstGeom prst="wedgeRoundRectCallout">
            <a:avLst>
              <a:gd name="adj1" fmla="val 45708"/>
              <a:gd name="adj2" fmla="val 11676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字体样式</a:t>
            </a:r>
          </a:p>
        </p:txBody>
      </p:sp>
      <p:sp>
        <p:nvSpPr>
          <p:cNvPr id="727048" name="AutoShape 8"/>
          <p:cNvSpPr>
            <a:spLocks noChangeArrowheads="1"/>
          </p:cNvSpPr>
          <p:nvPr/>
        </p:nvSpPr>
        <p:spPr bwMode="auto">
          <a:xfrm>
            <a:off x="5153025" y="4437063"/>
            <a:ext cx="1655763" cy="749300"/>
          </a:xfrm>
          <a:prstGeom prst="wedgeRoundRectCallout">
            <a:avLst>
              <a:gd name="adj1" fmla="val -74449"/>
              <a:gd name="adj2" fmla="val -4915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zh-CN" sz="1800" b="1"/>
              <a:t>无下滑线的超链接样式</a:t>
            </a:r>
            <a:endParaRPr lang="zh-CN" altLang="en-US" sz="1800" b="1"/>
          </a:p>
        </p:txBody>
      </p:sp>
      <p:sp>
        <p:nvSpPr>
          <p:cNvPr id="727049" name="AutoShape 9"/>
          <p:cNvSpPr>
            <a:spLocks noChangeArrowheads="1"/>
          </p:cNvSpPr>
          <p:nvPr/>
        </p:nvSpPr>
        <p:spPr bwMode="auto">
          <a:xfrm>
            <a:off x="5651500" y="1617663"/>
            <a:ext cx="1441450" cy="554037"/>
          </a:xfrm>
          <a:prstGeom prst="wedgeRoundRectCallout">
            <a:avLst>
              <a:gd name="adj1" fmla="val -47579"/>
              <a:gd name="adj2" fmla="val 926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细边框样式</a:t>
            </a:r>
          </a:p>
        </p:txBody>
      </p:sp>
      <p:sp>
        <p:nvSpPr>
          <p:cNvPr id="727050" name="AutoShape 10"/>
          <p:cNvSpPr>
            <a:spLocks noChangeArrowheads="1"/>
          </p:cNvSpPr>
          <p:nvPr/>
        </p:nvSpPr>
        <p:spPr bwMode="auto">
          <a:xfrm>
            <a:off x="5148263" y="3429000"/>
            <a:ext cx="1152525" cy="693738"/>
          </a:xfrm>
          <a:prstGeom prst="wedgeRoundRectCallout">
            <a:avLst>
              <a:gd name="adj1" fmla="val -84986"/>
              <a:gd name="adj2" fmla="val 4748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zh-CN" sz="1800" b="1"/>
              <a:t>图片按钮</a:t>
            </a:r>
            <a:r>
              <a:rPr lang="zh-CN" altLang="en-US" sz="1800" b="1"/>
              <a:t>样式</a:t>
            </a:r>
          </a:p>
        </p:txBody>
      </p:sp>
      <p:sp>
        <p:nvSpPr>
          <p:cNvPr id="727051" name="AutoShape 11"/>
          <p:cNvSpPr>
            <a:spLocks noChangeArrowheads="1"/>
          </p:cNvSpPr>
          <p:nvPr/>
        </p:nvSpPr>
        <p:spPr bwMode="auto">
          <a:xfrm>
            <a:off x="1588" y="2781300"/>
            <a:ext cx="1330325" cy="554038"/>
          </a:xfrm>
          <a:prstGeom prst="wedgeRoundRectCallout">
            <a:avLst>
              <a:gd name="adj1" fmla="val 54296"/>
              <a:gd name="adj2" fmla="val 12363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zh-CN" sz="1800" b="1"/>
              <a:t>表格</a:t>
            </a:r>
            <a:r>
              <a:rPr lang="zh-CN" altLang="en-US" sz="1800" b="1"/>
              <a:t>样式</a:t>
            </a:r>
          </a:p>
        </p:txBody>
      </p:sp>
      <p:sp>
        <p:nvSpPr>
          <p:cNvPr id="727053" name="AutoShape 13"/>
          <p:cNvSpPr>
            <a:spLocks noChangeArrowheads="1"/>
          </p:cNvSpPr>
          <p:nvPr/>
        </p:nvSpPr>
        <p:spPr bwMode="auto">
          <a:xfrm>
            <a:off x="1547813" y="5661025"/>
            <a:ext cx="5976937" cy="695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1800" b="1"/>
              <a:t>如何实现这样的样式页面？</a:t>
            </a:r>
          </a:p>
        </p:txBody>
      </p:sp>
    </p:spTree>
    <p:extLst>
      <p:ext uri="{BB962C8B-B14F-4D97-AF65-F5344CB8AC3E}">
        <p14:creationId xmlns:p14="http://schemas.microsoft.com/office/powerpoint/2010/main" val="301620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7" grpId="0" animBg="1"/>
      <p:bldP spid="727048" grpId="0" animBg="1"/>
      <p:bldP spid="727049" grpId="0" animBg="1"/>
      <p:bldP spid="727050" grpId="0" animBg="1"/>
      <p:bldP spid="727051" grpId="0" animBg="1"/>
      <p:bldP spid="7270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制作样式表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3384550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/>
              <a:t>创建样式表</a:t>
            </a:r>
          </a:p>
          <a:p>
            <a:pPr marL="533400" indent="-5334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zh-CN" altLang="en-US" dirty="0"/>
              <a:t>      教员演示创建样式表：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 dirty="0"/>
              <a:t>1</a:t>
            </a:r>
            <a:r>
              <a:rPr lang="zh-CN" altLang="en-US" dirty="0"/>
              <a:t>、选择“窗口” </a:t>
            </a:r>
            <a:r>
              <a:rPr lang="zh-CN" altLang="en-US" dirty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</a:t>
            </a:r>
            <a:r>
              <a:rPr lang="zh-CN" altLang="en-US" dirty="0">
                <a:cs typeface="Arial" charset="0"/>
                <a:sym typeface="Wingdings" pitchFamily="2" charset="2"/>
              </a:rPr>
              <a:t>“</a:t>
            </a:r>
            <a:r>
              <a:rPr lang="en-US" altLang="zh-CN" dirty="0">
                <a:cs typeface="Arial" charset="0"/>
                <a:sym typeface="Wingdings" pitchFamily="2" charset="2"/>
              </a:rPr>
              <a:t>CSS</a:t>
            </a:r>
            <a:r>
              <a:rPr lang="zh-CN" altLang="en-US" dirty="0">
                <a:cs typeface="Arial" charset="0"/>
                <a:sym typeface="Wingdings" pitchFamily="2" charset="2"/>
              </a:rPr>
              <a:t>样式”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cs typeface="Arial" charset="0"/>
                <a:sym typeface="Wingdings" pitchFamily="2" charset="2"/>
              </a:rPr>
              <a:t>在“</a:t>
            </a:r>
            <a:r>
              <a:rPr lang="en-US" altLang="zh-CN" dirty="0">
                <a:cs typeface="Arial" charset="0"/>
                <a:sym typeface="Wingdings" pitchFamily="2" charset="2"/>
              </a:rPr>
              <a:t>CSS</a:t>
            </a:r>
            <a:r>
              <a:rPr lang="zh-CN" altLang="en-US" dirty="0">
                <a:cs typeface="Arial" charset="0"/>
                <a:sym typeface="Wingdings" pitchFamily="2" charset="2"/>
              </a:rPr>
              <a:t>样式”面板中，右击</a:t>
            </a:r>
            <a:r>
              <a:rPr lang="zh-CN" altLang="en-US" dirty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</a:t>
            </a:r>
            <a:r>
              <a:rPr lang="zh-CN" altLang="en-US" dirty="0">
                <a:cs typeface="Arial" charset="0"/>
                <a:sym typeface="Wingdings" pitchFamily="2" charset="2"/>
              </a:rPr>
              <a:t>新建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cs typeface="Arial" charset="0"/>
                <a:sym typeface="Wingdings" pitchFamily="2" charset="2"/>
              </a:rPr>
              <a:t>分别新建标签</a:t>
            </a:r>
            <a:r>
              <a:rPr lang="en-US" altLang="zh-CN" dirty="0">
                <a:cs typeface="Arial" charset="0"/>
                <a:sym typeface="Wingdings" pitchFamily="2" charset="2"/>
              </a:rPr>
              <a:t>body</a:t>
            </a:r>
            <a:r>
              <a:rPr lang="zh-CN" altLang="en-US" dirty="0">
                <a:cs typeface="Arial" charset="0"/>
                <a:sym typeface="Wingdings" pitchFamily="2" charset="2"/>
              </a:rPr>
              <a:t>、</a:t>
            </a:r>
            <a:r>
              <a:rPr lang="en-US" altLang="zh-CN" dirty="0">
                <a:cs typeface="Arial" charset="0"/>
                <a:sym typeface="Wingdings" pitchFamily="2" charset="2"/>
              </a:rPr>
              <a:t>a</a:t>
            </a:r>
            <a:r>
              <a:rPr lang="zh-CN" altLang="en-US" dirty="0">
                <a:cs typeface="Arial" charset="0"/>
                <a:sym typeface="Wingdings" pitchFamily="2" charset="2"/>
              </a:rPr>
              <a:t>和</a:t>
            </a:r>
            <a:r>
              <a:rPr lang="en-US" altLang="zh-CN" dirty="0">
                <a:cs typeface="Arial" charset="0"/>
                <a:sym typeface="Wingdings" pitchFamily="2" charset="2"/>
              </a:rPr>
              <a:t>table</a:t>
            </a:r>
            <a:r>
              <a:rPr lang="zh-CN" altLang="en-US" dirty="0">
                <a:cs typeface="Arial" charset="0"/>
                <a:sym typeface="Wingdings" pitchFamily="2" charset="2"/>
              </a:rPr>
              <a:t>的样式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dirty="0">
                <a:cs typeface="Arial" charset="0"/>
                <a:sym typeface="Wingdings" pitchFamily="2" charset="2"/>
              </a:rPr>
              <a:t>分别新建类</a:t>
            </a:r>
            <a:r>
              <a:rPr lang="en-US" altLang="zh-CN" dirty="0">
                <a:sym typeface="Wingdings" pitchFamily="2" charset="2"/>
              </a:rPr>
              <a:t>.</a:t>
            </a:r>
            <a:r>
              <a:rPr lang="en-US" altLang="zh-CN" dirty="0" err="1">
                <a:sym typeface="Wingdings" pitchFamily="2" charset="2"/>
              </a:rPr>
              <a:t>picButton</a:t>
            </a:r>
            <a:r>
              <a:rPr lang="zh-CN" altLang="en-US" dirty="0">
                <a:sym typeface="Wingdings" pitchFamily="2" charset="2"/>
              </a:rPr>
              <a:t>和类</a:t>
            </a:r>
            <a:r>
              <a:rPr lang="en-US" altLang="zh-CN" dirty="0">
                <a:sym typeface="Wingdings" pitchFamily="2" charset="2"/>
              </a:rPr>
              <a:t>.</a:t>
            </a:r>
            <a:r>
              <a:rPr lang="en-US" altLang="zh-CN" dirty="0" err="1">
                <a:sym typeface="Wingdings" pitchFamily="2" charset="2"/>
              </a:rPr>
              <a:t>textBorder</a:t>
            </a:r>
            <a:r>
              <a:rPr lang="zh-CN" altLang="en-US" dirty="0">
                <a:sym typeface="Wingdings" pitchFamily="2" charset="2"/>
              </a:rPr>
              <a:t>的样式</a:t>
            </a:r>
          </a:p>
        </p:txBody>
      </p:sp>
    </p:spTree>
    <p:extLst>
      <p:ext uri="{BB962C8B-B14F-4D97-AF65-F5344CB8AC3E}">
        <p14:creationId xmlns:p14="http://schemas.microsoft.com/office/powerpoint/2010/main" val="8392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制作样式表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应用样式表</a:t>
            </a:r>
          </a:p>
          <a:p>
            <a:pPr marL="533400" indent="-5334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zh-CN" altLang="en-US"/>
              <a:t>      教员演示两种应用样式表方式：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1</a:t>
            </a:r>
            <a:r>
              <a:rPr lang="zh-CN" altLang="en-US"/>
              <a:t>、打开要应用样式的网页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2</a:t>
            </a:r>
            <a:r>
              <a:rPr lang="zh-CN" altLang="en-US"/>
              <a:t>、在属性面板中单击“样式”下拉框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3</a:t>
            </a:r>
            <a:r>
              <a:rPr lang="zh-CN" altLang="en-US"/>
              <a:t>、选择</a:t>
            </a:r>
            <a:r>
              <a:rPr lang="zh-CN" altLang="en-US">
                <a:solidFill>
                  <a:srgbClr val="0000FF"/>
                </a:solidFill>
              </a:rPr>
              <a:t>附加样式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4</a:t>
            </a:r>
            <a:r>
              <a:rPr lang="zh-CN" altLang="en-US"/>
              <a:t>、选择要引入的样式文件</a:t>
            </a:r>
          </a:p>
        </p:txBody>
      </p:sp>
      <p:pic>
        <p:nvPicPr>
          <p:cNvPr id="700420" name="Picture 4" descr="Snap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3225" y="1214438"/>
            <a:ext cx="3384550" cy="1533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004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638" y="3933825"/>
            <a:ext cx="4897437" cy="1833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00422" name="AutoShape 6"/>
          <p:cNvSpPr>
            <a:spLocks noChangeArrowheads="1"/>
          </p:cNvSpPr>
          <p:nvPr/>
        </p:nvSpPr>
        <p:spPr bwMode="auto">
          <a:xfrm>
            <a:off x="5795963" y="1844675"/>
            <a:ext cx="1511300" cy="693738"/>
          </a:xfrm>
          <a:prstGeom prst="wedgeRoundRectCallout">
            <a:avLst>
              <a:gd name="adj1" fmla="val 79306"/>
              <a:gd name="adj2" fmla="val 5388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1</a:t>
            </a:r>
            <a:r>
              <a:rPr lang="zh-CN" altLang="en-US" sz="1800" b="1"/>
              <a:t>、选择附加样式表</a:t>
            </a:r>
          </a:p>
        </p:txBody>
      </p:sp>
      <p:sp>
        <p:nvSpPr>
          <p:cNvPr id="700423" name="Freeform 7"/>
          <p:cNvSpPr>
            <a:spLocks/>
          </p:cNvSpPr>
          <p:nvPr/>
        </p:nvSpPr>
        <p:spPr bwMode="auto">
          <a:xfrm rot="5750370">
            <a:off x="7494587" y="2817813"/>
            <a:ext cx="1368425" cy="863600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00424" name="AutoShape 8"/>
          <p:cNvSpPr>
            <a:spLocks noChangeArrowheads="1"/>
          </p:cNvSpPr>
          <p:nvPr/>
        </p:nvSpPr>
        <p:spPr bwMode="auto">
          <a:xfrm>
            <a:off x="6227763" y="3141663"/>
            <a:ext cx="1222375" cy="693737"/>
          </a:xfrm>
          <a:prstGeom prst="wedgeRoundRectCallout">
            <a:avLst>
              <a:gd name="adj1" fmla="val 57921"/>
              <a:gd name="adj2" fmla="val 12345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2</a:t>
            </a:r>
            <a:r>
              <a:rPr lang="zh-CN" altLang="en-US" sz="1800" b="1"/>
              <a:t>、选择样式文件</a:t>
            </a:r>
          </a:p>
        </p:txBody>
      </p:sp>
      <p:sp>
        <p:nvSpPr>
          <p:cNvPr id="700425" name="AutoShape 9"/>
          <p:cNvSpPr>
            <a:spLocks noChangeArrowheads="1"/>
          </p:cNvSpPr>
          <p:nvPr/>
        </p:nvSpPr>
        <p:spPr bwMode="auto">
          <a:xfrm>
            <a:off x="3132138" y="4724400"/>
            <a:ext cx="1222375" cy="693738"/>
          </a:xfrm>
          <a:prstGeom prst="wedgeRoundRectCallout">
            <a:avLst>
              <a:gd name="adj1" fmla="val 108833"/>
              <a:gd name="adj2" fmla="val -5297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3</a:t>
            </a:r>
            <a:r>
              <a:rPr lang="zh-CN" altLang="en-US" sz="1800" b="1"/>
              <a:t>、选择附加方式</a:t>
            </a:r>
          </a:p>
        </p:txBody>
      </p:sp>
      <p:sp>
        <p:nvSpPr>
          <p:cNvPr id="700426" name="Rectangle 10"/>
          <p:cNvSpPr>
            <a:spLocks noChangeArrowheads="1"/>
          </p:cNvSpPr>
          <p:nvPr/>
        </p:nvSpPr>
        <p:spPr bwMode="auto">
          <a:xfrm>
            <a:off x="5076825" y="4437063"/>
            <a:ext cx="935038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0427" name="AutoShape 11"/>
          <p:cNvSpPr>
            <a:spLocks noChangeArrowheads="1"/>
          </p:cNvSpPr>
          <p:nvPr/>
        </p:nvSpPr>
        <p:spPr bwMode="auto">
          <a:xfrm>
            <a:off x="6732588" y="4799013"/>
            <a:ext cx="1655762" cy="574675"/>
          </a:xfrm>
          <a:prstGeom prst="wedgeRoundRectCallout">
            <a:avLst>
              <a:gd name="adj1" fmla="val 47699"/>
              <a:gd name="adj2" fmla="val -12431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4</a:t>
            </a:r>
            <a:r>
              <a:rPr lang="zh-CN" altLang="en-US" sz="1800" b="1"/>
              <a:t>、单击确定</a:t>
            </a:r>
          </a:p>
        </p:txBody>
      </p:sp>
    </p:spTree>
    <p:extLst>
      <p:ext uri="{BB962C8B-B14F-4D97-AF65-F5344CB8AC3E}">
        <p14:creationId xmlns:p14="http://schemas.microsoft.com/office/powerpoint/2010/main" val="358999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0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0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0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2" grpId="0" animBg="1"/>
      <p:bldP spid="700423" grpId="0" animBg="1"/>
      <p:bldP spid="700424" grpId="0" animBg="1"/>
      <p:bldP spid="700425" grpId="0" animBg="1"/>
      <p:bldP spid="700426" grpId="0" animBg="1"/>
      <p:bldP spid="7004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250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5038" y="2205038"/>
            <a:ext cx="4681537" cy="386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35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小结</a:t>
            </a:r>
            <a:endParaRPr lang="en-US" altLang="zh-CN" dirty="0">
              <a:latin typeface="宋体" pitchFamily="2" charset="-122"/>
            </a:endParaRPr>
          </a:p>
        </p:txBody>
      </p:sp>
      <p:sp>
        <p:nvSpPr>
          <p:cNvPr id="7352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06575" y="1303338"/>
            <a:ext cx="6794500" cy="700087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zh-CN" altLang="en-US"/>
              <a:t>使用</a:t>
            </a:r>
            <a:r>
              <a:rPr lang="en-US" altLang="zh-CN"/>
              <a:t>Dreamweaver</a:t>
            </a:r>
            <a:r>
              <a:rPr lang="zh-CN" altLang="en-US"/>
              <a:t>制作如下图所示的页面效果</a:t>
            </a:r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en-US" altLang="zh-CN"/>
          </a:p>
        </p:txBody>
      </p:sp>
      <p:pic>
        <p:nvPicPr>
          <p:cNvPr id="735251" name="Picture 19" descr="现场编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052513"/>
            <a:ext cx="865187" cy="865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458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5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5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971550" y="1989138"/>
            <a:ext cx="7129463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50000"/>
              </a:spcBef>
              <a:spcAft>
                <a:spcPct val="50000"/>
              </a:spcAft>
              <a:buFontTx/>
              <a:buBlip>
                <a:blip r:embed="rId3"/>
              </a:buBlip>
            </a:pPr>
            <a:r>
              <a:rPr lang="zh-CN" altLang="en-US" sz="2400" b="1">
                <a:latin typeface="黑体" pitchFamily="2" charset="-122"/>
              </a:rPr>
              <a:t>说明换行与换段的区别？</a:t>
            </a:r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  <a:buFontTx/>
              <a:buBlip>
                <a:blip r:embed="rId3"/>
              </a:buBlip>
            </a:pPr>
            <a:r>
              <a:rPr lang="zh-CN" altLang="en-US" sz="2400" b="1">
                <a:latin typeface="黑体" pitchFamily="2" charset="-122"/>
              </a:rPr>
              <a:t>空格是特殊字符吗？</a:t>
            </a:r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  <a:buFontTx/>
              <a:buBlip>
                <a:blip r:embed="rId3"/>
              </a:buBlip>
            </a:pPr>
            <a:r>
              <a:rPr lang="zh-CN" altLang="en-US" sz="2400" b="1">
                <a:latin typeface="黑体" pitchFamily="2" charset="-122"/>
              </a:rPr>
              <a:t>使用</a:t>
            </a:r>
            <a:r>
              <a:rPr lang="en-US" altLang="zh-CN" sz="2400" b="1"/>
              <a:t>Dreamweaver</a:t>
            </a:r>
            <a:r>
              <a:rPr lang="zh-CN" altLang="en-US" sz="2400" b="1">
                <a:latin typeface="黑体" pitchFamily="2" charset="-122"/>
              </a:rPr>
              <a:t>如何制作跨行跨列的表格？</a:t>
            </a:r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  <a:buFontTx/>
              <a:buBlip>
                <a:blip r:embed="rId3"/>
              </a:buBlip>
            </a:pPr>
            <a:r>
              <a:rPr lang="zh-CN" altLang="en-US" sz="2400" b="1">
                <a:latin typeface="黑体" pitchFamily="2" charset="-122"/>
              </a:rPr>
              <a:t>引入样式文件有哪几种方式？</a:t>
            </a:r>
          </a:p>
        </p:txBody>
      </p:sp>
      <p:pic>
        <p:nvPicPr>
          <p:cNvPr id="675846" name="Picture 6" descr="提问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3588" y="1031875"/>
            <a:ext cx="1008062" cy="912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953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什么是基本标签</a:t>
            </a:r>
          </a:p>
        </p:txBody>
      </p:sp>
      <p:pic>
        <p:nvPicPr>
          <p:cNvPr id="7178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3313" y="1125538"/>
            <a:ext cx="5688012" cy="565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17829" name="AutoShape 5"/>
          <p:cNvSpPr>
            <a:spLocks noChangeArrowheads="1"/>
          </p:cNvSpPr>
          <p:nvPr/>
        </p:nvSpPr>
        <p:spPr bwMode="auto">
          <a:xfrm>
            <a:off x="3021013" y="476250"/>
            <a:ext cx="1512887" cy="544513"/>
          </a:xfrm>
          <a:prstGeom prst="wedgeRoundRectCallout">
            <a:avLst>
              <a:gd name="adj1" fmla="val -51259"/>
              <a:gd name="adj2" fmla="val 7886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网页标题</a:t>
            </a:r>
            <a:endParaRPr lang="zh-CN" altLang="en-US" sz="1800" b="1">
              <a:sym typeface="Wingdings" pitchFamily="2" charset="2"/>
            </a:endParaRPr>
          </a:p>
        </p:txBody>
      </p:sp>
      <p:sp>
        <p:nvSpPr>
          <p:cNvPr id="717830" name="AutoShape 6"/>
          <p:cNvSpPr>
            <a:spLocks noChangeArrowheads="1"/>
          </p:cNvSpPr>
          <p:nvPr/>
        </p:nvSpPr>
        <p:spPr bwMode="auto">
          <a:xfrm>
            <a:off x="7413625" y="1844675"/>
            <a:ext cx="1441450" cy="544513"/>
          </a:xfrm>
          <a:prstGeom prst="wedgeRoundRectCallout">
            <a:avLst>
              <a:gd name="adj1" fmla="val -56167"/>
              <a:gd name="adj2" fmla="val 8615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页面背景</a:t>
            </a:r>
            <a:endParaRPr lang="zh-CN" altLang="en-US" sz="1800" b="1">
              <a:sym typeface="Wingdings" pitchFamily="2" charset="2"/>
            </a:endParaRPr>
          </a:p>
        </p:txBody>
      </p:sp>
      <p:sp>
        <p:nvSpPr>
          <p:cNvPr id="717831" name="AutoShape 7"/>
          <p:cNvSpPr>
            <a:spLocks noChangeArrowheads="1"/>
          </p:cNvSpPr>
          <p:nvPr/>
        </p:nvSpPr>
        <p:spPr bwMode="auto">
          <a:xfrm>
            <a:off x="5207000" y="1365250"/>
            <a:ext cx="1222375" cy="544513"/>
          </a:xfrm>
          <a:prstGeom prst="wedgeRoundRectCallout">
            <a:avLst>
              <a:gd name="adj1" fmla="val -86755"/>
              <a:gd name="adj2" fmla="val 4417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>
              <a:spcBef>
                <a:spcPct val="0"/>
              </a:spcBef>
            </a:pPr>
            <a:r>
              <a:rPr lang="zh-CN" altLang="zh-CN" sz="1800" b="1">
                <a:sym typeface="Wingdings" pitchFamily="2" charset="2"/>
              </a:rPr>
              <a:t>超连接</a:t>
            </a:r>
            <a:endParaRPr lang="zh-CN" altLang="en-US" sz="1800" b="1">
              <a:sym typeface="Wingdings" pitchFamily="2" charset="2"/>
            </a:endParaRPr>
          </a:p>
        </p:txBody>
      </p:sp>
      <p:sp>
        <p:nvSpPr>
          <p:cNvPr id="717832" name="Rectangle 8"/>
          <p:cNvSpPr>
            <a:spLocks noChangeArrowheads="1"/>
          </p:cNvSpPr>
          <p:nvPr/>
        </p:nvSpPr>
        <p:spPr bwMode="auto">
          <a:xfrm>
            <a:off x="2503488" y="1844675"/>
            <a:ext cx="2376487" cy="2889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33" name="AutoShape 9"/>
          <p:cNvSpPr>
            <a:spLocks noChangeArrowheads="1"/>
          </p:cNvSpPr>
          <p:nvPr/>
        </p:nvSpPr>
        <p:spPr bwMode="auto">
          <a:xfrm>
            <a:off x="7126288" y="3140075"/>
            <a:ext cx="1441450" cy="544513"/>
          </a:xfrm>
          <a:prstGeom prst="wedgeRoundRectCallout">
            <a:avLst>
              <a:gd name="adj1" fmla="val -83042"/>
              <a:gd name="adj2" fmla="val 4300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地图图片</a:t>
            </a:r>
            <a:endParaRPr lang="zh-CN" altLang="en-US" sz="1800" b="1">
              <a:sym typeface="Wingdings" pitchFamily="2" charset="2"/>
            </a:endParaRPr>
          </a:p>
        </p:txBody>
      </p:sp>
      <p:sp>
        <p:nvSpPr>
          <p:cNvPr id="717834" name="AutoShape 10"/>
          <p:cNvSpPr>
            <a:spLocks noChangeArrowheads="1"/>
          </p:cNvSpPr>
          <p:nvPr/>
        </p:nvSpPr>
        <p:spPr bwMode="auto">
          <a:xfrm>
            <a:off x="6291263" y="5445125"/>
            <a:ext cx="1695450" cy="544513"/>
          </a:xfrm>
          <a:prstGeom prst="wedgeRoundRectCallout">
            <a:avLst>
              <a:gd name="adj1" fmla="val -79495"/>
              <a:gd name="adj2" fmla="val 4213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Flash</a:t>
            </a:r>
            <a:r>
              <a:rPr lang="zh-CN" altLang="en-US" sz="1800" b="1"/>
              <a:t>多媒体</a:t>
            </a:r>
            <a:endParaRPr lang="zh-CN" altLang="en-US" sz="1800" b="1">
              <a:sym typeface="Wingdings" pitchFamily="2" charset="2"/>
            </a:endParaRPr>
          </a:p>
        </p:txBody>
      </p:sp>
      <p:sp>
        <p:nvSpPr>
          <p:cNvPr id="717837" name="AutoShape 13"/>
          <p:cNvSpPr>
            <a:spLocks noChangeArrowheads="1"/>
          </p:cNvSpPr>
          <p:nvPr/>
        </p:nvSpPr>
        <p:spPr bwMode="auto">
          <a:xfrm>
            <a:off x="684213" y="2997200"/>
            <a:ext cx="1584325" cy="758825"/>
          </a:xfrm>
          <a:prstGeom prst="wedgeRoundRectCallout">
            <a:avLst>
              <a:gd name="adj1" fmla="val 60523"/>
              <a:gd name="adj2" fmla="val 13200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b="1"/>
              <a:t>如何实现这样的页面？</a:t>
            </a:r>
          </a:p>
        </p:txBody>
      </p:sp>
    </p:spTree>
    <p:extLst>
      <p:ext uri="{BB962C8B-B14F-4D97-AF65-F5344CB8AC3E}">
        <p14:creationId xmlns:p14="http://schemas.microsoft.com/office/powerpoint/2010/main" val="92237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1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9" grpId="0" animBg="1"/>
      <p:bldP spid="717830" grpId="0" animBg="1"/>
      <p:bldP spid="717831" grpId="0" animBg="1"/>
      <p:bldP spid="717832" grpId="0" animBg="1"/>
      <p:bldP spid="717833" grpId="0" animBg="1"/>
      <p:bldP spid="717834" grpId="0" animBg="1"/>
      <p:bldP spid="7178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如何使用基本标签</a:t>
            </a:r>
          </a:p>
        </p:txBody>
      </p:sp>
      <p:sp>
        <p:nvSpPr>
          <p:cNvPr id="70247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8229600" cy="5256212"/>
          </a:xfrm>
          <a:noFill/>
          <a:ln/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黑体" pitchFamily="2" charset="-122"/>
              </a:rPr>
              <a:t> 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</a:rPr>
              <a:t>教员逐一演示如下操作：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新建一个</a:t>
            </a:r>
            <a:r>
              <a:rPr lang="en-US" altLang="zh-CN"/>
              <a:t>HTML</a:t>
            </a:r>
            <a:r>
              <a:rPr lang="zh-CN" altLang="en-US"/>
              <a:t>页面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设置页面背景、标题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插入图片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插入</a:t>
            </a:r>
            <a:r>
              <a:rPr lang="en-US" altLang="zh-CN"/>
              <a:t>Flash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创建超连接</a:t>
            </a:r>
          </a:p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02484" name="AutoShape 20"/>
          <p:cNvSpPr>
            <a:spLocks noChangeArrowheads="1"/>
          </p:cNvSpPr>
          <p:nvPr/>
        </p:nvSpPr>
        <p:spPr bwMode="gray">
          <a:xfrm>
            <a:off x="3276600" y="3068638"/>
            <a:ext cx="4032250" cy="1079500"/>
          </a:xfrm>
          <a:prstGeom prst="wedgeRoundRectCallout">
            <a:avLst>
              <a:gd name="adj1" fmla="val -65671"/>
              <a:gd name="adj2" fmla="val 42940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altLang="zh-CN" sz="2000" b="1"/>
              <a:t>1</a:t>
            </a:r>
            <a:r>
              <a:rPr lang="zh-CN" altLang="en-US" sz="2000" b="1"/>
              <a:t>、链接到其他文档</a:t>
            </a:r>
          </a:p>
          <a:p>
            <a:pPr eaLnBrk="0" hangingPunct="0">
              <a:spcBef>
                <a:spcPct val="0"/>
              </a:spcBef>
            </a:pPr>
            <a:r>
              <a:rPr lang="en-US" altLang="zh-CN" sz="2000" b="1"/>
              <a:t>2</a:t>
            </a:r>
            <a:r>
              <a:rPr lang="zh-CN" altLang="en-US" sz="2000" b="1"/>
              <a:t>、链接到同一文档的特定位置 </a:t>
            </a:r>
          </a:p>
        </p:txBody>
      </p:sp>
    </p:spTree>
    <p:extLst>
      <p:ext uri="{BB962C8B-B14F-4D97-AF65-F5344CB8AC3E}">
        <p14:creationId xmlns:p14="http://schemas.microsoft.com/office/powerpoint/2010/main" val="35891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71438"/>
            <a:ext cx="7729534" cy="928670"/>
          </a:xfrm>
        </p:spPr>
        <p:txBody>
          <a:bodyPr/>
          <a:lstStyle/>
          <a:p>
            <a:r>
              <a:rPr lang="zh-CN" altLang="en-US" dirty="0"/>
              <a:t>什么是基本标签</a:t>
            </a:r>
          </a:p>
        </p:txBody>
      </p:sp>
      <p:pic>
        <p:nvPicPr>
          <p:cNvPr id="7188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0725" y="928688"/>
            <a:ext cx="5335588" cy="566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18853" name="AutoShape 5"/>
          <p:cNvSpPr>
            <a:spLocks noChangeArrowheads="1"/>
          </p:cNvSpPr>
          <p:nvPr/>
        </p:nvSpPr>
        <p:spPr bwMode="auto">
          <a:xfrm>
            <a:off x="2517775" y="1201738"/>
            <a:ext cx="1584325" cy="558800"/>
          </a:xfrm>
          <a:prstGeom prst="wedgeRoundRectCallout">
            <a:avLst>
              <a:gd name="adj1" fmla="val -20940"/>
              <a:gd name="adj2" fmla="val 1034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>
                <a:sym typeface="Wingdings" pitchFamily="2" charset="2"/>
              </a:rPr>
              <a:t>格式化文本 </a:t>
            </a:r>
          </a:p>
        </p:txBody>
      </p:sp>
      <p:sp>
        <p:nvSpPr>
          <p:cNvPr id="718854" name="AutoShape 6"/>
          <p:cNvSpPr>
            <a:spLocks noChangeArrowheads="1"/>
          </p:cNvSpPr>
          <p:nvPr/>
        </p:nvSpPr>
        <p:spPr bwMode="auto">
          <a:xfrm>
            <a:off x="1004888" y="1993900"/>
            <a:ext cx="1222375" cy="558800"/>
          </a:xfrm>
          <a:prstGeom prst="wedgeRoundRectCallout">
            <a:avLst>
              <a:gd name="adj1" fmla="val 49093"/>
              <a:gd name="adj2" fmla="val 8550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>
                <a:sym typeface="Wingdings" pitchFamily="2" charset="2"/>
              </a:rPr>
              <a:t>空 格</a:t>
            </a:r>
          </a:p>
        </p:txBody>
      </p:sp>
      <p:sp>
        <p:nvSpPr>
          <p:cNvPr id="718855" name="AutoShape 7"/>
          <p:cNvSpPr>
            <a:spLocks noChangeArrowheads="1"/>
          </p:cNvSpPr>
          <p:nvPr/>
        </p:nvSpPr>
        <p:spPr bwMode="auto">
          <a:xfrm>
            <a:off x="4676775" y="1704975"/>
            <a:ext cx="1222375" cy="558800"/>
          </a:xfrm>
          <a:prstGeom prst="wedgeRoundRectCallout">
            <a:avLst>
              <a:gd name="adj1" fmla="val -106625"/>
              <a:gd name="adj2" fmla="val 5909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>
                <a:sym typeface="Wingdings" pitchFamily="2" charset="2"/>
              </a:rPr>
              <a:t>换段了 </a:t>
            </a:r>
          </a:p>
        </p:txBody>
      </p:sp>
      <p:sp>
        <p:nvSpPr>
          <p:cNvPr id="718856" name="AutoShape 8"/>
          <p:cNvSpPr>
            <a:spLocks noChangeArrowheads="1"/>
          </p:cNvSpPr>
          <p:nvPr/>
        </p:nvSpPr>
        <p:spPr bwMode="auto">
          <a:xfrm>
            <a:off x="4729163" y="2425700"/>
            <a:ext cx="1222375" cy="558800"/>
          </a:xfrm>
          <a:prstGeom prst="wedgeRoundRectCallout">
            <a:avLst>
              <a:gd name="adj1" fmla="val -102597"/>
              <a:gd name="adj2" fmla="val 5454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>
                <a:sym typeface="Wingdings" pitchFamily="2" charset="2"/>
              </a:rPr>
              <a:t>换行了 </a:t>
            </a:r>
          </a:p>
        </p:txBody>
      </p:sp>
      <p:sp>
        <p:nvSpPr>
          <p:cNvPr id="718857" name="AutoShape 9"/>
          <p:cNvSpPr>
            <a:spLocks noChangeArrowheads="1"/>
          </p:cNvSpPr>
          <p:nvPr/>
        </p:nvSpPr>
        <p:spPr bwMode="auto">
          <a:xfrm>
            <a:off x="717550" y="4945063"/>
            <a:ext cx="1366838" cy="558800"/>
          </a:xfrm>
          <a:prstGeom prst="wedgeRoundRectCallout">
            <a:avLst>
              <a:gd name="adj1" fmla="val 79847"/>
              <a:gd name="adj2" fmla="val 463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 </a:t>
            </a:r>
            <a:r>
              <a:rPr lang="zh-CN" altLang="en-US" sz="1800" b="1"/>
              <a:t>无序</a:t>
            </a:r>
            <a:r>
              <a:rPr lang="en-US" altLang="en-US" sz="1800" b="1"/>
              <a:t>列表</a:t>
            </a:r>
            <a:endParaRPr lang="zh-CN" altLang="en-US" sz="1800" b="1"/>
          </a:p>
        </p:txBody>
      </p:sp>
      <p:sp>
        <p:nvSpPr>
          <p:cNvPr id="718859" name="AutoShape 11"/>
          <p:cNvSpPr>
            <a:spLocks noChangeArrowheads="1"/>
          </p:cNvSpPr>
          <p:nvPr/>
        </p:nvSpPr>
        <p:spPr bwMode="auto">
          <a:xfrm>
            <a:off x="644525" y="3649663"/>
            <a:ext cx="1366838" cy="558800"/>
          </a:xfrm>
          <a:prstGeom prst="wedgeRoundRectCallout">
            <a:avLst>
              <a:gd name="adj1" fmla="val 77875"/>
              <a:gd name="adj2" fmla="val 4857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 </a:t>
            </a:r>
            <a:r>
              <a:rPr lang="zh-CN" altLang="en-US" sz="1800" b="1"/>
              <a:t>有序</a:t>
            </a:r>
            <a:r>
              <a:rPr lang="en-US" altLang="en-US" sz="1800" b="1"/>
              <a:t>列表</a:t>
            </a:r>
            <a:endParaRPr lang="zh-CN" altLang="en-US" sz="1800" b="1"/>
          </a:p>
        </p:txBody>
      </p:sp>
      <p:sp>
        <p:nvSpPr>
          <p:cNvPr id="718862" name="AutoShape 14"/>
          <p:cNvSpPr>
            <a:spLocks noChangeArrowheads="1"/>
          </p:cNvSpPr>
          <p:nvPr/>
        </p:nvSpPr>
        <p:spPr bwMode="auto">
          <a:xfrm>
            <a:off x="7392988" y="2568575"/>
            <a:ext cx="1584325" cy="758825"/>
          </a:xfrm>
          <a:prstGeom prst="wedgeRoundRectCallout">
            <a:avLst>
              <a:gd name="adj1" fmla="val -72745"/>
              <a:gd name="adj2" fmla="val 14456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b="1"/>
              <a:t>如何实现这样的页面？</a:t>
            </a:r>
          </a:p>
        </p:txBody>
      </p:sp>
    </p:spTree>
    <p:extLst>
      <p:ext uri="{BB962C8B-B14F-4D97-AF65-F5344CB8AC3E}">
        <p14:creationId xmlns:p14="http://schemas.microsoft.com/office/powerpoint/2010/main" val="227016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3" grpId="0" animBg="1"/>
      <p:bldP spid="718854" grpId="0" animBg="1"/>
      <p:bldP spid="718855" grpId="0" animBg="1"/>
      <p:bldP spid="718856" grpId="0" animBg="1"/>
      <p:bldP spid="718857" grpId="0" animBg="1"/>
      <p:bldP spid="718859" grpId="0" animBg="1"/>
      <p:bldP spid="7188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如何使用基本标签</a:t>
            </a:r>
          </a:p>
        </p:txBody>
      </p:sp>
      <p:sp>
        <p:nvSpPr>
          <p:cNvPr id="704530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229600" cy="5111750"/>
          </a:xfrm>
          <a:noFill/>
          <a:ln/>
        </p:spPr>
        <p:txBody>
          <a:bodyPr>
            <a:normAutofit fontScale="92500" lnSpcReduction="20000"/>
          </a:bodyPr>
          <a:lstStyle/>
          <a:p>
            <a:pPr marL="533400" indent="-533400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zh-CN" altLang="en-US"/>
              <a:t>教员逐一演示其他标签的操作：</a:t>
            </a:r>
          </a:p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换段、换行</a:t>
            </a:r>
          </a:p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格式化文本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文本颜色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字号大小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对其方式</a:t>
            </a:r>
          </a:p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插入特殊字符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插入空格</a:t>
            </a:r>
          </a:p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创建列表</a:t>
            </a:r>
          </a:p>
        </p:txBody>
      </p:sp>
      <p:sp>
        <p:nvSpPr>
          <p:cNvPr id="704539" name="AutoShape 27"/>
          <p:cNvSpPr>
            <a:spLocks noChangeArrowheads="1"/>
          </p:cNvSpPr>
          <p:nvPr/>
        </p:nvSpPr>
        <p:spPr bwMode="gray">
          <a:xfrm>
            <a:off x="3348038" y="2060575"/>
            <a:ext cx="2727325" cy="693738"/>
          </a:xfrm>
          <a:prstGeom prst="wedgeRoundRectCallout">
            <a:avLst>
              <a:gd name="adj1" fmla="val -69616"/>
              <a:gd name="adj2" fmla="val -5366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1800" b="1"/>
              <a:t>Enter</a:t>
            </a:r>
            <a:r>
              <a:rPr lang="zh-CN" altLang="en-US" sz="1800" b="1"/>
              <a:t>表示换段</a:t>
            </a:r>
          </a:p>
          <a:p>
            <a:pPr lvl="1" algn="ctr"/>
            <a:r>
              <a:rPr lang="en-US" altLang="zh-CN" sz="1800" b="1"/>
              <a:t>Shift+Enter</a:t>
            </a:r>
            <a:r>
              <a:rPr lang="zh-CN" altLang="en-US" sz="1800" b="1"/>
              <a:t>表示换行</a:t>
            </a:r>
          </a:p>
        </p:txBody>
      </p:sp>
      <p:sp>
        <p:nvSpPr>
          <p:cNvPr id="704540" name="AutoShape 28"/>
          <p:cNvSpPr>
            <a:spLocks noChangeArrowheads="1"/>
          </p:cNvSpPr>
          <p:nvPr/>
        </p:nvSpPr>
        <p:spPr bwMode="gray">
          <a:xfrm>
            <a:off x="3132138" y="4797425"/>
            <a:ext cx="1944687" cy="693738"/>
          </a:xfrm>
          <a:prstGeom prst="wedgeRoundRectCallout">
            <a:avLst>
              <a:gd name="adj1" fmla="val -80449"/>
              <a:gd name="adj2" fmla="val 4794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1800" b="1"/>
              <a:t>1</a:t>
            </a:r>
            <a:r>
              <a:rPr lang="zh-CN" altLang="en-US" sz="1800" b="1"/>
              <a:t>、项目列表 </a:t>
            </a:r>
          </a:p>
          <a:p>
            <a:pPr algn="ctr"/>
            <a:r>
              <a:rPr lang="en-US" altLang="zh-CN" sz="1800" b="1"/>
              <a:t>2</a:t>
            </a:r>
            <a:r>
              <a:rPr lang="zh-CN" altLang="en-US" sz="1800" b="1"/>
              <a:t>、编号列表</a:t>
            </a:r>
          </a:p>
        </p:txBody>
      </p:sp>
    </p:spTree>
    <p:extLst>
      <p:ext uri="{BB962C8B-B14F-4D97-AF65-F5344CB8AC3E}">
        <p14:creationId xmlns:p14="http://schemas.microsoft.com/office/powerpoint/2010/main" val="157686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39" grpId="0" animBg="1"/>
      <p:bldP spid="7045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360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163" y="1271588"/>
            <a:ext cx="6772275" cy="2867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什么是表格布局</a:t>
            </a:r>
          </a:p>
        </p:txBody>
      </p:sp>
      <p:sp>
        <p:nvSpPr>
          <p:cNvPr id="697349" name="AutoShape 5"/>
          <p:cNvSpPr>
            <a:spLocks noChangeArrowheads="1"/>
          </p:cNvSpPr>
          <p:nvPr/>
        </p:nvSpPr>
        <p:spPr bwMode="auto">
          <a:xfrm>
            <a:off x="7019925" y="1125538"/>
            <a:ext cx="1008063" cy="693737"/>
          </a:xfrm>
          <a:prstGeom prst="wedgeRoundRectCallout">
            <a:avLst>
              <a:gd name="adj1" fmla="val -56144"/>
              <a:gd name="adj2" fmla="val 10835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>
                <a:sym typeface="Wingdings" pitchFamily="2" charset="2"/>
              </a:rPr>
              <a:t>跨</a:t>
            </a:r>
            <a:r>
              <a:rPr lang="en-US" altLang="zh-CN" sz="1800" b="1">
                <a:sym typeface="Wingdings" pitchFamily="2" charset="2"/>
              </a:rPr>
              <a:t>4</a:t>
            </a:r>
            <a:r>
              <a:rPr lang="zh-CN" altLang="en-US" sz="1800" b="1">
                <a:sym typeface="Wingdings" pitchFamily="2" charset="2"/>
              </a:rPr>
              <a:t>列单元格</a:t>
            </a:r>
          </a:p>
        </p:txBody>
      </p:sp>
      <p:sp>
        <p:nvSpPr>
          <p:cNvPr id="697351" name="AutoShape 7"/>
          <p:cNvSpPr>
            <a:spLocks noChangeArrowheads="1"/>
          </p:cNvSpPr>
          <p:nvPr/>
        </p:nvSpPr>
        <p:spPr bwMode="auto">
          <a:xfrm>
            <a:off x="1547813" y="3789363"/>
            <a:ext cx="1008062" cy="693737"/>
          </a:xfrm>
          <a:prstGeom prst="wedgeRoundRectCallout">
            <a:avLst>
              <a:gd name="adj1" fmla="val 60236"/>
              <a:gd name="adj2" fmla="val -10514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>
                <a:sym typeface="Wingdings" pitchFamily="2" charset="2"/>
              </a:rPr>
              <a:t>跨</a:t>
            </a:r>
            <a:r>
              <a:rPr lang="en-US" altLang="zh-CN" sz="1800" b="1">
                <a:sym typeface="Wingdings" pitchFamily="2" charset="2"/>
              </a:rPr>
              <a:t>3</a:t>
            </a:r>
            <a:r>
              <a:rPr lang="zh-CN" altLang="en-US" sz="1800" b="1">
                <a:sym typeface="Wingdings" pitchFamily="2" charset="2"/>
              </a:rPr>
              <a:t>行单元格</a:t>
            </a:r>
          </a:p>
        </p:txBody>
      </p:sp>
      <p:sp>
        <p:nvSpPr>
          <p:cNvPr id="697354" name="AutoShape 10"/>
          <p:cNvSpPr>
            <a:spLocks noChangeArrowheads="1"/>
          </p:cNvSpPr>
          <p:nvPr/>
        </p:nvSpPr>
        <p:spPr bwMode="auto">
          <a:xfrm>
            <a:off x="179388" y="2708275"/>
            <a:ext cx="1474787" cy="398463"/>
          </a:xfrm>
          <a:prstGeom prst="wedgeRoundRectCallout">
            <a:avLst>
              <a:gd name="adj1" fmla="val 62056"/>
              <a:gd name="adj2" fmla="val 1253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zh-CN" sz="1800" b="1">
                <a:sym typeface="Wingdings" pitchFamily="2" charset="2"/>
              </a:rPr>
              <a:t>表格背景色</a:t>
            </a:r>
            <a:endParaRPr lang="zh-CN" altLang="en-US" sz="1800" b="1">
              <a:sym typeface="Wingdings" pitchFamily="2" charset="2"/>
            </a:endParaRPr>
          </a:p>
        </p:txBody>
      </p:sp>
      <p:sp>
        <p:nvSpPr>
          <p:cNvPr id="697355" name="AutoShape 11"/>
          <p:cNvSpPr>
            <a:spLocks noChangeArrowheads="1"/>
          </p:cNvSpPr>
          <p:nvPr/>
        </p:nvSpPr>
        <p:spPr bwMode="auto">
          <a:xfrm>
            <a:off x="2195513" y="1052513"/>
            <a:ext cx="1366837" cy="693737"/>
          </a:xfrm>
          <a:prstGeom prst="wedgeRoundRectCallout">
            <a:avLst>
              <a:gd name="adj1" fmla="val 45819"/>
              <a:gd name="adj2" fmla="val 11338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zh-CN" sz="1800" b="1">
                <a:sym typeface="Wingdings" pitchFamily="2" charset="2"/>
              </a:rPr>
              <a:t>单元格背景图像</a:t>
            </a:r>
            <a:endParaRPr lang="zh-CN" altLang="en-US" sz="1800" b="1">
              <a:sym typeface="Wingdings" pitchFamily="2" charset="2"/>
            </a:endParaRPr>
          </a:p>
        </p:txBody>
      </p:sp>
      <p:sp>
        <p:nvSpPr>
          <p:cNvPr id="697356" name="AutoShape 12"/>
          <p:cNvSpPr>
            <a:spLocks noChangeArrowheads="1"/>
          </p:cNvSpPr>
          <p:nvPr/>
        </p:nvSpPr>
        <p:spPr bwMode="auto">
          <a:xfrm>
            <a:off x="5940425" y="3719513"/>
            <a:ext cx="1150938" cy="693737"/>
          </a:xfrm>
          <a:prstGeom prst="wedgeRoundRectCallout">
            <a:avLst>
              <a:gd name="adj1" fmla="val 44898"/>
              <a:gd name="adj2" fmla="val -9942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zh-CN" sz="1800" b="1">
                <a:sym typeface="Wingdings" pitchFamily="2" charset="2"/>
              </a:rPr>
              <a:t>单元格背景色</a:t>
            </a:r>
            <a:endParaRPr lang="zh-CN" altLang="en-US" sz="1800" b="1">
              <a:sym typeface="Wingdings" pitchFamily="2" charset="2"/>
            </a:endParaRPr>
          </a:p>
        </p:txBody>
      </p:sp>
      <p:sp>
        <p:nvSpPr>
          <p:cNvPr id="697357" name="AutoShape 13"/>
          <p:cNvSpPr>
            <a:spLocks noChangeArrowheads="1"/>
          </p:cNvSpPr>
          <p:nvPr/>
        </p:nvSpPr>
        <p:spPr bwMode="auto">
          <a:xfrm>
            <a:off x="7308850" y="3716338"/>
            <a:ext cx="1655763" cy="693737"/>
          </a:xfrm>
          <a:prstGeom prst="wedgeRoundRectCallout">
            <a:avLst>
              <a:gd name="adj1" fmla="val -49139"/>
              <a:gd name="adj2" fmla="val -9782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zh-CN" sz="1800" b="1">
                <a:sym typeface="Wingdings" pitchFamily="2" charset="2"/>
              </a:rPr>
              <a:t>单元格内容居中对其</a:t>
            </a:r>
            <a:endParaRPr lang="zh-CN" altLang="en-US" sz="1800" b="1">
              <a:sym typeface="Wingdings" pitchFamily="2" charset="2"/>
            </a:endParaRPr>
          </a:p>
        </p:txBody>
      </p:sp>
      <p:sp>
        <p:nvSpPr>
          <p:cNvPr id="697361" name="AutoShape 17"/>
          <p:cNvSpPr>
            <a:spLocks noChangeArrowheads="1"/>
          </p:cNvSpPr>
          <p:nvPr/>
        </p:nvSpPr>
        <p:spPr bwMode="auto">
          <a:xfrm>
            <a:off x="3919538" y="4708525"/>
            <a:ext cx="4787900" cy="881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>
              <a:spcBef>
                <a:spcPct val="0"/>
              </a:spcBef>
            </a:pPr>
            <a:r>
              <a:rPr lang="zh-CN" altLang="en-US" sz="1800" b="1"/>
              <a:t>使用表格进行布局时，一般把表格边框宽度设为</a:t>
            </a:r>
            <a:r>
              <a:rPr lang="en-US" altLang="zh-CN" sz="1800" b="1"/>
              <a:t>0</a:t>
            </a:r>
            <a:r>
              <a:rPr lang="zh-CN" altLang="en-US" sz="1800" b="1"/>
              <a:t>，还有单元格的填充和间距也设为</a:t>
            </a:r>
            <a:r>
              <a:rPr lang="en-US" altLang="zh-CN" sz="1800" b="1"/>
              <a:t>0</a:t>
            </a:r>
            <a:r>
              <a:rPr lang="zh-CN" altLang="en-US" sz="1800" b="1"/>
              <a:t>。</a:t>
            </a:r>
          </a:p>
        </p:txBody>
      </p:sp>
      <p:sp>
        <p:nvSpPr>
          <p:cNvPr id="697363" name="AutoShape 19"/>
          <p:cNvSpPr>
            <a:spLocks noChangeArrowheads="1"/>
          </p:cNvSpPr>
          <p:nvPr/>
        </p:nvSpPr>
        <p:spPr bwMode="auto">
          <a:xfrm>
            <a:off x="1517650" y="4799013"/>
            <a:ext cx="2046288" cy="935037"/>
          </a:xfrm>
          <a:prstGeom prst="wedgeRoundRectCallout">
            <a:avLst>
              <a:gd name="adj1" fmla="val 53958"/>
              <a:gd name="adj2" fmla="val -16086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如何实现这样的表格布局？</a:t>
            </a:r>
          </a:p>
        </p:txBody>
      </p:sp>
    </p:spTree>
    <p:extLst>
      <p:ext uri="{BB962C8B-B14F-4D97-AF65-F5344CB8AC3E}">
        <p14:creationId xmlns:p14="http://schemas.microsoft.com/office/powerpoint/2010/main" val="138053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9" grpId="0" animBg="1"/>
      <p:bldP spid="697351" grpId="0" animBg="1"/>
      <p:bldP spid="697354" grpId="0" animBg="1"/>
      <p:bldP spid="697355" grpId="0" animBg="1"/>
      <p:bldP spid="697356" grpId="0" animBg="1"/>
      <p:bldP spid="697357" grpId="0" animBg="1"/>
      <p:bldP spid="697361" grpId="0" animBg="1"/>
      <p:bldP spid="6973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表格的使用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29600" cy="471328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zh-CN" altLang="en-US"/>
              <a:t>教员演示创建表格布局页面：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创建跨行或跨列的表格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“插入” </a:t>
            </a:r>
            <a:r>
              <a:rPr lang="zh-CN" altLang="en-US">
                <a:solidFill>
                  <a:srgbClr val="0000FF"/>
                </a:solidFill>
                <a:cs typeface="Arial" charset="0"/>
                <a:sym typeface="Wingdings" pitchFamily="2" charset="2"/>
              </a:rPr>
              <a:t>”表格”</a:t>
            </a:r>
            <a:endParaRPr lang="zh-CN" altLang="en-US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2</a:t>
            </a:r>
            <a:r>
              <a:rPr lang="zh-CN" altLang="en-US"/>
              <a:t>、 输入</a:t>
            </a:r>
            <a:r>
              <a:rPr lang="en-US" altLang="zh-CN"/>
              <a:t>7</a:t>
            </a:r>
            <a:r>
              <a:rPr lang="zh-CN" altLang="en-US"/>
              <a:t>行</a:t>
            </a:r>
            <a:r>
              <a:rPr lang="en-US" altLang="zh-CN"/>
              <a:t>4</a:t>
            </a:r>
            <a:r>
              <a:rPr lang="zh-CN" altLang="en-US"/>
              <a:t>列</a:t>
            </a:r>
            <a:endParaRPr lang="zh-CN" altLang="en-US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3</a:t>
            </a:r>
            <a:r>
              <a:rPr lang="zh-CN" altLang="en-US"/>
              <a:t>、 选中要合并的单元格</a:t>
            </a:r>
            <a:endParaRPr lang="zh-CN" altLang="en-US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/>
              <a:t>4</a:t>
            </a:r>
            <a:r>
              <a:rPr lang="zh-CN" altLang="en-US"/>
              <a:t>、 右击</a:t>
            </a:r>
            <a:r>
              <a:rPr lang="zh-CN" altLang="en-US">
                <a:solidFill>
                  <a:srgbClr val="0000FF"/>
                </a:solidFill>
                <a:cs typeface="Arial" charset="0"/>
                <a:sym typeface="Wingdings" pitchFamily="2" charset="2"/>
              </a:rPr>
              <a:t>”表格” ”合并单元格”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设置表格背景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设置单元格背景色和对齐方式</a:t>
            </a:r>
          </a:p>
        </p:txBody>
      </p:sp>
      <p:sp>
        <p:nvSpPr>
          <p:cNvPr id="709639" name="AutoShape 7"/>
          <p:cNvSpPr>
            <a:spLocks noChangeArrowheads="1"/>
          </p:cNvSpPr>
          <p:nvPr/>
        </p:nvSpPr>
        <p:spPr bwMode="auto">
          <a:xfrm>
            <a:off x="3779838" y="3860800"/>
            <a:ext cx="3024187" cy="904875"/>
          </a:xfrm>
          <a:prstGeom prst="wedgeRoundRectCallout">
            <a:avLst>
              <a:gd name="adj1" fmla="val -74199"/>
              <a:gd name="adj2" fmla="val 1929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>
              <a:spcBef>
                <a:spcPct val="0"/>
              </a:spcBef>
            </a:pPr>
            <a:r>
              <a:rPr lang="zh-CN" altLang="zh-CN" sz="1800" b="1">
                <a:sym typeface="Wingdings" pitchFamily="2" charset="2"/>
              </a:rPr>
              <a:t>1、选中整个表格</a:t>
            </a:r>
            <a:endParaRPr lang="zh-CN" altLang="en-US" sz="1800" b="1">
              <a:sym typeface="Wingdings" pitchFamily="2" charset="2"/>
            </a:endParaRPr>
          </a:p>
          <a:p>
            <a:pPr>
              <a:spcBef>
                <a:spcPct val="0"/>
              </a:spcBef>
            </a:pPr>
            <a:r>
              <a:rPr lang="en-US" altLang="zh-CN" sz="1800" b="1">
                <a:sym typeface="Wingdings" pitchFamily="2" charset="2"/>
              </a:rPr>
              <a:t>2</a:t>
            </a:r>
            <a:r>
              <a:rPr lang="zh-CN" altLang="en-US" sz="1800" b="1">
                <a:sym typeface="Wingdings" pitchFamily="2" charset="2"/>
              </a:rPr>
              <a:t>、在属性面板里设置</a:t>
            </a:r>
          </a:p>
        </p:txBody>
      </p:sp>
      <p:sp>
        <p:nvSpPr>
          <p:cNvPr id="709640" name="AutoShape 8"/>
          <p:cNvSpPr>
            <a:spLocks noChangeArrowheads="1"/>
          </p:cNvSpPr>
          <p:nvPr/>
        </p:nvSpPr>
        <p:spPr bwMode="auto">
          <a:xfrm>
            <a:off x="5651500" y="5013325"/>
            <a:ext cx="3168650" cy="850900"/>
          </a:xfrm>
          <a:prstGeom prst="wedgeRoundRectCallout">
            <a:avLst>
              <a:gd name="adj1" fmla="val -69940"/>
              <a:gd name="adj2" fmla="val -3675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zh-CN" sz="1800" b="1">
                <a:sym typeface="Wingdings" pitchFamily="2" charset="2"/>
              </a:rPr>
              <a:t>1、光标定位到单元格</a:t>
            </a:r>
            <a:endParaRPr lang="zh-CN" altLang="en-US" sz="1800" b="1">
              <a:sym typeface="Wingdings" pitchFamily="2" charset="2"/>
            </a:endParaRPr>
          </a:p>
          <a:p>
            <a:pPr algn="ctr">
              <a:spcBef>
                <a:spcPct val="0"/>
              </a:spcBef>
            </a:pPr>
            <a:r>
              <a:rPr lang="en-US" altLang="zh-CN" sz="1800" b="1">
                <a:sym typeface="Wingdings" pitchFamily="2" charset="2"/>
              </a:rPr>
              <a:t>2</a:t>
            </a:r>
            <a:r>
              <a:rPr lang="zh-CN" altLang="en-US" sz="1800" b="1">
                <a:sym typeface="Wingdings" pitchFamily="2" charset="2"/>
              </a:rPr>
              <a:t>、在属性面板里设置</a:t>
            </a:r>
          </a:p>
        </p:txBody>
      </p:sp>
    </p:spTree>
    <p:extLst>
      <p:ext uri="{BB962C8B-B14F-4D97-AF65-F5344CB8AC3E}">
        <p14:creationId xmlns:p14="http://schemas.microsoft.com/office/powerpoint/2010/main" val="385788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9" grpId="0" animBg="1"/>
      <p:bldP spid="7096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147" name="Picture 11" descr="Snap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4663" y="2451100"/>
            <a:ext cx="446405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表格的使用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12863"/>
            <a:ext cx="8229600" cy="4525962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zh-CN" altLang="en-US"/>
              <a:t>教员演示创建表格布局页面操作：</a:t>
            </a:r>
          </a:p>
          <a:p>
            <a:r>
              <a:rPr lang="zh-CN" altLang="en-US"/>
              <a:t>插入横线</a:t>
            </a:r>
          </a:p>
          <a:p>
            <a:pPr lvl="1">
              <a:lnSpc>
                <a:spcPct val="120000"/>
              </a:lnSpc>
              <a:spcAft>
                <a:spcPct val="20000"/>
              </a:spcAft>
              <a:buFontTx/>
              <a:buNone/>
            </a:pPr>
            <a:r>
              <a:rPr lang="en-US" altLang="zh-CN"/>
              <a:t>1</a:t>
            </a:r>
            <a:r>
              <a:rPr lang="zh-CN" altLang="en-US"/>
              <a:t>、 光标定位到第</a:t>
            </a:r>
            <a:r>
              <a:rPr lang="en-US" altLang="zh-CN"/>
              <a:t>3</a:t>
            </a:r>
            <a:r>
              <a:rPr lang="zh-CN" altLang="en-US"/>
              <a:t>行</a:t>
            </a:r>
          </a:p>
          <a:p>
            <a:pPr lvl="1">
              <a:lnSpc>
                <a:spcPct val="120000"/>
              </a:lnSpc>
              <a:spcAft>
                <a:spcPct val="20000"/>
              </a:spcAft>
              <a:buFontTx/>
              <a:buNone/>
            </a:pPr>
            <a:r>
              <a:rPr lang="en-US" altLang="zh-CN"/>
              <a:t>2</a:t>
            </a:r>
            <a:r>
              <a:rPr lang="zh-CN" altLang="en-US"/>
              <a:t>、选择”代码”</a:t>
            </a:r>
            <a:endParaRPr lang="zh-CN" altLang="en-US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Aft>
                <a:spcPct val="20000"/>
              </a:spcAft>
              <a:buFontTx/>
              <a:buNone/>
            </a:pPr>
            <a:r>
              <a:rPr lang="en-US" altLang="zh-CN"/>
              <a:t>3</a:t>
            </a:r>
            <a:r>
              <a:rPr lang="zh-CN" altLang="en-US"/>
              <a:t>、在单元格里输入如下代码</a:t>
            </a:r>
          </a:p>
          <a:p>
            <a:pPr lvl="1">
              <a:lnSpc>
                <a:spcPct val="120000"/>
              </a:lnSpc>
              <a:buFontTx/>
              <a:buChar char="–"/>
            </a:pPr>
            <a:endParaRPr lang="zh-CN" altLang="en-US"/>
          </a:p>
          <a:p>
            <a:pPr lvl="1">
              <a:lnSpc>
                <a:spcPct val="120000"/>
              </a:lnSpc>
              <a:buFontTx/>
              <a:buChar char="–"/>
            </a:pPr>
            <a:endParaRPr lang="zh-CN" altLang="en-US"/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zh-CN"/>
              <a:t>4</a:t>
            </a:r>
            <a:r>
              <a:rPr lang="zh-CN" altLang="en-US"/>
              <a:t>、同理，插入第</a:t>
            </a:r>
            <a:r>
              <a:rPr lang="en-US" altLang="zh-CN"/>
              <a:t>2</a:t>
            </a:r>
            <a:r>
              <a:rPr lang="zh-CN" altLang="en-US"/>
              <a:t>条虚线</a:t>
            </a:r>
          </a:p>
          <a:p>
            <a:pPr lvl="1">
              <a:lnSpc>
                <a:spcPct val="120000"/>
              </a:lnSpc>
              <a:buFontTx/>
              <a:buAutoNum type="arabicPeriod"/>
            </a:pPr>
            <a:endParaRPr lang="zh-CN" altLang="en-US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altLang="zh-CN"/>
          </a:p>
        </p:txBody>
      </p:sp>
      <p:sp>
        <p:nvSpPr>
          <p:cNvPr id="731143" name="AutoShape 7"/>
          <p:cNvSpPr>
            <a:spLocks noChangeArrowheads="1"/>
          </p:cNvSpPr>
          <p:nvPr/>
        </p:nvSpPr>
        <p:spPr bwMode="auto">
          <a:xfrm>
            <a:off x="4859338" y="1703388"/>
            <a:ext cx="2160587" cy="693737"/>
          </a:xfrm>
          <a:prstGeom prst="wedgeRoundRectCallout">
            <a:avLst>
              <a:gd name="adj1" fmla="val -51764"/>
              <a:gd name="adj2" fmla="val 10972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>
                <a:sym typeface="Wingdings" pitchFamily="2" charset="2"/>
              </a:rPr>
              <a:t>选择“代码”，切换到“代码”视图 </a:t>
            </a:r>
          </a:p>
        </p:txBody>
      </p:sp>
      <p:sp>
        <p:nvSpPr>
          <p:cNvPr id="731145" name="AutoShape 9"/>
          <p:cNvSpPr>
            <a:spLocks noChangeArrowheads="1"/>
          </p:cNvSpPr>
          <p:nvPr/>
        </p:nvSpPr>
        <p:spPr bwMode="auto">
          <a:xfrm>
            <a:off x="857224" y="4214818"/>
            <a:ext cx="7993062" cy="592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&lt;HR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 noshade="noshade" style="border:1px  #CCCCCC </a:t>
            </a:r>
            <a:r>
              <a:rPr lang="en-US" altLang="zh-CN" sz="1800" b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dashed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 "/&gt;</a:t>
            </a:r>
          </a:p>
        </p:txBody>
      </p:sp>
    </p:spTree>
    <p:extLst>
      <p:ext uri="{BB962C8B-B14F-4D97-AF65-F5344CB8AC3E}">
        <p14:creationId xmlns:p14="http://schemas.microsoft.com/office/powerpoint/2010/main" val="424298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3" grpId="0" animBg="1"/>
      <p:bldP spid="73114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1119</Words>
  <Application>Microsoft Office PowerPoint</Application>
  <PresentationFormat>全屏显示(4:3)</PresentationFormat>
  <Paragraphs>213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黑体</vt:lpstr>
      <vt:lpstr>华文行楷</vt:lpstr>
      <vt:lpstr>SimSun</vt:lpstr>
      <vt:lpstr>SimSun</vt:lpstr>
      <vt:lpstr>Arial</vt:lpstr>
      <vt:lpstr>Calibri</vt:lpstr>
      <vt:lpstr>Courier New</vt:lpstr>
      <vt:lpstr>Times New Roman</vt:lpstr>
      <vt:lpstr>Verdana</vt:lpstr>
      <vt:lpstr>Wingdings</vt:lpstr>
      <vt:lpstr>Office 主题</vt:lpstr>
      <vt:lpstr>用Dreamweaver制作网页</vt:lpstr>
      <vt:lpstr>学习目标</vt:lpstr>
      <vt:lpstr>什么是基本标签</vt:lpstr>
      <vt:lpstr>如何使用基本标签</vt:lpstr>
      <vt:lpstr>什么是基本标签</vt:lpstr>
      <vt:lpstr>如何使用基本标签</vt:lpstr>
      <vt:lpstr>什么是表格布局</vt:lpstr>
      <vt:lpstr>表格的使用</vt:lpstr>
      <vt:lpstr>表格的使用</vt:lpstr>
      <vt:lpstr>小结</vt:lpstr>
      <vt:lpstr>什么是表单</vt:lpstr>
      <vt:lpstr>表单的使用</vt:lpstr>
      <vt:lpstr>表单的使用</vt:lpstr>
      <vt:lpstr>表单的使用</vt:lpstr>
      <vt:lpstr>表单的使用</vt:lpstr>
      <vt:lpstr>小结</vt:lpstr>
      <vt:lpstr>框架网页</vt:lpstr>
      <vt:lpstr>制作框架网页</vt:lpstr>
      <vt:lpstr>制作框架网页</vt:lpstr>
      <vt:lpstr>制作框架网页</vt:lpstr>
      <vt:lpstr>什么是样式</vt:lpstr>
      <vt:lpstr>制作样式表</vt:lpstr>
      <vt:lpstr>制作样式表</vt:lpstr>
      <vt:lpstr>小结</vt:lpstr>
      <vt:lpstr>总结</vt:lpstr>
    </vt:vector>
  </TitlesOfParts>
  <Company>www.Prana.cn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 Design Patterns</dc:title>
  <dc:creator>Prana</dc:creator>
  <cp:lastModifiedBy>DingY</cp:lastModifiedBy>
  <cp:revision>83</cp:revision>
  <cp:lastPrinted>2006-03-11T07:23:04Z</cp:lastPrinted>
  <dcterms:created xsi:type="dcterms:W3CDTF">2006-02-12T14:49:55Z</dcterms:created>
  <dcterms:modified xsi:type="dcterms:W3CDTF">2017-08-19T23:01:41Z</dcterms:modified>
</cp:coreProperties>
</file>