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84BE6A2-7257-4C5F-BA0C-18BA932C7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194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E099D4-B735-4AD5-B1D1-FE511F2B986B}" type="slidenum">
              <a:rPr lang="zh-CN" altLang="en-US"/>
              <a:pPr eaLnBrk="1" hangingPunct="1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0" y="6581029"/>
            <a:ext cx="9144000" cy="27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6" tIns="45718" rIns="91436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200" b="1" dirty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www.kmdin.net</a:t>
            </a:r>
            <a:endParaRPr lang="zh-CN" altLang="en-US" sz="1200" b="0" dirty="0"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00043"/>
            <a:ext cx="7772400" cy="121444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 smtClean="0"/>
              <a:t>JavaScript</a:t>
            </a:r>
            <a:r>
              <a:rPr lang="zh-CN" altLang="en-US" sz="6600" dirty="0" smtClean="0"/>
              <a:t>基础</a:t>
            </a:r>
            <a:endParaRPr lang="zh-CN" altLang="en-US" sz="6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5013176"/>
            <a:ext cx="6400800" cy="62562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www.kmdin.net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785813" y="1500188"/>
            <a:ext cx="60721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Array</a:t>
            </a:r>
            <a:r>
              <a:rPr lang="zh-CN" altLang="en-US" sz="3200">
                <a:latin typeface="Comic Sans MS" panose="030F0702030302020204" pitchFamily="66" charset="0"/>
              </a:rPr>
              <a:t>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r>
              <a:rPr lang="en-US" altLang="zh-CN" sz="3200">
                <a:latin typeface="Comic Sans MS" panose="030F0702030302020204" pitchFamily="66" charset="0"/>
              </a:rPr>
              <a:t>length</a:t>
            </a:r>
          </a:p>
          <a:p>
            <a:r>
              <a:rPr lang="zh-CN" altLang="en-US" sz="3200">
                <a:latin typeface="Comic Sans MS" panose="030F0702030302020204" pitchFamily="66" charset="0"/>
              </a:rPr>
              <a:t>方法：</a:t>
            </a:r>
            <a:r>
              <a:rPr lang="en-US" altLang="zh-CN" sz="3200">
                <a:latin typeface="Comic Sans MS" panose="030F0702030302020204" pitchFamily="66" charset="0"/>
              </a:rPr>
              <a:t>pop(),push()</a:t>
            </a:r>
          </a:p>
        </p:txBody>
      </p:sp>
    </p:spTree>
    <p:extLst>
      <p:ext uri="{BB962C8B-B14F-4D97-AF65-F5344CB8AC3E}">
        <p14:creationId xmlns:p14="http://schemas.microsoft.com/office/powerpoint/2010/main" val="3222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Math</a:t>
            </a:r>
            <a:r>
              <a:rPr lang="zh-CN" altLang="en-US" sz="3200">
                <a:latin typeface="Comic Sans MS" panose="030F0702030302020204" pitchFamily="66" charset="0"/>
              </a:rPr>
              <a:t>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方法：</a:t>
            </a:r>
            <a:r>
              <a:rPr lang="en-US" altLang="zh-CN" sz="3200"/>
              <a:t> abs (),ceil(),exp(),floor(),max() min(), pow(),random() ,round(), sqrt()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这是一个固有对象，不能创建对象，直接用</a:t>
            </a:r>
            <a:r>
              <a:rPr lang="en-US" altLang="zh-CN" sz="3200">
                <a:latin typeface="Comic Sans MS" panose="030F0702030302020204" pitchFamily="66" charset="0"/>
              </a:rPr>
              <a:t>Math</a:t>
            </a:r>
            <a:r>
              <a:rPr lang="zh-CN" altLang="en-US" sz="3200">
                <a:latin typeface="Comic Sans MS" panose="030F0702030302020204" pitchFamily="66" charset="0"/>
              </a:rPr>
              <a:t>引用方法，如：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    </a:t>
            </a:r>
            <a:r>
              <a:rPr lang="en-US" altLang="zh-CN" sz="3200">
                <a:latin typeface="Comic Sans MS" panose="030F0702030302020204" pitchFamily="66" charset="0"/>
              </a:rPr>
              <a:t>Math.floor(4.5)     </a:t>
            </a:r>
            <a:r>
              <a:rPr lang="zh-CN" altLang="en-US" sz="3200">
                <a:latin typeface="Comic Sans MS" panose="030F0702030302020204" pitchFamily="66" charset="0"/>
              </a:rPr>
              <a:t>结果为</a:t>
            </a:r>
            <a:r>
              <a:rPr lang="en-US" altLang="zh-CN" sz="3200">
                <a:latin typeface="Comic Sans MS" panose="030F0702030302020204" pitchFamily="66" charset="0"/>
              </a:rPr>
              <a:t>4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Math.PI   3.1415</a:t>
            </a:r>
          </a:p>
        </p:txBody>
      </p:sp>
    </p:spTree>
    <p:extLst>
      <p:ext uri="{BB962C8B-B14F-4D97-AF65-F5344CB8AC3E}">
        <p14:creationId xmlns:p14="http://schemas.microsoft.com/office/powerpoint/2010/main" val="30324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15363" name="矩形 3"/>
          <p:cNvSpPr>
            <a:spLocks noChangeArrowheads="1"/>
          </p:cNvSpPr>
          <p:nvPr/>
        </p:nvSpPr>
        <p:spPr bwMode="auto">
          <a:xfrm>
            <a:off x="571500" y="1285875"/>
            <a:ext cx="735806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Error</a:t>
            </a:r>
            <a:r>
              <a:rPr lang="zh-CN" altLang="en-US" sz="3200">
                <a:latin typeface="Comic Sans MS" panose="030F0702030302020204" pitchFamily="66" charset="0"/>
              </a:rPr>
              <a:t>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r>
              <a:rPr lang="en-US" altLang="zh-CN" sz="3200">
                <a:latin typeface="Comic Sans MS" panose="030F0702030302020204" pitchFamily="66" charset="0"/>
              </a:rPr>
              <a:t>number,description</a:t>
            </a:r>
          </a:p>
          <a:p>
            <a:r>
              <a:rPr lang="zh-CN" altLang="en-US" sz="3200">
                <a:latin typeface="Comic Sans MS" panose="030F0702030302020204" pitchFamily="66" charset="0"/>
              </a:rPr>
              <a:t>方法：</a:t>
            </a:r>
            <a:r>
              <a:rPr lang="en-US" altLang="zh-CN" sz="3200">
                <a:latin typeface="Comic Sans MS" panose="030F0702030302020204" pitchFamily="66" charset="0"/>
              </a:rPr>
              <a:t>throw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Try{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throw new Error();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}catch(e){  </a:t>
            </a:r>
          </a:p>
          <a:p>
            <a:r>
              <a:rPr lang="zh-CN" altLang="en-US" sz="3200">
                <a:latin typeface="Comic Sans MS" panose="030F0702030302020204" pitchFamily="66" charset="0"/>
              </a:rPr>
              <a:t>      </a:t>
            </a:r>
            <a:r>
              <a:rPr lang="en-US" altLang="zh-CN" sz="3200">
                <a:latin typeface="Comic Sans MS" panose="030F0702030302020204" pitchFamily="66" charset="0"/>
              </a:rPr>
              <a:t>print(e.description);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}finally{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print(“end”);     }</a:t>
            </a:r>
          </a:p>
        </p:txBody>
      </p:sp>
    </p:spTree>
    <p:extLst>
      <p:ext uri="{BB962C8B-B14F-4D97-AF65-F5344CB8AC3E}">
        <p14:creationId xmlns:p14="http://schemas.microsoft.com/office/powerpoint/2010/main" val="3128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</a:t>
            </a:r>
            <a:r>
              <a:rPr lang="zh-CN" altLang="en-US" sz="3200">
                <a:latin typeface="Comic Sans MS" panose="030F0702030302020204" pitchFamily="66" charset="0"/>
              </a:rPr>
              <a:t>输出当前日期，以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    2010</a:t>
            </a:r>
            <a:r>
              <a:rPr lang="zh-CN" altLang="en-US" sz="3200">
                <a:latin typeface="Comic Sans MS" panose="030F0702030302020204" pitchFamily="66" charset="0"/>
              </a:rPr>
              <a:t>年</a:t>
            </a:r>
            <a:r>
              <a:rPr lang="en-US" altLang="zh-CN" sz="3200">
                <a:latin typeface="Comic Sans MS" panose="030F0702030302020204" pitchFamily="66" charset="0"/>
              </a:rPr>
              <a:t>3</a:t>
            </a:r>
            <a:r>
              <a:rPr lang="zh-CN" altLang="en-US" sz="3200">
                <a:latin typeface="Comic Sans MS" panose="030F0702030302020204" pitchFamily="66" charset="0"/>
              </a:rPr>
              <a:t>月</a:t>
            </a:r>
            <a:r>
              <a:rPr lang="en-US" altLang="zh-CN" sz="3200">
                <a:latin typeface="Comic Sans MS" panose="030F0702030302020204" pitchFamily="66" charset="0"/>
              </a:rPr>
              <a:t>20</a:t>
            </a:r>
            <a:r>
              <a:rPr lang="zh-CN" altLang="en-US" sz="3200">
                <a:latin typeface="Comic Sans MS" panose="030F0702030302020204" pitchFamily="66" charset="0"/>
              </a:rPr>
              <a:t>日 星期六 </a:t>
            </a:r>
            <a:r>
              <a:rPr lang="en-US" altLang="zh-CN" sz="3200">
                <a:latin typeface="Comic Sans MS" panose="030F0702030302020204" pitchFamily="66" charset="0"/>
              </a:rPr>
              <a:t>08</a:t>
            </a:r>
            <a:r>
              <a:rPr lang="zh-CN" altLang="en-US" sz="3200">
                <a:latin typeface="Comic Sans MS" panose="030F0702030302020204" pitchFamily="66" charset="0"/>
              </a:rPr>
              <a:t>：</a:t>
            </a:r>
            <a:r>
              <a:rPr lang="en-US" altLang="zh-CN" sz="3200">
                <a:latin typeface="Comic Sans MS" panose="030F0702030302020204" pitchFamily="66" charset="0"/>
              </a:rPr>
              <a:t>30</a:t>
            </a:r>
          </a:p>
          <a:p>
            <a:r>
              <a:rPr lang="zh-CN" altLang="en-US" sz="3200">
                <a:latin typeface="Comic Sans MS" panose="030F0702030302020204" pitchFamily="66" charset="0"/>
              </a:rPr>
              <a:t>的格式输出。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3071813"/>
            <a:ext cx="79422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7590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2.</a:t>
            </a:r>
            <a:r>
              <a:rPr lang="zh-CN" altLang="en-US" sz="3200">
                <a:latin typeface="Comic Sans MS" panose="030F0702030302020204" pitchFamily="66" charset="0"/>
              </a:rPr>
              <a:t>将字符串分割成多个单词，并依次输出。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714625"/>
            <a:ext cx="6611938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1621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18435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3.</a:t>
            </a:r>
            <a:r>
              <a:rPr lang="zh-CN" altLang="en-US" sz="3200">
                <a:latin typeface="Comic Sans MS" panose="030F0702030302020204" pitchFamily="66" charset="0"/>
              </a:rPr>
              <a:t>将数组中的数据依次输出。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214563"/>
            <a:ext cx="71993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20847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4.</a:t>
            </a:r>
            <a:r>
              <a:rPr lang="zh-CN" altLang="en-US" sz="3200">
                <a:latin typeface="Comic Sans MS" panose="030F0702030302020204" pitchFamily="66" charset="0"/>
              </a:rPr>
              <a:t>将字符串转换成数值参与计算。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2286000"/>
            <a:ext cx="62865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763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214563"/>
            <a:ext cx="7346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20484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5.</a:t>
            </a:r>
            <a:r>
              <a:rPr lang="zh-CN" altLang="en-US" sz="3200">
                <a:latin typeface="Comic Sans MS" panose="030F0702030302020204" pitchFamily="66" charset="0"/>
              </a:rPr>
              <a:t>获取文本信息，并输出。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3.Javascript</a:t>
            </a:r>
            <a:r>
              <a:rPr lang="zh-CN" altLang="en-US" smtClean="0">
                <a:ea typeface="宋体" panose="02010600030101010101" pitchFamily="2" charset="-122"/>
              </a:rPr>
              <a:t>流程控制练习</a:t>
            </a:r>
          </a:p>
        </p:txBody>
      </p:sp>
      <p:sp>
        <p:nvSpPr>
          <p:cNvPr id="21507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</a:t>
            </a:r>
            <a:r>
              <a:rPr lang="zh-CN" altLang="en-US" sz="3200">
                <a:latin typeface="Comic Sans MS" panose="030F0702030302020204" pitchFamily="66" charset="0"/>
              </a:rPr>
              <a:t>在文本框中输入半径，计算并显示圆的周长和面积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2.</a:t>
            </a:r>
            <a:r>
              <a:rPr lang="zh-CN" altLang="en-US" sz="3200">
                <a:latin typeface="Comic Sans MS" panose="030F0702030302020204" pitchFamily="66" charset="0"/>
              </a:rPr>
              <a:t>判断当前日期是星期几，每天弹出不同的欢迎问候。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3.</a:t>
            </a:r>
            <a:r>
              <a:rPr lang="zh-CN" altLang="en-US" sz="3200">
                <a:latin typeface="Comic Sans MS" panose="030F0702030302020204" pitchFamily="66" charset="0"/>
              </a:rPr>
              <a:t>将</a:t>
            </a:r>
            <a:r>
              <a:rPr lang="en-US" altLang="zh-CN" sz="3200">
                <a:latin typeface="Comic Sans MS" panose="030F0702030302020204" pitchFamily="66" charset="0"/>
              </a:rPr>
              <a:t>1-100</a:t>
            </a:r>
            <a:r>
              <a:rPr lang="zh-CN" altLang="en-US" sz="3200">
                <a:latin typeface="Comic Sans MS" panose="030F0702030302020204" pitchFamily="66" charset="0"/>
              </a:rPr>
              <a:t>之间的素数以</a:t>
            </a:r>
            <a:r>
              <a:rPr lang="en-US" altLang="zh-CN" sz="3200">
                <a:latin typeface="Comic Sans MS" panose="030F0702030302020204" pitchFamily="66" charset="0"/>
              </a:rPr>
              <a:t>’,’</a:t>
            </a:r>
            <a:r>
              <a:rPr lang="zh-CN" altLang="en-US" sz="3200">
                <a:latin typeface="Comic Sans MS" panose="030F0702030302020204" pitchFamily="66" charset="0"/>
              </a:rPr>
              <a:t>间隔的字符串的形式输出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事件驱动和事件处理</a:t>
            </a:r>
          </a:p>
        </p:txBody>
      </p:sp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</a:t>
            </a:r>
            <a:r>
              <a:rPr lang="zh-CN" altLang="en-US" sz="3200">
                <a:latin typeface="Comic Sans MS" panose="030F0702030302020204" pitchFamily="66" charset="0"/>
              </a:rPr>
              <a:t>鼠标键盘事件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071688"/>
            <a:ext cx="807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350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的概念</a:t>
            </a:r>
          </a:p>
        </p:txBody>
      </p:sp>
      <p:sp>
        <p:nvSpPr>
          <p:cNvPr id="5123" name="矩形 3"/>
          <p:cNvSpPr>
            <a:spLocks noChangeArrowheads="1"/>
          </p:cNvSpPr>
          <p:nvPr/>
        </p:nvSpPr>
        <p:spPr bwMode="auto">
          <a:xfrm>
            <a:off x="571500" y="1285875"/>
            <a:ext cx="75009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JavaScript</a:t>
            </a:r>
            <a:r>
              <a:rPr lang="zh-CN" altLang="en-US" sz="3200"/>
              <a:t>的出现，它可以使得信息和用户之间不仅只是一种显示和浏览的关系，而是实现了一种实时的、动态的、可交式的表达能力。从而静态的</a:t>
            </a:r>
            <a:r>
              <a:rPr lang="en-US" altLang="zh-CN" sz="3200"/>
              <a:t>HTML</a:t>
            </a:r>
            <a:r>
              <a:rPr lang="zh-CN" altLang="en-US" sz="3200"/>
              <a:t>页面将被可提供动态实时信息，并对客户操作进行反应的</a:t>
            </a:r>
            <a:r>
              <a:rPr lang="en-US" altLang="zh-CN" sz="3200"/>
              <a:t>Web</a:t>
            </a:r>
            <a:r>
              <a:rPr lang="zh-CN" altLang="en-US" sz="3200"/>
              <a:t>页面的取代。</a:t>
            </a:r>
          </a:p>
        </p:txBody>
      </p:sp>
    </p:spTree>
    <p:extLst>
      <p:ext uri="{BB962C8B-B14F-4D97-AF65-F5344CB8AC3E}">
        <p14:creationId xmlns:p14="http://schemas.microsoft.com/office/powerpoint/2010/main" val="13802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事件实例</a:t>
            </a:r>
          </a:p>
        </p:txBody>
      </p:sp>
      <p:sp>
        <p:nvSpPr>
          <p:cNvPr id="23555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</a:t>
            </a:r>
            <a:r>
              <a:rPr lang="zh-CN" altLang="en-US" sz="3200">
                <a:latin typeface="Comic Sans MS" panose="030F0702030302020204" pitchFamily="66" charset="0"/>
              </a:rPr>
              <a:t>提示哪个对象获取焦点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2.</a:t>
            </a:r>
            <a:r>
              <a:rPr lang="zh-CN" altLang="en-US" sz="3200">
                <a:latin typeface="Comic Sans MS" panose="030F0702030302020204" pitchFamily="66" charset="0"/>
              </a:rPr>
              <a:t>文字改变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3.</a:t>
            </a:r>
            <a:r>
              <a:rPr lang="zh-CN" altLang="en-US" sz="3200">
                <a:latin typeface="Comic Sans MS" panose="030F0702030302020204" pitchFamily="66" charset="0"/>
              </a:rPr>
              <a:t>文字被选中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4.</a:t>
            </a:r>
            <a:r>
              <a:rPr lang="zh-CN" altLang="en-US" sz="3200">
                <a:latin typeface="Comic Sans MS" panose="030F0702030302020204" pitchFamily="66" charset="0"/>
              </a:rPr>
              <a:t>单击事件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 r="3320"/>
          <a:stretch>
            <a:fillRect/>
          </a:stretch>
        </p:blipFill>
        <p:spPr bwMode="auto">
          <a:xfrm>
            <a:off x="285750" y="3714750"/>
            <a:ext cx="80010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3884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</a:t>
            </a:r>
            <a:r>
              <a:rPr lang="zh-CN" altLang="en-US" smtClean="0">
                <a:ea typeface="宋体" panose="02010600030101010101" pitchFamily="2" charset="-122"/>
              </a:rPr>
              <a:t>事件练习</a:t>
            </a:r>
          </a:p>
        </p:txBody>
      </p:sp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</a:t>
            </a:r>
            <a:r>
              <a:rPr lang="zh-CN" altLang="en-US" sz="3200">
                <a:latin typeface="Comic Sans MS" panose="030F0702030302020204" pitchFamily="66" charset="0"/>
              </a:rPr>
              <a:t>点击提交按钮后，检查用户名文本框是否为空，为空提示用户名不能为空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285750" y="1143000"/>
            <a:ext cx="778668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RegExp</a:t>
            </a:r>
            <a:r>
              <a:rPr lang="zh-CN" altLang="en-US" sz="3200">
                <a:latin typeface="Comic Sans MS" panose="030F0702030302020204" pitchFamily="66" charset="0"/>
              </a:rPr>
              <a:t>对象：正则表达式，用于定义具有格式的字符串。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Var exp=new RegExp(“^[0-9].*$”,”gi”);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Var str=“jhjhaaab”;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Alert(exp.test(str));  </a:t>
            </a:r>
            <a:r>
              <a:rPr lang="zh-CN" altLang="en-US" sz="3200">
                <a:latin typeface="Comic Sans MS" panose="030F0702030302020204" pitchFamily="66" charset="0"/>
              </a:rPr>
              <a:t>返回</a:t>
            </a:r>
            <a:r>
              <a:rPr lang="en-US" altLang="zh-CN" sz="3200">
                <a:latin typeface="Comic Sans MS" panose="030F0702030302020204" pitchFamily="66" charset="0"/>
              </a:rPr>
              <a:t>true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正则表达式操作符：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^ </a:t>
            </a:r>
            <a:r>
              <a:rPr lang="zh-CN" altLang="en-US" sz="3200">
                <a:latin typeface="Comic Sans MS" panose="030F0702030302020204" pitchFamily="66" charset="0"/>
              </a:rPr>
              <a:t>开始    </a:t>
            </a:r>
            <a:r>
              <a:rPr lang="en-US" altLang="zh-CN" sz="3200">
                <a:latin typeface="Comic Sans MS" panose="030F0702030302020204" pitchFamily="66" charset="0"/>
              </a:rPr>
              <a:t>^a       “ab1010”    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“blflf0909”  </a:t>
            </a:r>
            <a:r>
              <a:rPr lang="en-US" altLang="zh-CN" sz="3200">
                <a:latin typeface="Comic Sans MS" panose="030F0702030302020204" pitchFamily="66" charset="0"/>
              </a:rPr>
              <a:t/>
            </a:r>
            <a:br>
              <a:rPr lang="en-US" altLang="zh-CN" sz="3200">
                <a:latin typeface="Comic Sans MS" panose="030F0702030302020204" pitchFamily="66" charset="0"/>
              </a:rPr>
            </a:br>
            <a:r>
              <a:rPr lang="en-US" altLang="zh-CN" sz="3200">
                <a:latin typeface="Comic Sans MS" panose="030F0702030302020204" pitchFamily="66" charset="0"/>
              </a:rPr>
              <a:t>$ </a:t>
            </a:r>
            <a:r>
              <a:rPr lang="zh-CN" altLang="en-US" sz="3200">
                <a:latin typeface="Comic Sans MS" panose="030F0702030302020204" pitchFamily="66" charset="0"/>
              </a:rPr>
              <a:t>结束    </a:t>
            </a:r>
            <a:r>
              <a:rPr lang="en-US" altLang="zh-CN" sz="3200">
                <a:latin typeface="Comic Sans MS" panose="030F0702030302020204" pitchFamily="66" charset="0"/>
              </a:rPr>
              <a:t>b$      “ .093lb”    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“*falfjdala”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285750" y="1357313"/>
            <a:ext cx="77152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正则表达式操作符：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()  </a:t>
            </a:r>
            <a:r>
              <a:rPr lang="zh-CN" altLang="en-US" sz="3200">
                <a:latin typeface="Comic Sans MS" panose="030F0702030302020204" pitchFamily="66" charset="0"/>
              </a:rPr>
              <a:t>之间字符可以被看成一个整体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*  </a:t>
            </a:r>
            <a:r>
              <a:rPr lang="zh-CN" altLang="en-US" sz="3200">
                <a:latin typeface="Comic Sans MS" panose="030F0702030302020204" pitchFamily="66" charset="0"/>
              </a:rPr>
              <a:t>之前字符重复</a:t>
            </a:r>
            <a:r>
              <a:rPr lang="en-US" altLang="zh-CN" sz="3200">
                <a:latin typeface="Comic Sans MS" panose="030F0702030302020204" pitchFamily="66" charset="0"/>
              </a:rPr>
              <a:t>0</a:t>
            </a:r>
            <a:r>
              <a:rPr lang="zh-CN" altLang="en-US" sz="3200">
                <a:latin typeface="Comic Sans MS" panose="030F0702030302020204" pitchFamily="66" charset="0"/>
              </a:rPr>
              <a:t>到无数次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+  </a:t>
            </a:r>
            <a:r>
              <a:rPr lang="zh-CN" altLang="en-US" sz="3200">
                <a:latin typeface="Comic Sans MS" panose="030F0702030302020204" pitchFamily="66" charset="0"/>
              </a:rPr>
              <a:t>之前字符重复</a:t>
            </a:r>
            <a:r>
              <a:rPr lang="en-US" altLang="zh-CN" sz="3200">
                <a:latin typeface="Comic Sans MS" panose="030F0702030302020204" pitchFamily="66" charset="0"/>
              </a:rPr>
              <a:t>1</a:t>
            </a:r>
            <a:r>
              <a:rPr lang="zh-CN" altLang="en-US" sz="3200">
                <a:latin typeface="Comic Sans MS" panose="030F0702030302020204" pitchFamily="66" charset="0"/>
              </a:rPr>
              <a:t>到无数次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?  </a:t>
            </a:r>
            <a:r>
              <a:rPr lang="zh-CN" altLang="en-US" sz="3200">
                <a:latin typeface="Comic Sans MS" panose="030F0702030302020204" pitchFamily="66" charset="0"/>
              </a:rPr>
              <a:t>之前字符重复</a:t>
            </a:r>
            <a:r>
              <a:rPr lang="en-US" altLang="zh-CN" sz="3200">
                <a:latin typeface="Comic Sans MS" panose="030F0702030302020204" pitchFamily="66" charset="0"/>
              </a:rPr>
              <a:t>0</a:t>
            </a:r>
            <a:r>
              <a:rPr lang="zh-CN" altLang="en-US" sz="3200">
                <a:latin typeface="Comic Sans MS" panose="030F0702030302020204" pitchFamily="66" charset="0"/>
              </a:rPr>
              <a:t>到</a:t>
            </a:r>
            <a:r>
              <a:rPr lang="en-US" altLang="zh-CN" sz="3200">
                <a:latin typeface="Comic Sans MS" panose="030F0702030302020204" pitchFamily="66" charset="0"/>
              </a:rPr>
              <a:t>1</a:t>
            </a:r>
            <a:r>
              <a:rPr lang="zh-CN" altLang="en-US" sz="3200">
                <a:latin typeface="Comic Sans MS" panose="030F0702030302020204" pitchFamily="66" charset="0"/>
              </a:rPr>
              <a:t>次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^a(cb)*$   </a:t>
            </a:r>
            <a:r>
              <a:rPr lang="zh-CN" altLang="en-US" sz="3200">
                <a:latin typeface="Comic Sans MS" panose="030F0702030302020204" pitchFamily="66" charset="0"/>
              </a:rPr>
              <a:t>以</a:t>
            </a:r>
            <a:r>
              <a:rPr lang="en-US" altLang="zh-CN" sz="3200">
                <a:latin typeface="Comic Sans MS" panose="030F0702030302020204" pitchFamily="66" charset="0"/>
              </a:rPr>
              <a:t>a</a:t>
            </a:r>
            <a:r>
              <a:rPr lang="zh-CN" altLang="en-US" sz="3200">
                <a:latin typeface="Comic Sans MS" panose="030F0702030302020204" pitchFamily="66" charset="0"/>
              </a:rPr>
              <a:t>开始，以</a:t>
            </a:r>
            <a:r>
              <a:rPr lang="en-US" altLang="zh-CN" sz="3200">
                <a:latin typeface="Comic Sans MS" panose="030F0702030302020204" pitchFamily="66" charset="0"/>
              </a:rPr>
              <a:t>cb</a:t>
            </a:r>
            <a:r>
              <a:rPr lang="zh-CN" altLang="en-US" sz="3200">
                <a:latin typeface="Comic Sans MS" panose="030F0702030302020204" pitchFamily="66" charset="0"/>
              </a:rPr>
              <a:t>重复出现</a:t>
            </a:r>
            <a:r>
              <a:rPr lang="en-US" altLang="zh-CN" sz="3200">
                <a:latin typeface="Comic Sans MS" panose="030F0702030302020204" pitchFamily="66" charset="0"/>
              </a:rPr>
              <a:t>0</a:t>
            </a:r>
            <a:r>
              <a:rPr lang="zh-CN" altLang="en-US" sz="3200">
                <a:latin typeface="Comic Sans MS" panose="030F0702030302020204" pitchFamily="66" charset="0"/>
              </a:rPr>
              <a:t>到无数次，并以此结尾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“acbcbcbcb”         “a”    </a:t>
            </a:r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“acbcbcbd”   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428625" y="1428750"/>
            <a:ext cx="7500938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正则表达式操作符：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[]  </a:t>
            </a:r>
            <a:r>
              <a:rPr lang="zh-CN" altLang="en-US" sz="3200">
                <a:latin typeface="Comic Sans MS" panose="030F0702030302020204" pitchFamily="66" charset="0"/>
              </a:rPr>
              <a:t>表示其中任意一个字符，</a:t>
            </a:r>
            <a:r>
              <a:rPr lang="en-US" altLang="zh-CN" sz="3200">
                <a:latin typeface="Comic Sans MS" panose="030F0702030302020204" pitchFamily="66" charset="0"/>
              </a:rPr>
              <a:t>[]</a:t>
            </a:r>
            <a:r>
              <a:rPr lang="zh-CN" altLang="en-US" sz="3200">
                <a:latin typeface="Comic Sans MS" panose="030F0702030302020204" pitchFamily="66" charset="0"/>
              </a:rPr>
              <a:t>中出现的特殊字符不被转义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{m,n}</a:t>
            </a:r>
            <a:r>
              <a:rPr lang="zh-CN" altLang="en-US" sz="3200">
                <a:latin typeface="Comic Sans MS" panose="030F0702030302020204" pitchFamily="66" charset="0"/>
              </a:rPr>
              <a:t>最少出现</a:t>
            </a:r>
            <a:r>
              <a:rPr lang="en-US" altLang="zh-CN" sz="3200">
                <a:latin typeface="Comic Sans MS" panose="030F0702030302020204" pitchFamily="66" charset="0"/>
              </a:rPr>
              <a:t>m</a:t>
            </a:r>
            <a:r>
              <a:rPr lang="zh-CN" altLang="en-US" sz="3200">
                <a:latin typeface="Comic Sans MS" panose="030F0702030302020204" pitchFamily="66" charset="0"/>
              </a:rPr>
              <a:t>次最多</a:t>
            </a:r>
            <a:r>
              <a:rPr lang="en-US" altLang="zh-CN" sz="3200">
                <a:latin typeface="Comic Sans MS" panose="030F0702030302020204" pitchFamily="66" charset="0"/>
              </a:rPr>
              <a:t>n</a:t>
            </a:r>
            <a:r>
              <a:rPr lang="zh-CN" altLang="en-US" sz="3200">
                <a:latin typeface="Comic Sans MS" panose="030F0702030302020204" pitchFamily="66" charset="0"/>
              </a:rPr>
              <a:t>次 </a:t>
            </a:r>
            <a:r>
              <a:rPr lang="en-US" altLang="zh-CN" sz="3200">
                <a:latin typeface="Comic Sans MS" panose="030F0702030302020204" pitchFamily="66" charset="0"/>
              </a:rPr>
              <a:t>{m}</a:t>
            </a:r>
            <a:r>
              <a:rPr lang="zh-CN" altLang="en-US" sz="3200">
                <a:latin typeface="Comic Sans MS" panose="030F0702030302020204" pitchFamily="66" charset="0"/>
              </a:rPr>
              <a:t>必须出现</a:t>
            </a:r>
            <a:r>
              <a:rPr lang="en-US" altLang="zh-CN" sz="3200">
                <a:latin typeface="Comic Sans MS" panose="030F0702030302020204" pitchFamily="66" charset="0"/>
              </a:rPr>
              <a:t>m </a:t>
            </a:r>
            <a:r>
              <a:rPr lang="zh-CN" altLang="en-US" sz="3200">
                <a:latin typeface="Comic Sans MS" panose="030F0702030302020204" pitchFamily="66" charset="0"/>
              </a:rPr>
              <a:t>次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|    </a:t>
            </a:r>
            <a:r>
              <a:rPr lang="zh-CN" altLang="en-US" sz="3200">
                <a:latin typeface="Comic Sans MS" panose="030F0702030302020204" pitchFamily="66" charset="0"/>
              </a:rPr>
              <a:t>与</a:t>
            </a:r>
            <a:r>
              <a:rPr lang="en-US" altLang="zh-CN" sz="3200">
                <a:latin typeface="Comic Sans MS" panose="030F0702030302020204" pitchFamily="66" charset="0"/>
              </a:rPr>
              <a:t>[]</a:t>
            </a:r>
            <a:r>
              <a:rPr lang="zh-CN" altLang="en-US" sz="3200">
                <a:latin typeface="Comic Sans MS" panose="030F0702030302020204" pitchFamily="66" charset="0"/>
              </a:rPr>
              <a:t>功能相同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.     </a:t>
            </a:r>
            <a:r>
              <a:rPr lang="zh-CN" altLang="en-US" sz="3200">
                <a:latin typeface="Comic Sans MS" panose="030F0702030302020204" pitchFamily="66" charset="0"/>
              </a:rPr>
              <a:t>可代表任何一个字符（除</a:t>
            </a:r>
            <a:r>
              <a:rPr lang="en-US" altLang="zh-CN" sz="3200">
                <a:latin typeface="Comic Sans MS" panose="030F0702030302020204" pitchFamily="66" charset="0"/>
              </a:rPr>
              <a:t>\n</a:t>
            </a:r>
            <a:r>
              <a:rPr lang="zh-CN" altLang="en-US" sz="3200">
                <a:latin typeface="Comic Sans MS" panose="030F0702030302020204" pitchFamily="66" charset="0"/>
              </a:rPr>
              <a:t>）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\    </a:t>
            </a:r>
            <a:r>
              <a:rPr lang="zh-CN" altLang="en-US" sz="3200">
                <a:latin typeface="Comic Sans MS" panose="030F0702030302020204" pitchFamily="66" charset="0"/>
              </a:rPr>
              <a:t>为转义字符，如要表示</a:t>
            </a:r>
            <a:r>
              <a:rPr lang="en-US" altLang="zh-CN" sz="3200">
                <a:latin typeface="Comic Sans MS" panose="030F0702030302020204" pitchFamily="66" charset="0"/>
              </a:rPr>
              <a:t>.</a:t>
            </a:r>
            <a:r>
              <a:rPr lang="zh-CN" altLang="en-US" sz="3200">
                <a:latin typeface="Comic Sans MS" panose="030F0702030302020204" pitchFamily="66" charset="0"/>
              </a:rPr>
              <a:t>需使用</a:t>
            </a:r>
            <a:r>
              <a:rPr lang="en-US" altLang="zh-CN" sz="3200">
                <a:latin typeface="Comic Sans MS" panose="030F0702030302020204" pitchFamily="66" charset="0"/>
              </a:rPr>
              <a:t>\.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^[0-9a-zA-Z]+(\..*)?$</a:t>
            </a:r>
          </a:p>
        </p:txBody>
      </p:sp>
    </p:spTree>
    <p:extLst>
      <p:ext uri="{BB962C8B-B14F-4D97-AF65-F5344CB8AC3E}">
        <p14:creationId xmlns:p14="http://schemas.microsoft.com/office/powerpoint/2010/main" val="71441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428625" y="1428750"/>
            <a:ext cx="75009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\d  </a:t>
            </a:r>
            <a:r>
              <a:rPr lang="zh-CN" altLang="en-US" sz="3200">
                <a:latin typeface="Comic Sans MS" panose="030F0702030302020204" pitchFamily="66" charset="0"/>
              </a:rPr>
              <a:t>任意一个数字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\D  </a:t>
            </a:r>
            <a:r>
              <a:rPr lang="zh-CN" altLang="en-US" sz="3200">
                <a:latin typeface="Comic Sans MS" panose="030F0702030302020204" pitchFamily="66" charset="0"/>
              </a:rPr>
              <a:t>非数字字符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\w   </a:t>
            </a:r>
            <a:r>
              <a:rPr lang="zh-CN" altLang="en-US" sz="3200">
                <a:latin typeface="Comic Sans MS" panose="030F0702030302020204" pitchFamily="66" charset="0"/>
              </a:rPr>
              <a:t>大小写字母数字及下划线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\W  </a:t>
            </a:r>
            <a:r>
              <a:rPr lang="zh-CN" altLang="en-US" sz="3200">
                <a:latin typeface="Comic Sans MS" panose="030F0702030302020204" pitchFamily="66" charset="0"/>
              </a:rPr>
              <a:t>非大小写字母数字及下划线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\s    </a:t>
            </a:r>
            <a:r>
              <a:rPr lang="zh-CN" altLang="en-US" sz="3200">
                <a:latin typeface="Comic Sans MS" panose="030F0702030302020204" pitchFamily="66" charset="0"/>
              </a:rPr>
              <a:t>空白字符 即</a:t>
            </a:r>
            <a:r>
              <a:rPr lang="en-US" altLang="zh-CN" sz="3200">
                <a:latin typeface="Comic Sans MS" panose="030F0702030302020204" pitchFamily="66" charset="0"/>
              </a:rPr>
              <a:t>[\t\f\r\n\v]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\S   </a:t>
            </a:r>
            <a:r>
              <a:rPr lang="zh-CN" altLang="en-US" sz="3200">
                <a:latin typeface="Comic Sans MS" panose="030F0702030302020204" pitchFamily="66" charset="0"/>
              </a:rPr>
              <a:t>非空白字符，即</a:t>
            </a:r>
            <a:r>
              <a:rPr lang="en-US" altLang="zh-CN" sz="3200">
                <a:latin typeface="Comic Sans MS" panose="030F0702030302020204" pitchFamily="66" charset="0"/>
              </a:rPr>
              <a:t>[^\t\f\r\n\v]</a:t>
            </a:r>
          </a:p>
        </p:txBody>
      </p:sp>
    </p:spTree>
    <p:extLst>
      <p:ext uri="{BB962C8B-B14F-4D97-AF65-F5344CB8AC3E}">
        <p14:creationId xmlns:p14="http://schemas.microsoft.com/office/powerpoint/2010/main" val="3884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428625" y="1428750"/>
            <a:ext cx="75009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正则表达式模式：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3200"/>
              <a:t>g （</a:t>
            </a:r>
            <a:r>
              <a:rPr lang="zh-CN" altLang="en-US" sz="3200"/>
              <a:t>全文查找出现的所有 </a:t>
            </a:r>
            <a:r>
              <a:rPr lang="en-US" altLang="zh-CN" sz="3200" i="1"/>
              <a:t>pattern</a:t>
            </a:r>
            <a:r>
              <a:rPr lang="en-US" altLang="zh-CN" sz="3200"/>
              <a:t>） </a:t>
            </a:r>
          </a:p>
          <a:p>
            <a:pPr eaLnBrk="1" hangingPunct="1"/>
            <a:r>
              <a:rPr lang="en-US" altLang="zh-CN" sz="3200"/>
              <a:t>i （</a:t>
            </a:r>
            <a:r>
              <a:rPr lang="zh-CN" altLang="en-US" sz="3200"/>
              <a:t>忽略大小写） </a:t>
            </a:r>
          </a:p>
          <a:p>
            <a:pPr eaLnBrk="1" hangingPunct="1"/>
            <a:r>
              <a:rPr lang="en-US" altLang="zh-CN" sz="3200"/>
              <a:t>m （</a:t>
            </a:r>
            <a:r>
              <a:rPr lang="zh-CN" altLang="en-US" sz="3200"/>
              <a:t>多行查找）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</a:t>
            </a:r>
            <a:r>
              <a:rPr lang="zh-CN" altLang="en-US" sz="3200">
                <a:latin typeface="Comic Sans MS" panose="030F0702030302020204" pitchFamily="66" charset="0"/>
              </a:rPr>
              <a:t>将字符串前后空格及非字母去掉。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2143125"/>
            <a:ext cx="7464425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3404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31747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2.</a:t>
            </a:r>
            <a:r>
              <a:rPr lang="zh-CN" altLang="en-US" sz="3200">
                <a:latin typeface="Comic Sans MS" panose="030F0702030302020204" pitchFamily="66" charset="0"/>
              </a:rPr>
              <a:t>检查输入是否符合邮箱格式。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143125"/>
            <a:ext cx="7794625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6751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2.Javascript</a:t>
            </a:r>
            <a:r>
              <a:rPr lang="zh-CN" altLang="en-US" smtClean="0">
                <a:ea typeface="宋体" panose="02010600030101010101" pitchFamily="2" charset="-122"/>
              </a:rPr>
              <a:t>流程控制实例</a:t>
            </a:r>
          </a:p>
        </p:txBody>
      </p:sp>
      <p:sp>
        <p:nvSpPr>
          <p:cNvPr id="32771" name="矩形 3"/>
          <p:cNvSpPr>
            <a:spLocks noChangeArrowheads="1"/>
          </p:cNvSpPr>
          <p:nvPr/>
        </p:nvSpPr>
        <p:spPr bwMode="auto">
          <a:xfrm>
            <a:off x="785813" y="13573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3.</a:t>
            </a:r>
            <a:r>
              <a:rPr lang="zh-CN" altLang="en-US" sz="3200">
                <a:latin typeface="Comic Sans MS" panose="030F0702030302020204" pitchFamily="66" charset="0"/>
              </a:rPr>
              <a:t>检查输入是否符合身份证。</a:t>
            </a:r>
            <a:endParaRPr lang="en-US" altLang="zh-CN" sz="3200">
              <a:latin typeface="Comic Sans MS" panose="030F0702030302020204" pitchFamily="66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143125"/>
            <a:ext cx="80518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166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引入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285875"/>
            <a:ext cx="7761287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571500" y="3429000"/>
            <a:ext cx="75009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第一种方法可以从外部引入</a:t>
            </a:r>
            <a:r>
              <a:rPr lang="en-US" altLang="zh-CN" sz="3200"/>
              <a:t>js</a:t>
            </a:r>
            <a:r>
              <a:rPr lang="zh-CN" altLang="en-US" sz="3200"/>
              <a:t>文件</a:t>
            </a:r>
            <a:endParaRPr lang="en-US" altLang="zh-CN" sz="3200"/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zh-CN" altLang="en-US" sz="3200"/>
              <a:t>第二种方法是直接在</a:t>
            </a:r>
            <a:r>
              <a:rPr lang="en-US" altLang="zh-CN" sz="3200"/>
              <a:t>HTML</a:t>
            </a:r>
            <a:r>
              <a:rPr lang="zh-CN" altLang="en-US" sz="3200"/>
              <a:t>文件内部定义</a:t>
            </a:r>
            <a:r>
              <a:rPr lang="en-US" altLang="zh-CN" sz="3200"/>
              <a:t>js</a:t>
            </a:r>
            <a:r>
              <a:rPr lang="zh-CN" altLang="en-US" sz="3200"/>
              <a:t>脚本。</a:t>
            </a:r>
            <a:endParaRPr lang="en-US" altLang="zh-CN" sz="3200"/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zh-CN" altLang="en-US" sz="3200"/>
              <a:t>可以根据需要将脚本插入文档的任意位置</a:t>
            </a:r>
          </a:p>
        </p:txBody>
      </p:sp>
    </p:spTree>
    <p:extLst>
      <p:ext uri="{BB962C8B-B14F-4D97-AF65-F5344CB8AC3E}">
        <p14:creationId xmlns:p14="http://schemas.microsoft.com/office/powerpoint/2010/main" val="7227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2.HTML DOM</a:t>
            </a:r>
            <a:r>
              <a:rPr lang="zh-CN" altLang="en-US" smtClean="0">
                <a:ea typeface="宋体" panose="02010600030101010101" pitchFamily="2" charset="-122"/>
              </a:rPr>
              <a:t>结构</a:t>
            </a:r>
          </a:p>
        </p:txBody>
      </p:sp>
      <p:sp>
        <p:nvSpPr>
          <p:cNvPr id="33795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3799" name="Group 117"/>
          <p:cNvGrpSpPr>
            <a:grpSpLocks/>
          </p:cNvGrpSpPr>
          <p:nvPr/>
        </p:nvGrpSpPr>
        <p:grpSpPr bwMode="auto">
          <a:xfrm>
            <a:off x="428625" y="1214438"/>
            <a:ext cx="7858125" cy="5286375"/>
            <a:chOff x="2157" y="2096"/>
            <a:chExt cx="7562" cy="5928"/>
          </a:xfrm>
        </p:grpSpPr>
        <p:grpSp>
          <p:nvGrpSpPr>
            <p:cNvPr id="33800" name="Group 118"/>
            <p:cNvGrpSpPr>
              <a:grpSpLocks/>
            </p:cNvGrpSpPr>
            <p:nvPr/>
          </p:nvGrpSpPr>
          <p:grpSpPr bwMode="auto">
            <a:xfrm>
              <a:off x="4417" y="2096"/>
              <a:ext cx="2772" cy="1492"/>
              <a:chOff x="4417" y="6470"/>
              <a:chExt cx="2772" cy="1492"/>
            </a:xfrm>
          </p:grpSpPr>
          <p:sp>
            <p:nvSpPr>
              <p:cNvPr id="33840" name="Rectangle 119"/>
              <p:cNvSpPr>
                <a:spLocks noChangeArrowheads="1"/>
              </p:cNvSpPr>
              <p:nvPr/>
            </p:nvSpPr>
            <p:spPr bwMode="auto">
              <a:xfrm>
                <a:off x="4765" y="6470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anchors[]</a:t>
                </a:r>
                <a:endParaRPr lang="zh-CN" altLang="zh-CN" b="1"/>
              </a:p>
            </p:txBody>
          </p:sp>
          <p:cxnSp>
            <p:nvCxnSpPr>
              <p:cNvPr id="33841" name="AutoShape 120"/>
              <p:cNvCxnSpPr>
                <a:cxnSpLocks noChangeShapeType="1"/>
              </p:cNvCxnSpPr>
              <p:nvPr/>
            </p:nvCxnSpPr>
            <p:spPr bwMode="auto">
              <a:xfrm flipV="1">
                <a:off x="4417" y="6641"/>
                <a:ext cx="348" cy="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2" name="AutoShape 121"/>
              <p:cNvCxnSpPr>
                <a:cxnSpLocks noChangeShapeType="1"/>
              </p:cNvCxnSpPr>
              <p:nvPr/>
            </p:nvCxnSpPr>
            <p:spPr bwMode="auto">
              <a:xfrm flipH="1">
                <a:off x="4517" y="6652"/>
                <a:ext cx="11" cy="11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3" name="AutoShape 122"/>
              <p:cNvCxnSpPr>
                <a:cxnSpLocks noChangeShapeType="1"/>
              </p:cNvCxnSpPr>
              <p:nvPr/>
            </p:nvCxnSpPr>
            <p:spPr bwMode="auto">
              <a:xfrm>
                <a:off x="4515" y="7787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4" name="AutoShape 123"/>
              <p:cNvCxnSpPr>
                <a:cxnSpLocks noChangeShapeType="1"/>
              </p:cNvCxnSpPr>
              <p:nvPr/>
            </p:nvCxnSpPr>
            <p:spPr bwMode="auto">
              <a:xfrm>
                <a:off x="4524" y="7235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45" name="Rectangle 124"/>
              <p:cNvSpPr>
                <a:spLocks noChangeArrowheads="1"/>
              </p:cNvSpPr>
              <p:nvPr/>
            </p:nvSpPr>
            <p:spPr bwMode="auto">
              <a:xfrm>
                <a:off x="4763" y="7064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forms[]</a:t>
                </a:r>
                <a:endParaRPr lang="zh-CN" altLang="zh-CN" b="1"/>
              </a:p>
            </p:txBody>
          </p:sp>
          <p:sp>
            <p:nvSpPr>
              <p:cNvPr id="33846" name="Rectangle 125"/>
              <p:cNvSpPr>
                <a:spLocks noChangeArrowheads="1"/>
              </p:cNvSpPr>
              <p:nvPr/>
            </p:nvSpPr>
            <p:spPr bwMode="auto">
              <a:xfrm>
                <a:off x="4772" y="7608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links[]</a:t>
                </a:r>
                <a:endParaRPr lang="zh-CN" altLang="zh-CN" b="1"/>
              </a:p>
            </p:txBody>
          </p:sp>
          <p:sp>
            <p:nvSpPr>
              <p:cNvPr id="33847" name="Rectangle 126"/>
              <p:cNvSpPr>
                <a:spLocks noChangeArrowheads="1"/>
              </p:cNvSpPr>
              <p:nvPr/>
            </p:nvSpPr>
            <p:spPr bwMode="auto">
              <a:xfrm>
                <a:off x="6076" y="7066"/>
                <a:ext cx="1113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elements[]</a:t>
                </a:r>
                <a:endParaRPr lang="zh-CN" altLang="zh-CN" b="1"/>
              </a:p>
            </p:txBody>
          </p:sp>
          <p:cxnSp>
            <p:nvCxnSpPr>
              <p:cNvPr id="33848" name="AutoShape 127"/>
              <p:cNvCxnSpPr>
                <a:cxnSpLocks noChangeShapeType="1"/>
              </p:cNvCxnSpPr>
              <p:nvPr/>
            </p:nvCxnSpPr>
            <p:spPr bwMode="auto">
              <a:xfrm flipV="1">
                <a:off x="5728" y="7237"/>
                <a:ext cx="348" cy="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01" name="Group 128"/>
            <p:cNvGrpSpPr>
              <a:grpSpLocks/>
            </p:cNvGrpSpPr>
            <p:nvPr/>
          </p:nvGrpSpPr>
          <p:grpSpPr bwMode="auto">
            <a:xfrm>
              <a:off x="7189" y="2679"/>
              <a:ext cx="1304" cy="5185"/>
              <a:chOff x="7189" y="2679"/>
              <a:chExt cx="1304" cy="5185"/>
            </a:xfrm>
          </p:grpSpPr>
          <p:sp>
            <p:nvSpPr>
              <p:cNvPr id="33828" name="Rectangle 129"/>
              <p:cNvSpPr>
                <a:spLocks noChangeArrowheads="1"/>
              </p:cNvSpPr>
              <p:nvPr/>
            </p:nvSpPr>
            <p:spPr bwMode="auto">
              <a:xfrm>
                <a:off x="7528" y="4922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radio</a:t>
                </a:r>
                <a:endParaRPr lang="zh-CN" altLang="zh-CN" b="1"/>
              </a:p>
            </p:txBody>
          </p:sp>
          <p:cxnSp>
            <p:nvCxnSpPr>
              <p:cNvPr id="33829" name="AutoShape 130"/>
              <p:cNvCxnSpPr>
                <a:cxnSpLocks noChangeShapeType="1"/>
              </p:cNvCxnSpPr>
              <p:nvPr/>
            </p:nvCxnSpPr>
            <p:spPr bwMode="auto">
              <a:xfrm>
                <a:off x="7287" y="5104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3830" name="Group 131"/>
              <p:cNvGrpSpPr>
                <a:grpSpLocks/>
              </p:cNvGrpSpPr>
              <p:nvPr/>
            </p:nvGrpSpPr>
            <p:grpSpPr bwMode="auto">
              <a:xfrm>
                <a:off x="7189" y="2679"/>
                <a:ext cx="1304" cy="5185"/>
                <a:chOff x="7189" y="7053"/>
                <a:chExt cx="1304" cy="5185"/>
              </a:xfrm>
            </p:grpSpPr>
            <p:sp>
              <p:nvSpPr>
                <p:cNvPr id="33831" name="Rectangle 132"/>
                <p:cNvSpPr>
                  <a:spLocks noChangeArrowheads="1"/>
                </p:cNvSpPr>
                <p:nvPr/>
              </p:nvSpPr>
              <p:spPr bwMode="auto">
                <a:xfrm>
                  <a:off x="7537" y="7053"/>
                  <a:ext cx="956" cy="3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>
                      <a:latin typeface="Calibri" panose="020F0502020204030204" pitchFamily="34" charset="0"/>
                    </a:rPr>
                    <a:t>button</a:t>
                  </a:r>
                  <a:endParaRPr lang="zh-CN" altLang="zh-CN" b="1"/>
                </a:p>
              </p:txBody>
            </p:sp>
            <p:sp>
              <p:nvSpPr>
                <p:cNvPr id="33832" name="Rectangle 133"/>
                <p:cNvSpPr>
                  <a:spLocks noChangeArrowheads="1"/>
                </p:cNvSpPr>
                <p:nvPr/>
              </p:nvSpPr>
              <p:spPr bwMode="auto">
                <a:xfrm>
                  <a:off x="7537" y="7636"/>
                  <a:ext cx="956" cy="3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>
                      <a:latin typeface="Calibri" panose="020F0502020204030204" pitchFamily="34" charset="0"/>
                    </a:rPr>
                    <a:t>checkbox</a:t>
                  </a:r>
                  <a:endParaRPr lang="zh-CN" altLang="zh-CN" b="1"/>
                </a:p>
              </p:txBody>
            </p:sp>
            <p:sp>
              <p:nvSpPr>
                <p:cNvPr id="33833" name="Rectangle 134"/>
                <p:cNvSpPr>
                  <a:spLocks noChangeArrowheads="1"/>
                </p:cNvSpPr>
                <p:nvPr/>
              </p:nvSpPr>
              <p:spPr bwMode="auto">
                <a:xfrm>
                  <a:off x="7537" y="8750"/>
                  <a:ext cx="956" cy="3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>
                      <a:latin typeface="Calibri" panose="020F0502020204030204" pitchFamily="34" charset="0"/>
                    </a:rPr>
                    <a:t>password</a:t>
                  </a:r>
                  <a:endParaRPr lang="zh-CN" altLang="zh-CN" b="1"/>
                </a:p>
              </p:txBody>
            </p:sp>
            <p:sp>
              <p:nvSpPr>
                <p:cNvPr id="33834" name="Rectangle 135"/>
                <p:cNvSpPr>
                  <a:spLocks noChangeArrowheads="1"/>
                </p:cNvSpPr>
                <p:nvPr/>
              </p:nvSpPr>
              <p:spPr bwMode="auto">
                <a:xfrm>
                  <a:off x="7537" y="8191"/>
                  <a:ext cx="956" cy="3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>
                      <a:latin typeface="Calibri" panose="020F0502020204030204" pitchFamily="34" charset="0"/>
                    </a:rPr>
                    <a:t>hidden</a:t>
                  </a:r>
                  <a:endParaRPr lang="zh-CN" altLang="zh-CN" b="1"/>
                </a:p>
              </p:txBody>
            </p:sp>
            <p:cxnSp>
              <p:nvCxnSpPr>
                <p:cNvPr id="33835" name="AutoShape 136"/>
                <p:cNvCxnSpPr>
                  <a:cxnSpLocks noChangeShapeType="1"/>
                </p:cNvCxnSpPr>
                <p:nvPr/>
              </p:nvCxnSpPr>
              <p:spPr bwMode="auto">
                <a:xfrm flipV="1">
                  <a:off x="7189" y="7224"/>
                  <a:ext cx="348" cy="1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6" name="AutoShape 1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7289" y="7235"/>
                  <a:ext cx="11" cy="500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7" name="AutoShape 138"/>
                <p:cNvCxnSpPr>
                  <a:cxnSpLocks noChangeShapeType="1"/>
                </p:cNvCxnSpPr>
                <p:nvPr/>
              </p:nvCxnSpPr>
              <p:spPr bwMode="auto">
                <a:xfrm>
                  <a:off x="7289" y="8944"/>
                  <a:ext cx="24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8" name="AutoShape 139"/>
                <p:cNvCxnSpPr>
                  <a:cxnSpLocks noChangeShapeType="1"/>
                </p:cNvCxnSpPr>
                <p:nvPr/>
              </p:nvCxnSpPr>
              <p:spPr bwMode="auto">
                <a:xfrm>
                  <a:off x="7287" y="8370"/>
                  <a:ext cx="24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9" name="AutoShape 140"/>
                <p:cNvCxnSpPr>
                  <a:cxnSpLocks noChangeShapeType="1"/>
                </p:cNvCxnSpPr>
                <p:nvPr/>
              </p:nvCxnSpPr>
              <p:spPr bwMode="auto">
                <a:xfrm>
                  <a:off x="7296" y="7818"/>
                  <a:ext cx="24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3802" name="Group 141"/>
            <p:cNvGrpSpPr>
              <a:grpSpLocks/>
            </p:cNvGrpSpPr>
            <p:nvPr/>
          </p:nvGrpSpPr>
          <p:grpSpPr bwMode="auto">
            <a:xfrm>
              <a:off x="7294" y="5466"/>
              <a:ext cx="2425" cy="2558"/>
              <a:chOff x="7294" y="9840"/>
              <a:chExt cx="2425" cy="2558"/>
            </a:xfrm>
          </p:grpSpPr>
          <p:sp>
            <p:nvSpPr>
              <p:cNvPr id="33816" name="Rectangle 142"/>
              <p:cNvSpPr>
                <a:spLocks noChangeArrowheads="1"/>
              </p:cNvSpPr>
              <p:nvPr/>
            </p:nvSpPr>
            <p:spPr bwMode="auto">
              <a:xfrm>
                <a:off x="7544" y="10399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select</a:t>
                </a:r>
                <a:endParaRPr lang="zh-CN" altLang="zh-CN" b="1"/>
              </a:p>
            </p:txBody>
          </p:sp>
          <p:sp>
            <p:nvSpPr>
              <p:cNvPr id="33817" name="Rectangle 143"/>
              <p:cNvSpPr>
                <a:spLocks noChangeArrowheads="1"/>
              </p:cNvSpPr>
              <p:nvPr/>
            </p:nvSpPr>
            <p:spPr bwMode="auto">
              <a:xfrm>
                <a:off x="7544" y="9840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reset</a:t>
                </a:r>
                <a:endParaRPr lang="zh-CN" altLang="zh-CN" b="1"/>
              </a:p>
            </p:txBody>
          </p:sp>
          <p:cxnSp>
            <p:nvCxnSpPr>
              <p:cNvPr id="33818" name="AutoShape 144"/>
              <p:cNvCxnSpPr>
                <a:cxnSpLocks noChangeShapeType="1"/>
              </p:cNvCxnSpPr>
              <p:nvPr/>
            </p:nvCxnSpPr>
            <p:spPr bwMode="auto">
              <a:xfrm>
                <a:off x="7296" y="10593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9" name="AutoShape 145"/>
              <p:cNvCxnSpPr>
                <a:cxnSpLocks noChangeShapeType="1"/>
              </p:cNvCxnSpPr>
              <p:nvPr/>
            </p:nvCxnSpPr>
            <p:spPr bwMode="auto">
              <a:xfrm>
                <a:off x="7294" y="10019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20" name="Rectangle 146"/>
              <p:cNvSpPr>
                <a:spLocks noChangeArrowheads="1"/>
              </p:cNvSpPr>
              <p:nvPr/>
            </p:nvSpPr>
            <p:spPr bwMode="auto">
              <a:xfrm>
                <a:off x="7551" y="10930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submit</a:t>
                </a:r>
                <a:endParaRPr lang="zh-CN" altLang="zh-CN" b="1"/>
              </a:p>
            </p:txBody>
          </p:sp>
          <p:sp>
            <p:nvSpPr>
              <p:cNvPr id="33821" name="Rectangle 147"/>
              <p:cNvSpPr>
                <a:spLocks noChangeArrowheads="1"/>
              </p:cNvSpPr>
              <p:nvPr/>
            </p:nvSpPr>
            <p:spPr bwMode="auto">
              <a:xfrm>
                <a:off x="7551" y="12044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textarea</a:t>
                </a:r>
                <a:endParaRPr lang="zh-CN" altLang="zh-CN" b="1"/>
              </a:p>
            </p:txBody>
          </p:sp>
          <p:sp>
            <p:nvSpPr>
              <p:cNvPr id="33822" name="Rectangle 148"/>
              <p:cNvSpPr>
                <a:spLocks noChangeArrowheads="1"/>
              </p:cNvSpPr>
              <p:nvPr/>
            </p:nvSpPr>
            <p:spPr bwMode="auto">
              <a:xfrm>
                <a:off x="7551" y="11485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text</a:t>
                </a:r>
                <a:endParaRPr lang="zh-CN" altLang="zh-CN" b="1"/>
              </a:p>
            </p:txBody>
          </p:sp>
          <p:cxnSp>
            <p:nvCxnSpPr>
              <p:cNvPr id="33823" name="AutoShape 149"/>
              <p:cNvCxnSpPr>
                <a:cxnSpLocks noChangeShapeType="1"/>
              </p:cNvCxnSpPr>
              <p:nvPr/>
            </p:nvCxnSpPr>
            <p:spPr bwMode="auto">
              <a:xfrm>
                <a:off x="7303" y="12238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4" name="AutoShape 150"/>
              <p:cNvCxnSpPr>
                <a:cxnSpLocks noChangeShapeType="1"/>
              </p:cNvCxnSpPr>
              <p:nvPr/>
            </p:nvCxnSpPr>
            <p:spPr bwMode="auto">
              <a:xfrm>
                <a:off x="7301" y="11664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5" name="AutoShape 151"/>
              <p:cNvCxnSpPr>
                <a:cxnSpLocks noChangeShapeType="1"/>
              </p:cNvCxnSpPr>
              <p:nvPr/>
            </p:nvCxnSpPr>
            <p:spPr bwMode="auto">
              <a:xfrm>
                <a:off x="7310" y="11112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26" name="Rectangle 152"/>
              <p:cNvSpPr>
                <a:spLocks noChangeArrowheads="1"/>
              </p:cNvSpPr>
              <p:nvPr/>
            </p:nvSpPr>
            <p:spPr bwMode="auto">
              <a:xfrm>
                <a:off x="8763" y="10386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option</a:t>
                </a:r>
                <a:endParaRPr lang="zh-CN" altLang="zh-CN" b="1"/>
              </a:p>
            </p:txBody>
          </p:sp>
          <p:cxnSp>
            <p:nvCxnSpPr>
              <p:cNvPr id="33827" name="AutoShape 153"/>
              <p:cNvCxnSpPr>
                <a:cxnSpLocks noChangeShapeType="1"/>
              </p:cNvCxnSpPr>
              <p:nvPr/>
            </p:nvCxnSpPr>
            <p:spPr bwMode="auto">
              <a:xfrm>
                <a:off x="8515" y="10580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03" name="Group 154"/>
            <p:cNvGrpSpPr>
              <a:grpSpLocks/>
            </p:cNvGrpSpPr>
            <p:nvPr/>
          </p:nvGrpSpPr>
          <p:grpSpPr bwMode="auto">
            <a:xfrm>
              <a:off x="2157" y="2096"/>
              <a:ext cx="2260" cy="2654"/>
              <a:chOff x="2157" y="6470"/>
              <a:chExt cx="2260" cy="2654"/>
            </a:xfrm>
          </p:grpSpPr>
          <p:sp>
            <p:nvSpPr>
              <p:cNvPr id="33804" name="Rectangle 155"/>
              <p:cNvSpPr>
                <a:spLocks noChangeArrowheads="1"/>
              </p:cNvSpPr>
              <p:nvPr/>
            </p:nvSpPr>
            <p:spPr bwMode="auto">
              <a:xfrm>
                <a:off x="2157" y="6470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window</a:t>
                </a:r>
                <a:endParaRPr lang="zh-CN" altLang="zh-CN" b="1"/>
              </a:p>
            </p:txBody>
          </p:sp>
          <p:sp>
            <p:nvSpPr>
              <p:cNvPr id="33805" name="Rectangle 156"/>
              <p:cNvSpPr>
                <a:spLocks noChangeArrowheads="1"/>
              </p:cNvSpPr>
              <p:nvPr/>
            </p:nvSpPr>
            <p:spPr bwMode="auto">
              <a:xfrm>
                <a:off x="3461" y="6470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document</a:t>
                </a:r>
                <a:endParaRPr lang="zh-CN" altLang="zh-CN" b="1"/>
              </a:p>
            </p:txBody>
          </p:sp>
          <p:sp>
            <p:nvSpPr>
              <p:cNvPr id="33806" name="Rectangle 157"/>
              <p:cNvSpPr>
                <a:spLocks noChangeArrowheads="1"/>
              </p:cNvSpPr>
              <p:nvPr/>
            </p:nvSpPr>
            <p:spPr bwMode="auto">
              <a:xfrm>
                <a:off x="3461" y="7053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frames[]</a:t>
                </a:r>
                <a:endParaRPr lang="zh-CN" altLang="zh-CN" b="1"/>
              </a:p>
            </p:txBody>
          </p:sp>
          <p:sp>
            <p:nvSpPr>
              <p:cNvPr id="33807" name="Rectangle 158"/>
              <p:cNvSpPr>
                <a:spLocks noChangeArrowheads="1"/>
              </p:cNvSpPr>
              <p:nvPr/>
            </p:nvSpPr>
            <p:spPr bwMode="auto">
              <a:xfrm>
                <a:off x="3461" y="8167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navigator</a:t>
                </a:r>
                <a:endParaRPr lang="zh-CN" altLang="zh-CN" b="1"/>
              </a:p>
            </p:txBody>
          </p:sp>
          <p:sp>
            <p:nvSpPr>
              <p:cNvPr id="33808" name="Rectangle 159"/>
              <p:cNvSpPr>
                <a:spLocks noChangeArrowheads="1"/>
              </p:cNvSpPr>
              <p:nvPr/>
            </p:nvSpPr>
            <p:spPr bwMode="auto">
              <a:xfrm>
                <a:off x="3461" y="7608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location</a:t>
                </a:r>
                <a:endParaRPr lang="zh-CN" altLang="zh-CN" b="1"/>
              </a:p>
            </p:txBody>
          </p:sp>
          <p:cxnSp>
            <p:nvCxnSpPr>
              <p:cNvPr id="33809" name="AutoShape 160"/>
              <p:cNvCxnSpPr>
                <a:cxnSpLocks noChangeShapeType="1"/>
              </p:cNvCxnSpPr>
              <p:nvPr/>
            </p:nvCxnSpPr>
            <p:spPr bwMode="auto">
              <a:xfrm flipV="1">
                <a:off x="3113" y="6641"/>
                <a:ext cx="348" cy="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0" name="AutoShape 161"/>
              <p:cNvCxnSpPr>
                <a:cxnSpLocks noChangeShapeType="1"/>
              </p:cNvCxnSpPr>
              <p:nvPr/>
            </p:nvCxnSpPr>
            <p:spPr bwMode="auto">
              <a:xfrm flipH="1">
                <a:off x="3211" y="6652"/>
                <a:ext cx="13" cy="231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1" name="AutoShape 162"/>
              <p:cNvCxnSpPr>
                <a:cxnSpLocks noChangeShapeType="1"/>
              </p:cNvCxnSpPr>
              <p:nvPr/>
            </p:nvCxnSpPr>
            <p:spPr bwMode="auto">
              <a:xfrm>
                <a:off x="3213" y="8361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2" name="AutoShape 163"/>
              <p:cNvCxnSpPr>
                <a:cxnSpLocks noChangeShapeType="1"/>
              </p:cNvCxnSpPr>
              <p:nvPr/>
            </p:nvCxnSpPr>
            <p:spPr bwMode="auto">
              <a:xfrm>
                <a:off x="3211" y="7787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3" name="AutoShape 164"/>
              <p:cNvCxnSpPr>
                <a:cxnSpLocks noChangeShapeType="1"/>
              </p:cNvCxnSpPr>
              <p:nvPr/>
            </p:nvCxnSpPr>
            <p:spPr bwMode="auto">
              <a:xfrm>
                <a:off x="3220" y="7235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4" name="Rectangle 165"/>
              <p:cNvSpPr>
                <a:spLocks noChangeArrowheads="1"/>
              </p:cNvSpPr>
              <p:nvPr/>
            </p:nvSpPr>
            <p:spPr bwMode="auto">
              <a:xfrm>
                <a:off x="3459" y="8770"/>
                <a:ext cx="956" cy="3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Calibri" panose="020F0502020204030204" pitchFamily="34" charset="0"/>
                  </a:rPr>
                  <a:t>history</a:t>
                </a:r>
                <a:endParaRPr lang="zh-CN" altLang="zh-CN" b="1"/>
              </a:p>
            </p:txBody>
          </p:sp>
          <p:cxnSp>
            <p:nvCxnSpPr>
              <p:cNvPr id="33815" name="AutoShape 166"/>
              <p:cNvCxnSpPr>
                <a:cxnSpLocks noChangeShapeType="1"/>
              </p:cNvCxnSpPr>
              <p:nvPr/>
            </p:nvCxnSpPr>
            <p:spPr bwMode="auto">
              <a:xfrm>
                <a:off x="3211" y="8964"/>
                <a:ext cx="24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3860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2.Window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34819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3" name="矩形 3"/>
          <p:cNvSpPr>
            <a:spLocks noChangeArrowheads="1"/>
          </p:cNvSpPr>
          <p:nvPr/>
        </p:nvSpPr>
        <p:spPr bwMode="auto">
          <a:xfrm>
            <a:off x="428625" y="1428750"/>
            <a:ext cx="7500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status  </a:t>
            </a:r>
            <a:r>
              <a:rPr lang="zh-CN" altLang="en-US" sz="3200">
                <a:latin typeface="Comic Sans MS" panose="030F0702030302020204" pitchFamily="66" charset="0"/>
              </a:rPr>
              <a:t>读取设置状态栏信息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2.Window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35843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7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方法：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setInterval clearInterval </a:t>
            </a:r>
          </a:p>
          <a:p>
            <a:r>
              <a:rPr lang="zh-CN" altLang="en-US" sz="3200">
                <a:latin typeface="Comic Sans MS" panose="030F0702030302020204" pitchFamily="66" charset="0"/>
              </a:rPr>
              <a:t>设定</a:t>
            </a:r>
            <a:r>
              <a:rPr lang="en-US" altLang="zh-CN" sz="3200">
                <a:latin typeface="Comic Sans MS" panose="030F0702030302020204" pitchFamily="66" charset="0"/>
              </a:rPr>
              <a:t>/</a:t>
            </a:r>
            <a:r>
              <a:rPr lang="zh-CN" altLang="en-US" sz="3200">
                <a:latin typeface="Comic Sans MS" panose="030F0702030302020204" pitchFamily="66" charset="0"/>
              </a:rPr>
              <a:t>清除计时器，每隔一定时间执行一次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setTimeout clearTimeout </a:t>
            </a:r>
          </a:p>
          <a:p>
            <a:r>
              <a:rPr lang="zh-CN" altLang="en-US" sz="3200">
                <a:latin typeface="Comic Sans MS" panose="030F0702030302020204" pitchFamily="66" charset="0"/>
              </a:rPr>
              <a:t>设定</a:t>
            </a:r>
            <a:r>
              <a:rPr lang="en-US" altLang="zh-CN" sz="3200">
                <a:latin typeface="Comic Sans MS" panose="030F0702030302020204" pitchFamily="66" charset="0"/>
              </a:rPr>
              <a:t>/</a:t>
            </a:r>
            <a:r>
              <a:rPr lang="zh-CN" altLang="en-US" sz="3200">
                <a:latin typeface="Comic Sans MS" panose="030F0702030302020204" pitchFamily="66" charset="0"/>
              </a:rPr>
              <a:t>清除计时器，定时只执行一次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1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2.Window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36867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0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1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弹出窗口方法：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alert </a:t>
            </a:r>
            <a:r>
              <a:rPr lang="zh-CN" altLang="en-US" sz="3200">
                <a:latin typeface="Comic Sans MS" panose="030F0702030302020204" pitchFamily="66" charset="0"/>
              </a:rPr>
              <a:t>弹出提示对话框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Open  </a:t>
            </a:r>
            <a:r>
              <a:rPr lang="zh-CN" altLang="en-US" sz="3200">
                <a:latin typeface="Comic Sans MS" panose="030F0702030302020204" pitchFamily="66" charset="0"/>
              </a:rPr>
              <a:t>打开窗口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showDialog  </a:t>
            </a:r>
            <a:r>
              <a:rPr lang="zh-CN" altLang="en-US" sz="3200">
                <a:latin typeface="Comic Sans MS" panose="030F0702030302020204" pitchFamily="66" charset="0"/>
              </a:rPr>
              <a:t>打开非模式对话框（可继续操作）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showModalDialog </a:t>
            </a:r>
            <a:r>
              <a:rPr lang="zh-CN" altLang="en-US" sz="3200">
                <a:latin typeface="Comic Sans MS" panose="030F0702030302020204" pitchFamily="66" charset="0"/>
              </a:rPr>
              <a:t>打开模式对话框（禁止操作）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prompt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confirm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2.Window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37891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4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1.prompt</a:t>
            </a:r>
            <a:r>
              <a:rPr lang="zh-CN" altLang="en-US" sz="3200">
                <a:latin typeface="Comic Sans MS" panose="030F0702030302020204" pitchFamily="66" charset="0"/>
              </a:rPr>
              <a:t>使用方法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Var p=window.prompt(“</a:t>
            </a:r>
            <a:r>
              <a:rPr lang="zh-CN" altLang="en-US" sz="3200">
                <a:latin typeface="Comic Sans MS" panose="030F0702030302020204" pitchFamily="66" charset="0"/>
              </a:rPr>
              <a:t>请输入数据</a:t>
            </a:r>
            <a:r>
              <a:rPr lang="en-US" altLang="zh-CN" sz="3200">
                <a:latin typeface="Comic Sans MS" panose="030F0702030302020204" pitchFamily="66" charset="0"/>
              </a:rPr>
              <a:t>”);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2.confirm</a:t>
            </a:r>
            <a:r>
              <a:rPr lang="zh-CN" altLang="en-US" sz="3200">
                <a:latin typeface="Comic Sans MS" panose="030F0702030302020204" pitchFamily="66" charset="0"/>
              </a:rPr>
              <a:t>使用方法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var c=confirm(“</a:t>
            </a:r>
            <a:r>
              <a:rPr lang="zh-CN" altLang="en-US" sz="3200">
                <a:latin typeface="Comic Sans MS" panose="030F0702030302020204" pitchFamily="66" charset="0"/>
              </a:rPr>
              <a:t>你输入的数据是</a:t>
            </a:r>
            <a:r>
              <a:rPr lang="en-US" altLang="zh-CN" sz="3200">
                <a:latin typeface="Comic Sans MS" panose="030F0702030302020204" pitchFamily="66" charset="0"/>
              </a:rPr>
              <a:t>”+p);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if(c) alert(“</a:t>
            </a:r>
            <a:r>
              <a:rPr lang="zh-CN" altLang="en-US" sz="3200">
                <a:latin typeface="Comic Sans MS" panose="030F0702030302020204" pitchFamily="66" charset="0"/>
              </a:rPr>
              <a:t>输入正确</a:t>
            </a:r>
            <a:r>
              <a:rPr lang="en-US" altLang="zh-CN" sz="3200">
                <a:latin typeface="Comic Sans MS" panose="030F0702030302020204" pitchFamily="66" charset="0"/>
              </a:rPr>
              <a:t>”);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else alert(“</a:t>
            </a:r>
            <a:r>
              <a:rPr lang="zh-CN" altLang="en-US" sz="3200">
                <a:latin typeface="Comic Sans MS" panose="030F0702030302020204" pitchFamily="66" charset="0"/>
              </a:rPr>
              <a:t>输入错误</a:t>
            </a:r>
            <a:r>
              <a:rPr lang="en-US" altLang="zh-CN" sz="3200">
                <a:latin typeface="Comic Sans MS" panose="030F0702030302020204" pitchFamily="66" charset="0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4220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2.Window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38915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9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1.open</a:t>
            </a:r>
            <a:r>
              <a:rPr lang="zh-CN" altLang="en-US" sz="3200">
                <a:latin typeface="Comic Sans MS" panose="030F0702030302020204" pitchFamily="66" charset="0"/>
              </a:rPr>
              <a:t>的使用方法</a:t>
            </a:r>
            <a:r>
              <a:rPr lang="en-US" altLang="zh-CN" sz="3200">
                <a:latin typeface="Comic Sans MS" panose="030F0702030302020204" pitchFamily="66" charset="0"/>
              </a:rPr>
              <a:t>: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window.open(‘http://www.163.com’,’_blank’,’scollbars=no,width=100,height=100,left=75,top=20,status=no,resizable=yes’);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2.showDialog</a:t>
            </a:r>
            <a:r>
              <a:rPr lang="zh-CN" altLang="en-US" sz="3200">
                <a:latin typeface="Comic Sans MS" panose="030F0702030302020204" pitchFamily="66" charset="0"/>
              </a:rPr>
              <a:t>的使用方法</a:t>
            </a:r>
            <a:r>
              <a:rPr lang="en-US" altLang="zh-CN" sz="3200">
                <a:latin typeface="Comic Sans MS" panose="030F0702030302020204" pitchFamily="66" charset="0"/>
              </a:rPr>
              <a:t>: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3.showModalDialog</a:t>
            </a:r>
            <a:r>
              <a:rPr lang="zh-CN" altLang="en-US" sz="3200">
                <a:latin typeface="Comic Sans MS" panose="030F0702030302020204" pitchFamily="66" charset="0"/>
              </a:rPr>
              <a:t>的使用方法</a:t>
            </a:r>
            <a:r>
              <a:rPr lang="en-US" altLang="zh-CN" sz="3200">
                <a:latin typeface="Comic Sans MS" panose="030F0702030302020204" pitchFamily="66" charset="0"/>
              </a:rPr>
              <a:t>: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showModalDialog(‘test.html’,document.title,’dialogWidth=100px;dialogHeight=100px;center:yes;edge:sunken’);</a:t>
            </a:r>
          </a:p>
        </p:txBody>
      </p:sp>
    </p:spTree>
    <p:extLst>
      <p:ext uri="{BB962C8B-B14F-4D97-AF65-F5344CB8AC3E}">
        <p14:creationId xmlns:p14="http://schemas.microsoft.com/office/powerpoint/2010/main" val="21862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 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39939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2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3" name="矩形 3"/>
          <p:cNvSpPr>
            <a:spLocks noChangeArrowheads="1"/>
          </p:cNvSpPr>
          <p:nvPr/>
        </p:nvSpPr>
        <p:spPr bwMode="auto">
          <a:xfrm>
            <a:off x="285750" y="1428750"/>
            <a:ext cx="79295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status  </a:t>
            </a:r>
            <a:r>
              <a:rPr lang="zh-CN" altLang="en-US" sz="3200">
                <a:latin typeface="Comic Sans MS" panose="030F0702030302020204" pitchFamily="66" charset="0"/>
              </a:rPr>
              <a:t>读取设置状态栏信息</a:t>
            </a:r>
            <a:endParaRPr lang="en-US" altLang="zh-CN" sz="3200">
              <a:latin typeface="Comic Sans MS" panose="030F0702030302020204" pitchFamily="66" charset="0"/>
            </a:endParaRP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方法：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navigate(),scroll(x,y)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scrollTo(),resizeTo()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window.navigate(‘http://www.163.com’);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window.scroll(100,100);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 DOM</a:t>
            </a:r>
            <a:r>
              <a:rPr lang="zh-CN" altLang="en-US" smtClean="0">
                <a:ea typeface="宋体" panose="02010600030101010101" pitchFamily="2" charset="-122"/>
              </a:rPr>
              <a:t>的</a:t>
            </a:r>
            <a:r>
              <a:rPr lang="en-US" altLang="zh-CN" smtClean="0">
                <a:ea typeface="宋体" panose="02010600030101010101" pitchFamily="2" charset="-122"/>
              </a:rPr>
              <a:t>window</a:t>
            </a:r>
            <a:r>
              <a:rPr lang="zh-CN" altLang="en-US" smtClean="0">
                <a:ea typeface="宋体" panose="02010600030101010101" pitchFamily="2" charset="-122"/>
              </a:rPr>
              <a:t>结构</a:t>
            </a:r>
          </a:p>
        </p:txBody>
      </p:sp>
      <p:sp>
        <p:nvSpPr>
          <p:cNvPr id="40963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4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5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0967" name="Group 2"/>
          <p:cNvGrpSpPr>
            <a:grpSpLocks/>
          </p:cNvGrpSpPr>
          <p:nvPr/>
        </p:nvGrpSpPr>
        <p:grpSpPr bwMode="auto">
          <a:xfrm>
            <a:off x="857250" y="1330325"/>
            <a:ext cx="6416675" cy="4884738"/>
            <a:chOff x="2157" y="6470"/>
            <a:chExt cx="2260" cy="2654"/>
          </a:xfrm>
        </p:grpSpPr>
        <p:sp>
          <p:nvSpPr>
            <p:cNvPr id="40968" name="Rectangle 3"/>
            <p:cNvSpPr>
              <a:spLocks noChangeArrowheads="1"/>
            </p:cNvSpPr>
            <p:nvPr/>
          </p:nvSpPr>
          <p:spPr bwMode="auto">
            <a:xfrm>
              <a:off x="2157" y="6470"/>
              <a:ext cx="956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latin typeface="Calibri" panose="020F0502020204030204" pitchFamily="34" charset="0"/>
                </a:rPr>
                <a:t>window</a:t>
              </a:r>
              <a:endParaRPr lang="zh-CN" altLang="zh-CN" sz="3600" b="1"/>
            </a:p>
          </p:txBody>
        </p:sp>
        <p:sp>
          <p:nvSpPr>
            <p:cNvPr id="40969" name="Rectangle 4"/>
            <p:cNvSpPr>
              <a:spLocks noChangeArrowheads="1"/>
            </p:cNvSpPr>
            <p:nvPr/>
          </p:nvSpPr>
          <p:spPr bwMode="auto">
            <a:xfrm>
              <a:off x="3461" y="6470"/>
              <a:ext cx="956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latin typeface="Calibri" panose="020F0502020204030204" pitchFamily="34" charset="0"/>
                </a:rPr>
                <a:t>document</a:t>
              </a:r>
              <a:endParaRPr lang="zh-CN" altLang="zh-CN" sz="3600" b="1"/>
            </a:p>
          </p:txBody>
        </p:sp>
        <p:sp>
          <p:nvSpPr>
            <p:cNvPr id="40970" name="Rectangle 5"/>
            <p:cNvSpPr>
              <a:spLocks noChangeArrowheads="1"/>
            </p:cNvSpPr>
            <p:nvPr/>
          </p:nvSpPr>
          <p:spPr bwMode="auto">
            <a:xfrm>
              <a:off x="3461" y="7053"/>
              <a:ext cx="956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latin typeface="Calibri" panose="020F0502020204030204" pitchFamily="34" charset="0"/>
                </a:rPr>
                <a:t>frames[]</a:t>
              </a:r>
              <a:endParaRPr lang="zh-CN" altLang="zh-CN" sz="3600" b="1"/>
            </a:p>
          </p:txBody>
        </p:sp>
        <p:sp>
          <p:nvSpPr>
            <p:cNvPr id="40971" name="Rectangle 6"/>
            <p:cNvSpPr>
              <a:spLocks noChangeArrowheads="1"/>
            </p:cNvSpPr>
            <p:nvPr/>
          </p:nvSpPr>
          <p:spPr bwMode="auto">
            <a:xfrm>
              <a:off x="3461" y="8167"/>
              <a:ext cx="956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latin typeface="Calibri" panose="020F0502020204030204" pitchFamily="34" charset="0"/>
                </a:rPr>
                <a:t>navigator</a:t>
              </a:r>
              <a:endParaRPr lang="zh-CN" altLang="zh-CN" sz="3600" b="1"/>
            </a:p>
          </p:txBody>
        </p:sp>
        <p:sp>
          <p:nvSpPr>
            <p:cNvPr id="40972" name="Rectangle 7"/>
            <p:cNvSpPr>
              <a:spLocks noChangeArrowheads="1"/>
            </p:cNvSpPr>
            <p:nvPr/>
          </p:nvSpPr>
          <p:spPr bwMode="auto">
            <a:xfrm>
              <a:off x="3461" y="7608"/>
              <a:ext cx="956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latin typeface="Calibri" panose="020F0502020204030204" pitchFamily="34" charset="0"/>
                </a:rPr>
                <a:t>location</a:t>
              </a:r>
              <a:endParaRPr lang="zh-CN" altLang="zh-CN" sz="3600" b="1"/>
            </a:p>
          </p:txBody>
        </p:sp>
        <p:cxnSp>
          <p:nvCxnSpPr>
            <p:cNvPr id="40973" name="AutoShape 8"/>
            <p:cNvCxnSpPr>
              <a:cxnSpLocks noChangeShapeType="1"/>
            </p:cNvCxnSpPr>
            <p:nvPr/>
          </p:nvCxnSpPr>
          <p:spPr bwMode="auto">
            <a:xfrm flipV="1">
              <a:off x="3113" y="6641"/>
              <a:ext cx="348" cy="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9"/>
            <p:cNvCxnSpPr>
              <a:cxnSpLocks noChangeShapeType="1"/>
            </p:cNvCxnSpPr>
            <p:nvPr/>
          </p:nvCxnSpPr>
          <p:spPr bwMode="auto">
            <a:xfrm flipH="1">
              <a:off x="3211" y="6652"/>
              <a:ext cx="13" cy="2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10"/>
            <p:cNvCxnSpPr>
              <a:cxnSpLocks noChangeShapeType="1"/>
            </p:cNvCxnSpPr>
            <p:nvPr/>
          </p:nvCxnSpPr>
          <p:spPr bwMode="auto">
            <a:xfrm>
              <a:off x="3213" y="8361"/>
              <a:ext cx="2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11"/>
            <p:cNvCxnSpPr>
              <a:cxnSpLocks noChangeShapeType="1"/>
            </p:cNvCxnSpPr>
            <p:nvPr/>
          </p:nvCxnSpPr>
          <p:spPr bwMode="auto">
            <a:xfrm>
              <a:off x="3211" y="7787"/>
              <a:ext cx="2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12"/>
            <p:cNvCxnSpPr>
              <a:cxnSpLocks noChangeShapeType="1"/>
            </p:cNvCxnSpPr>
            <p:nvPr/>
          </p:nvCxnSpPr>
          <p:spPr bwMode="auto">
            <a:xfrm>
              <a:off x="3220" y="7235"/>
              <a:ext cx="2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8" name="Rectangle 13"/>
            <p:cNvSpPr>
              <a:spLocks noChangeArrowheads="1"/>
            </p:cNvSpPr>
            <p:nvPr/>
          </p:nvSpPr>
          <p:spPr bwMode="auto">
            <a:xfrm>
              <a:off x="3459" y="8770"/>
              <a:ext cx="956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latin typeface="Calibri" panose="020F0502020204030204" pitchFamily="34" charset="0"/>
                </a:rPr>
                <a:t>history</a:t>
              </a:r>
              <a:endParaRPr lang="zh-CN" altLang="zh-CN" sz="3600" b="1"/>
            </a:p>
          </p:txBody>
        </p:sp>
        <p:cxnSp>
          <p:nvCxnSpPr>
            <p:cNvPr id="40979" name="AutoShape 14"/>
            <p:cNvCxnSpPr>
              <a:cxnSpLocks noChangeShapeType="1"/>
            </p:cNvCxnSpPr>
            <p:nvPr/>
          </p:nvCxnSpPr>
          <p:spPr bwMode="auto">
            <a:xfrm>
              <a:off x="3211" y="8964"/>
              <a:ext cx="2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719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4.Navigator</a:t>
            </a:r>
            <a:r>
              <a:rPr lang="zh-CN" altLang="en-US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41987" name="矩形 3"/>
          <p:cNvSpPr>
            <a:spLocks noChangeArrowheads="1"/>
          </p:cNvSpPr>
          <p:nvPr/>
        </p:nvSpPr>
        <p:spPr bwMode="auto">
          <a:xfrm>
            <a:off x="428625" y="1071563"/>
            <a:ext cx="78581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14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appName  </a:t>
            </a:r>
            <a:r>
              <a:rPr lang="zh-CN" altLang="en-US" sz="2800" b="1"/>
              <a:t>浏览器名称</a:t>
            </a:r>
            <a:endParaRPr lang="en-US" altLang="zh-CN" sz="2800" b="1"/>
          </a:p>
          <a:p>
            <a:r>
              <a:rPr lang="en-US" altLang="zh-CN" sz="2800" b="1"/>
              <a:t>appVersion </a:t>
            </a:r>
            <a:r>
              <a:rPr lang="zh-CN" altLang="en-US" sz="2800" b="1"/>
              <a:t>浏览器版本</a:t>
            </a:r>
            <a:endParaRPr lang="en-US" altLang="zh-CN" sz="2800" b="1"/>
          </a:p>
          <a:p>
            <a:r>
              <a:rPr lang="en-US" altLang="zh-CN" sz="2800" b="1"/>
              <a:t>cookieEnabled </a:t>
            </a:r>
            <a:r>
              <a:rPr lang="zh-CN" altLang="en-US" sz="2800" b="1"/>
              <a:t>是否支持</a:t>
            </a:r>
            <a:r>
              <a:rPr lang="en-US" altLang="zh-CN" sz="2800" b="1"/>
              <a:t>cookies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000375"/>
            <a:ext cx="757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4214813"/>
            <a:ext cx="76755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6299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5.history</a:t>
            </a:r>
            <a:r>
              <a:rPr lang="zh-CN" altLang="en-US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43011" name="矩形 3"/>
          <p:cNvSpPr>
            <a:spLocks noChangeArrowheads="1"/>
          </p:cNvSpPr>
          <p:nvPr/>
        </p:nvSpPr>
        <p:spPr bwMode="auto">
          <a:xfrm>
            <a:off x="428625" y="1071563"/>
            <a:ext cx="7858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14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back()  </a:t>
            </a:r>
            <a:r>
              <a:rPr lang="zh-CN" altLang="en-US" sz="2800" b="1"/>
              <a:t>从历史列表返回前一个</a:t>
            </a:r>
            <a:endParaRPr lang="en-US" altLang="zh-CN" sz="2800" b="1"/>
          </a:p>
          <a:p>
            <a:r>
              <a:rPr lang="en-US" altLang="zh-CN" sz="2800" b="1"/>
              <a:t>forward()  </a:t>
            </a:r>
            <a:r>
              <a:rPr lang="zh-CN" altLang="en-US" sz="2800" b="1"/>
              <a:t>从历史列表进入下一个</a:t>
            </a:r>
            <a:endParaRPr lang="en-US" altLang="zh-CN" sz="2800" b="1"/>
          </a:p>
          <a:p>
            <a:r>
              <a:rPr lang="en-US" altLang="zh-CN" sz="2800" b="1"/>
              <a:t>go(number|URL)  </a:t>
            </a:r>
            <a:r>
              <a:rPr lang="zh-CN" altLang="en-US" sz="2800" b="1"/>
              <a:t>进入历史列表中一个</a:t>
            </a:r>
            <a:endParaRPr lang="en-US" altLang="zh-CN" sz="2800" b="1"/>
          </a:p>
          <a:p>
            <a:r>
              <a:rPr lang="en-US" altLang="zh-CN" sz="2800" b="1"/>
              <a:t>length  </a:t>
            </a:r>
            <a:r>
              <a:rPr lang="zh-CN" altLang="en-US" sz="2800" b="1"/>
              <a:t>返回历史列表长度</a:t>
            </a:r>
            <a:endParaRPr lang="en-US" altLang="zh-CN" sz="2800" b="1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3643313"/>
            <a:ext cx="777716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32309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7643813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latin typeface="Comic Sans MS" panose="030F0702030302020204" pitchFamily="66" charset="0"/>
              </a:rPr>
              <a:t>变量定义：</a:t>
            </a:r>
            <a:r>
              <a:rPr lang="en-US" altLang="zh-CN" sz="3600">
                <a:latin typeface="Comic Sans MS" panose="030F0702030302020204" pitchFamily="66" charset="0"/>
              </a:rPr>
              <a:t>var name=“xiaozhang”;</a:t>
            </a:r>
          </a:p>
          <a:p>
            <a:r>
              <a:rPr lang="en-US" altLang="zh-CN" sz="3600">
                <a:latin typeface="Comic Sans MS" panose="030F0702030302020204" pitchFamily="66" charset="0"/>
              </a:rPr>
              <a:t>                 var age=18;</a:t>
            </a:r>
          </a:p>
          <a:p>
            <a:r>
              <a:rPr lang="en-US" altLang="zh-CN" sz="3600">
                <a:latin typeface="Comic Sans MS" panose="030F0702030302020204" pitchFamily="66" charset="0"/>
              </a:rPr>
              <a:t>                 var a=new array();</a:t>
            </a:r>
          </a:p>
          <a:p>
            <a:r>
              <a:rPr lang="en-US" altLang="zh-CN" sz="3600">
                <a:latin typeface="Comic Sans MS" panose="030F0702030302020204" pitchFamily="66" charset="0"/>
              </a:rPr>
              <a:t>                 a[0]=“welcome”;</a:t>
            </a:r>
          </a:p>
          <a:p>
            <a:r>
              <a:rPr lang="en-US" altLang="zh-CN" sz="3600">
                <a:latin typeface="Comic Sans MS" panose="030F0702030302020204" pitchFamily="66" charset="0"/>
              </a:rPr>
              <a:t>                 a[1]=“to”;</a:t>
            </a:r>
          </a:p>
          <a:p>
            <a:r>
              <a:rPr lang="en-US" altLang="zh-CN" sz="3600">
                <a:latin typeface="Comic Sans MS" panose="030F0702030302020204" pitchFamily="66" charset="0"/>
              </a:rPr>
              <a:t>                 a[2]=“china”;</a:t>
            </a:r>
          </a:p>
          <a:p>
            <a:r>
              <a:rPr lang="en-US" altLang="zh-CN" sz="3600">
                <a:latin typeface="Comic Sans MS" panose="030F0702030302020204" pitchFamily="66" charset="0"/>
              </a:rPr>
              <a:t>                 var len=a.length;</a:t>
            </a:r>
            <a:endParaRPr lang="zh-CN" altLang="en-US" sz="3600">
              <a:latin typeface="Comic Sans MS" panose="030F0702030302020204" pitchFamily="66" charset="0"/>
            </a:endParaRP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6.location</a:t>
            </a:r>
            <a:r>
              <a:rPr lang="zh-CN" altLang="en-US" smtClean="0">
                <a:ea typeface="宋体" panose="02010600030101010101" pitchFamily="2" charset="-122"/>
              </a:rPr>
              <a:t>属性</a:t>
            </a:r>
          </a:p>
        </p:txBody>
      </p:sp>
      <p:sp>
        <p:nvSpPr>
          <p:cNvPr id="44035" name="矩形 3"/>
          <p:cNvSpPr>
            <a:spLocks noChangeArrowheads="1"/>
          </p:cNvSpPr>
          <p:nvPr/>
        </p:nvSpPr>
        <p:spPr bwMode="auto">
          <a:xfrm>
            <a:off x="428625" y="1071563"/>
            <a:ext cx="78581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14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href  </a:t>
            </a:r>
            <a:r>
              <a:rPr lang="zh-CN" altLang="en-US" sz="2800" b="1"/>
              <a:t>设置返回完整</a:t>
            </a:r>
            <a:r>
              <a:rPr lang="en-US" altLang="zh-CN" sz="2800" b="1"/>
              <a:t>UR:</a:t>
            </a:r>
          </a:p>
          <a:p>
            <a:r>
              <a:rPr lang="en-US" altLang="zh-CN" sz="2800" b="1"/>
              <a:t>assign </a:t>
            </a:r>
            <a:r>
              <a:rPr lang="zh-CN" altLang="en-US" sz="2800" b="1"/>
              <a:t>加载新的</a:t>
            </a:r>
            <a:r>
              <a:rPr lang="en-US" altLang="zh-CN" sz="2800" b="1"/>
              <a:t>Web</a:t>
            </a:r>
            <a:r>
              <a:rPr lang="zh-CN" altLang="en-US" sz="2800" b="1"/>
              <a:t>页面</a:t>
            </a:r>
            <a:endParaRPr lang="en-US" altLang="zh-CN" sz="2800" b="1"/>
          </a:p>
          <a:p>
            <a:r>
              <a:rPr lang="en-US" altLang="zh-CN" sz="2800" b="1"/>
              <a:t>reload  </a:t>
            </a:r>
            <a:r>
              <a:rPr lang="zh-CN" altLang="en-US" sz="2800" b="1"/>
              <a:t>重新载入当前文档</a:t>
            </a:r>
            <a:endParaRPr lang="en-US" altLang="zh-CN" sz="2800" b="1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143250"/>
            <a:ext cx="787558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  <p:extLst>
      <p:ext uri="{BB962C8B-B14F-4D97-AF65-F5344CB8AC3E}">
        <p14:creationId xmlns:p14="http://schemas.microsoft.com/office/powerpoint/2010/main" val="1086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7.1 document</a:t>
            </a:r>
            <a:r>
              <a:rPr lang="zh-CN" altLang="en-US" smtClean="0">
                <a:ea typeface="宋体" panose="02010600030101010101" pitchFamily="2" charset="-122"/>
              </a:rPr>
              <a:t>的对象结构</a:t>
            </a:r>
          </a:p>
        </p:txBody>
      </p:sp>
      <p:sp>
        <p:nvSpPr>
          <p:cNvPr id="45059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0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1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2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3" name="Rectangle 94"/>
          <p:cNvSpPr>
            <a:spLocks noChangeArrowheads="1"/>
          </p:cNvSpPr>
          <p:nvPr/>
        </p:nvSpPr>
        <p:spPr bwMode="auto">
          <a:xfrm>
            <a:off x="3544888" y="1643063"/>
            <a:ext cx="1814512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anchors[]</a:t>
            </a:r>
            <a:endParaRPr lang="zh-CN" altLang="zh-CN" sz="2800" b="1"/>
          </a:p>
        </p:txBody>
      </p:sp>
      <p:cxnSp>
        <p:nvCxnSpPr>
          <p:cNvPr id="45064" name="AutoShape 95"/>
          <p:cNvCxnSpPr>
            <a:cxnSpLocks noChangeShapeType="1"/>
            <a:stCxn id="45072" idx="3"/>
          </p:cNvCxnSpPr>
          <p:nvPr/>
        </p:nvCxnSpPr>
        <p:spPr bwMode="auto">
          <a:xfrm flipV="1">
            <a:off x="2241550" y="1954213"/>
            <a:ext cx="1303338" cy="11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AutoShape 96"/>
          <p:cNvCxnSpPr>
            <a:cxnSpLocks noChangeShapeType="1"/>
          </p:cNvCxnSpPr>
          <p:nvPr/>
        </p:nvCxnSpPr>
        <p:spPr bwMode="auto">
          <a:xfrm rot="5400000">
            <a:off x="1535112" y="3511551"/>
            <a:ext cx="3097213" cy="23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6" name="AutoShape 97"/>
          <p:cNvCxnSpPr>
            <a:cxnSpLocks noChangeShapeType="1"/>
          </p:cNvCxnSpPr>
          <p:nvPr/>
        </p:nvCxnSpPr>
        <p:spPr bwMode="auto">
          <a:xfrm>
            <a:off x="3071813" y="4038600"/>
            <a:ext cx="469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AutoShape 98"/>
          <p:cNvCxnSpPr>
            <a:cxnSpLocks noChangeShapeType="1"/>
          </p:cNvCxnSpPr>
          <p:nvPr/>
        </p:nvCxnSpPr>
        <p:spPr bwMode="auto">
          <a:xfrm>
            <a:off x="3087688" y="3035300"/>
            <a:ext cx="4714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8" name="Rectangle 99"/>
          <p:cNvSpPr>
            <a:spLocks noChangeArrowheads="1"/>
          </p:cNvSpPr>
          <p:nvPr/>
        </p:nvSpPr>
        <p:spPr bwMode="auto">
          <a:xfrm>
            <a:off x="3541713" y="2724150"/>
            <a:ext cx="1812925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forms[]</a:t>
            </a:r>
            <a:endParaRPr lang="zh-CN" altLang="zh-CN" sz="2800" b="1"/>
          </a:p>
        </p:txBody>
      </p:sp>
      <p:sp>
        <p:nvSpPr>
          <p:cNvPr id="45069" name="Rectangle 100"/>
          <p:cNvSpPr>
            <a:spLocks noChangeArrowheads="1"/>
          </p:cNvSpPr>
          <p:nvPr/>
        </p:nvSpPr>
        <p:spPr bwMode="auto">
          <a:xfrm>
            <a:off x="3559175" y="3713163"/>
            <a:ext cx="1812925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links[]</a:t>
            </a:r>
            <a:endParaRPr lang="zh-CN" altLang="zh-CN" sz="2800" b="1"/>
          </a:p>
        </p:txBody>
      </p:sp>
      <p:sp>
        <p:nvSpPr>
          <p:cNvPr id="45070" name="Rectangle 101"/>
          <p:cNvSpPr>
            <a:spLocks noChangeArrowheads="1"/>
          </p:cNvSpPr>
          <p:nvPr/>
        </p:nvSpPr>
        <p:spPr bwMode="auto">
          <a:xfrm>
            <a:off x="6032500" y="2727325"/>
            <a:ext cx="2111375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elements[]</a:t>
            </a:r>
            <a:endParaRPr lang="zh-CN" altLang="zh-CN" sz="2800" b="1"/>
          </a:p>
        </p:txBody>
      </p:sp>
      <p:cxnSp>
        <p:nvCxnSpPr>
          <p:cNvPr id="45071" name="AutoShape 102"/>
          <p:cNvCxnSpPr>
            <a:cxnSpLocks noChangeShapeType="1"/>
          </p:cNvCxnSpPr>
          <p:nvPr/>
        </p:nvCxnSpPr>
        <p:spPr bwMode="auto">
          <a:xfrm flipV="1">
            <a:off x="5372100" y="3038475"/>
            <a:ext cx="660400" cy="20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2" name="Rectangle 103"/>
          <p:cNvSpPr>
            <a:spLocks noChangeArrowheads="1"/>
          </p:cNvSpPr>
          <p:nvPr/>
        </p:nvSpPr>
        <p:spPr bwMode="auto">
          <a:xfrm>
            <a:off x="428625" y="1643063"/>
            <a:ext cx="1812925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document</a:t>
            </a:r>
            <a:endParaRPr lang="zh-CN" altLang="zh-CN" sz="2800" b="1"/>
          </a:p>
        </p:txBody>
      </p:sp>
      <p:cxnSp>
        <p:nvCxnSpPr>
          <p:cNvPr id="45073" name="AutoShape 97"/>
          <p:cNvCxnSpPr>
            <a:cxnSpLocks noChangeShapeType="1"/>
          </p:cNvCxnSpPr>
          <p:nvPr/>
        </p:nvCxnSpPr>
        <p:spPr bwMode="auto">
          <a:xfrm>
            <a:off x="3071813" y="5111750"/>
            <a:ext cx="469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4" name="Rectangle 100"/>
          <p:cNvSpPr>
            <a:spLocks noChangeArrowheads="1"/>
          </p:cNvSpPr>
          <p:nvPr/>
        </p:nvSpPr>
        <p:spPr bwMode="auto">
          <a:xfrm>
            <a:off x="3559175" y="4786313"/>
            <a:ext cx="1814513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images[]</a:t>
            </a:r>
            <a:endParaRPr lang="zh-CN" altLang="zh-CN" sz="2800" b="1"/>
          </a:p>
        </p:txBody>
      </p:sp>
      <p:cxnSp>
        <p:nvCxnSpPr>
          <p:cNvPr id="45075" name="AutoShape 96"/>
          <p:cNvCxnSpPr>
            <a:cxnSpLocks noChangeShapeType="1"/>
          </p:cNvCxnSpPr>
          <p:nvPr/>
        </p:nvCxnSpPr>
        <p:spPr bwMode="auto">
          <a:xfrm rot="5400000">
            <a:off x="-823119" y="3607594"/>
            <a:ext cx="264477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6" name="Rectangle 94"/>
          <p:cNvSpPr>
            <a:spLocks noChangeArrowheads="1"/>
          </p:cNvSpPr>
          <p:nvPr/>
        </p:nvSpPr>
        <p:spPr bwMode="auto">
          <a:xfrm>
            <a:off x="1017588" y="2500313"/>
            <a:ext cx="1812925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body</a:t>
            </a:r>
            <a:endParaRPr lang="zh-CN" altLang="zh-CN" sz="2800" b="1"/>
          </a:p>
        </p:txBody>
      </p:sp>
      <p:cxnSp>
        <p:nvCxnSpPr>
          <p:cNvPr id="45077" name="AutoShape 97"/>
          <p:cNvCxnSpPr>
            <a:cxnSpLocks noChangeShapeType="1"/>
          </p:cNvCxnSpPr>
          <p:nvPr/>
        </p:nvCxnSpPr>
        <p:spPr bwMode="auto">
          <a:xfrm>
            <a:off x="542925" y="4895850"/>
            <a:ext cx="469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98"/>
          <p:cNvCxnSpPr>
            <a:cxnSpLocks noChangeShapeType="1"/>
          </p:cNvCxnSpPr>
          <p:nvPr/>
        </p:nvCxnSpPr>
        <p:spPr bwMode="auto">
          <a:xfrm>
            <a:off x="560388" y="3892550"/>
            <a:ext cx="469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9" name="Rectangle 99"/>
          <p:cNvSpPr>
            <a:spLocks noChangeArrowheads="1"/>
          </p:cNvSpPr>
          <p:nvPr/>
        </p:nvSpPr>
        <p:spPr bwMode="auto">
          <a:xfrm>
            <a:off x="1012825" y="3581400"/>
            <a:ext cx="1814513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title</a:t>
            </a:r>
            <a:endParaRPr lang="zh-CN" altLang="zh-CN" sz="2800" b="1"/>
          </a:p>
        </p:txBody>
      </p:sp>
      <p:sp>
        <p:nvSpPr>
          <p:cNvPr id="45080" name="Rectangle 100"/>
          <p:cNvSpPr>
            <a:spLocks noChangeArrowheads="1"/>
          </p:cNvSpPr>
          <p:nvPr/>
        </p:nvSpPr>
        <p:spPr bwMode="auto">
          <a:xfrm>
            <a:off x="1030288" y="4570413"/>
            <a:ext cx="1814512" cy="644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Calibri" panose="020F0502020204030204" pitchFamily="34" charset="0"/>
              </a:rPr>
              <a:t>location</a:t>
            </a:r>
            <a:endParaRPr lang="zh-CN" altLang="zh-CN" sz="2800" b="1"/>
          </a:p>
        </p:txBody>
      </p:sp>
      <p:cxnSp>
        <p:nvCxnSpPr>
          <p:cNvPr id="45081" name="AutoShape 98"/>
          <p:cNvCxnSpPr>
            <a:cxnSpLocks noChangeShapeType="1"/>
          </p:cNvCxnSpPr>
          <p:nvPr/>
        </p:nvCxnSpPr>
        <p:spPr bwMode="auto">
          <a:xfrm>
            <a:off x="571500" y="2786063"/>
            <a:ext cx="469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48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46083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4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6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7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nodeName</a:t>
            </a:r>
            <a:r>
              <a:rPr lang="en-US" altLang="zh-CN" sz="2800"/>
              <a:t>    </a:t>
            </a:r>
            <a:r>
              <a:rPr lang="zh-CN" altLang="en-US" sz="2800"/>
              <a:t>结点名称</a:t>
            </a:r>
            <a:endParaRPr lang="en-US" altLang="zh-CN" sz="2800"/>
          </a:p>
          <a:p>
            <a:r>
              <a:rPr lang="en-US" altLang="zh-CN" sz="2800" b="1"/>
              <a:t>nodeType</a:t>
            </a:r>
            <a:r>
              <a:rPr lang="en-US" altLang="zh-CN" sz="2800"/>
              <a:t>      </a:t>
            </a:r>
            <a:r>
              <a:rPr lang="zh-CN" altLang="en-US" sz="2800"/>
              <a:t>结点类型</a:t>
            </a:r>
            <a:endParaRPr lang="en-US" altLang="zh-CN" sz="2800"/>
          </a:p>
          <a:p>
            <a:r>
              <a:rPr lang="en-US" altLang="zh-CN" sz="2800" b="1"/>
              <a:t>nodeValue     </a:t>
            </a:r>
            <a:r>
              <a:rPr lang="zh-CN" altLang="en-US" sz="2800"/>
              <a:t>仅为文本时此属性才有值</a:t>
            </a:r>
            <a:endParaRPr lang="en-US" altLang="zh-CN" sz="2800"/>
          </a:p>
          <a:p>
            <a:pPr eaLnBrk="1" hangingPunct="1"/>
            <a:r>
              <a:rPr lang="en-US" altLang="zh-CN" sz="2800" b="1"/>
              <a:t>offsetHeight</a:t>
            </a:r>
            <a:r>
              <a:rPr lang="en-US" altLang="zh-CN" sz="2800"/>
              <a:t>  </a:t>
            </a:r>
            <a:r>
              <a:rPr lang="zh-CN" altLang="en-US" sz="2800"/>
              <a:t>元素的高度</a:t>
            </a:r>
            <a:endParaRPr lang="en-US" altLang="zh-CN" sz="2800"/>
          </a:p>
          <a:p>
            <a:pPr eaLnBrk="1" hangingPunct="1"/>
            <a:endParaRPr lang="en-US" altLang="zh-CN" sz="2800" b="1"/>
          </a:p>
          <a:p>
            <a:pPr eaLnBrk="1" hangingPunct="1"/>
            <a:r>
              <a:rPr lang="en-US" altLang="zh-CN" sz="2800" b="1"/>
              <a:t>offsetWidth</a:t>
            </a:r>
            <a:r>
              <a:rPr lang="en-US" altLang="zh-CN" sz="2800"/>
              <a:t> </a:t>
            </a:r>
            <a:r>
              <a:rPr lang="zh-CN" altLang="en-US" sz="2800"/>
              <a:t>元素的宽度</a:t>
            </a:r>
            <a:endParaRPr lang="en-US" altLang="zh-CN" sz="2800"/>
          </a:p>
          <a:p>
            <a:pPr eaLnBrk="1" hangingPunct="1"/>
            <a:r>
              <a:rPr lang="en-US" altLang="zh-CN" sz="2800" b="1"/>
              <a:t>offsetLeft</a:t>
            </a:r>
            <a:r>
              <a:rPr lang="en-US" altLang="zh-CN" sz="2800"/>
              <a:t> </a:t>
            </a:r>
            <a:r>
              <a:rPr lang="zh-CN" altLang="en-US" sz="2800"/>
              <a:t>与父类容器的左间距</a:t>
            </a:r>
            <a:endParaRPr lang="en-US" altLang="zh-CN" sz="2800"/>
          </a:p>
          <a:p>
            <a:pPr eaLnBrk="1" hangingPunct="1"/>
            <a:r>
              <a:rPr lang="en-US" altLang="zh-CN" sz="2800" b="1"/>
              <a:t>offsetTop</a:t>
            </a:r>
            <a:r>
              <a:rPr lang="en-US" altLang="zh-CN" sz="2800"/>
              <a:t> </a:t>
            </a:r>
            <a:r>
              <a:rPr lang="zh-CN" altLang="en-US" sz="2800"/>
              <a:t>与父类容器的上间距</a:t>
            </a:r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parentNode firstChild lastChild</a:t>
            </a:r>
            <a:r>
              <a:rPr lang="zh-CN" altLang="en-US" sz="2800"/>
              <a:t>父类对象</a:t>
            </a:r>
            <a:endParaRPr lang="en-US" altLang="zh-CN" sz="1400">
              <a:latin typeface="Comic Sans MS" panose="030F0702030302020204" pitchFamily="66" charset="0"/>
            </a:endParaRPr>
          </a:p>
          <a:p>
            <a:endParaRPr lang="en-US" altLang="zh-CN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47107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8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9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0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1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scrollLeft</a:t>
            </a:r>
            <a:r>
              <a:rPr lang="en-US" altLang="zh-CN" sz="2800"/>
              <a:t>   </a:t>
            </a:r>
            <a:r>
              <a:rPr lang="zh-CN" altLang="en-US" sz="2800"/>
              <a:t>滚动条左侧距离</a:t>
            </a:r>
            <a:endParaRPr lang="en-US" altLang="zh-CN" sz="2800"/>
          </a:p>
          <a:p>
            <a:pPr eaLnBrk="1" hangingPunct="1"/>
            <a:r>
              <a:rPr lang="en-US" altLang="zh-CN" sz="2800" b="1"/>
              <a:t>scrollTop</a:t>
            </a:r>
            <a:r>
              <a:rPr lang="en-US" altLang="zh-CN" sz="2800"/>
              <a:t>   </a:t>
            </a:r>
            <a:r>
              <a:rPr lang="zh-CN" altLang="en-US" sz="2800"/>
              <a:t>滚动条上侧距离</a:t>
            </a:r>
            <a:endParaRPr lang="en-US" altLang="zh-CN" sz="2800"/>
          </a:p>
          <a:p>
            <a:pPr eaLnBrk="1" hangingPunct="1"/>
            <a:r>
              <a:rPr lang="en-US" altLang="zh-CN" sz="2800" b="1"/>
              <a:t>scrollHeight</a:t>
            </a:r>
            <a:r>
              <a:rPr lang="en-US" altLang="zh-CN" sz="2800"/>
              <a:t>   </a:t>
            </a:r>
            <a:r>
              <a:rPr lang="zh-CN" altLang="en-US" sz="2800"/>
              <a:t>滚动条高度</a:t>
            </a:r>
            <a:r>
              <a:rPr lang="en-US" altLang="zh-CN" sz="2800"/>
              <a:t>(</a:t>
            </a:r>
            <a:r>
              <a:rPr lang="zh-CN" altLang="en-US" sz="2800"/>
              <a:t>里面实际内容的高度</a:t>
            </a:r>
            <a:r>
              <a:rPr lang="en-US" altLang="zh-CN" sz="2800"/>
              <a:t>)</a:t>
            </a:r>
          </a:p>
          <a:p>
            <a:r>
              <a:rPr lang="en-US" altLang="zh-CN" sz="2800" b="1"/>
              <a:t>scrollWidth</a:t>
            </a:r>
            <a:r>
              <a:rPr lang="en-US" altLang="zh-CN" sz="2800"/>
              <a:t>   </a:t>
            </a:r>
            <a:r>
              <a:rPr lang="zh-CN" altLang="en-US" sz="2800"/>
              <a:t>滚动条宽度（如果</a:t>
            </a:r>
            <a:r>
              <a:rPr lang="en-US" altLang="zh-CN" sz="2800"/>
              <a:t>ovflow</a:t>
            </a:r>
            <a:r>
              <a:rPr lang="zh-CN" altLang="en-US" sz="2800"/>
              <a:t>：</a:t>
            </a:r>
            <a:r>
              <a:rPr lang="en-US" altLang="zh-CN" sz="2800"/>
              <a:t>hidden</a:t>
            </a:r>
          </a:p>
          <a:p>
            <a:r>
              <a:rPr lang="zh-CN" altLang="en-US" sz="2800"/>
              <a:t>仍然可以获取实际宽度</a:t>
            </a:r>
          </a:p>
          <a:p>
            <a:r>
              <a:rPr lang="en-US" altLang="zh-CN" sz="2800"/>
              <a:t>P</a:t>
            </a:r>
            <a:r>
              <a:rPr lang="zh-CN" altLang="en-US" sz="2800"/>
              <a:t>标签中一个单词不会被换行，可以用它来产生滚动条</a:t>
            </a:r>
          </a:p>
          <a:p>
            <a:r>
              <a:rPr lang="zh-CN" altLang="en-US" sz="2800"/>
              <a:t>）</a:t>
            </a:r>
            <a:endParaRPr lang="en-US" altLang="zh-CN" sz="2800">
              <a:latin typeface="Comic Sans MS" panose="030F0702030302020204" pitchFamily="66" charset="0"/>
            </a:endParaRPr>
          </a:p>
          <a:p>
            <a:endParaRPr lang="en-US" altLang="zh-CN" sz="1400">
              <a:latin typeface="Comic Sans MS" panose="030F0702030302020204" pitchFamily="66" charset="0"/>
            </a:endParaRPr>
          </a:p>
          <a:p>
            <a:endParaRPr lang="en-US" altLang="zh-CN" sz="1400">
              <a:latin typeface="Comic Sans MS" panose="030F0702030302020204" pitchFamily="66" charset="0"/>
            </a:endParaRPr>
          </a:p>
          <a:p>
            <a:endParaRPr lang="en-US" altLang="zh-CN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48131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3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4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5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 b="1"/>
              <a:t>attributes[ ] </a:t>
            </a:r>
            <a:r>
              <a:rPr lang="zh-CN" altLang="en-US" sz="3200" b="1"/>
              <a:t>所有属性集合</a:t>
            </a:r>
            <a:endParaRPr lang="en-US" altLang="zh-CN" sz="3200"/>
          </a:p>
          <a:p>
            <a:r>
              <a:rPr lang="en-US" altLang="zh-CN" sz="3200" b="1"/>
              <a:t>childNodes[ ]  </a:t>
            </a:r>
            <a:r>
              <a:rPr lang="zh-CN" altLang="en-US" sz="3200" b="1"/>
              <a:t>所有子结点元素</a:t>
            </a:r>
            <a:endParaRPr lang="en-US" altLang="zh-CN" sz="3200"/>
          </a:p>
          <a:p>
            <a:r>
              <a:rPr lang="en-US" altLang="zh-CN" sz="3200" b="1"/>
              <a:t>className</a:t>
            </a:r>
            <a:r>
              <a:rPr lang="en-US" altLang="zh-CN" sz="3200"/>
              <a:t>  </a:t>
            </a:r>
            <a:r>
              <a:rPr lang="zh-CN" altLang="en-US" sz="3200"/>
              <a:t>获取或设置</a:t>
            </a:r>
            <a:r>
              <a:rPr lang="en-US" altLang="zh-CN" sz="3200"/>
              <a:t>class</a:t>
            </a:r>
            <a:r>
              <a:rPr lang="zh-CN" altLang="en-US" sz="3200"/>
              <a:t>值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0420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49155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6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7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8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59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 b="1"/>
              <a:t>firstChild</a:t>
            </a:r>
            <a:r>
              <a:rPr lang="en-US" altLang="zh-CN" sz="3200"/>
              <a:t> </a:t>
            </a:r>
            <a:r>
              <a:rPr lang="zh-CN" altLang="en-US" sz="3200"/>
              <a:t>第一个子元素</a:t>
            </a:r>
            <a:endParaRPr lang="en-US" altLang="zh-CN" sz="3200"/>
          </a:p>
          <a:p>
            <a:r>
              <a:rPr lang="en-US" altLang="zh-CN" sz="3200" b="1"/>
              <a:t>lastChild</a:t>
            </a:r>
            <a:r>
              <a:rPr lang="en-US" altLang="zh-CN" sz="3200"/>
              <a:t>  </a:t>
            </a:r>
            <a:r>
              <a:rPr lang="zh-CN" altLang="en-US" sz="3200"/>
              <a:t>最后一个子元素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 b="1"/>
              <a:t>id</a:t>
            </a:r>
            <a:r>
              <a:rPr lang="en-US" altLang="zh-CN" sz="3200"/>
              <a:t>  id</a:t>
            </a:r>
            <a:r>
              <a:rPr lang="zh-CN" altLang="en-US" sz="3200"/>
              <a:t>的值，可以用</a:t>
            </a:r>
            <a:r>
              <a:rPr lang="en-US" altLang="zh-CN" sz="3200" b="1"/>
              <a:t>getElementById()</a:t>
            </a:r>
            <a:r>
              <a:rPr lang="en-US" altLang="zh-CN" sz="3200"/>
              <a:t>.</a:t>
            </a:r>
            <a:r>
              <a:rPr lang="zh-CN" altLang="en-US" sz="3200"/>
              <a:t>获取对象</a:t>
            </a:r>
            <a:endParaRPr lang="en-US" altLang="zh-CN" sz="3200"/>
          </a:p>
          <a:p>
            <a:endParaRPr lang="en-US" altLang="zh-CN" sz="32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50179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0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2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3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 b="1"/>
              <a:t>innerHTML</a:t>
            </a:r>
            <a:r>
              <a:rPr lang="en-US" altLang="zh-CN" sz="3200"/>
              <a:t> </a:t>
            </a:r>
            <a:r>
              <a:rPr lang="zh-CN" altLang="en-US" sz="3200"/>
              <a:t>标签内包含的</a:t>
            </a:r>
            <a:r>
              <a:rPr lang="en-US" altLang="zh-CN" sz="3200"/>
              <a:t>HTML</a:t>
            </a:r>
            <a:r>
              <a:rPr lang="zh-CN" altLang="en-US" sz="3200"/>
              <a:t>内容</a:t>
            </a:r>
            <a:endParaRPr lang="en-US" altLang="zh-CN" sz="3200"/>
          </a:p>
          <a:p>
            <a:r>
              <a:rPr lang="en-US" altLang="zh-CN" sz="3200" b="1"/>
              <a:t>innerText </a:t>
            </a:r>
            <a:r>
              <a:rPr lang="en-US" altLang="zh-CN" sz="3200"/>
              <a:t>  </a:t>
            </a:r>
            <a:r>
              <a:rPr lang="zh-CN" altLang="en-US" sz="3200"/>
              <a:t>标签内包含的文字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4497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51203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4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5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6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7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 b="1"/>
              <a:t>nextSibling</a:t>
            </a:r>
            <a:r>
              <a:rPr lang="en-US" altLang="zh-CN" sz="3200"/>
              <a:t>  </a:t>
            </a:r>
            <a:r>
              <a:rPr lang="zh-CN" altLang="en-US" sz="3200"/>
              <a:t>下一个兄弟结点</a:t>
            </a:r>
            <a:endParaRPr lang="en-US" altLang="zh-CN" sz="3200"/>
          </a:p>
          <a:p>
            <a:r>
              <a:rPr lang="en-US" altLang="zh-CN" sz="3200" b="1"/>
              <a:t>nodeName</a:t>
            </a:r>
            <a:r>
              <a:rPr lang="en-US" altLang="zh-CN" sz="3200"/>
              <a:t> </a:t>
            </a:r>
            <a:r>
              <a:rPr lang="zh-CN" altLang="en-US" sz="3200"/>
              <a:t>结点名称，</a:t>
            </a:r>
            <a:r>
              <a:rPr lang="en-US" altLang="zh-CN" sz="3200"/>
              <a:t>name</a:t>
            </a:r>
            <a:r>
              <a:rPr lang="zh-CN" altLang="en-US" sz="3200"/>
              <a:t>的值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9572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52227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8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9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0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1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Comic Sans MS" panose="030F0702030302020204" pitchFamily="66" charset="0"/>
              </a:rPr>
              <a:t>属性：</a:t>
            </a:r>
            <a:r>
              <a:rPr lang="en-US" altLang="zh-CN" sz="2800" b="1"/>
              <a:t> </a:t>
            </a:r>
          </a:p>
          <a:p>
            <a:r>
              <a:rPr lang="en-US" altLang="zh-CN" sz="2800" b="1"/>
              <a:t>previousSibling</a:t>
            </a:r>
            <a:r>
              <a:rPr lang="en-US" altLang="zh-CN" sz="2800"/>
              <a:t>  </a:t>
            </a:r>
            <a:r>
              <a:rPr lang="zh-CN" altLang="en-US" sz="2800"/>
              <a:t>前一个兄弟结点</a:t>
            </a:r>
            <a:endParaRPr lang="en-US" altLang="zh-CN" sz="2800"/>
          </a:p>
          <a:p>
            <a:r>
              <a:rPr lang="en-US" altLang="zh-CN" sz="2800" b="1"/>
              <a:t>style</a:t>
            </a:r>
            <a:r>
              <a:rPr lang="en-US" altLang="zh-CN" sz="2800"/>
              <a:t> </a:t>
            </a:r>
            <a:r>
              <a:rPr lang="zh-CN" altLang="en-US" sz="2800"/>
              <a:t>获取设置内联样式的属性</a:t>
            </a:r>
            <a:endParaRPr lang="en-US" altLang="zh-CN" sz="2800"/>
          </a:p>
          <a:p>
            <a:r>
              <a:rPr lang="en-US" altLang="zh-CN" sz="2800" b="1"/>
              <a:t>tagName</a:t>
            </a:r>
            <a:r>
              <a:rPr lang="en-US" altLang="zh-CN" sz="2800"/>
              <a:t> </a:t>
            </a:r>
            <a:r>
              <a:rPr lang="zh-CN" altLang="en-US" sz="2800"/>
              <a:t>包含对象的标签名称</a:t>
            </a:r>
            <a:endParaRPr lang="en-US" altLang="zh-CN" sz="2800"/>
          </a:p>
          <a:p>
            <a:r>
              <a:rPr lang="en-US" altLang="zh-CN" sz="2800" b="1"/>
              <a:t>title  </a:t>
            </a:r>
            <a:r>
              <a:rPr lang="zh-CN" altLang="en-US" sz="2800" b="1"/>
              <a:t>标题</a:t>
            </a:r>
            <a:endParaRPr lang="en-US" altLang="zh-CN" sz="2800"/>
          </a:p>
          <a:p>
            <a:endParaRPr lang="en-US" altLang="zh-CN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53251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2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4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5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Comic Sans MS" panose="030F0702030302020204" pitchFamily="66" charset="0"/>
              </a:rPr>
              <a:t>方法：</a:t>
            </a:r>
            <a:endParaRPr lang="en-US" altLang="zh-CN" sz="28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appendChild(</a:t>
            </a:r>
            <a:r>
              <a:rPr lang="en-US" altLang="zh-CN" sz="2800" b="1" i="1"/>
              <a:t>newChild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追加子结点</a:t>
            </a:r>
            <a:endParaRPr lang="en-US" altLang="zh-CN" sz="2800"/>
          </a:p>
          <a:p>
            <a:r>
              <a:rPr lang="en-US" altLang="zh-CN" sz="2800" b="1"/>
              <a:t>cloneNode(</a:t>
            </a:r>
            <a:r>
              <a:rPr lang="en-US" altLang="zh-CN" sz="2800" b="1" i="1"/>
              <a:t>cloneChildren</a:t>
            </a:r>
            <a:r>
              <a:rPr lang="en-US" altLang="zh-CN" sz="2800" b="1"/>
              <a:t>)  </a:t>
            </a:r>
            <a:r>
              <a:rPr lang="zh-CN" altLang="en-US" sz="2800" b="1"/>
              <a:t>克隆结点</a:t>
            </a:r>
            <a:endParaRPr lang="en-US" altLang="zh-CN" sz="2800"/>
          </a:p>
          <a:p>
            <a:pPr eaLnBrk="1" hangingPunct="1"/>
            <a:r>
              <a:rPr lang="en-US" altLang="zh-CN" sz="2800" b="1"/>
              <a:t>getAttribute(</a:t>
            </a:r>
            <a:r>
              <a:rPr lang="en-US" altLang="zh-CN" sz="2800" b="1" i="1"/>
              <a:t>name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获取属性值</a:t>
            </a:r>
            <a:endParaRPr lang="en-US" altLang="zh-CN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571500" y="1500188"/>
            <a:ext cx="7286625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方法定义：</a:t>
            </a:r>
            <a:r>
              <a:rPr lang="en-US" altLang="zh-CN" sz="3200">
                <a:latin typeface="Comic Sans MS" panose="030F0702030302020204" pitchFamily="66" charset="0"/>
              </a:rPr>
              <a:t>function fun(a,b,c){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  return a+b+c;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}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function fun1(){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  var v=fun(10,20,30);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  alert(v);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}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&lt;input type=“button” value=“click me”         onclick=“fun1()” /&gt;</a:t>
            </a:r>
            <a:endParaRPr lang="zh-CN" altLang="en-US" sz="3200">
              <a:latin typeface="Comic Sans MS" panose="030F0702030302020204" pitchFamily="66" charset="0"/>
            </a:endParaRP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54275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6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7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9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Comic Sans MS" panose="030F0702030302020204" pitchFamily="66" charset="0"/>
              </a:rPr>
              <a:t>方法：</a:t>
            </a:r>
            <a:endParaRPr lang="en-US" altLang="zh-CN" sz="28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getElementsByTagName(</a:t>
            </a:r>
            <a:r>
              <a:rPr lang="en-US" altLang="zh-CN" sz="2800" b="1" i="1"/>
              <a:t>tagname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通过标签名获取对象，通常返回值为</a:t>
            </a:r>
            <a:r>
              <a:rPr lang="en-US" altLang="zh-CN" sz="2800"/>
              <a:t>Array</a:t>
            </a:r>
          </a:p>
          <a:p>
            <a:r>
              <a:rPr lang="en-US" altLang="zh-CN" sz="2800" b="1"/>
              <a:t>hasChildNodes()</a:t>
            </a:r>
            <a:r>
              <a:rPr lang="en-US" altLang="zh-CN" sz="2800"/>
              <a:t> </a:t>
            </a:r>
            <a:r>
              <a:rPr lang="zh-CN" altLang="en-US" sz="2800"/>
              <a:t>返回</a:t>
            </a:r>
            <a:r>
              <a:rPr lang="en-US" altLang="zh-CN" sz="2800"/>
              <a:t>bolean</a:t>
            </a:r>
            <a:r>
              <a:rPr lang="zh-CN" altLang="en-US" sz="2800"/>
              <a:t>值，是否具有子结点</a:t>
            </a:r>
            <a:endParaRPr lang="en-US" altLang="zh-CN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2.document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55299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0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1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3" name="矩形 3"/>
          <p:cNvSpPr>
            <a:spLocks noChangeArrowheads="1"/>
          </p:cNvSpPr>
          <p:nvPr/>
        </p:nvSpPr>
        <p:spPr bwMode="auto">
          <a:xfrm>
            <a:off x="428625" y="1428750"/>
            <a:ext cx="78581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Comic Sans MS" panose="030F0702030302020204" pitchFamily="66" charset="0"/>
              </a:rPr>
              <a:t>方法：</a:t>
            </a:r>
            <a:endParaRPr lang="en-US" altLang="zh-CN" sz="28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insertBefore(</a:t>
            </a:r>
            <a:r>
              <a:rPr lang="en-US" altLang="zh-CN" sz="2800" b="1" i="1"/>
              <a:t>newChild</a:t>
            </a:r>
            <a:r>
              <a:rPr lang="en-US" altLang="zh-CN" sz="2800" b="1"/>
              <a:t>, </a:t>
            </a:r>
            <a:r>
              <a:rPr lang="en-US" altLang="zh-CN" sz="2800" b="1" i="1"/>
              <a:t>refChild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在已有子结点前插入新结点</a:t>
            </a:r>
            <a:endParaRPr lang="en-US" altLang="zh-CN" sz="2800"/>
          </a:p>
          <a:p>
            <a:pPr eaLnBrk="1" hangingPunct="1"/>
            <a:r>
              <a:rPr lang="en-US" altLang="zh-CN" sz="2800" b="1"/>
              <a:t>removeAttribute(</a:t>
            </a:r>
            <a:r>
              <a:rPr lang="en-US" altLang="zh-CN" sz="2800" b="1" i="1"/>
              <a:t>name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删除结点的属性</a:t>
            </a:r>
            <a:endParaRPr lang="en-US" altLang="zh-CN" sz="2800"/>
          </a:p>
          <a:p>
            <a:endParaRPr lang="en-US" altLang="zh-CN" sz="1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7.document</a:t>
            </a:r>
            <a:r>
              <a:rPr lang="zh-CN" altLang="en-US" smtClean="0">
                <a:ea typeface="宋体" panose="02010600030101010101" pitchFamily="2" charset="-122"/>
              </a:rPr>
              <a:t>属性及方法</a:t>
            </a:r>
          </a:p>
        </p:txBody>
      </p:sp>
      <p:sp>
        <p:nvSpPr>
          <p:cNvPr id="56323" name="AutoShape 2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4" name="AutoShape 4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5" name="AutoShape 6" descr="mk:@MSITStore:C:\我的资料\教学文档\09-10第2学期\CHM\JavaScript2.0+DOM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6" name="AutoShape 7" descr="mk:@MSITStore:C:\我的资料\教学文档\09-10第2学期\CHM\McGraw.Hill.Osborne.JavaScript.2.0.The.Complete.Reference.Second.Edition.eBook-LiB.chm::/8166final/images/fb-01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7" name="矩形 3"/>
          <p:cNvSpPr>
            <a:spLocks noChangeArrowheads="1"/>
          </p:cNvSpPr>
          <p:nvPr/>
        </p:nvSpPr>
        <p:spPr bwMode="auto">
          <a:xfrm>
            <a:off x="428625" y="1285875"/>
            <a:ext cx="78581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Comic Sans MS" panose="030F0702030302020204" pitchFamily="66" charset="0"/>
              </a:rPr>
              <a:t>方法：</a:t>
            </a:r>
            <a:endParaRPr lang="en-US" altLang="zh-CN" sz="2800">
              <a:latin typeface="Comic Sans MS" panose="030F0702030302020204" pitchFamily="66" charset="0"/>
            </a:endParaRPr>
          </a:p>
          <a:p>
            <a:r>
              <a:rPr lang="en-US" altLang="zh-CN" sz="2800" b="1"/>
              <a:t>removeChild(</a:t>
            </a:r>
            <a:r>
              <a:rPr lang="en-US" altLang="zh-CN" sz="2800" b="1" i="1"/>
              <a:t>oldChild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清除子结点</a:t>
            </a:r>
            <a:endParaRPr lang="en-US" altLang="zh-CN" sz="2800"/>
          </a:p>
          <a:p>
            <a:r>
              <a:rPr lang="en-US" altLang="zh-CN" sz="2800" b="1"/>
              <a:t>replaceChild(</a:t>
            </a:r>
            <a:r>
              <a:rPr lang="en-US" altLang="zh-CN" sz="2800" b="1" i="1"/>
              <a:t>newChild</a:t>
            </a:r>
            <a:r>
              <a:rPr lang="en-US" altLang="zh-CN" sz="2800" b="1"/>
              <a:t>, </a:t>
            </a:r>
            <a:r>
              <a:rPr lang="en-US" altLang="zh-CN" sz="2800" b="1" i="1"/>
              <a:t>oldChild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用</a:t>
            </a:r>
            <a:r>
              <a:rPr lang="en-US" altLang="zh-CN" sz="2800"/>
              <a:t>newChild</a:t>
            </a:r>
            <a:r>
              <a:rPr lang="zh-CN" altLang="en-US" sz="2800"/>
              <a:t>结点替换</a:t>
            </a:r>
            <a:r>
              <a:rPr lang="en-US" altLang="zh-CN" sz="2800"/>
              <a:t>oldChild</a:t>
            </a:r>
            <a:r>
              <a:rPr lang="zh-CN" altLang="en-US" sz="2800"/>
              <a:t>结点</a:t>
            </a:r>
            <a:endParaRPr lang="en-US" altLang="zh-CN" sz="2800"/>
          </a:p>
          <a:p>
            <a:r>
              <a:rPr lang="en-US" altLang="zh-CN" sz="2800" b="1"/>
              <a:t>setAttribute(</a:t>
            </a:r>
            <a:r>
              <a:rPr lang="en-US" altLang="zh-CN" sz="2800" b="1" i="1"/>
              <a:t>name</a:t>
            </a:r>
            <a:r>
              <a:rPr lang="en-US" altLang="zh-CN" sz="2800" b="1"/>
              <a:t>, </a:t>
            </a:r>
            <a:r>
              <a:rPr lang="en-US" altLang="zh-CN" sz="2800" b="1" i="1"/>
              <a:t>value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设置</a:t>
            </a:r>
            <a:r>
              <a:rPr lang="en-US" altLang="zh-CN" sz="2800"/>
              <a:t>name</a:t>
            </a:r>
            <a:r>
              <a:rPr lang="zh-CN" altLang="en-US" sz="2800"/>
              <a:t>参数对应属性的值</a:t>
            </a:r>
            <a:endParaRPr lang="en-US" altLang="zh-CN" sz="2800"/>
          </a:p>
          <a:p>
            <a:r>
              <a:rPr lang="en-US" altLang="zh-CN" sz="2800" b="1"/>
              <a:t>setAttributeNode(</a:t>
            </a:r>
            <a:r>
              <a:rPr lang="en-US" altLang="zh-CN" sz="2800" b="1" i="1"/>
              <a:t>newAttr</a:t>
            </a:r>
            <a:r>
              <a:rPr lang="en-US" altLang="zh-CN" sz="2800" b="1"/>
              <a:t>)</a:t>
            </a:r>
            <a:r>
              <a:rPr lang="en-US" altLang="zh-CN" sz="2800"/>
              <a:t> </a:t>
            </a:r>
            <a:r>
              <a:rPr lang="zh-CN" altLang="en-US" sz="2800"/>
              <a:t>增加新的属性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500063" y="1285875"/>
            <a:ext cx="74295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语法结构：</a:t>
            </a:r>
            <a:r>
              <a:rPr lang="en-US" altLang="zh-CN" sz="3200">
                <a:latin typeface="Comic Sans MS" panose="030F0702030302020204" pitchFamily="66" charset="0"/>
              </a:rPr>
              <a:t>if(){  } else{   }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for(var i=0;i&lt;a.length;i++){ }</a:t>
            </a:r>
          </a:p>
          <a:p>
            <a:r>
              <a:rPr lang="en-US" altLang="zh-CN" sz="3200">
                <a:solidFill>
                  <a:srgbClr val="FF0000"/>
                </a:solidFill>
                <a:latin typeface="Comic Sans MS" panose="030F0702030302020204" pitchFamily="66" charset="0"/>
              </a:rPr>
              <a:t>                  for(links in doument){    }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while(){     }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do{   }while();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switch(){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    case </a:t>
            </a:r>
            <a:r>
              <a:rPr lang="zh-CN" altLang="en-US" sz="3200">
                <a:latin typeface="Comic Sans MS" panose="030F0702030302020204" pitchFamily="66" charset="0"/>
              </a:rPr>
              <a:t>值</a:t>
            </a:r>
            <a:r>
              <a:rPr lang="en-US" altLang="zh-CN" sz="3200">
                <a:latin typeface="Comic Sans MS" panose="030F0702030302020204" pitchFamily="66" charset="0"/>
              </a:rPr>
              <a:t>:           break;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    case </a:t>
            </a:r>
            <a:r>
              <a:rPr lang="zh-CN" altLang="en-US" sz="3200">
                <a:latin typeface="Comic Sans MS" panose="030F0702030302020204" pitchFamily="66" charset="0"/>
              </a:rPr>
              <a:t>值</a:t>
            </a:r>
            <a:r>
              <a:rPr lang="en-US" altLang="zh-CN" sz="3200">
                <a:latin typeface="Comic Sans MS" panose="030F0702030302020204" pitchFamily="66" charset="0"/>
              </a:rPr>
              <a:t>:            break;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     default:    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                }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571500" y="1428750"/>
            <a:ext cx="72866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Comic Sans MS" panose="030F0702030302020204" pitchFamily="66" charset="0"/>
              </a:rPr>
              <a:t>对象：</a:t>
            </a:r>
            <a:r>
              <a:rPr lang="en-US" altLang="zh-CN" sz="3200">
                <a:latin typeface="Comic Sans MS" panose="030F0702030302020204" pitchFamily="66" charset="0"/>
              </a:rPr>
              <a:t>1 Date</a:t>
            </a:r>
            <a:r>
              <a:rPr lang="zh-CN" altLang="en-US" sz="3200">
                <a:latin typeface="Comic Sans MS" panose="030F0702030302020204" pitchFamily="66" charset="0"/>
              </a:rPr>
              <a:t>    日期对象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          2 String</a:t>
            </a:r>
            <a:r>
              <a:rPr lang="zh-CN" altLang="en-US" sz="3200">
                <a:latin typeface="Comic Sans MS" panose="030F0702030302020204" pitchFamily="66" charset="0"/>
              </a:rPr>
              <a:t>  字符串对象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          3 Array</a:t>
            </a:r>
            <a:r>
              <a:rPr lang="zh-CN" altLang="en-US" sz="3200">
                <a:latin typeface="Comic Sans MS" panose="030F0702030302020204" pitchFamily="66" charset="0"/>
              </a:rPr>
              <a:t>    数组对象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          4 Math</a:t>
            </a:r>
            <a:r>
              <a:rPr lang="zh-CN" altLang="en-US" sz="3200">
                <a:latin typeface="Comic Sans MS" panose="030F0702030302020204" pitchFamily="66" charset="0"/>
              </a:rPr>
              <a:t>     数学对象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          5 Error</a:t>
            </a:r>
            <a:r>
              <a:rPr lang="zh-CN" altLang="en-US" sz="3200">
                <a:latin typeface="Comic Sans MS" panose="030F0702030302020204" pitchFamily="66" charset="0"/>
              </a:rPr>
              <a:t>     异常对象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          6 RegExp</a:t>
            </a:r>
            <a:r>
              <a:rPr lang="zh-CN" altLang="en-US" sz="3200">
                <a:latin typeface="Comic Sans MS" panose="030F0702030302020204" pitchFamily="66" charset="0"/>
              </a:rPr>
              <a:t>   正则表达式</a:t>
            </a:r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500063" y="1428750"/>
            <a:ext cx="750093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Date</a:t>
            </a:r>
            <a:r>
              <a:rPr lang="zh-CN" altLang="en-US" sz="3200">
                <a:latin typeface="Comic Sans MS" panose="030F0702030302020204" pitchFamily="66" charset="0"/>
              </a:rPr>
              <a:t>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方法：</a:t>
            </a:r>
            <a:r>
              <a:rPr lang="en-US" altLang="zh-CN" sz="3200">
                <a:latin typeface="Comic Sans MS" panose="030F0702030302020204" pitchFamily="66" charset="0"/>
              </a:rPr>
              <a:t>getDay(),getDate(),getMonth()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getYear(),getMinite(),getSecond(),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getTime()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var d=new Date();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if(d.getDay()==0){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   alert(“</a:t>
            </a:r>
            <a:r>
              <a:rPr lang="zh-CN" altLang="en-US" sz="3200">
                <a:latin typeface="Comic Sans MS" panose="030F0702030302020204" pitchFamily="66" charset="0"/>
              </a:rPr>
              <a:t>今天休息</a:t>
            </a:r>
            <a:r>
              <a:rPr lang="en-US" altLang="zh-CN" sz="3200">
                <a:latin typeface="Comic Sans MS" panose="030F0702030302020204" pitchFamily="66" charset="0"/>
              </a:rPr>
              <a:t>”);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}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5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1.javascript</a:t>
            </a:r>
            <a:r>
              <a:rPr lang="zh-CN" altLang="en-US" smtClean="0">
                <a:ea typeface="宋体" panose="02010600030101010101" pitchFamily="2" charset="-122"/>
              </a:rPr>
              <a:t>的基本语法</a:t>
            </a:r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285750" y="1285875"/>
            <a:ext cx="77866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Comic Sans MS" panose="030F0702030302020204" pitchFamily="66" charset="0"/>
              </a:rPr>
              <a:t>String</a:t>
            </a:r>
            <a:r>
              <a:rPr lang="zh-CN" altLang="en-US" sz="3200">
                <a:latin typeface="Comic Sans MS" panose="030F0702030302020204" pitchFamily="66" charset="0"/>
              </a:rPr>
              <a:t>对象</a:t>
            </a:r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zh-CN" altLang="en-US" sz="3200">
                <a:latin typeface="Comic Sans MS" panose="030F0702030302020204" pitchFamily="66" charset="0"/>
              </a:rPr>
              <a:t>属性：</a:t>
            </a:r>
            <a:r>
              <a:rPr lang="en-US" altLang="zh-CN" sz="3200">
                <a:latin typeface="Comic Sans MS" panose="030F0702030302020204" pitchFamily="66" charset="0"/>
              </a:rPr>
              <a:t>length</a:t>
            </a:r>
          </a:p>
          <a:p>
            <a:r>
              <a:rPr lang="zh-CN" altLang="en-US" sz="3200">
                <a:latin typeface="Comic Sans MS" panose="030F0702030302020204" pitchFamily="66" charset="0"/>
              </a:rPr>
              <a:t>方法：</a:t>
            </a:r>
            <a:r>
              <a:rPr lang="en-US" altLang="zh-CN" sz="3200">
                <a:latin typeface="Comic Sans MS" panose="030F0702030302020204" pitchFamily="66" charset="0"/>
              </a:rPr>
              <a:t>charAt(),indexOf(), match(),split() ,substring()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search(),replace(), lastIndexOf()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toLowerCase(),toUpperCase()</a:t>
            </a:r>
          </a:p>
          <a:p>
            <a:endParaRPr lang="en-US" altLang="zh-CN" sz="3200">
              <a:latin typeface="Comic Sans MS" panose="030F0702030302020204" pitchFamily="66" charset="0"/>
            </a:endParaRPr>
          </a:p>
          <a:p>
            <a:r>
              <a:rPr lang="en-US" altLang="zh-CN" sz="3200">
                <a:latin typeface="Comic Sans MS" panose="030F0702030302020204" pitchFamily="66" charset="0"/>
              </a:rPr>
              <a:t>var s=“a,b,c,d,e”;</a:t>
            </a:r>
          </a:p>
          <a:p>
            <a:r>
              <a:rPr lang="en-US" altLang="zh-CN" sz="3200">
                <a:latin typeface="Comic Sans MS" panose="030F0702030302020204" pitchFamily="66" charset="0"/>
              </a:rPr>
              <a:t>var list=s.split(“,”);</a:t>
            </a:r>
            <a:r>
              <a:rPr lang="zh-CN" altLang="en-US" sz="3200">
                <a:latin typeface="Comic Sans MS" panose="030F0702030302020204" pitchFamily="66" charset="0"/>
              </a:rPr>
              <a:t>  </a:t>
            </a:r>
            <a:r>
              <a:rPr lang="en-US" altLang="zh-CN" sz="3200">
                <a:latin typeface="Comic Sans MS" panose="030F0702030302020204" pitchFamily="66" charset="0"/>
              </a:rPr>
              <a:t>list[0]=a  list[1]=b</a:t>
            </a:r>
          </a:p>
        </p:txBody>
      </p:sp>
    </p:spTree>
    <p:extLst>
      <p:ext uri="{BB962C8B-B14F-4D97-AF65-F5344CB8AC3E}">
        <p14:creationId xmlns:p14="http://schemas.microsoft.com/office/powerpoint/2010/main" val="959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1615</Words>
  <Application>Microsoft Office PowerPoint</Application>
  <PresentationFormat>全屏显示(4:3)</PresentationFormat>
  <Paragraphs>325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华文行楷</vt:lpstr>
      <vt:lpstr>SimSun</vt:lpstr>
      <vt:lpstr>SimSun</vt:lpstr>
      <vt:lpstr>Arial</vt:lpstr>
      <vt:lpstr>Calibri</vt:lpstr>
      <vt:lpstr>Comic Sans MS</vt:lpstr>
      <vt:lpstr>Times New Roman</vt:lpstr>
      <vt:lpstr>Verdana</vt:lpstr>
      <vt:lpstr>Office 主题</vt:lpstr>
      <vt:lpstr>JavaScript基础</vt:lpstr>
      <vt:lpstr>1.javascript的概念</vt:lpstr>
      <vt:lpstr>1.Javascript引入</vt:lpstr>
      <vt:lpstr>1.javascript的基本语法</vt:lpstr>
      <vt:lpstr>1.javascript的基本语法</vt:lpstr>
      <vt:lpstr>1.javascript的基本语法</vt:lpstr>
      <vt:lpstr>1.javascript的基本语法</vt:lpstr>
      <vt:lpstr>1.javascript的基本语法</vt:lpstr>
      <vt:lpstr>1.javascript的基本语法</vt:lpstr>
      <vt:lpstr>1.javascript的基本语法</vt:lpstr>
      <vt:lpstr>1.javascript的基本语法</vt:lpstr>
      <vt:lpstr>1.javascript的基本语法</vt:lpstr>
      <vt:lpstr>2.Javascript流程控制实例</vt:lpstr>
      <vt:lpstr>2.Javascript流程控制实例</vt:lpstr>
      <vt:lpstr>2.Javascript流程控制实例</vt:lpstr>
      <vt:lpstr>2.Javascript流程控制实例</vt:lpstr>
      <vt:lpstr>2.Javascript流程控制实例</vt:lpstr>
      <vt:lpstr>3.Javascript流程控制练习</vt:lpstr>
      <vt:lpstr>2.事件驱动和事件处理</vt:lpstr>
      <vt:lpstr>2.事件实例</vt:lpstr>
      <vt:lpstr>2.事件练习</vt:lpstr>
      <vt:lpstr>1.javascript的基本语法</vt:lpstr>
      <vt:lpstr>1.javascript的基本语法</vt:lpstr>
      <vt:lpstr>1.javascript的基本语法</vt:lpstr>
      <vt:lpstr>1.javascript的基本语法</vt:lpstr>
      <vt:lpstr>1.javascript的基本语法</vt:lpstr>
      <vt:lpstr>2.Javascript流程控制实例</vt:lpstr>
      <vt:lpstr>2.Javascript流程控制实例</vt:lpstr>
      <vt:lpstr>2.Javascript流程控制实例</vt:lpstr>
      <vt:lpstr>2.HTML DOM结构</vt:lpstr>
      <vt:lpstr>2.Window属性及方法</vt:lpstr>
      <vt:lpstr>2.Window属性及方法</vt:lpstr>
      <vt:lpstr>2.Window属性及方法</vt:lpstr>
      <vt:lpstr>2.Window属性及方法</vt:lpstr>
      <vt:lpstr>2.Window属性及方法</vt:lpstr>
      <vt:lpstr>2. 属性及方法</vt:lpstr>
      <vt:lpstr>2 DOM的window结构</vt:lpstr>
      <vt:lpstr>4.Navigator属性</vt:lpstr>
      <vt:lpstr>5.history属性</vt:lpstr>
      <vt:lpstr>6.location属性</vt:lpstr>
      <vt:lpstr>7.1 document的对象结构</vt:lpstr>
      <vt:lpstr>7.document属性及方法</vt:lpstr>
      <vt:lpstr>7.document属性及方法</vt:lpstr>
      <vt:lpstr>7.document属性及方法</vt:lpstr>
      <vt:lpstr>2.document属性及方法</vt:lpstr>
      <vt:lpstr>7.document属性及方法</vt:lpstr>
      <vt:lpstr>7.document属性及方法</vt:lpstr>
      <vt:lpstr>7.document属性及方法</vt:lpstr>
      <vt:lpstr>7.document属性及方法</vt:lpstr>
      <vt:lpstr>7.document属性及方法</vt:lpstr>
      <vt:lpstr>2.document属性及方法</vt:lpstr>
      <vt:lpstr>7.document属性及方法</vt:lpstr>
    </vt:vector>
  </TitlesOfParts>
  <Company>www.Prana.cn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 Design Patterns</dc:title>
  <dc:creator>Prana</dc:creator>
  <cp:lastModifiedBy>DingY</cp:lastModifiedBy>
  <cp:revision>79</cp:revision>
  <cp:lastPrinted>2006-03-11T07:23:04Z</cp:lastPrinted>
  <dcterms:created xsi:type="dcterms:W3CDTF">2006-02-12T14:49:55Z</dcterms:created>
  <dcterms:modified xsi:type="dcterms:W3CDTF">2017-08-19T23:05:11Z</dcterms:modified>
</cp:coreProperties>
</file>