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3FA81-4711-4FD1-BE13-ACCBF630335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0D520-874E-44B7-88C8-7AD0418A52D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-2125" y="6586573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SimSun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7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975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333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8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hapter4&#35838;&#22530;&#26696;&#20363;/4&#12289;&#26679;&#24335;&#34920;&#30340;&#19977;&#31867;&#24212;&#29992;&#26041;&#24335;/Link_Outcss2.html" TargetMode="External"/><Relationship Id="rId2" Type="http://schemas.openxmlformats.org/officeDocument/2006/relationships/hyperlink" Target="chapter4&#35838;&#22530;&#26696;&#20363;/4&#12289;&#26679;&#24335;&#34920;&#30340;&#19977;&#31867;&#24212;&#29992;&#26041;&#24335;/Link_Outcss1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b="1" dirty="0">
                <a:latin typeface="Times New Roman" pitchFamily="18" charset="0"/>
              </a:rPr>
              <a:t>CSS</a:t>
            </a:r>
            <a:r>
              <a:rPr lang="zh-CN" altLang="en-US" sz="6600" b="1" dirty="0">
                <a:latin typeface="Times New Roman" pitchFamily="18" charset="0"/>
              </a:rPr>
              <a:t>样式表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553616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www.kmdin.net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-201613"/>
            <a:ext cx="7097740" cy="1109663"/>
          </a:xfrm>
        </p:spPr>
        <p:txBody>
          <a:bodyPr/>
          <a:lstStyle/>
          <a:p>
            <a:r>
              <a:rPr lang="zh-CN" altLang="en-US" dirty="0"/>
              <a:t>常用的样式属性</a:t>
            </a:r>
          </a:p>
        </p:txBody>
      </p:sp>
      <p:sp>
        <p:nvSpPr>
          <p:cNvPr id="683038" name="AutoShape 30"/>
          <p:cNvSpPr>
            <a:spLocks noChangeArrowheads="1"/>
          </p:cNvSpPr>
          <p:nvPr/>
        </p:nvSpPr>
        <p:spPr bwMode="auto">
          <a:xfrm>
            <a:off x="590550" y="1398588"/>
            <a:ext cx="8259763" cy="4802187"/>
          </a:xfrm>
          <a:prstGeom prst="roundRect">
            <a:avLst>
              <a:gd name="adj" fmla="val 485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P </a:t>
            </a:r>
            <a:r>
              <a:rPr lang="en-US" altLang="zh-CN" sz="1800" b="1"/>
              <a:t> {  font-size: 12px;</a:t>
            </a:r>
          </a:p>
          <a:p>
            <a:pPr lvl="1"/>
            <a:r>
              <a:rPr lang="en-US" altLang="zh-CN" sz="1800" b="1"/>
              <a:t>	font-family: "</a:t>
            </a:r>
            <a:r>
              <a:rPr lang="zh-CN" altLang="en-US" sz="1800" b="1"/>
              <a:t>宋体</a:t>
            </a:r>
            <a:r>
              <a:rPr lang="en-US" altLang="zh-CN" sz="1800" b="1"/>
              <a:t>";</a:t>
            </a:r>
          </a:p>
          <a:p>
            <a:pPr lvl="1"/>
            <a:r>
              <a:rPr lang="en-US" altLang="zh-CN" sz="1800" b="1"/>
              <a:t>	text-align:left;  }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.bigFont</a:t>
            </a:r>
            <a:r>
              <a:rPr lang="en-US" altLang="zh-CN" sz="1800" b="1"/>
              <a:t> </a:t>
            </a:r>
          </a:p>
          <a:p>
            <a:pPr lvl="1"/>
            <a:r>
              <a:rPr lang="en-US" altLang="zh-CN" sz="1800" b="1"/>
              <a:t>{     f  ont-size: 16px;</a:t>
            </a:r>
          </a:p>
          <a:p>
            <a:pPr lvl="1"/>
            <a:r>
              <a:rPr lang="en-US" altLang="zh-CN" sz="1800" b="1"/>
              <a:t>	 color:red;    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&lt;/HEAD&gt;</a:t>
            </a:r>
          </a:p>
          <a:p>
            <a:pPr lvl="1"/>
            <a:r>
              <a:rPr lang="en-US" altLang="zh-CN" sz="1800" b="1"/>
              <a:t>&lt;BODY&gt;</a:t>
            </a:r>
          </a:p>
          <a:p>
            <a:pPr lvl="1"/>
            <a:r>
              <a:rPr lang="en-US" altLang="zh-CN" sz="1800" b="1"/>
              <a:t>【</a:t>
            </a:r>
            <a:r>
              <a:rPr lang="zh-CN" altLang="en-US" sz="1800" b="1"/>
              <a:t>新闻</a:t>
            </a:r>
            <a:r>
              <a:rPr lang="en-US" altLang="zh-CN" sz="1800" b="1"/>
              <a:t>】[</a:t>
            </a:r>
            <a:r>
              <a:rPr lang="zh-CN" altLang="en-US" sz="1800" b="1"/>
              <a:t>设搜狐为首页</a:t>
            </a:r>
            <a:r>
              <a:rPr lang="en-US" altLang="zh-CN" sz="1800" b="1"/>
              <a:t>] 9</a:t>
            </a:r>
            <a:r>
              <a:rPr lang="zh-CN" altLang="en-US" sz="1800" b="1"/>
              <a:t>月</a:t>
            </a:r>
            <a:r>
              <a:rPr lang="en-US" altLang="zh-CN" sz="1800" b="1"/>
              <a:t>1</a:t>
            </a:r>
            <a:r>
              <a:rPr lang="zh-CN" altLang="en-US" sz="1800" b="1"/>
              <a:t>日 </a:t>
            </a:r>
          </a:p>
          <a:p>
            <a:pPr lvl="1"/>
            <a:r>
              <a:rPr lang="en-US" altLang="zh-CN" sz="1800" b="1"/>
              <a:t>&lt;P </a:t>
            </a:r>
            <a:r>
              <a:rPr lang="en-US" altLang="zh-CN" sz="1800" b="1">
                <a:solidFill>
                  <a:srgbClr val="0000FF"/>
                </a:solidFill>
              </a:rPr>
              <a:t>class="bigFont"</a:t>
            </a:r>
            <a:r>
              <a:rPr lang="en-US" altLang="zh-CN" sz="1800" b="1"/>
              <a:t>&gt;·</a:t>
            </a:r>
            <a:r>
              <a:rPr lang="zh-CN" altLang="en-US" sz="1800" b="1"/>
              <a:t>世锦赛刘翔</a:t>
            </a:r>
            <a:r>
              <a:rPr lang="en-US" altLang="zh-CN" sz="1800" b="1"/>
              <a:t>12</a:t>
            </a:r>
            <a:r>
              <a:rPr lang="zh-CN" altLang="en-US" sz="1800" b="1"/>
              <a:t>秒</a:t>
            </a:r>
            <a:r>
              <a:rPr lang="en-US" altLang="zh-CN" sz="1800" b="1"/>
              <a:t>95</a:t>
            </a:r>
            <a:r>
              <a:rPr lang="zh-CN" altLang="en-US" sz="1800" b="1"/>
              <a:t>夺冠成就大满贯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&lt;P&gt;·</a:t>
            </a:r>
            <a:r>
              <a:rPr lang="zh-CN" altLang="en-US" sz="1800" b="1"/>
              <a:t>我国实施不安全食品召回制度 遏制非法出口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…..</a:t>
            </a:r>
          </a:p>
        </p:txBody>
      </p:sp>
      <p:sp>
        <p:nvSpPr>
          <p:cNvPr id="683041" name="AutoShape 33"/>
          <p:cNvSpPr>
            <a:spLocks noChangeArrowheads="1"/>
          </p:cNvSpPr>
          <p:nvPr/>
        </p:nvSpPr>
        <p:spPr bwMode="auto">
          <a:xfrm>
            <a:off x="4691063" y="1587500"/>
            <a:ext cx="1295400" cy="693738"/>
          </a:xfrm>
          <a:prstGeom prst="wedgeRoundRectCallout">
            <a:avLst>
              <a:gd name="adj1" fmla="val -85417"/>
              <a:gd name="adj2" fmla="val 581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声明</a:t>
            </a:r>
            <a:r>
              <a:rPr lang="en-US" altLang="zh-CN" sz="1800" b="1"/>
              <a:t>P</a:t>
            </a:r>
            <a:r>
              <a:rPr lang="zh-CN" altLang="en-US" sz="1800" b="1"/>
              <a:t>标签样式</a:t>
            </a:r>
          </a:p>
        </p:txBody>
      </p:sp>
      <p:sp>
        <p:nvSpPr>
          <p:cNvPr id="683042" name="AutoShape 34"/>
          <p:cNvSpPr>
            <a:spLocks/>
          </p:cNvSpPr>
          <p:nvPr/>
        </p:nvSpPr>
        <p:spPr bwMode="auto">
          <a:xfrm>
            <a:off x="4067175" y="1827213"/>
            <a:ext cx="144463" cy="1008062"/>
          </a:xfrm>
          <a:prstGeom prst="rightBrace">
            <a:avLst>
              <a:gd name="adj1" fmla="val 5815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44" name="AutoShape 36"/>
          <p:cNvSpPr>
            <a:spLocks noChangeArrowheads="1"/>
          </p:cNvSpPr>
          <p:nvPr/>
        </p:nvSpPr>
        <p:spPr bwMode="auto">
          <a:xfrm>
            <a:off x="4318000" y="2700338"/>
            <a:ext cx="2952750" cy="693737"/>
          </a:xfrm>
          <a:prstGeom prst="wedgeRoundRectCallout">
            <a:avLst>
              <a:gd name="adj1" fmla="val -68657"/>
              <a:gd name="adj2" fmla="val 47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声明名称为</a:t>
            </a:r>
            <a:r>
              <a:rPr lang="en-US" altLang="zh-CN" sz="1800" b="1"/>
              <a:t>bigFont</a:t>
            </a:r>
            <a:r>
              <a:rPr lang="zh-CN" altLang="en-US" sz="1800" b="1"/>
              <a:t>类样式</a:t>
            </a:r>
            <a:r>
              <a:rPr lang="en-US" altLang="zh-CN" sz="1800" b="1"/>
              <a:t>,</a:t>
            </a:r>
            <a:r>
              <a:rPr lang="zh-CN" altLang="en-US" sz="1800" b="1"/>
              <a:t>它可被多个标签共享</a:t>
            </a:r>
          </a:p>
        </p:txBody>
      </p:sp>
      <p:sp>
        <p:nvSpPr>
          <p:cNvPr id="683045" name="AutoShape 37"/>
          <p:cNvSpPr>
            <a:spLocks/>
          </p:cNvSpPr>
          <p:nvPr/>
        </p:nvSpPr>
        <p:spPr bwMode="auto">
          <a:xfrm>
            <a:off x="3563938" y="2965450"/>
            <a:ext cx="215900" cy="822325"/>
          </a:xfrm>
          <a:prstGeom prst="rightBrace">
            <a:avLst>
              <a:gd name="adj1" fmla="val 3174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3053" name="AutoShape 45"/>
          <p:cNvSpPr>
            <a:spLocks noChangeArrowheads="1"/>
          </p:cNvSpPr>
          <p:nvPr/>
        </p:nvSpPr>
        <p:spPr bwMode="auto">
          <a:xfrm>
            <a:off x="3071802" y="3714752"/>
            <a:ext cx="2232025" cy="693738"/>
          </a:xfrm>
          <a:prstGeom prst="wedgeRoundRectCallout">
            <a:avLst>
              <a:gd name="adj1" fmla="val -48292"/>
              <a:gd name="adj2" fmla="val 97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应用类样式用</a:t>
            </a:r>
          </a:p>
          <a:p>
            <a:pPr algn="ctr">
              <a:spcBef>
                <a:spcPct val="0"/>
              </a:spcBef>
            </a:pPr>
            <a:r>
              <a:rPr lang="en-US" altLang="zh-CN" sz="1800" b="1"/>
              <a:t>class</a:t>
            </a:r>
            <a:r>
              <a:rPr lang="zh-CN" altLang="en-US" sz="1800" b="1"/>
              <a:t>＝”类名“</a:t>
            </a:r>
          </a:p>
        </p:txBody>
      </p:sp>
      <p:pic>
        <p:nvPicPr>
          <p:cNvPr id="683054" name="Picture 46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150" y="590550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4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8" grpId="0" animBg="1"/>
      <p:bldP spid="683041" grpId="0" animBg="1"/>
      <p:bldP spid="683042" grpId="0" animBg="1"/>
      <p:bldP spid="683044" grpId="0" animBg="1"/>
      <p:bldP spid="683045" grpId="0" animBg="1"/>
      <p:bldP spid="683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42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25" y="2322513"/>
            <a:ext cx="4967288" cy="307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1214438"/>
            <a:ext cx="6335712" cy="576262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/>
              <a:t>编写如下图所示效果对应的</a:t>
            </a:r>
            <a:r>
              <a:rPr lang="en-US" altLang="zh-CN"/>
              <a:t>HTML</a:t>
            </a:r>
            <a:r>
              <a:rPr lang="zh-CN" altLang="en-US"/>
              <a:t>代码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en-US" altLang="zh-CN"/>
          </a:p>
        </p:txBody>
      </p:sp>
      <p:sp>
        <p:nvSpPr>
          <p:cNvPr id="657421" name="AutoShape 13"/>
          <p:cNvSpPr>
            <a:spLocks noChangeArrowheads="1"/>
          </p:cNvSpPr>
          <p:nvPr/>
        </p:nvSpPr>
        <p:spPr bwMode="auto">
          <a:xfrm>
            <a:off x="2119313" y="2470150"/>
            <a:ext cx="2706687" cy="833438"/>
          </a:xfrm>
          <a:prstGeom prst="wedgeRoundRectCallout">
            <a:avLst>
              <a:gd name="adj1" fmla="val 45954"/>
              <a:gd name="adj2" fmla="val 103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黑体，字体大小</a:t>
            </a:r>
            <a:r>
              <a:rPr lang="en-US" altLang="zh-CN" sz="1800" b="1"/>
              <a:t>20px</a:t>
            </a:r>
          </a:p>
        </p:txBody>
      </p:sp>
      <p:sp>
        <p:nvSpPr>
          <p:cNvPr id="657422" name="AutoShape 14"/>
          <p:cNvSpPr>
            <a:spLocks noChangeArrowheads="1"/>
          </p:cNvSpPr>
          <p:nvPr/>
        </p:nvSpPr>
        <p:spPr bwMode="auto">
          <a:xfrm>
            <a:off x="1976438" y="4625975"/>
            <a:ext cx="2527300" cy="796925"/>
          </a:xfrm>
          <a:prstGeom prst="wedgeRoundRectCallout">
            <a:avLst>
              <a:gd name="adj1" fmla="val 55023"/>
              <a:gd name="adj2" fmla="val -1043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字体大小</a:t>
            </a:r>
            <a:r>
              <a:rPr lang="en-US" altLang="zh-CN" sz="1800" b="1"/>
              <a:t>14px</a:t>
            </a:r>
            <a:r>
              <a:rPr lang="zh-CN" altLang="en-US" sz="1800" b="1"/>
              <a:t>，蓝色</a:t>
            </a:r>
          </a:p>
        </p:txBody>
      </p:sp>
      <p:pic>
        <p:nvPicPr>
          <p:cNvPr id="657426" name="Picture 18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981075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88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1" grpId="0" animBg="1"/>
      <p:bldP spid="6574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57338"/>
            <a:ext cx="8064500" cy="4525962"/>
          </a:xfrm>
        </p:spPr>
        <p:txBody>
          <a:bodyPr/>
          <a:lstStyle/>
          <a:p>
            <a:r>
              <a:rPr lang="zh-CN" altLang="en-US"/>
              <a:t>背景属性</a:t>
            </a:r>
          </a:p>
        </p:txBody>
      </p:sp>
      <p:graphicFrame>
        <p:nvGraphicFramePr>
          <p:cNvPr id="659556" name="Group 100"/>
          <p:cNvGraphicFramePr>
            <a:graphicFrameLocks noGrp="1"/>
          </p:cNvGraphicFramePr>
          <p:nvPr>
            <p:ph sz="half" idx="2"/>
          </p:nvPr>
        </p:nvGraphicFramePr>
        <p:xfrm>
          <a:off x="1195388" y="2268538"/>
          <a:ext cx="6767512" cy="2565402"/>
        </p:xfrm>
        <a:graphic>
          <a:graphicData uri="http://schemas.openxmlformats.org/drawingml/2006/table">
            <a:tbl>
              <a:tblPr/>
              <a:tblGrid>
                <a:gridCol w="302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背景属性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background-color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设置背景颜色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background-image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设置背景图像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background-repeat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设置一个指定的图像如何被重复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可取值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repeat-x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、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repeat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、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no-repeat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repeat-y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59566" name="Picture 110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701675"/>
            <a:ext cx="1081087" cy="981075"/>
          </a:xfrm>
          <a:prstGeom prst="rect">
            <a:avLst/>
          </a:prstGeom>
          <a:noFill/>
        </p:spPr>
      </p:pic>
      <p:sp>
        <p:nvSpPr>
          <p:cNvPr id="659567" name="AutoShape 111"/>
          <p:cNvSpPr>
            <a:spLocks noChangeArrowheads="1"/>
          </p:cNvSpPr>
          <p:nvPr/>
        </p:nvSpPr>
        <p:spPr bwMode="auto">
          <a:xfrm>
            <a:off x="544513" y="1633538"/>
            <a:ext cx="8120062" cy="3478212"/>
          </a:xfrm>
          <a:prstGeom prst="roundRect">
            <a:avLst>
              <a:gd name="adj" fmla="val 6565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/>
              <a:t>	……</a:t>
            </a:r>
          </a:p>
          <a:p>
            <a:pPr lvl="2"/>
            <a:r>
              <a:rPr lang="en-US" altLang="zh-CN" sz="1800" b="1"/>
              <a:t>    table </a:t>
            </a:r>
          </a:p>
          <a:p>
            <a:pPr lvl="2"/>
            <a:r>
              <a:rPr lang="en-US" altLang="zh-CN" sz="1800" b="1"/>
              <a:t>    {</a:t>
            </a:r>
          </a:p>
          <a:p>
            <a:pPr lvl="2"/>
            <a:r>
              <a:rPr lang="en-US" altLang="zh-CN" sz="1800" b="1"/>
              <a:t>	background-image: url(images/type_back1.jpg);</a:t>
            </a:r>
          </a:p>
          <a:p>
            <a:pPr lvl="2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background-repeat:no-repeat;</a:t>
            </a:r>
            <a:r>
              <a:rPr lang="en-US" altLang="zh-CN" sz="1800" b="1"/>
              <a:t> </a:t>
            </a:r>
          </a:p>
          <a:p>
            <a:pPr lvl="2"/>
            <a:r>
              <a:rPr lang="en-US" altLang="zh-CN" sz="1800" b="1"/>
              <a:t>      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	……</a:t>
            </a:r>
          </a:p>
          <a:p>
            <a:pPr lvl="1"/>
            <a:endParaRPr lang="en-US" altLang="zh-CN" sz="1800" b="1"/>
          </a:p>
        </p:txBody>
      </p:sp>
      <p:sp>
        <p:nvSpPr>
          <p:cNvPr id="659568" name="AutoShape 112"/>
          <p:cNvSpPr>
            <a:spLocks noChangeArrowheads="1"/>
          </p:cNvSpPr>
          <p:nvPr/>
        </p:nvSpPr>
        <p:spPr bwMode="auto">
          <a:xfrm>
            <a:off x="6096000" y="1530350"/>
            <a:ext cx="2447925" cy="990600"/>
          </a:xfrm>
          <a:prstGeom prst="wedgeRoundRectCallout">
            <a:avLst>
              <a:gd name="adj1" fmla="val -49870"/>
              <a:gd name="adj2" fmla="val 1110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设置背景图像为</a:t>
            </a:r>
            <a:r>
              <a:rPr lang="en-US" altLang="zh-CN" sz="1800" b="1"/>
              <a:t>images</a:t>
            </a:r>
            <a:r>
              <a:rPr lang="zh-CN" altLang="en-US" sz="1800" b="1"/>
              <a:t>文件夹下的</a:t>
            </a:r>
            <a:r>
              <a:rPr lang="en-US" altLang="zh-CN" sz="1800" b="1"/>
              <a:t>type_back1.jpg</a:t>
            </a:r>
          </a:p>
        </p:txBody>
      </p:sp>
      <p:sp>
        <p:nvSpPr>
          <p:cNvPr id="659569" name="AutoShape 113"/>
          <p:cNvSpPr>
            <a:spLocks noChangeArrowheads="1"/>
          </p:cNvSpPr>
          <p:nvPr/>
        </p:nvSpPr>
        <p:spPr bwMode="auto">
          <a:xfrm>
            <a:off x="5222875" y="4067175"/>
            <a:ext cx="1584325" cy="693738"/>
          </a:xfrm>
          <a:prstGeom prst="wedgeRoundRectCallout">
            <a:avLst>
              <a:gd name="adj1" fmla="val -55713"/>
              <a:gd name="adj2" fmla="val -1136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设置背景图像不平铺</a:t>
            </a:r>
          </a:p>
        </p:txBody>
      </p:sp>
    </p:spTree>
    <p:extLst>
      <p:ext uri="{BB962C8B-B14F-4D97-AF65-F5344CB8AC3E}">
        <p14:creationId xmlns:p14="http://schemas.microsoft.com/office/powerpoint/2010/main" val="16193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9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67" grpId="0" animBg="1"/>
      <p:bldP spid="659568" grpId="0" animBg="1"/>
      <p:bldP spid="6595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014413"/>
            <a:ext cx="8229600" cy="4743450"/>
          </a:xfrm>
        </p:spPr>
        <p:txBody>
          <a:bodyPr/>
          <a:lstStyle/>
          <a:p>
            <a:r>
              <a:rPr lang="zh-CN" altLang="en-US" dirty="0"/>
              <a:t>方框属性</a:t>
            </a:r>
          </a:p>
        </p:txBody>
      </p:sp>
      <p:pic>
        <p:nvPicPr>
          <p:cNvPr id="695300" name="Picture 4" descr="第4章样式讲解的示意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613" y="1595438"/>
            <a:ext cx="4897437" cy="4311650"/>
          </a:xfrm>
          <a:prstGeom prst="rect">
            <a:avLst/>
          </a:prstGeom>
          <a:noFill/>
        </p:spPr>
      </p:pic>
      <p:sp>
        <p:nvSpPr>
          <p:cNvPr id="695301" name="AutoShape 5"/>
          <p:cNvSpPr>
            <a:spLocks noChangeArrowheads="1"/>
          </p:cNvSpPr>
          <p:nvPr/>
        </p:nvSpPr>
        <p:spPr bwMode="auto">
          <a:xfrm>
            <a:off x="6786578" y="2097088"/>
            <a:ext cx="1922447" cy="715089"/>
          </a:xfrm>
          <a:prstGeom prst="wedgeRoundRectCallout">
            <a:avLst>
              <a:gd name="adj1" fmla="val -72606"/>
              <a:gd name="adj2" fmla="val 106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margin-right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右边界</a:t>
            </a:r>
          </a:p>
        </p:txBody>
      </p:sp>
      <p:sp>
        <p:nvSpPr>
          <p:cNvPr id="695302" name="AutoShape 6"/>
          <p:cNvSpPr>
            <a:spLocks noChangeArrowheads="1"/>
          </p:cNvSpPr>
          <p:nvPr/>
        </p:nvSpPr>
        <p:spPr bwMode="auto">
          <a:xfrm>
            <a:off x="857225" y="2600325"/>
            <a:ext cx="1855814" cy="715089"/>
          </a:xfrm>
          <a:prstGeom prst="wedgeRoundRectCallout">
            <a:avLst>
              <a:gd name="adj1" fmla="val 59019"/>
              <a:gd name="adj2" fmla="val 1168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margin-left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左边界</a:t>
            </a:r>
          </a:p>
        </p:txBody>
      </p:sp>
      <p:sp>
        <p:nvSpPr>
          <p:cNvPr id="695303" name="AutoShape 7"/>
          <p:cNvSpPr>
            <a:spLocks noChangeArrowheads="1"/>
          </p:cNvSpPr>
          <p:nvPr/>
        </p:nvSpPr>
        <p:spPr bwMode="auto">
          <a:xfrm>
            <a:off x="2714613" y="1422400"/>
            <a:ext cx="1857388" cy="715089"/>
          </a:xfrm>
          <a:prstGeom prst="wedgeRoundRectCallout">
            <a:avLst>
              <a:gd name="adj1" fmla="val 50801"/>
              <a:gd name="adj2" fmla="val 118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margin-top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上边界</a:t>
            </a:r>
          </a:p>
        </p:txBody>
      </p:sp>
      <p:sp>
        <p:nvSpPr>
          <p:cNvPr id="695304" name="AutoShape 8"/>
          <p:cNvSpPr>
            <a:spLocks noChangeArrowheads="1"/>
          </p:cNvSpPr>
          <p:nvPr/>
        </p:nvSpPr>
        <p:spPr bwMode="auto">
          <a:xfrm>
            <a:off x="1857356" y="5327650"/>
            <a:ext cx="2343169" cy="715089"/>
          </a:xfrm>
          <a:prstGeom prst="wedgeRoundRectCallout">
            <a:avLst>
              <a:gd name="adj1" fmla="val 71431"/>
              <a:gd name="adj2" fmla="val -40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margin-bottom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下边界</a:t>
            </a:r>
          </a:p>
        </p:txBody>
      </p:sp>
      <p:sp>
        <p:nvSpPr>
          <p:cNvPr id="695305" name="Line 9"/>
          <p:cNvSpPr>
            <a:spLocks noChangeShapeType="1"/>
          </p:cNvSpPr>
          <p:nvPr/>
        </p:nvSpPr>
        <p:spPr bwMode="auto">
          <a:xfrm>
            <a:off x="2433638" y="3756025"/>
            <a:ext cx="935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06" name="Line 10"/>
          <p:cNvSpPr>
            <a:spLocks noChangeShapeType="1"/>
          </p:cNvSpPr>
          <p:nvPr/>
        </p:nvSpPr>
        <p:spPr bwMode="auto">
          <a:xfrm>
            <a:off x="6191250" y="3179763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07" name="Line 11"/>
          <p:cNvSpPr>
            <a:spLocks noChangeShapeType="1"/>
          </p:cNvSpPr>
          <p:nvPr/>
        </p:nvSpPr>
        <p:spPr bwMode="auto">
          <a:xfrm flipH="1">
            <a:off x="4665663" y="5108575"/>
            <a:ext cx="14287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08" name="Line 12"/>
          <p:cNvSpPr>
            <a:spLocks noChangeShapeType="1"/>
          </p:cNvSpPr>
          <p:nvPr/>
        </p:nvSpPr>
        <p:spPr bwMode="auto">
          <a:xfrm>
            <a:off x="4608513" y="2359025"/>
            <a:ext cx="0" cy="460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2720975" y="238760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margin</a:t>
            </a:r>
          </a:p>
        </p:txBody>
      </p:sp>
      <p:sp>
        <p:nvSpPr>
          <p:cNvPr id="695310" name="Text Box 14"/>
          <p:cNvSpPr txBox="1">
            <a:spLocks noChangeArrowheads="1"/>
          </p:cNvSpPr>
          <p:nvPr/>
        </p:nvSpPr>
        <p:spPr bwMode="auto">
          <a:xfrm>
            <a:off x="3584575" y="2733675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border</a:t>
            </a:r>
          </a:p>
        </p:txBody>
      </p: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4376738" y="3106738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padding</a:t>
            </a:r>
          </a:p>
        </p:txBody>
      </p:sp>
      <p:sp>
        <p:nvSpPr>
          <p:cNvPr id="695312" name="AutoShape 16"/>
          <p:cNvSpPr>
            <a:spLocks noChangeArrowheads="1"/>
          </p:cNvSpPr>
          <p:nvPr/>
        </p:nvSpPr>
        <p:spPr bwMode="auto">
          <a:xfrm>
            <a:off x="6529388" y="3821113"/>
            <a:ext cx="1971702" cy="715089"/>
          </a:xfrm>
          <a:prstGeom prst="wedgeRoundRectCallout">
            <a:avLst>
              <a:gd name="adj1" fmla="val -77778"/>
              <a:gd name="adj2" fmla="val 557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border-width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边框的宽度</a:t>
            </a:r>
          </a:p>
        </p:txBody>
      </p:sp>
      <p:sp>
        <p:nvSpPr>
          <p:cNvPr id="695313" name="Line 17"/>
          <p:cNvSpPr>
            <a:spLocks noChangeShapeType="1"/>
          </p:cNvSpPr>
          <p:nvPr/>
        </p:nvSpPr>
        <p:spPr bwMode="auto">
          <a:xfrm>
            <a:off x="5846763" y="4546600"/>
            <a:ext cx="4333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14" name="AutoShape 18"/>
          <p:cNvSpPr>
            <a:spLocks noChangeArrowheads="1"/>
          </p:cNvSpPr>
          <p:nvPr/>
        </p:nvSpPr>
        <p:spPr bwMode="auto">
          <a:xfrm>
            <a:off x="1428728" y="4137025"/>
            <a:ext cx="2049485" cy="715089"/>
          </a:xfrm>
          <a:prstGeom prst="wedgeRoundRectCallout">
            <a:avLst>
              <a:gd name="adj1" fmla="val 74199"/>
              <a:gd name="adj2" fmla="val -534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padding-left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左填充</a:t>
            </a:r>
          </a:p>
        </p:txBody>
      </p:sp>
      <p:sp>
        <p:nvSpPr>
          <p:cNvPr id="695315" name="AutoShape 19"/>
          <p:cNvSpPr>
            <a:spLocks noChangeArrowheads="1"/>
          </p:cNvSpPr>
          <p:nvPr/>
        </p:nvSpPr>
        <p:spPr bwMode="auto">
          <a:xfrm>
            <a:off x="5635624" y="4765675"/>
            <a:ext cx="2365399" cy="715089"/>
          </a:xfrm>
          <a:prstGeom prst="wedgeRoundRectCallout">
            <a:avLst>
              <a:gd name="adj1" fmla="val -81667"/>
              <a:gd name="adj2" fmla="val -65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padding-bottom</a:t>
            </a:r>
          </a:p>
          <a:p>
            <a:pPr algn="ctr">
              <a:spcBef>
                <a:spcPct val="0"/>
              </a:spcBef>
            </a:pPr>
            <a:r>
              <a:rPr lang="zh-CN" altLang="en-US" sz="1800" b="1"/>
              <a:t>下填充</a:t>
            </a:r>
          </a:p>
        </p:txBody>
      </p:sp>
      <p:sp>
        <p:nvSpPr>
          <p:cNvPr id="695316" name="Line 20"/>
          <p:cNvSpPr>
            <a:spLocks noChangeShapeType="1"/>
          </p:cNvSpPr>
          <p:nvPr/>
        </p:nvSpPr>
        <p:spPr bwMode="auto">
          <a:xfrm>
            <a:off x="3686175" y="40862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18" name="Line 22"/>
          <p:cNvSpPr>
            <a:spLocks noChangeShapeType="1"/>
          </p:cNvSpPr>
          <p:nvPr/>
        </p:nvSpPr>
        <p:spPr bwMode="auto">
          <a:xfrm>
            <a:off x="4953000" y="4475163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  <p:bldP spid="695302" grpId="0" animBg="1"/>
      <p:bldP spid="695303" grpId="0" animBg="1"/>
      <p:bldP spid="695304" grpId="0" animBg="1"/>
      <p:bldP spid="695312" grpId="0" animBg="1"/>
      <p:bldP spid="695314" grpId="0" animBg="1"/>
      <p:bldP spid="6953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114" name="Rectangle 58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6883426" cy="908050"/>
          </a:xfrm>
        </p:spPr>
        <p:txBody>
          <a:bodyPr/>
          <a:lstStyle/>
          <a:p>
            <a:r>
              <a:rPr lang="zh-CN" altLang="en-US" dirty="0"/>
              <a:t>常用的样式属性</a:t>
            </a:r>
          </a:p>
        </p:txBody>
      </p:sp>
      <p:graphicFrame>
        <p:nvGraphicFramePr>
          <p:cNvPr id="685121" name="Group 65"/>
          <p:cNvGraphicFramePr>
            <a:graphicFrameLocks noGrp="1"/>
          </p:cNvGraphicFramePr>
          <p:nvPr>
            <p:ph idx="1"/>
          </p:nvPr>
        </p:nvGraphicFramePr>
        <p:xfrm>
          <a:off x="925513" y="1608138"/>
          <a:ext cx="7762875" cy="4452938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 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CSS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边界属性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margin-top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设置对象的上边距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margin-right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设置对象的右边距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margin-bottom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设置对象的下边距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margin-left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设置对象的左边距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边框属性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border-style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设置边框的样式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border-width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设置边框的宽度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border-color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设置边框的颜色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填充属性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padding-top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设置内容与上边框之间的距离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padding-right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设置内容与右边框之间的距离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padding-bottom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设置内容与下边框之间的距离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padding-left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设置内容与左边框之间的距离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85122" name="Rectangle 66"/>
          <p:cNvSpPr>
            <a:spLocks noChangeArrowheads="1"/>
          </p:cNvSpPr>
          <p:nvPr/>
        </p:nvSpPr>
        <p:spPr bwMode="auto">
          <a:xfrm>
            <a:off x="392113" y="9382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方框属性</a:t>
            </a:r>
          </a:p>
        </p:txBody>
      </p:sp>
    </p:spTree>
    <p:extLst>
      <p:ext uri="{BB962C8B-B14F-4D97-AF65-F5344CB8AC3E}">
        <p14:creationId xmlns:p14="http://schemas.microsoft.com/office/powerpoint/2010/main" val="22562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575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138" y="1976438"/>
            <a:ext cx="2736850" cy="2665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63566" name="Rectangle 14"/>
          <p:cNvSpPr>
            <a:spLocks noChangeArrowheads="1"/>
          </p:cNvSpPr>
          <p:nvPr/>
        </p:nvSpPr>
        <p:spPr bwMode="auto">
          <a:xfrm>
            <a:off x="1258888" y="1306513"/>
            <a:ext cx="7489825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400" b="1"/>
              <a:t>     </a:t>
            </a:r>
            <a:r>
              <a:rPr lang="zh-CN" altLang="en-US" sz="2400" b="1"/>
              <a:t>要实现下图所示的效果，该如何编写样式规则？</a:t>
            </a:r>
          </a:p>
        </p:txBody>
      </p:sp>
      <p:sp>
        <p:nvSpPr>
          <p:cNvPr id="663571" name="AutoShape 19"/>
          <p:cNvSpPr>
            <a:spLocks noChangeArrowheads="1"/>
          </p:cNvSpPr>
          <p:nvPr/>
        </p:nvSpPr>
        <p:spPr bwMode="auto">
          <a:xfrm>
            <a:off x="5427663" y="1941513"/>
            <a:ext cx="2744787" cy="752475"/>
          </a:xfrm>
          <a:prstGeom prst="wedgeRoundRectCallout">
            <a:avLst>
              <a:gd name="adj1" fmla="val -47630"/>
              <a:gd name="adj2" fmla="val 115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1800" b="1"/>
              <a:t>线宽</a:t>
            </a:r>
            <a:r>
              <a:rPr lang="en-US" altLang="zh-CN" sz="1800" b="1"/>
              <a:t>2px</a:t>
            </a:r>
            <a:r>
              <a:rPr lang="zh-CN" altLang="en-US" sz="1800" b="1"/>
              <a:t>、虚线框样式</a:t>
            </a:r>
            <a:r>
              <a:rPr lang="en-US" altLang="zh-CN" sz="1800" b="1"/>
              <a:t>dashed</a:t>
            </a:r>
            <a:r>
              <a:rPr lang="zh-CN" altLang="en-US" sz="1800" b="1"/>
              <a:t>、颜色为</a:t>
            </a:r>
            <a:r>
              <a:rPr lang="en-US" altLang="zh-CN" sz="1800" b="1"/>
              <a:t>red</a:t>
            </a:r>
          </a:p>
        </p:txBody>
      </p:sp>
      <p:sp>
        <p:nvSpPr>
          <p:cNvPr id="663572" name="AutoShape 20"/>
          <p:cNvSpPr>
            <a:spLocks noChangeArrowheads="1"/>
          </p:cNvSpPr>
          <p:nvPr/>
        </p:nvSpPr>
        <p:spPr bwMode="auto">
          <a:xfrm>
            <a:off x="1042988" y="5013325"/>
            <a:ext cx="7488237" cy="1008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zh-CN" altLang="en-GB" sz="2000" b="1"/>
              <a:t>使用</a:t>
            </a:r>
            <a:r>
              <a:rPr lang="en-US" altLang="zh-CN" sz="2000" b="1"/>
              <a:t>background</a:t>
            </a:r>
            <a:r>
              <a:rPr lang="zh-CN" altLang="en-US" sz="2000" b="1"/>
              <a:t>、</a:t>
            </a:r>
            <a:r>
              <a:rPr lang="en-US" altLang="zh-CN" sz="2000" b="1"/>
              <a:t>border-right-width</a:t>
            </a:r>
            <a:r>
              <a:rPr lang="zh-CN" altLang="en-US" sz="2000" b="1"/>
              <a:t>、</a:t>
            </a:r>
            <a:r>
              <a:rPr lang="en-US" altLang="en-GB" sz="2000" b="1"/>
              <a:t>border-right-color</a:t>
            </a:r>
            <a:r>
              <a:rPr lang="zh-CN" altLang="en-US" sz="2000" b="1"/>
              <a:t>、</a:t>
            </a:r>
            <a:r>
              <a:rPr lang="en-US" altLang="en-GB" sz="2000" b="1"/>
              <a:t>border-right-style</a:t>
            </a:r>
            <a:r>
              <a:rPr lang="zh-CN" altLang="en-US" sz="2000" b="1"/>
              <a:t>、</a:t>
            </a:r>
            <a:r>
              <a:rPr lang="en-US" altLang="zh-CN" sz="2000" b="1"/>
              <a:t>padding-top</a:t>
            </a:r>
            <a:r>
              <a:rPr lang="zh-CN" altLang="en-US" sz="2000" b="1"/>
              <a:t>和</a:t>
            </a:r>
            <a:r>
              <a:rPr lang="en-US" altLang="zh-CN" sz="2000" b="1"/>
              <a:t>padding-left</a:t>
            </a:r>
            <a:r>
              <a:rPr lang="zh-CN" altLang="en-US" sz="2000" b="1"/>
              <a:t>来实现</a:t>
            </a:r>
          </a:p>
        </p:txBody>
      </p:sp>
      <p:sp>
        <p:nvSpPr>
          <p:cNvPr id="663574" name="AutoShape 22"/>
          <p:cNvSpPr>
            <a:spLocks noChangeArrowheads="1"/>
          </p:cNvSpPr>
          <p:nvPr/>
        </p:nvSpPr>
        <p:spPr bwMode="auto">
          <a:xfrm>
            <a:off x="1619250" y="2492375"/>
            <a:ext cx="1511300" cy="752475"/>
          </a:xfrm>
          <a:prstGeom prst="wedgeRoundRectCallout">
            <a:avLst>
              <a:gd name="adj1" fmla="val 88551"/>
              <a:gd name="adj2" fmla="val 413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行的背景色为</a:t>
            </a:r>
            <a:r>
              <a:rPr lang="en-US" altLang="zh-CN" sz="1800" b="1"/>
              <a:t>yellow</a:t>
            </a:r>
          </a:p>
        </p:txBody>
      </p:sp>
      <p:pic>
        <p:nvPicPr>
          <p:cNvPr id="663578" name="Picture 26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9810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379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6" grpId="0"/>
      <p:bldP spid="663571" grpId="0" animBg="1"/>
      <p:bldP spid="663572" grpId="0" animBg="1"/>
      <p:bldP spid="6635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87111" name="AutoShape 7"/>
          <p:cNvSpPr>
            <a:spLocks noChangeArrowheads="1"/>
          </p:cNvSpPr>
          <p:nvPr/>
        </p:nvSpPr>
        <p:spPr bwMode="auto">
          <a:xfrm>
            <a:off x="649288" y="1381125"/>
            <a:ext cx="8261350" cy="4784725"/>
          </a:xfrm>
          <a:prstGeom prst="roundRect">
            <a:avLst>
              <a:gd name="adj" fmla="val 4213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/>
              <a:t>.tableBorder </a:t>
            </a:r>
          </a:p>
          <a:p>
            <a:pPr lvl="1"/>
            <a:r>
              <a:rPr lang="en-US" altLang="zh-CN" sz="1800" b="1"/>
              <a:t>{  	</a:t>
            </a:r>
            <a:r>
              <a:rPr lang="en-US" altLang="zh-CN" sz="1800" b="1">
                <a:solidFill>
                  <a:srgbClr val="0000FF"/>
                </a:solidFill>
              </a:rPr>
              <a:t>border-right-width: 3px;</a:t>
            </a:r>
          </a:p>
          <a:p>
            <a:pPr lvl="1"/>
            <a:r>
              <a:rPr lang="en-US" altLang="zh-CN" sz="1800" b="1"/>
              <a:t>	border-right-color:red;</a:t>
            </a:r>
          </a:p>
          <a:p>
            <a:pPr lvl="1"/>
            <a:r>
              <a:rPr lang="en-US" altLang="zh-CN" sz="1800" b="1"/>
              <a:t>	</a:t>
            </a:r>
            <a:r>
              <a:rPr lang="en-US" altLang="zh-CN" sz="1800" b="1">
                <a:solidFill>
                  <a:srgbClr val="0000FF"/>
                </a:solidFill>
              </a:rPr>
              <a:t>border-right-style:dashed;</a:t>
            </a:r>
          </a:p>
          <a:p>
            <a:pPr lvl="1"/>
            <a:r>
              <a:rPr lang="en-US" altLang="zh-CN" sz="1800" b="1"/>
              <a:t>	padding-top:20px;</a:t>
            </a:r>
          </a:p>
          <a:p>
            <a:pPr lvl="1"/>
            <a:r>
              <a:rPr lang="en-US" altLang="zh-CN" sz="1800" b="1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padding-left:10px;</a:t>
            </a:r>
            <a:r>
              <a:rPr lang="en-US" altLang="zh-CN" sz="1800" b="1"/>
              <a:t>	}</a:t>
            </a:r>
          </a:p>
          <a:p>
            <a:pPr lvl="1"/>
            <a:r>
              <a:rPr lang="en-US" altLang="zh-CN" sz="1800" b="1"/>
              <a:t>TR     {  </a:t>
            </a:r>
            <a:r>
              <a:rPr lang="en-US" altLang="zh-CN" sz="1800" b="1">
                <a:solidFill>
                  <a:srgbClr val="0000FF"/>
                </a:solidFill>
              </a:rPr>
              <a:t>background:yellow;</a:t>
            </a:r>
            <a:r>
              <a:rPr lang="en-US" altLang="zh-CN" sz="1800" b="1"/>
              <a:t>    }</a:t>
            </a:r>
          </a:p>
          <a:p>
            <a:pPr lvl="1"/>
            <a:r>
              <a:rPr lang="en-US" altLang="zh-CN" sz="1800" b="1"/>
              <a:t>&lt;TABLE &gt;</a:t>
            </a:r>
          </a:p>
          <a:p>
            <a:pPr lvl="1"/>
            <a:r>
              <a:rPr lang="en-US" altLang="zh-CN" sz="1800" b="1"/>
              <a:t>  &lt;TR&gt;</a:t>
            </a:r>
          </a:p>
          <a:p>
            <a:pPr lvl="1"/>
            <a:r>
              <a:rPr lang="en-US" altLang="zh-CN" sz="1800" b="1"/>
              <a:t>    &lt;TD class="tableBorder"&gt;</a:t>
            </a:r>
            <a:r>
              <a:rPr lang="zh-CN" altLang="en-US" sz="1800" b="1"/>
              <a:t>手机冲值</a:t>
            </a:r>
            <a:r>
              <a:rPr lang="en-US" altLang="zh-CN" sz="1800" b="1"/>
              <a:t>&lt;/TD&gt;</a:t>
            </a:r>
          </a:p>
          <a:p>
            <a:pPr lvl="1"/>
            <a:r>
              <a:rPr lang="en-US" altLang="zh-CN" sz="1800" b="1"/>
              <a:t>    &lt;TD class="tableBorder"&gt;</a:t>
            </a:r>
            <a:r>
              <a:rPr lang="zh-CN" altLang="en-US" sz="1800" b="1"/>
              <a:t>电子彩票</a:t>
            </a:r>
            <a:r>
              <a:rPr lang="en-US" altLang="zh-CN" sz="1800" b="1"/>
              <a:t>&lt;/TD&gt;</a:t>
            </a:r>
          </a:p>
          <a:p>
            <a:pPr lvl="1"/>
            <a:r>
              <a:rPr lang="en-US" altLang="zh-CN" sz="1800" b="1"/>
              <a:t>  &lt;/TR&gt;</a:t>
            </a:r>
          </a:p>
          <a:p>
            <a:pPr lvl="1"/>
            <a:r>
              <a:rPr lang="en-US" altLang="zh-CN" sz="1800" b="1"/>
              <a:t>……</a:t>
            </a:r>
          </a:p>
        </p:txBody>
      </p:sp>
      <p:pic>
        <p:nvPicPr>
          <p:cNvPr id="68711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3963" y="4056063"/>
            <a:ext cx="2736850" cy="2665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87113" name="AutoShape 9"/>
          <p:cNvSpPr>
            <a:spLocks noChangeArrowheads="1"/>
          </p:cNvSpPr>
          <p:nvPr/>
        </p:nvSpPr>
        <p:spPr bwMode="auto">
          <a:xfrm>
            <a:off x="4630738" y="1147763"/>
            <a:ext cx="2160587" cy="693737"/>
          </a:xfrm>
          <a:prstGeom prst="wedgeRoundRectCallout">
            <a:avLst>
              <a:gd name="adj1" fmla="val -65579"/>
              <a:gd name="adj2" fmla="val 1035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设置单元格右边框宽度为</a:t>
            </a:r>
            <a:r>
              <a:rPr lang="en-US" altLang="zh-CN" sz="1800" b="1"/>
              <a:t>3</a:t>
            </a:r>
            <a:r>
              <a:rPr lang="zh-CN" altLang="en-US" sz="1800" b="1"/>
              <a:t>像素</a:t>
            </a:r>
          </a:p>
        </p:txBody>
      </p:sp>
      <p:sp>
        <p:nvSpPr>
          <p:cNvPr id="687114" name="AutoShape 10"/>
          <p:cNvSpPr>
            <a:spLocks noChangeArrowheads="1"/>
          </p:cNvSpPr>
          <p:nvPr/>
        </p:nvSpPr>
        <p:spPr bwMode="auto">
          <a:xfrm>
            <a:off x="5435600" y="2159000"/>
            <a:ext cx="1874838" cy="693738"/>
          </a:xfrm>
          <a:prstGeom prst="wedgeRoundRectCallout">
            <a:avLst>
              <a:gd name="adj1" fmla="val -97926"/>
              <a:gd name="adj2" fmla="val 66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设置单元格右边框为虚线框</a:t>
            </a:r>
          </a:p>
        </p:txBody>
      </p:sp>
      <p:sp>
        <p:nvSpPr>
          <p:cNvPr id="687115" name="AutoShape 11"/>
          <p:cNvSpPr>
            <a:spLocks noChangeArrowheads="1"/>
          </p:cNvSpPr>
          <p:nvPr/>
        </p:nvSpPr>
        <p:spPr bwMode="auto">
          <a:xfrm>
            <a:off x="4706938" y="3001963"/>
            <a:ext cx="2778125" cy="693737"/>
          </a:xfrm>
          <a:prstGeom prst="wedgeRoundRectCallout">
            <a:avLst>
              <a:gd name="adj1" fmla="val -86343"/>
              <a:gd name="adj2" fmla="val 367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设置单元格里文字与左边框的距离为</a:t>
            </a:r>
            <a:r>
              <a:rPr lang="en-US" altLang="zh-CN" sz="1800" b="1"/>
              <a:t>10</a:t>
            </a:r>
            <a:r>
              <a:rPr lang="zh-CN" altLang="en-US" sz="1800" b="1"/>
              <a:t>像素</a:t>
            </a:r>
          </a:p>
        </p:txBody>
      </p:sp>
      <p:sp>
        <p:nvSpPr>
          <p:cNvPr id="687117" name="AutoShape 13"/>
          <p:cNvSpPr>
            <a:spLocks noChangeArrowheads="1"/>
          </p:cNvSpPr>
          <p:nvPr/>
        </p:nvSpPr>
        <p:spPr bwMode="auto">
          <a:xfrm>
            <a:off x="4729163" y="4043363"/>
            <a:ext cx="1366837" cy="693737"/>
          </a:xfrm>
          <a:prstGeom prst="wedgeRoundRectCallout">
            <a:avLst>
              <a:gd name="adj1" fmla="val -83449"/>
              <a:gd name="adj2" fmla="val -493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表格行的背景色</a:t>
            </a:r>
          </a:p>
        </p:txBody>
      </p:sp>
      <p:pic>
        <p:nvPicPr>
          <p:cNvPr id="687119" name="Picture 15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07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50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1" grpId="0" animBg="1"/>
      <p:bldP spid="687113" grpId="0" animBg="1"/>
      <p:bldP spid="687114" grpId="0" animBg="1"/>
      <p:bldP spid="687115" grpId="0" animBg="1"/>
      <p:bldP spid="687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069975" y="1227138"/>
            <a:ext cx="7894638" cy="617537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zh-CN" sz="2000"/>
              <a:t>        </a:t>
            </a:r>
            <a:r>
              <a:rPr lang="zh-CN" altLang="en-US"/>
              <a:t>要实现下图细边框的效果，该如何编写样式规则？</a:t>
            </a: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pic>
        <p:nvPicPr>
          <p:cNvPr id="68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162175"/>
            <a:ext cx="3419475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5292725" y="2378075"/>
            <a:ext cx="2160588" cy="693738"/>
          </a:xfrm>
          <a:prstGeom prst="wedgeRoundRectCallout">
            <a:avLst>
              <a:gd name="adj1" fmla="val -48162"/>
              <a:gd name="adj2" fmla="val 106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文本框宽度为</a:t>
            </a:r>
            <a:r>
              <a:rPr lang="en-US" altLang="zh-CN" sz="1800" b="1"/>
              <a:t>1px,</a:t>
            </a:r>
            <a:r>
              <a:rPr lang="zh-CN" altLang="en-US" sz="1800" b="1"/>
              <a:t>边框样式为</a:t>
            </a:r>
            <a:r>
              <a:rPr lang="en-US" altLang="zh-CN" sz="1800" b="1"/>
              <a:t>solid</a:t>
            </a:r>
          </a:p>
        </p:txBody>
      </p:sp>
      <p:sp>
        <p:nvSpPr>
          <p:cNvPr id="688138" name="AutoShape 10"/>
          <p:cNvSpPr>
            <a:spLocks noChangeArrowheads="1"/>
          </p:cNvSpPr>
          <p:nvPr/>
        </p:nvSpPr>
        <p:spPr bwMode="auto">
          <a:xfrm>
            <a:off x="1619250" y="5084763"/>
            <a:ext cx="5832475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使用</a:t>
            </a:r>
            <a:r>
              <a:rPr lang="en-US" altLang="zh-CN" sz="1800" b="1"/>
              <a:t>border-width</a:t>
            </a:r>
            <a:r>
              <a:rPr lang="zh-CN" altLang="en-US" sz="1800" b="1"/>
              <a:t>和</a:t>
            </a:r>
            <a:r>
              <a:rPr lang="en-US" altLang="zh-CN" sz="1800" b="1"/>
              <a:t>border-style</a:t>
            </a:r>
            <a:r>
              <a:rPr lang="zh-CN" altLang="en-US" sz="1800" b="1"/>
              <a:t>属性</a:t>
            </a:r>
          </a:p>
        </p:txBody>
      </p:sp>
      <p:pic>
        <p:nvPicPr>
          <p:cNvPr id="688141" name="Picture 13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8" y="895350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5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3" grpId="0" build="p"/>
      <p:bldP spid="688137" grpId="0" animBg="1"/>
      <p:bldP spid="688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27175"/>
            <a:ext cx="8229600" cy="4525963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664583" name="AutoShape 7"/>
          <p:cNvSpPr>
            <a:spLocks noChangeArrowheads="1"/>
          </p:cNvSpPr>
          <p:nvPr/>
        </p:nvSpPr>
        <p:spPr bwMode="auto">
          <a:xfrm>
            <a:off x="442913" y="1358900"/>
            <a:ext cx="8616950" cy="4908550"/>
          </a:xfrm>
          <a:prstGeom prst="roundRect">
            <a:avLst>
              <a:gd name="adj" fmla="val 848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/>
              <a:t>.textBorder{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border-width:1px;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border-style:solid;</a:t>
            </a:r>
            <a:r>
              <a:rPr lang="en-US" altLang="zh-CN" sz="1800" b="1"/>
              <a:t>   </a:t>
            </a:r>
          </a:p>
          <a:p>
            <a:pPr lvl="1"/>
            <a:r>
              <a:rPr lang="en-US" altLang="zh-CN" sz="1800" b="1"/>
              <a:t> 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……</a:t>
            </a:r>
          </a:p>
          <a:p>
            <a:pPr lvl="1"/>
            <a:r>
              <a:rPr lang="en-US" altLang="zh-CN" sz="1800" b="1"/>
              <a:t>&lt;FORM name="form1" method="post" action=""&gt;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名字：</a:t>
            </a:r>
          </a:p>
          <a:p>
            <a:pPr lvl="1"/>
            <a:r>
              <a:rPr lang="zh-CN" altLang="en-US" sz="1800" b="1"/>
              <a:t>  </a:t>
            </a:r>
            <a:r>
              <a:rPr lang="en-US" altLang="zh-CN" sz="1800" b="1"/>
              <a:t>&lt;INPUT name="fname" type="text" class="textBorder" &gt;&lt;/P&gt;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密码：</a:t>
            </a:r>
          </a:p>
          <a:p>
            <a:pPr lvl="1"/>
            <a:r>
              <a:rPr lang="zh-CN" altLang="en-US" sz="1800" b="1"/>
              <a:t>  </a:t>
            </a:r>
            <a:r>
              <a:rPr lang="en-US" altLang="zh-CN" sz="1800" b="1"/>
              <a:t>&lt;INPUT name="pass" type="password" class="textBorder"    </a:t>
            </a:r>
          </a:p>
          <a:p>
            <a:pPr lvl="1"/>
            <a:r>
              <a:rPr lang="en-US" altLang="zh-CN" sz="1800" b="1"/>
              <a:t>   size="21"&gt;&lt;/P&gt;</a:t>
            </a:r>
          </a:p>
          <a:p>
            <a:pPr lvl="1"/>
            <a:r>
              <a:rPr lang="en-US" altLang="zh-CN" sz="1800" b="1"/>
              <a:t>&lt;/FORM&gt; ……</a:t>
            </a:r>
          </a:p>
        </p:txBody>
      </p:sp>
      <p:pic>
        <p:nvPicPr>
          <p:cNvPr id="66458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5" y="1052513"/>
            <a:ext cx="3419475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64586" name="AutoShape 10"/>
          <p:cNvSpPr>
            <a:spLocks noChangeArrowheads="1"/>
          </p:cNvSpPr>
          <p:nvPr/>
        </p:nvSpPr>
        <p:spPr bwMode="auto">
          <a:xfrm>
            <a:off x="3698875" y="2679700"/>
            <a:ext cx="1296988" cy="792163"/>
          </a:xfrm>
          <a:prstGeom prst="wedgeRoundRectCallout">
            <a:avLst>
              <a:gd name="adj1" fmla="val -97611"/>
              <a:gd name="adj2" fmla="val -467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文本框为实线边框</a:t>
            </a:r>
          </a:p>
        </p:txBody>
      </p:sp>
      <p:sp>
        <p:nvSpPr>
          <p:cNvPr id="664587" name="AutoShape 11"/>
          <p:cNvSpPr>
            <a:spLocks noChangeArrowheads="1"/>
          </p:cNvSpPr>
          <p:nvPr/>
        </p:nvSpPr>
        <p:spPr bwMode="auto">
          <a:xfrm>
            <a:off x="3695700" y="1493838"/>
            <a:ext cx="1296988" cy="792162"/>
          </a:xfrm>
          <a:prstGeom prst="wedgeRoundRectCallout">
            <a:avLst>
              <a:gd name="adj1" fmla="val -99815"/>
              <a:gd name="adj2" fmla="val 59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边框宽度为</a:t>
            </a:r>
            <a:r>
              <a:rPr lang="en-US" altLang="zh-CN" sz="1800" b="1"/>
              <a:t>1</a:t>
            </a:r>
            <a:r>
              <a:rPr lang="zh-CN" altLang="en-US" sz="1800" b="1"/>
              <a:t>像素</a:t>
            </a:r>
          </a:p>
        </p:txBody>
      </p:sp>
      <p:sp>
        <p:nvSpPr>
          <p:cNvPr id="664588" name="AutoShape 12"/>
          <p:cNvSpPr>
            <a:spLocks noChangeArrowheads="1"/>
          </p:cNvSpPr>
          <p:nvPr/>
        </p:nvSpPr>
        <p:spPr bwMode="auto">
          <a:xfrm>
            <a:off x="4140200" y="5589588"/>
            <a:ext cx="4802188" cy="592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看看没有设置样式的文本框的效果</a:t>
            </a:r>
          </a:p>
        </p:txBody>
      </p:sp>
      <p:pic>
        <p:nvPicPr>
          <p:cNvPr id="664589" name="Picture 1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590550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2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3" grpId="0" animBg="1"/>
      <p:bldP spid="664586" grpId="0" animBg="1"/>
      <p:bldP spid="664587" grpId="0" animBg="1"/>
      <p:bldP spid="6645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zh-CN" altLang="en-US"/>
              <a:t>特殊样式（超连接）</a:t>
            </a:r>
          </a:p>
          <a:p>
            <a:pPr lvl="1"/>
            <a:r>
              <a:rPr lang="en-US" altLang="zh-CN"/>
              <a:t>a:link {color: #FF0000} /* </a:t>
            </a:r>
            <a:r>
              <a:rPr lang="zh-CN" altLang="en-US"/>
              <a:t>未被访问的链接 红色 *</a:t>
            </a:r>
            <a:r>
              <a:rPr lang="en-US" altLang="zh-CN"/>
              <a:t>/</a:t>
            </a:r>
          </a:p>
          <a:p>
            <a:pPr lvl="1"/>
            <a:r>
              <a:rPr lang="en-US" altLang="zh-CN"/>
              <a:t>a:visited {color: #00FF00} /* </a:t>
            </a:r>
            <a:r>
              <a:rPr lang="zh-CN" altLang="en-US"/>
              <a:t>已被访问过的链接 绿色 *</a:t>
            </a:r>
            <a:r>
              <a:rPr lang="en-US" altLang="zh-CN"/>
              <a:t>/</a:t>
            </a:r>
          </a:p>
          <a:p>
            <a:pPr lvl="1"/>
            <a:r>
              <a:rPr lang="en-US" altLang="zh-CN"/>
              <a:t>a:hover {color: #FFCC00} /* </a:t>
            </a:r>
            <a:r>
              <a:rPr lang="zh-CN" altLang="en-US"/>
              <a:t>鼠标悬浮在上的链接 橙色 *</a:t>
            </a:r>
            <a:r>
              <a:rPr lang="en-US" altLang="zh-CN"/>
              <a:t>/</a:t>
            </a:r>
          </a:p>
          <a:p>
            <a:pPr lvl="1"/>
            <a:r>
              <a:rPr lang="en-US" altLang="zh-CN"/>
              <a:t>a:active {color: #0000FF} /* </a:t>
            </a:r>
            <a:r>
              <a:rPr lang="zh-CN" altLang="en-US"/>
              <a:t>鼠标点中激活链接 蓝色 *</a:t>
            </a:r>
            <a:r>
              <a:rPr lang="en-US" altLang="zh-CN"/>
              <a:t>/</a:t>
            </a:r>
          </a:p>
          <a:p>
            <a:endParaRPr lang="en-US" altLang="zh-CN"/>
          </a:p>
        </p:txBody>
      </p:sp>
      <p:sp>
        <p:nvSpPr>
          <p:cNvPr id="698375" name="AutoShape 7"/>
          <p:cNvSpPr>
            <a:spLocks noChangeArrowheads="1"/>
          </p:cNvSpPr>
          <p:nvPr/>
        </p:nvSpPr>
        <p:spPr bwMode="auto">
          <a:xfrm>
            <a:off x="611188" y="1484313"/>
            <a:ext cx="8353425" cy="4543425"/>
          </a:xfrm>
          <a:prstGeom prst="roundRect">
            <a:avLst>
              <a:gd name="adj" fmla="val 7875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     </a:t>
            </a:r>
          </a:p>
          <a:p>
            <a:pPr lvl="1"/>
            <a:r>
              <a:rPr lang="en-US" altLang="zh-CN" sz="1800" b="1"/>
              <a:t> A {   	color: blue;</a:t>
            </a:r>
          </a:p>
          <a:p>
            <a:pPr lvl="1"/>
            <a:r>
              <a:rPr lang="en-US" altLang="zh-CN" sz="1800" b="1"/>
              <a:t>	text-decoration: none;        </a:t>
            </a:r>
          </a:p>
          <a:p>
            <a:pPr lvl="1"/>
            <a:r>
              <a:rPr lang="en-US" altLang="zh-CN" sz="1800" b="1"/>
              <a:t>	 }       </a:t>
            </a:r>
          </a:p>
          <a:p>
            <a:pPr lvl="1"/>
            <a:r>
              <a:rPr lang="en-US" altLang="zh-CN" sz="1800" b="1"/>
              <a:t>  A:hover{      </a:t>
            </a:r>
          </a:p>
          <a:p>
            <a:pPr lvl="1"/>
            <a:r>
              <a:rPr lang="en-US" altLang="zh-CN" sz="1800" b="1"/>
              <a:t>	color: red;             </a:t>
            </a:r>
          </a:p>
          <a:p>
            <a:pPr lvl="1"/>
            <a:r>
              <a:rPr lang="en-US" altLang="zh-CN" sz="1800" b="1"/>
              <a:t>  	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……</a:t>
            </a:r>
          </a:p>
          <a:p>
            <a:pPr lvl="1"/>
            <a:r>
              <a:rPr lang="en-US" altLang="zh-CN" sz="1800" b="1"/>
              <a:t>&lt;TR&gt;</a:t>
            </a:r>
          </a:p>
          <a:p>
            <a:pPr lvl="1"/>
            <a:r>
              <a:rPr lang="en-US" altLang="zh-CN" sz="1800" b="1"/>
              <a:t>    &lt;TD&gt;&lt;A href="#"&gt;</a:t>
            </a:r>
            <a:r>
              <a:rPr lang="zh-CN" altLang="en-US" sz="1800" b="1"/>
              <a:t>诺基亚</a:t>
            </a:r>
            <a:r>
              <a:rPr lang="en-US" altLang="zh-CN" sz="1800" b="1"/>
              <a:t>&lt;/A&gt; | &lt;A href="#"&gt;</a:t>
            </a:r>
            <a:r>
              <a:rPr lang="zh-CN" altLang="en-US" sz="1800" b="1"/>
              <a:t>摩托罗拉</a:t>
            </a:r>
            <a:r>
              <a:rPr lang="en-US" altLang="zh-CN" sz="1800" b="1"/>
              <a:t>&lt;/A&gt;&lt;/TD&gt;</a:t>
            </a:r>
          </a:p>
          <a:p>
            <a:pPr lvl="1"/>
            <a:r>
              <a:rPr lang="en-US" altLang="zh-CN" sz="1800" b="1"/>
              <a:t>    &lt;TD&gt;&lt;A href="#"&gt;</a:t>
            </a:r>
            <a:r>
              <a:rPr lang="zh-CN" altLang="en-US" sz="1800" b="1"/>
              <a:t>联想</a:t>
            </a:r>
            <a:r>
              <a:rPr lang="en-US" altLang="zh-CN" sz="1800" b="1"/>
              <a:t>&lt;/A&gt; | &lt;A href="#"&gt;</a:t>
            </a:r>
            <a:r>
              <a:rPr lang="zh-CN" altLang="en-US" sz="1800" b="1"/>
              <a:t>戴尔</a:t>
            </a:r>
            <a:r>
              <a:rPr lang="en-US" altLang="zh-CN" sz="1800" b="1"/>
              <a:t>&lt;/A&gt;&lt;/TD&gt;</a:t>
            </a:r>
          </a:p>
          <a:p>
            <a:pPr lvl="1"/>
            <a:r>
              <a:rPr lang="en-US" altLang="zh-CN" sz="1800" b="1"/>
              <a:t>  &lt;/TR&gt;……</a:t>
            </a:r>
          </a:p>
        </p:txBody>
      </p:sp>
      <p:pic>
        <p:nvPicPr>
          <p:cNvPr id="698377" name="Picture 9" descr="Snap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196975"/>
            <a:ext cx="3889375" cy="2170113"/>
          </a:xfrm>
          <a:prstGeom prst="rect">
            <a:avLst/>
          </a:prstGeom>
          <a:noFill/>
        </p:spPr>
      </p:pic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1187450" y="3027363"/>
            <a:ext cx="2274888" cy="9350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5191125" y="2551113"/>
            <a:ext cx="692150" cy="2159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3" name="Rectangle 15"/>
          <p:cNvSpPr>
            <a:spLocks noChangeArrowheads="1"/>
          </p:cNvSpPr>
          <p:nvPr/>
        </p:nvSpPr>
        <p:spPr bwMode="auto">
          <a:xfrm>
            <a:off x="1187450" y="1946275"/>
            <a:ext cx="3095625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4" name="Rectangle 16"/>
          <p:cNvSpPr>
            <a:spLocks noChangeArrowheads="1"/>
          </p:cNvSpPr>
          <p:nvPr/>
        </p:nvSpPr>
        <p:spPr bwMode="auto">
          <a:xfrm>
            <a:off x="6011863" y="2565400"/>
            <a:ext cx="792162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6" name="AutoShape 18"/>
          <p:cNvSpPr>
            <a:spLocks noChangeArrowheads="1"/>
          </p:cNvSpPr>
          <p:nvPr/>
        </p:nvSpPr>
        <p:spPr bwMode="auto">
          <a:xfrm>
            <a:off x="6443663" y="3200400"/>
            <a:ext cx="1223962" cy="693738"/>
          </a:xfrm>
          <a:prstGeom prst="wedgeRoundRectCallout">
            <a:avLst>
              <a:gd name="adj1" fmla="val -51815"/>
              <a:gd name="adj2" fmla="val -124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超链接文本的样式</a:t>
            </a:r>
          </a:p>
        </p:txBody>
      </p:sp>
      <p:sp>
        <p:nvSpPr>
          <p:cNvPr id="698387" name="AutoShape 19"/>
          <p:cNvSpPr>
            <a:spLocks noChangeArrowheads="1"/>
          </p:cNvSpPr>
          <p:nvPr/>
        </p:nvSpPr>
        <p:spPr bwMode="auto">
          <a:xfrm>
            <a:off x="3851275" y="3311525"/>
            <a:ext cx="2016125" cy="990600"/>
          </a:xfrm>
          <a:prstGeom prst="wedgeRoundRectCallout">
            <a:avLst>
              <a:gd name="adj1" fmla="val 39921"/>
              <a:gd name="adj2" fmla="val -109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鼠标在超链接上悬停时，超链接文本变为红色</a:t>
            </a:r>
          </a:p>
        </p:txBody>
      </p:sp>
      <p:sp>
        <p:nvSpPr>
          <p:cNvPr id="698388" name="Rectangle 20"/>
          <p:cNvSpPr>
            <a:spLocks noChangeArrowheads="1"/>
          </p:cNvSpPr>
          <p:nvPr/>
        </p:nvSpPr>
        <p:spPr bwMode="auto">
          <a:xfrm>
            <a:off x="5148263" y="2492375"/>
            <a:ext cx="1728787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98389" name="AutoShape 21"/>
          <p:cNvSpPr>
            <a:spLocks noChangeArrowheads="1"/>
          </p:cNvSpPr>
          <p:nvPr/>
        </p:nvSpPr>
        <p:spPr bwMode="auto">
          <a:xfrm>
            <a:off x="5829300" y="1354138"/>
            <a:ext cx="1800225" cy="693737"/>
          </a:xfrm>
          <a:prstGeom prst="wedgeRoundRectCallout">
            <a:avLst>
              <a:gd name="adj1" fmla="val -43120"/>
              <a:gd name="adj2" fmla="val 112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如何编写此超链接样式？</a:t>
            </a:r>
          </a:p>
        </p:txBody>
      </p:sp>
      <p:sp>
        <p:nvSpPr>
          <p:cNvPr id="698390" name="AutoShape 22"/>
          <p:cNvSpPr>
            <a:spLocks noChangeArrowheads="1"/>
          </p:cNvSpPr>
          <p:nvPr/>
        </p:nvSpPr>
        <p:spPr bwMode="auto">
          <a:xfrm rot="-1076102">
            <a:off x="3397250" y="2935288"/>
            <a:ext cx="2160588" cy="215900"/>
          </a:xfrm>
          <a:prstGeom prst="rightArrow">
            <a:avLst>
              <a:gd name="adj1" fmla="val 50000"/>
              <a:gd name="adj2" fmla="val 250184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698392" name="Picture 2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692150"/>
            <a:ext cx="1081087" cy="981075"/>
          </a:xfrm>
          <a:prstGeom prst="rect">
            <a:avLst/>
          </a:prstGeom>
          <a:noFill/>
        </p:spPr>
      </p:pic>
      <p:sp>
        <p:nvSpPr>
          <p:cNvPr id="698393" name="AutoShape 25"/>
          <p:cNvSpPr>
            <a:spLocks noChangeArrowheads="1"/>
          </p:cNvSpPr>
          <p:nvPr/>
        </p:nvSpPr>
        <p:spPr bwMode="auto">
          <a:xfrm rot="721328">
            <a:off x="4283075" y="2349500"/>
            <a:ext cx="1870075" cy="222250"/>
          </a:xfrm>
          <a:prstGeom prst="rightArrow">
            <a:avLst>
              <a:gd name="adj1" fmla="val 50000"/>
              <a:gd name="adj2" fmla="val 21035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5" grpId="0" animBg="1"/>
      <p:bldP spid="698379" grpId="0" animBg="1"/>
      <p:bldP spid="698380" grpId="0" animBg="1"/>
      <p:bldP spid="698383" grpId="0" animBg="1"/>
      <p:bldP spid="698384" grpId="0" animBg="1"/>
      <p:bldP spid="698386" grpId="0" animBg="1"/>
      <p:bldP spid="698387" grpId="0" animBg="1"/>
      <p:bldP spid="698388" grpId="0" animBg="1"/>
      <p:bldP spid="698389" grpId="0" animBg="1"/>
      <p:bldP spid="698390" grpId="0" animBg="1"/>
      <p:bldP spid="6983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会创建统一外观的字体文本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会创建无下划线的超连接样式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会创建个性化的表格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/>
              <a:t>会创建个性化的表单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10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6713" y="2073275"/>
            <a:ext cx="6124575" cy="315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1979613" y="1341438"/>
            <a:ext cx="673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 eaLnBrk="0" fontAlgn="b" hangingPunct="0"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>
                <a:latin typeface="黑体" pitchFamily="2" charset="-122"/>
              </a:rPr>
              <a:t>编写如下图所示效果对应的</a:t>
            </a:r>
            <a:r>
              <a:rPr lang="en-US" altLang="zh-CN" sz="2400" b="1"/>
              <a:t>HTML</a:t>
            </a:r>
            <a:r>
              <a:rPr lang="zh-CN" altLang="en-US" sz="2400" b="1">
                <a:latin typeface="黑体" pitchFamily="2" charset="-122"/>
              </a:rPr>
              <a:t>代码</a:t>
            </a:r>
            <a:endParaRPr lang="zh-CN" altLang="en-US" b="1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099" y="0"/>
            <a:ext cx="6832625" cy="7921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/>
          </a:p>
        </p:txBody>
      </p:sp>
      <p:sp>
        <p:nvSpPr>
          <p:cNvPr id="696328" name="AutoShape 8"/>
          <p:cNvSpPr>
            <a:spLocks noChangeArrowheads="1"/>
          </p:cNvSpPr>
          <p:nvPr/>
        </p:nvSpPr>
        <p:spPr bwMode="auto">
          <a:xfrm>
            <a:off x="5668963" y="2722563"/>
            <a:ext cx="1368425" cy="793750"/>
          </a:xfrm>
          <a:prstGeom prst="wedgeRoundRectCallout">
            <a:avLst>
              <a:gd name="adj1" fmla="val -87009"/>
              <a:gd name="adj2" fmla="val 55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细边框</a:t>
            </a:r>
            <a:r>
              <a:rPr lang="en-US" altLang="zh-CN" sz="1800" b="1"/>
              <a:t>solid</a:t>
            </a:r>
            <a:r>
              <a:rPr lang="zh-CN" altLang="en-US" sz="1800" b="1"/>
              <a:t>样式</a:t>
            </a:r>
          </a:p>
        </p:txBody>
      </p:sp>
      <p:sp>
        <p:nvSpPr>
          <p:cNvPr id="696329" name="AutoShape 9"/>
          <p:cNvSpPr>
            <a:spLocks noChangeArrowheads="1"/>
          </p:cNvSpPr>
          <p:nvPr/>
        </p:nvSpPr>
        <p:spPr bwMode="auto">
          <a:xfrm>
            <a:off x="1636713" y="4305300"/>
            <a:ext cx="1584325" cy="793750"/>
          </a:xfrm>
          <a:prstGeom prst="wedgeRoundRectCallout">
            <a:avLst>
              <a:gd name="adj1" fmla="val 80662"/>
              <a:gd name="adj2" fmla="val -37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无下划线的超连接样式</a:t>
            </a:r>
          </a:p>
        </p:txBody>
      </p:sp>
      <p:sp>
        <p:nvSpPr>
          <p:cNvPr id="696330" name="AutoShape 10"/>
          <p:cNvSpPr>
            <a:spLocks noChangeArrowheads="1"/>
          </p:cNvSpPr>
          <p:nvPr/>
        </p:nvSpPr>
        <p:spPr bwMode="auto">
          <a:xfrm>
            <a:off x="5597525" y="4511675"/>
            <a:ext cx="2016125" cy="1133475"/>
          </a:xfrm>
          <a:prstGeom prst="wedgeRoundRectCallout">
            <a:avLst>
              <a:gd name="adj1" fmla="val -78819"/>
              <a:gd name="adj2" fmla="val -557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鼠标在超链接上悬停时，超链接文本变为红色</a:t>
            </a:r>
          </a:p>
        </p:txBody>
      </p:sp>
      <p:pic>
        <p:nvPicPr>
          <p:cNvPr id="696333" name="Picture 13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8850" y="1085850"/>
            <a:ext cx="865188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0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/>
      <p:bldP spid="696328" grpId="0" animBg="1"/>
      <p:bldP spid="696329" grpId="0" animBg="1"/>
      <p:bldP spid="6963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528888"/>
            <a:ext cx="3563938" cy="236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977900" y="1755775"/>
            <a:ext cx="80645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altLang="zh-CN" sz="2000" b="1"/>
              <a:t>        </a:t>
            </a:r>
            <a:r>
              <a:rPr lang="zh-CN" altLang="en-US" sz="2400" b="1"/>
              <a:t>要实现下图图片按钮的效果，该如何编写样式规则？</a:t>
            </a:r>
          </a:p>
        </p:txBody>
      </p:sp>
      <p:sp>
        <p:nvSpPr>
          <p:cNvPr id="691209" name="AutoShape 9"/>
          <p:cNvSpPr>
            <a:spLocks noChangeArrowheads="1"/>
          </p:cNvSpPr>
          <p:nvPr/>
        </p:nvSpPr>
        <p:spPr bwMode="auto">
          <a:xfrm>
            <a:off x="598488" y="2463800"/>
            <a:ext cx="2411412" cy="744538"/>
          </a:xfrm>
          <a:prstGeom prst="wedgeRoundRectCallout">
            <a:avLst>
              <a:gd name="adj1" fmla="val 49472"/>
              <a:gd name="adj2" fmla="val 98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按钮的边界、边框、填充值均为</a:t>
            </a:r>
            <a:r>
              <a:rPr lang="en-US" altLang="zh-CN" sz="1800" b="1"/>
              <a:t>0px</a:t>
            </a:r>
          </a:p>
        </p:txBody>
      </p:sp>
      <p:sp>
        <p:nvSpPr>
          <p:cNvPr id="691210" name="AutoShape 10"/>
          <p:cNvSpPr>
            <a:spLocks noChangeArrowheads="1"/>
          </p:cNvSpPr>
          <p:nvPr/>
        </p:nvSpPr>
        <p:spPr bwMode="auto">
          <a:xfrm>
            <a:off x="755650" y="5291138"/>
            <a:ext cx="7704138" cy="738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1800" b="1"/>
              <a:t>使用</a:t>
            </a:r>
            <a:r>
              <a:rPr lang="en-US" altLang="zh-CN" sz="1800" b="1"/>
              <a:t>background-image</a:t>
            </a:r>
            <a:r>
              <a:rPr lang="zh-CN" altLang="en-US" sz="1800" b="1"/>
              <a:t>、 </a:t>
            </a:r>
            <a:r>
              <a:rPr lang="en-US" altLang="zh-CN" sz="1800" b="1"/>
              <a:t>margin</a:t>
            </a:r>
            <a:r>
              <a:rPr lang="zh-CN" altLang="en-US" sz="1800" b="1"/>
              <a:t>、 </a:t>
            </a:r>
            <a:r>
              <a:rPr lang="en-US" altLang="zh-CN" sz="1800" b="1"/>
              <a:t>border</a:t>
            </a:r>
            <a:r>
              <a:rPr lang="zh-CN" altLang="en-US" sz="1800" b="1"/>
              <a:t>、</a:t>
            </a:r>
            <a:r>
              <a:rPr lang="en-US" altLang="zh-CN" sz="1800" b="1"/>
              <a:t>padding</a:t>
            </a:r>
            <a:r>
              <a:rPr lang="zh-CN" altLang="en-US" sz="1800" b="1"/>
              <a:t>、</a:t>
            </a:r>
            <a:r>
              <a:rPr lang="en-US" altLang="zh-CN" sz="1800" b="1"/>
              <a:t>height</a:t>
            </a:r>
            <a:r>
              <a:rPr lang="zh-CN" altLang="en-US" sz="1800" b="1"/>
              <a:t>、</a:t>
            </a:r>
            <a:r>
              <a:rPr lang="en-US" altLang="zh-CN" sz="1800" b="1"/>
              <a:t>width</a:t>
            </a:r>
            <a:r>
              <a:rPr lang="zh-CN" altLang="en-US" sz="1800" b="1"/>
              <a:t>和</a:t>
            </a:r>
            <a:r>
              <a:rPr lang="en-US" altLang="zh-CN" sz="1800" b="1"/>
              <a:t>font-size</a:t>
            </a:r>
            <a:r>
              <a:rPr lang="zh-CN" altLang="en-US" sz="1800" b="1"/>
              <a:t>属性</a:t>
            </a:r>
          </a:p>
        </p:txBody>
      </p:sp>
      <p:sp>
        <p:nvSpPr>
          <p:cNvPr id="691211" name="AutoShape 11"/>
          <p:cNvSpPr>
            <a:spLocks noChangeArrowheads="1"/>
          </p:cNvSpPr>
          <p:nvPr/>
        </p:nvSpPr>
        <p:spPr bwMode="auto">
          <a:xfrm>
            <a:off x="5470525" y="2644775"/>
            <a:ext cx="1889125" cy="1063625"/>
          </a:xfrm>
          <a:prstGeom prst="wedgeRoundRectCallout">
            <a:avLst>
              <a:gd name="adj1" fmla="val -87394"/>
              <a:gd name="adj2" fmla="val 42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按钮背景图像与按钮宽度、高度大小一样</a:t>
            </a:r>
          </a:p>
        </p:txBody>
      </p:sp>
      <p:sp>
        <p:nvSpPr>
          <p:cNvPr id="691212" name="AutoShape 12"/>
          <p:cNvSpPr>
            <a:spLocks noChangeArrowheads="1"/>
          </p:cNvSpPr>
          <p:nvPr/>
        </p:nvSpPr>
        <p:spPr bwMode="auto">
          <a:xfrm>
            <a:off x="539750" y="3622675"/>
            <a:ext cx="2016125" cy="606425"/>
          </a:xfrm>
          <a:prstGeom prst="wedgeRoundRectCallout">
            <a:avLst>
              <a:gd name="adj1" fmla="val 81338"/>
              <a:gd name="adj2" fmla="val -5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字体大小</a:t>
            </a:r>
            <a:r>
              <a:rPr lang="en-US" altLang="zh-CN" sz="1800" b="1"/>
              <a:t>14px</a:t>
            </a:r>
          </a:p>
        </p:txBody>
      </p:sp>
      <p:sp>
        <p:nvSpPr>
          <p:cNvPr id="691213" name="Rectangle 13"/>
          <p:cNvSpPr>
            <a:spLocks noChangeArrowheads="1"/>
          </p:cNvSpPr>
          <p:nvPr/>
        </p:nvSpPr>
        <p:spPr bwMode="auto">
          <a:xfrm>
            <a:off x="684213" y="1133475"/>
            <a:ext cx="3844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b="1"/>
              <a:t> </a:t>
            </a:r>
            <a:r>
              <a:rPr lang="zh-CN" altLang="en-US" sz="2400" b="1"/>
              <a:t>综合例子：制作图片按钮</a:t>
            </a:r>
          </a:p>
        </p:txBody>
      </p:sp>
      <p:pic>
        <p:nvPicPr>
          <p:cNvPr id="691215" name="Picture 15" descr="问题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4763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72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5" grpId="0"/>
      <p:bldP spid="691209" grpId="0" animBg="1"/>
      <p:bldP spid="691210" grpId="0" animBg="1"/>
      <p:bldP spid="691211" grpId="0" animBg="1"/>
      <p:bldP spid="6912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65624" name="AutoShape 24"/>
          <p:cNvSpPr>
            <a:spLocks noChangeArrowheads="1"/>
          </p:cNvSpPr>
          <p:nvPr/>
        </p:nvSpPr>
        <p:spPr bwMode="auto">
          <a:xfrm>
            <a:off x="531813" y="1770063"/>
            <a:ext cx="8526462" cy="4167187"/>
          </a:xfrm>
          <a:prstGeom prst="roundRect">
            <a:avLst>
              <a:gd name="adj" fmla="val 6671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 dirty="0"/>
              <a:t>.</a:t>
            </a:r>
            <a:r>
              <a:rPr lang="en-US" altLang="zh-CN" sz="1800" b="1" dirty="0" err="1"/>
              <a:t>picButton</a:t>
            </a:r>
            <a:r>
              <a:rPr lang="en-US" altLang="zh-CN" sz="1800" b="1" dirty="0"/>
              <a:t>{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</a:rPr>
              <a:t>   background-image: </a:t>
            </a:r>
            <a:r>
              <a:rPr lang="en-US" altLang="zh-CN" sz="1800" b="1" dirty="0" err="1">
                <a:solidFill>
                  <a:srgbClr val="0000FF"/>
                </a:solidFill>
              </a:rPr>
              <a:t>url</a:t>
            </a:r>
            <a:r>
              <a:rPr lang="en-US" altLang="zh-CN" sz="1800" b="1" dirty="0">
                <a:solidFill>
                  <a:srgbClr val="0000FF"/>
                </a:solidFill>
              </a:rPr>
              <a:t>(images/back.jpg);</a:t>
            </a:r>
          </a:p>
          <a:p>
            <a:pPr lvl="1"/>
            <a:r>
              <a:rPr lang="en-US" altLang="zh-CN" sz="1800" b="1" dirty="0"/>
              <a:t>   border:0 </a:t>
            </a:r>
            <a:r>
              <a:rPr lang="en-US" altLang="zh-CN" sz="1800" b="1" dirty="0" err="1"/>
              <a:t>px</a:t>
            </a:r>
            <a:r>
              <a:rPr lang="en-US" altLang="zh-CN" sz="1800" b="1" dirty="0"/>
              <a:t>;</a:t>
            </a:r>
          </a:p>
          <a:p>
            <a:pPr lvl="1"/>
            <a:r>
              <a:rPr lang="en-US" altLang="zh-CN" sz="1800" b="1" dirty="0"/>
              <a:t>   margin: 0px;</a:t>
            </a:r>
          </a:p>
          <a:p>
            <a:pPr lvl="1"/>
            <a:r>
              <a:rPr lang="en-US" altLang="zh-CN" sz="1800" b="1" dirty="0"/>
              <a:t>   padding: 0px;</a:t>
            </a:r>
          </a:p>
          <a:p>
            <a:pPr lvl="1"/>
            <a:r>
              <a:rPr lang="en-US" altLang="zh-CN" sz="1800" b="1" dirty="0"/>
              <a:t>   height: 23px;</a:t>
            </a:r>
          </a:p>
          <a:p>
            <a:pPr lvl="1"/>
            <a:r>
              <a:rPr lang="en-US" altLang="zh-CN" sz="1800" b="1" dirty="0"/>
              <a:t>   width: 82px; </a:t>
            </a:r>
          </a:p>
          <a:p>
            <a:pPr lvl="1"/>
            <a:r>
              <a:rPr lang="en-US" altLang="zh-CN" sz="1800" b="1" dirty="0"/>
              <a:t>   </a:t>
            </a:r>
            <a:r>
              <a:rPr lang="en-US" altLang="zh-CN" sz="1800" b="1" dirty="0">
                <a:solidFill>
                  <a:srgbClr val="0000FF"/>
                </a:solidFill>
              </a:rPr>
              <a:t>font-size: 14px;</a:t>
            </a:r>
            <a:r>
              <a:rPr lang="en-US" altLang="zh-CN" sz="1800" b="1" dirty="0"/>
              <a:t>	  }</a:t>
            </a:r>
          </a:p>
          <a:p>
            <a:pPr lvl="1"/>
            <a:r>
              <a:rPr lang="en-US" altLang="zh-CN" sz="1800" b="1" dirty="0"/>
              <a:t>……</a:t>
            </a:r>
          </a:p>
          <a:p>
            <a:pPr lvl="1"/>
            <a:r>
              <a:rPr lang="en-US" altLang="zh-CN" sz="1800" b="1" dirty="0"/>
              <a:t>&lt;INPUT name="Rt1" type="reset" class="</a:t>
            </a:r>
            <a:r>
              <a:rPr lang="en-US" altLang="zh-CN" sz="1800" b="1" dirty="0" err="1"/>
              <a:t>picButton</a:t>
            </a:r>
            <a:r>
              <a:rPr lang="en-US" altLang="zh-CN" sz="1800" b="1" dirty="0"/>
              <a:t>" value=" </a:t>
            </a:r>
            <a:r>
              <a:rPr lang="zh-CN" altLang="en-US" sz="1800" b="1" dirty="0"/>
              <a:t>重填 </a:t>
            </a:r>
            <a:r>
              <a:rPr lang="en-US" altLang="zh-CN" sz="1800" b="1" dirty="0"/>
              <a:t>"&gt;</a:t>
            </a:r>
          </a:p>
          <a:p>
            <a:pPr lvl="1"/>
            <a:r>
              <a:rPr lang="en-US" altLang="zh-CN" sz="1800" b="1" dirty="0"/>
              <a:t>&lt;INPUT name="Bt1" type="submit" class="</a:t>
            </a:r>
            <a:r>
              <a:rPr lang="en-US" altLang="zh-CN" sz="1800" b="1" dirty="0" err="1"/>
              <a:t>picButton</a:t>
            </a:r>
            <a:r>
              <a:rPr lang="en-US" altLang="zh-CN" sz="1800" b="1" dirty="0"/>
              <a:t>" value=" </a:t>
            </a:r>
            <a:r>
              <a:rPr lang="zh-CN" altLang="en-US" sz="1800" b="1" dirty="0"/>
              <a:t>提交 </a:t>
            </a:r>
            <a:r>
              <a:rPr lang="en-US" altLang="zh-CN" sz="1800" b="1" dirty="0"/>
              <a:t>" &gt;</a:t>
            </a:r>
          </a:p>
          <a:p>
            <a:pPr lvl="1"/>
            <a:r>
              <a:rPr lang="en-US" altLang="zh-CN" sz="1800" b="1" dirty="0"/>
              <a:t>…….</a:t>
            </a:r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4600575" y="911225"/>
            <a:ext cx="1927225" cy="990600"/>
          </a:xfrm>
          <a:prstGeom prst="wedgeRoundRectCallout">
            <a:avLst>
              <a:gd name="adj1" fmla="val -51731"/>
              <a:gd name="adj2" fmla="val 894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背景图像为</a:t>
            </a:r>
            <a:r>
              <a:rPr lang="en-US" altLang="zh-CN" sz="1800" b="1"/>
              <a:t>images</a:t>
            </a:r>
            <a:r>
              <a:rPr lang="zh-CN" altLang="en-US" sz="1800" b="1"/>
              <a:t>文件夹下的</a:t>
            </a:r>
            <a:r>
              <a:rPr lang="en-US" altLang="zh-CN" sz="1800" b="1"/>
              <a:t>back.jpg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081338" y="2614613"/>
            <a:ext cx="2708275" cy="792162"/>
            <a:chOff x="1610" y="1480"/>
            <a:chExt cx="1706" cy="499"/>
          </a:xfrm>
        </p:grpSpPr>
        <p:sp>
          <p:nvSpPr>
            <p:cNvPr id="665627" name="AutoShape 27"/>
            <p:cNvSpPr>
              <a:spLocks/>
            </p:cNvSpPr>
            <p:nvPr/>
          </p:nvSpPr>
          <p:spPr bwMode="auto">
            <a:xfrm>
              <a:off x="1610" y="1480"/>
              <a:ext cx="181" cy="499"/>
            </a:xfrm>
            <a:prstGeom prst="rightBrace">
              <a:avLst>
                <a:gd name="adj1" fmla="val 2297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</a:endParaRPr>
            </a:p>
          </p:txBody>
        </p:sp>
        <p:sp>
          <p:nvSpPr>
            <p:cNvPr id="665628" name="AutoShape 28"/>
            <p:cNvSpPr>
              <a:spLocks noChangeArrowheads="1"/>
            </p:cNvSpPr>
            <p:nvPr/>
          </p:nvSpPr>
          <p:spPr bwMode="auto">
            <a:xfrm>
              <a:off x="1782" y="1507"/>
              <a:ext cx="1534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 b="1"/>
                <a:t>按钮的边界、边框、填充均为</a:t>
              </a:r>
              <a:r>
                <a:rPr lang="en-US" altLang="zh-CN" sz="1800" b="1"/>
                <a:t>0</a:t>
              </a:r>
              <a:r>
                <a:rPr lang="zh-CN" altLang="en-US" sz="1800" b="1"/>
                <a:t>像素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065463" y="3506788"/>
            <a:ext cx="2570162" cy="709612"/>
            <a:chOff x="2043" y="2305"/>
            <a:chExt cx="1619" cy="447"/>
          </a:xfrm>
        </p:grpSpPr>
        <p:sp>
          <p:nvSpPr>
            <p:cNvPr id="665630" name="AutoShape 30"/>
            <p:cNvSpPr>
              <a:spLocks/>
            </p:cNvSpPr>
            <p:nvPr/>
          </p:nvSpPr>
          <p:spPr bwMode="auto">
            <a:xfrm>
              <a:off x="2043" y="2369"/>
              <a:ext cx="157" cy="345"/>
            </a:xfrm>
            <a:prstGeom prst="rightBrace">
              <a:avLst>
                <a:gd name="adj1" fmla="val 18312"/>
                <a:gd name="adj2" fmla="val 5014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FF0000"/>
                </a:solidFill>
              </a:endParaRPr>
            </a:p>
          </p:txBody>
        </p:sp>
        <p:sp>
          <p:nvSpPr>
            <p:cNvPr id="665631" name="AutoShape 31"/>
            <p:cNvSpPr>
              <a:spLocks noChangeArrowheads="1"/>
            </p:cNvSpPr>
            <p:nvPr/>
          </p:nvSpPr>
          <p:spPr bwMode="auto">
            <a:xfrm>
              <a:off x="2215" y="2305"/>
              <a:ext cx="1447" cy="44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 b="1"/>
                <a:t>设定按钮宽度、高度和图片大小一样</a:t>
              </a:r>
            </a:p>
          </p:txBody>
        </p:sp>
      </p:grpSp>
      <p:sp>
        <p:nvSpPr>
          <p:cNvPr id="665632" name="AutoShape 32"/>
          <p:cNvSpPr>
            <a:spLocks noChangeArrowheads="1"/>
          </p:cNvSpPr>
          <p:nvPr/>
        </p:nvSpPr>
        <p:spPr bwMode="auto">
          <a:xfrm>
            <a:off x="3602038" y="4306898"/>
            <a:ext cx="2016125" cy="693738"/>
          </a:xfrm>
          <a:prstGeom prst="wedgeRoundRectCallout">
            <a:avLst>
              <a:gd name="adj1" fmla="val -88585"/>
              <a:gd name="adj2" fmla="val -84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设置按钮上的字体大小为</a:t>
            </a:r>
            <a:r>
              <a:rPr lang="en-US" altLang="zh-CN" sz="1800" b="1"/>
              <a:t>14</a:t>
            </a:r>
            <a:r>
              <a:rPr lang="zh-CN" altLang="en-US" sz="1800" b="1"/>
              <a:t>像素</a:t>
            </a:r>
          </a:p>
        </p:txBody>
      </p:sp>
      <p:pic>
        <p:nvPicPr>
          <p:cNvPr id="665633" name="Picture 33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8366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5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4" grpId="0" animBg="1"/>
      <p:bldP spid="665625" grpId="0" animBg="1"/>
      <p:bldP spid="6656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样式表的三类应用方式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166813"/>
            <a:ext cx="8229600" cy="514191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内嵌样式表</a:t>
            </a:r>
          </a:p>
          <a:p>
            <a:pPr lvl="1"/>
            <a:r>
              <a:rPr lang="zh-CN" altLang="en-US"/>
              <a:t>内嵌样式表使用格式如下：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行内（嵌入）样式表</a:t>
            </a:r>
          </a:p>
          <a:p>
            <a:r>
              <a:rPr lang="zh-CN" altLang="en-US"/>
              <a:t>外部样式表文件</a:t>
            </a:r>
          </a:p>
        </p:txBody>
      </p:sp>
      <p:sp>
        <p:nvSpPr>
          <p:cNvPr id="669701" name="AutoShape 5"/>
          <p:cNvSpPr>
            <a:spLocks noChangeArrowheads="1"/>
          </p:cNvSpPr>
          <p:nvPr/>
        </p:nvSpPr>
        <p:spPr bwMode="auto">
          <a:xfrm>
            <a:off x="1116013" y="2133600"/>
            <a:ext cx="7324725" cy="1771650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&lt;HEAD&gt;</a:t>
            </a:r>
          </a:p>
          <a:p>
            <a:pPr lvl="1"/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&lt;STYLE type="text/css"&gt;</a:t>
            </a:r>
          </a:p>
          <a:p>
            <a:pPr lvl="1"/>
            <a:r>
              <a:rPr lang="en-US" altLang="zh-CN" sz="1800" b="1"/>
              <a:t>         </a:t>
            </a:r>
            <a:r>
              <a:rPr lang="zh-CN" altLang="en-US" sz="1800" b="1"/>
              <a:t>样式规则</a:t>
            </a:r>
          </a:p>
          <a:p>
            <a:pPr lvl="1"/>
            <a:r>
              <a:rPr lang="zh-CN" altLang="en-US" sz="1800" b="1"/>
              <a:t>    </a:t>
            </a:r>
            <a:r>
              <a:rPr lang="en-US" altLang="zh-CN" sz="1800" b="1">
                <a:solidFill>
                  <a:srgbClr val="0000FF"/>
                </a:solidFill>
              </a:rPr>
              <a:t>&lt;/ STYLE&gt;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&lt;/HEAD&gt;</a:t>
            </a:r>
          </a:p>
        </p:txBody>
      </p:sp>
      <p:sp>
        <p:nvSpPr>
          <p:cNvPr id="669700" name="AutoShape 4"/>
          <p:cNvSpPr>
            <a:spLocks noChangeArrowheads="1"/>
          </p:cNvSpPr>
          <p:nvPr/>
        </p:nvSpPr>
        <p:spPr bwMode="auto">
          <a:xfrm>
            <a:off x="4140200" y="4221163"/>
            <a:ext cx="4248150" cy="1065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1800" b="1"/>
              <a:t>如果希望本网页内的所有同类标签都采用</a:t>
            </a:r>
            <a:r>
              <a:rPr lang="zh-CN" altLang="en-US" sz="1800" b="1">
                <a:solidFill>
                  <a:srgbClr val="FF0000"/>
                </a:solidFill>
              </a:rPr>
              <a:t>统一样式</a:t>
            </a:r>
            <a:r>
              <a:rPr lang="zh-CN" altLang="en-US" sz="1800" b="1"/>
              <a:t>，这时应采用内嵌样式。</a:t>
            </a:r>
          </a:p>
        </p:txBody>
      </p:sp>
    </p:spTree>
    <p:extLst>
      <p:ext uri="{BB962C8B-B14F-4D97-AF65-F5344CB8AC3E}">
        <p14:creationId xmlns:p14="http://schemas.microsoft.com/office/powerpoint/2010/main" val="370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内嵌样式表</a:t>
            </a:r>
          </a:p>
        </p:txBody>
      </p:sp>
      <p:sp>
        <p:nvSpPr>
          <p:cNvPr id="672775" name="AutoShape 7"/>
          <p:cNvSpPr>
            <a:spLocks noChangeArrowheads="1"/>
          </p:cNvSpPr>
          <p:nvPr/>
        </p:nvSpPr>
        <p:spPr bwMode="auto">
          <a:xfrm>
            <a:off x="544513" y="1460500"/>
            <a:ext cx="8355012" cy="4792663"/>
          </a:xfrm>
          <a:prstGeom prst="roundRect">
            <a:avLst>
              <a:gd name="adj" fmla="val 451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P</a:t>
            </a:r>
          </a:p>
          <a:p>
            <a:pPr lvl="1"/>
            <a:r>
              <a:rPr lang="en-US" altLang="zh-CN" sz="1800" b="1"/>
              <a:t>{ </a:t>
            </a:r>
            <a:r>
              <a:rPr lang="en-US" altLang="zh-CN" sz="1800" b="1">
                <a:solidFill>
                  <a:srgbClr val="0000FF"/>
                </a:solidFill>
              </a:rPr>
              <a:t>font-family:"</a:t>
            </a:r>
            <a:r>
              <a:rPr lang="zh-CN" altLang="en-US" sz="1800" b="1">
                <a:solidFill>
                  <a:srgbClr val="0000FF"/>
                </a:solidFill>
              </a:rPr>
              <a:t>隶书</a:t>
            </a:r>
            <a:r>
              <a:rPr lang="en-US" altLang="zh-CN" sz="1800" b="1">
                <a:solidFill>
                  <a:srgbClr val="0000FF"/>
                </a:solidFill>
              </a:rPr>
              <a:t>";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  font-size:18px;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 color:#FF0000;</a:t>
            </a:r>
          </a:p>
          <a:p>
            <a:pPr lvl="1"/>
            <a:r>
              <a:rPr lang="en-US" altLang="zh-CN" sz="1800" b="1"/>
              <a:t>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&lt;/HEAD&gt;</a:t>
            </a:r>
          </a:p>
          <a:p>
            <a:pPr lvl="1"/>
            <a:r>
              <a:rPr lang="en-US" altLang="zh-CN" sz="1800" b="1"/>
              <a:t>……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床前明月光，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疑是地上霜。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我是郭德刚，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低头思故乡。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……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03600" y="2260600"/>
            <a:ext cx="1541463" cy="863600"/>
            <a:chOff x="2064" y="1480"/>
            <a:chExt cx="971" cy="544"/>
          </a:xfrm>
        </p:grpSpPr>
        <p:sp>
          <p:nvSpPr>
            <p:cNvPr id="672781" name="AutoShape 13"/>
            <p:cNvSpPr>
              <a:spLocks noChangeArrowheads="1"/>
            </p:cNvSpPr>
            <p:nvPr/>
          </p:nvSpPr>
          <p:spPr bwMode="auto">
            <a:xfrm>
              <a:off x="2199" y="1633"/>
              <a:ext cx="836" cy="2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6350" algn="ctr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>
                  <a:latin typeface="黑体" pitchFamily="2" charset="-122"/>
                </a:rPr>
                <a:t>样式规则</a:t>
              </a:r>
            </a:p>
          </p:txBody>
        </p:sp>
        <p:sp>
          <p:nvSpPr>
            <p:cNvPr id="672782" name="AutoShape 14"/>
            <p:cNvSpPr>
              <a:spLocks/>
            </p:cNvSpPr>
            <p:nvPr/>
          </p:nvSpPr>
          <p:spPr bwMode="auto">
            <a:xfrm>
              <a:off x="2064" y="1480"/>
              <a:ext cx="137" cy="544"/>
            </a:xfrm>
            <a:prstGeom prst="rightBrace">
              <a:avLst>
                <a:gd name="adj1" fmla="val 3309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2783" name="AutoShape 15"/>
          <p:cNvSpPr>
            <a:spLocks noChangeArrowheads="1"/>
          </p:cNvSpPr>
          <p:nvPr/>
        </p:nvSpPr>
        <p:spPr bwMode="gray">
          <a:xfrm>
            <a:off x="4356100" y="4868863"/>
            <a:ext cx="39608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000" b="1"/>
              <a:t>所有的段落都采用 </a:t>
            </a:r>
            <a:r>
              <a:rPr lang="en-US" altLang="zh-CN" sz="2000" b="1"/>
              <a:t>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altLang="zh-CN" sz="2000" b="1"/>
              <a:t> </a:t>
            </a:r>
            <a:r>
              <a:rPr lang="zh-CN" altLang="en-US" sz="2000" b="1"/>
              <a:t>样式，保证样式统一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87488" y="1808163"/>
            <a:ext cx="2246312" cy="403225"/>
            <a:chOff x="657" y="1195"/>
            <a:chExt cx="1415" cy="254"/>
          </a:xfrm>
        </p:grpSpPr>
        <p:sp>
          <p:nvSpPr>
            <p:cNvPr id="672785" name="AutoShape 17"/>
            <p:cNvSpPr>
              <a:spLocks noChangeArrowheads="1"/>
            </p:cNvSpPr>
            <p:nvPr/>
          </p:nvSpPr>
          <p:spPr bwMode="auto">
            <a:xfrm>
              <a:off x="1373" y="1195"/>
              <a:ext cx="699" cy="2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6350" algn="ctr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800" b="1">
                  <a:latin typeface="黑体" pitchFamily="2" charset="-122"/>
                </a:rPr>
                <a:t>选择符</a:t>
              </a:r>
            </a:p>
          </p:txBody>
        </p:sp>
        <p:sp>
          <p:nvSpPr>
            <p:cNvPr id="672786" name="Line 18"/>
            <p:cNvSpPr>
              <a:spLocks noChangeShapeType="1"/>
            </p:cNvSpPr>
            <p:nvPr/>
          </p:nvSpPr>
          <p:spPr bwMode="auto">
            <a:xfrm flipH="1">
              <a:off x="657" y="1322"/>
              <a:ext cx="72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03800" y="1547813"/>
            <a:ext cx="1270000" cy="2016125"/>
            <a:chOff x="3152" y="1071"/>
            <a:chExt cx="800" cy="1270"/>
          </a:xfrm>
        </p:grpSpPr>
        <p:sp>
          <p:nvSpPr>
            <p:cNvPr id="672778" name="AutoShape 10"/>
            <p:cNvSpPr>
              <a:spLocks noChangeArrowheads="1"/>
            </p:cNvSpPr>
            <p:nvPr/>
          </p:nvSpPr>
          <p:spPr bwMode="auto">
            <a:xfrm>
              <a:off x="3331" y="1568"/>
              <a:ext cx="621" cy="2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6350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 b="1">
                  <a:latin typeface="黑体" pitchFamily="2" charset="-122"/>
                </a:rPr>
                <a:t>样式表</a:t>
              </a:r>
            </a:p>
          </p:txBody>
        </p:sp>
        <p:sp>
          <p:nvSpPr>
            <p:cNvPr id="672789" name="AutoShape 21"/>
            <p:cNvSpPr>
              <a:spLocks/>
            </p:cNvSpPr>
            <p:nvPr/>
          </p:nvSpPr>
          <p:spPr bwMode="auto">
            <a:xfrm>
              <a:off x="3152" y="1071"/>
              <a:ext cx="182" cy="1270"/>
            </a:xfrm>
            <a:prstGeom prst="rightBrace">
              <a:avLst>
                <a:gd name="adj1" fmla="val 581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7279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981075"/>
            <a:ext cx="2087562" cy="345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72793" name="Picture 25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692150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04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5" grpId="0" animBg="1"/>
      <p:bldP spid="6727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行内（嵌入）样式表</a:t>
            </a:r>
          </a:p>
        </p:txBody>
      </p:sp>
      <p:sp>
        <p:nvSpPr>
          <p:cNvPr id="670727" name="Text Box 7"/>
          <p:cNvSpPr txBox="1">
            <a:spLocks noChangeArrowheads="1"/>
          </p:cNvSpPr>
          <p:nvPr/>
        </p:nvSpPr>
        <p:spPr bwMode="auto">
          <a:xfrm>
            <a:off x="877888" y="1844675"/>
            <a:ext cx="770413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>
              <a:lnSpc>
                <a:spcPct val="120000"/>
              </a:lnSpc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 b="1"/>
              <a:t>如果希望某段文字和其他段落文字显示风格不一样，</a:t>
            </a:r>
          </a:p>
          <a:p>
            <a:pPr marL="363538" indent="-363538" algn="just">
              <a:lnSpc>
                <a:spcPct val="120000"/>
              </a:lnSpc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/>
              <a:t>    该如何解决？</a:t>
            </a:r>
            <a:r>
              <a:rPr lang="zh-CN" altLang="en-US" sz="2400"/>
              <a:t> </a:t>
            </a:r>
          </a:p>
        </p:txBody>
      </p:sp>
      <p:sp>
        <p:nvSpPr>
          <p:cNvPr id="670728" name="AutoShape 8"/>
          <p:cNvSpPr>
            <a:spLocks noChangeArrowheads="1"/>
          </p:cNvSpPr>
          <p:nvPr/>
        </p:nvSpPr>
        <p:spPr bwMode="auto">
          <a:xfrm>
            <a:off x="1331913" y="3500438"/>
            <a:ext cx="6769100" cy="1584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2400" b="1"/>
              <a:t>使用行内（嵌入）样式表可以解决</a:t>
            </a:r>
          </a:p>
        </p:txBody>
      </p:sp>
      <p:pic>
        <p:nvPicPr>
          <p:cNvPr id="670730" name="Picture 10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8794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32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7" grpId="0"/>
      <p:bldP spid="6707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行内（嵌入）样式表</a:t>
            </a:r>
          </a:p>
        </p:txBody>
      </p:sp>
      <p:sp>
        <p:nvSpPr>
          <p:cNvPr id="681990" name="AutoShape 6"/>
          <p:cNvSpPr>
            <a:spLocks noChangeArrowheads="1"/>
          </p:cNvSpPr>
          <p:nvPr/>
        </p:nvSpPr>
        <p:spPr bwMode="auto">
          <a:xfrm>
            <a:off x="711200" y="1757363"/>
            <a:ext cx="8154988" cy="3852862"/>
          </a:xfrm>
          <a:prstGeom prst="roundRect">
            <a:avLst>
              <a:gd name="adj" fmla="val 792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&lt;HTML&gt;</a:t>
            </a:r>
          </a:p>
          <a:p>
            <a:pPr lvl="1"/>
            <a:r>
              <a:rPr lang="en-US" altLang="zh-CN" sz="1800" b="1"/>
              <a:t>&lt;HEAD&gt;</a:t>
            </a:r>
          </a:p>
          <a:p>
            <a:pPr lvl="1"/>
            <a:r>
              <a:rPr lang="en-US" altLang="zh-CN" sz="1800" b="1"/>
              <a:t>&lt;TITLE&gt;</a:t>
            </a:r>
            <a:r>
              <a:rPr lang="zh-CN" altLang="en-US" sz="1800" b="1"/>
              <a:t>设置属性</a:t>
            </a:r>
            <a:r>
              <a:rPr lang="en-US" altLang="zh-CN" sz="1800" b="1"/>
              <a:t>&lt;/TITLE&gt;</a:t>
            </a:r>
          </a:p>
          <a:p>
            <a:pPr lvl="1"/>
            <a:r>
              <a:rPr lang="en-US" altLang="zh-CN" sz="1800" b="1"/>
              <a:t>&lt;/HEAD&gt;</a:t>
            </a:r>
          </a:p>
          <a:p>
            <a:pPr lvl="1"/>
            <a:r>
              <a:rPr lang="en-US" altLang="zh-CN" sz="1800" b="1"/>
              <a:t>&lt;BODY&gt;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&lt;P style = "color:red;font-size:30px;font-family:</a:t>
            </a:r>
            <a:r>
              <a:rPr lang="zh-CN" altLang="en-US" sz="1800" b="1">
                <a:solidFill>
                  <a:srgbClr val="0000FF"/>
                </a:solidFill>
              </a:rPr>
              <a:t>隶书</a:t>
            </a:r>
            <a:r>
              <a:rPr lang="en-US" altLang="zh-CN" sz="1800" b="1">
                <a:solidFill>
                  <a:srgbClr val="0000FF"/>
                </a:solidFill>
              </a:rPr>
              <a:t>;"&gt; 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这个段落应用了样式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&lt;P&gt;</a:t>
            </a:r>
          </a:p>
          <a:p>
            <a:pPr lvl="1"/>
            <a:r>
              <a:rPr lang="zh-CN" altLang="en-US" sz="1800" b="1"/>
              <a:t>这个段落按默认样式显示</a:t>
            </a:r>
          </a:p>
          <a:p>
            <a:pPr lvl="1"/>
            <a:r>
              <a:rPr lang="en-US" altLang="zh-CN" sz="1800" b="1"/>
              <a:t>&lt;/BODY&gt;</a:t>
            </a:r>
          </a:p>
          <a:p>
            <a:pPr lvl="1"/>
            <a:r>
              <a:rPr lang="en-US" altLang="zh-CN" sz="1800" b="1"/>
              <a:t>&lt;/HTML&gt;</a:t>
            </a:r>
          </a:p>
        </p:txBody>
      </p:sp>
      <p:pic>
        <p:nvPicPr>
          <p:cNvPr id="6819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388" y="1298575"/>
            <a:ext cx="3743325" cy="214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258888" y="3573463"/>
            <a:ext cx="6192837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81993" name="AutoShape 9"/>
          <p:cNvSpPr>
            <a:spLocks noChangeArrowheads="1"/>
          </p:cNvSpPr>
          <p:nvPr/>
        </p:nvSpPr>
        <p:spPr bwMode="auto">
          <a:xfrm>
            <a:off x="5219700" y="4868863"/>
            <a:ext cx="1368425" cy="693737"/>
          </a:xfrm>
          <a:prstGeom prst="wedgeRoundRectCallout">
            <a:avLst>
              <a:gd name="adj1" fmla="val -62065"/>
              <a:gd name="adj2" fmla="val -112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为标签</a:t>
            </a:r>
            <a:r>
              <a:rPr lang="en-US" altLang="zh-CN" sz="1800" b="1"/>
              <a:t>p</a:t>
            </a:r>
            <a:r>
              <a:rPr lang="zh-CN" altLang="en-US" sz="1800" b="1"/>
              <a:t>指定样式</a:t>
            </a:r>
          </a:p>
        </p:txBody>
      </p:sp>
      <p:sp>
        <p:nvSpPr>
          <p:cNvPr id="681995" name="AutoShape 11"/>
          <p:cNvSpPr>
            <a:spLocks noChangeArrowheads="1"/>
          </p:cNvSpPr>
          <p:nvPr/>
        </p:nvSpPr>
        <p:spPr bwMode="auto">
          <a:xfrm>
            <a:off x="2627313" y="2349500"/>
            <a:ext cx="2016125" cy="693738"/>
          </a:xfrm>
          <a:prstGeom prst="wedgeRoundRectCallout">
            <a:avLst>
              <a:gd name="adj1" fmla="val 48583"/>
              <a:gd name="adj2" fmla="val 122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本段</a:t>
            </a:r>
            <a:r>
              <a:rPr lang="en-US" altLang="zh-CN" sz="1800" b="1"/>
              <a:t>&lt;P&gt;</a:t>
            </a:r>
            <a:r>
              <a:rPr lang="zh-CN" altLang="en-US" sz="1800" b="1"/>
              <a:t>标签采用了行内样式</a:t>
            </a:r>
          </a:p>
        </p:txBody>
      </p:sp>
      <p:pic>
        <p:nvPicPr>
          <p:cNvPr id="681996" name="Picture 1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8366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9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0" grpId="0" animBg="1"/>
      <p:bldP spid="681992" grpId="0" animBg="1"/>
      <p:bldP spid="681993" grpId="0" animBg="1"/>
      <p:bldP spid="6819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行内（嵌入）样式表</a:t>
            </a:r>
          </a:p>
        </p:txBody>
      </p:sp>
      <p:sp>
        <p:nvSpPr>
          <p:cNvPr id="671752" name="AutoShape 8"/>
          <p:cNvSpPr>
            <a:spLocks noChangeArrowheads="1"/>
          </p:cNvSpPr>
          <p:nvPr/>
        </p:nvSpPr>
        <p:spPr bwMode="auto">
          <a:xfrm>
            <a:off x="788988" y="1517650"/>
            <a:ext cx="7781925" cy="3711575"/>
          </a:xfrm>
          <a:prstGeom prst="roundRect">
            <a:avLst>
              <a:gd name="adj" fmla="val 680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&lt;BODY style=" background-color:#CCCCCC"&gt;</a:t>
            </a:r>
          </a:p>
          <a:p>
            <a:pPr lvl="1"/>
            <a:r>
              <a:rPr lang="en-US" altLang="zh-CN" sz="1800" b="1"/>
              <a:t>&lt;P&gt;&lt;IMG src="libai.jpg" width="140" height="170" align="left"&gt;&lt;/P&gt;</a:t>
            </a:r>
          </a:p>
          <a:p>
            <a:pPr lvl="1"/>
            <a:r>
              <a:rPr lang="en-US" altLang="zh-CN" sz="1800" b="1"/>
              <a:t>&lt;H2&gt;</a:t>
            </a:r>
            <a:r>
              <a:rPr lang="zh-CN" altLang="en-US" sz="1800" b="1"/>
              <a:t>静夜思</a:t>
            </a:r>
            <a:r>
              <a:rPr lang="en-US" altLang="zh-CN" sz="1800" b="1"/>
              <a:t>&lt;/H2&gt;</a:t>
            </a:r>
          </a:p>
          <a:p>
            <a:pPr lvl="1"/>
            <a:r>
              <a:rPr lang="en-US" altLang="zh-CN" sz="1800" b="1"/>
              <a:t>&lt;H3&gt;</a:t>
            </a:r>
            <a:r>
              <a:rPr lang="zh-CN" altLang="en-US" sz="1800" b="1"/>
              <a:t>作者：李白</a:t>
            </a:r>
            <a:r>
              <a:rPr lang="en-US" altLang="zh-CN" sz="1800" b="1"/>
              <a:t>&lt;/H3&gt;</a:t>
            </a:r>
          </a:p>
          <a:p>
            <a:pPr lvl="1"/>
            <a:r>
              <a:rPr lang="en-US" altLang="zh-CN" sz="1800" b="1"/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&lt;P</a:t>
            </a:r>
            <a:r>
              <a:rPr lang="en-US" altLang="zh-CN" sz="1800" b="1"/>
              <a:t> style="color:#FF0000; font-size:18px; font-family:</a:t>
            </a:r>
            <a:r>
              <a:rPr lang="zh-CN" altLang="en-US" sz="1800" b="1"/>
              <a:t>隶书</a:t>
            </a:r>
            <a:r>
              <a:rPr lang="en-US" altLang="zh-CN" sz="1800" b="1"/>
              <a:t>; border-bottom-style:dashed "</a:t>
            </a:r>
            <a:r>
              <a:rPr lang="en-US" altLang="zh-CN" sz="1800" b="1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sz="1800" b="1"/>
              <a:t>	</a:t>
            </a:r>
            <a:r>
              <a:rPr lang="zh-CN" altLang="en-US" sz="1800" b="1"/>
              <a:t>床前明月光，</a:t>
            </a:r>
            <a:r>
              <a:rPr lang="en-US" altLang="zh-CN" sz="1800" b="1"/>
              <a:t>&lt;BR&gt;</a:t>
            </a:r>
          </a:p>
          <a:p>
            <a:pPr lvl="1"/>
            <a:r>
              <a:rPr lang="en-US" altLang="zh-CN" sz="1800" b="1"/>
              <a:t>	</a:t>
            </a:r>
            <a:r>
              <a:rPr lang="zh-CN" altLang="en-US" sz="1800" b="1"/>
              <a:t>疑是地上霜。</a:t>
            </a:r>
            <a:r>
              <a:rPr lang="en-US" altLang="zh-CN" sz="1800" b="1"/>
              <a:t>&lt;BR&gt;</a:t>
            </a:r>
          </a:p>
          <a:p>
            <a:pPr lvl="1"/>
            <a:r>
              <a:rPr lang="en-US" altLang="zh-CN" sz="1800" b="1"/>
              <a:t>	</a:t>
            </a:r>
            <a:r>
              <a:rPr lang="zh-CN" altLang="en-US" sz="1800" b="1"/>
              <a:t>我是郭德刚，</a:t>
            </a:r>
            <a:r>
              <a:rPr lang="en-US" altLang="zh-CN" sz="1800" b="1"/>
              <a:t>&lt;BR&gt;</a:t>
            </a:r>
          </a:p>
          <a:p>
            <a:pPr lvl="1"/>
            <a:r>
              <a:rPr lang="en-US" altLang="zh-CN" sz="1800" b="1"/>
              <a:t>	</a:t>
            </a:r>
            <a:r>
              <a:rPr lang="zh-CN" altLang="en-US" sz="1800" b="1"/>
              <a:t>低头思故乡。</a:t>
            </a:r>
            <a:r>
              <a:rPr lang="en-US" altLang="zh-CN" sz="1800" b="1">
                <a:solidFill>
                  <a:srgbClr val="0000FF"/>
                </a:solidFill>
              </a:rPr>
              <a:t>&lt;/P&gt;</a:t>
            </a:r>
          </a:p>
        </p:txBody>
      </p:sp>
      <p:sp>
        <p:nvSpPr>
          <p:cNvPr id="671755" name="AutoShape 11"/>
          <p:cNvSpPr>
            <a:spLocks noChangeArrowheads="1"/>
          </p:cNvSpPr>
          <p:nvPr/>
        </p:nvSpPr>
        <p:spPr bwMode="auto">
          <a:xfrm>
            <a:off x="1187450" y="5516563"/>
            <a:ext cx="38163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行内样式使用范围更小，只适用于某一个标签，对其他标签不起作用</a:t>
            </a:r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1258888" y="3213100"/>
            <a:ext cx="7015162" cy="18716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0000FF"/>
              </a:solidFill>
            </a:endParaRPr>
          </a:p>
        </p:txBody>
      </p:sp>
      <p:pic>
        <p:nvPicPr>
          <p:cNvPr id="67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24275"/>
            <a:ext cx="3048000" cy="313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227763" y="5157788"/>
            <a:ext cx="2665412" cy="1008062"/>
            <a:chOff x="3923" y="3249"/>
            <a:chExt cx="1679" cy="635"/>
          </a:xfrm>
        </p:grpSpPr>
        <p:sp>
          <p:nvSpPr>
            <p:cNvPr id="671758" name="Line 14"/>
            <p:cNvSpPr>
              <a:spLocks noChangeShapeType="1"/>
            </p:cNvSpPr>
            <p:nvPr/>
          </p:nvSpPr>
          <p:spPr bwMode="auto">
            <a:xfrm>
              <a:off x="4821" y="3249"/>
              <a:ext cx="7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59" name="Line 15"/>
            <p:cNvSpPr>
              <a:spLocks noChangeShapeType="1"/>
            </p:cNvSpPr>
            <p:nvPr/>
          </p:nvSpPr>
          <p:spPr bwMode="auto">
            <a:xfrm>
              <a:off x="5583" y="3249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60" name="Line 16"/>
            <p:cNvSpPr>
              <a:spLocks noChangeShapeType="1"/>
            </p:cNvSpPr>
            <p:nvPr/>
          </p:nvSpPr>
          <p:spPr bwMode="auto">
            <a:xfrm>
              <a:off x="3923" y="3874"/>
              <a:ext cx="167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61" name="Line 17"/>
            <p:cNvSpPr>
              <a:spLocks noChangeShapeType="1"/>
            </p:cNvSpPr>
            <p:nvPr/>
          </p:nvSpPr>
          <p:spPr bwMode="auto">
            <a:xfrm flipV="1">
              <a:off x="3923" y="3747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62" name="Line 18"/>
            <p:cNvSpPr>
              <a:spLocks noChangeShapeType="1"/>
            </p:cNvSpPr>
            <p:nvPr/>
          </p:nvSpPr>
          <p:spPr bwMode="auto">
            <a:xfrm>
              <a:off x="3923" y="3756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63" name="Line 19"/>
            <p:cNvSpPr>
              <a:spLocks noChangeShapeType="1"/>
            </p:cNvSpPr>
            <p:nvPr/>
          </p:nvSpPr>
          <p:spPr bwMode="auto">
            <a:xfrm>
              <a:off x="4812" y="3249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1767" name="Freeform 23"/>
          <p:cNvSpPr>
            <a:spLocks/>
          </p:cNvSpPr>
          <p:nvPr/>
        </p:nvSpPr>
        <p:spPr bwMode="auto">
          <a:xfrm rot="1881112">
            <a:off x="5172075" y="5468938"/>
            <a:ext cx="1246188" cy="4984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71768" name="Picture 24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692150"/>
            <a:ext cx="1081087" cy="981075"/>
          </a:xfrm>
          <a:prstGeom prst="rect">
            <a:avLst/>
          </a:prstGeom>
          <a:noFill/>
        </p:spPr>
      </p:pic>
      <p:sp>
        <p:nvSpPr>
          <p:cNvPr id="671754" name="AutoShape 10"/>
          <p:cNvSpPr>
            <a:spLocks noChangeArrowheads="1"/>
          </p:cNvSpPr>
          <p:nvPr/>
        </p:nvSpPr>
        <p:spPr bwMode="auto">
          <a:xfrm>
            <a:off x="6346825" y="2249488"/>
            <a:ext cx="1943100" cy="693737"/>
          </a:xfrm>
          <a:prstGeom prst="wedgeRoundRectCallout">
            <a:avLst>
              <a:gd name="adj1" fmla="val -46569"/>
              <a:gd name="adj2" fmla="val 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本段</a:t>
            </a:r>
            <a:r>
              <a:rPr lang="en-US" altLang="zh-CN" sz="1800" b="1"/>
              <a:t>&lt;P&gt;</a:t>
            </a:r>
            <a:r>
              <a:rPr lang="zh-CN" altLang="en-US" sz="1800" b="1"/>
              <a:t>标签采用了行内样式</a:t>
            </a:r>
          </a:p>
        </p:txBody>
      </p:sp>
    </p:spTree>
    <p:extLst>
      <p:ext uri="{BB962C8B-B14F-4D97-AF65-F5344CB8AC3E}">
        <p14:creationId xmlns:p14="http://schemas.microsoft.com/office/powerpoint/2010/main" val="18725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2" grpId="0" animBg="1"/>
      <p:bldP spid="671755" grpId="0" animBg="1"/>
      <p:bldP spid="671756" grpId="0" animBg="1"/>
      <p:bldP spid="671767" grpId="0" animBg="1"/>
      <p:bldP spid="6717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外部样式表文件</a:t>
            </a:r>
          </a:p>
        </p:txBody>
      </p:sp>
      <p:sp>
        <p:nvSpPr>
          <p:cNvPr id="674823" name="Text Box 7"/>
          <p:cNvSpPr txBox="1">
            <a:spLocks noChangeArrowheads="1"/>
          </p:cNvSpPr>
          <p:nvPr/>
        </p:nvSpPr>
        <p:spPr bwMode="auto">
          <a:xfrm>
            <a:off x="1403350" y="2060575"/>
            <a:ext cx="69834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>
              <a:lnSpc>
                <a:spcPct val="120000"/>
              </a:lnSpc>
              <a:buClr>
                <a:srgbClr val="6600CC"/>
              </a:buClr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 b="1"/>
              <a:t>如果希望一个网站中多个页面的样式保持一致，</a:t>
            </a:r>
          </a:p>
          <a:p>
            <a:pPr marL="363538" indent="-363538" algn="just">
              <a:lnSpc>
                <a:spcPct val="120000"/>
              </a:lnSpc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/>
              <a:t>    如何解决？</a:t>
            </a:r>
            <a:endParaRPr lang="zh-CN" altLang="en-US" sz="2400"/>
          </a:p>
        </p:txBody>
      </p:sp>
      <p:sp>
        <p:nvSpPr>
          <p:cNvPr id="674824" name="AutoShape 8"/>
          <p:cNvSpPr>
            <a:spLocks noChangeArrowheads="1"/>
          </p:cNvSpPr>
          <p:nvPr/>
        </p:nvSpPr>
        <p:spPr bwMode="auto">
          <a:xfrm>
            <a:off x="1835150" y="3644900"/>
            <a:ext cx="6192838" cy="1079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/>
              <a:t>使用外部样式表文件样式表可以解决</a:t>
            </a:r>
          </a:p>
        </p:txBody>
      </p:sp>
      <p:pic>
        <p:nvPicPr>
          <p:cNvPr id="674826" name="Picture 10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022350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42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3" grpId="0"/>
      <p:bldP spid="6748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外部样式表文件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75612" cy="4929188"/>
          </a:xfrm>
        </p:spPr>
        <p:txBody>
          <a:bodyPr/>
          <a:lstStyle/>
          <a:p>
            <a:pPr marL="533400" indent="-5334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根据样式文件与网页的关联方式又分为：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	链接（</a:t>
            </a:r>
            <a:r>
              <a:rPr lang="en-US" altLang="zh-CN"/>
              <a:t>LINK </a:t>
            </a:r>
            <a:r>
              <a:rPr lang="zh-CN" altLang="en-US"/>
              <a:t>）外部样式表</a:t>
            </a:r>
          </a:p>
          <a:p>
            <a:pPr marL="838200" lvl="1" indent="-381000">
              <a:spcBef>
                <a:spcPct val="25000"/>
              </a:spcBef>
              <a:spcAft>
                <a:spcPct val="25000"/>
              </a:spcAft>
            </a:pPr>
            <a:r>
              <a:rPr lang="zh-CN" altLang="en-US"/>
              <a:t>	导入（</a:t>
            </a:r>
            <a:r>
              <a:rPr lang="en-US" altLang="zh-CN"/>
              <a:t>@import</a:t>
            </a:r>
            <a:r>
              <a:rPr lang="zh-CN" altLang="en-US"/>
              <a:t>）外部样式表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92275" y="3197240"/>
            <a:ext cx="5545138" cy="2446338"/>
            <a:chOff x="1383" y="1979"/>
            <a:chExt cx="3220" cy="1541"/>
          </a:xfrm>
        </p:grpSpPr>
        <p:sp>
          <p:nvSpPr>
            <p:cNvPr id="673796" name="AutoShape 4"/>
            <p:cNvSpPr>
              <a:spLocks noChangeArrowheads="1"/>
            </p:cNvSpPr>
            <p:nvPr/>
          </p:nvSpPr>
          <p:spPr bwMode="auto">
            <a:xfrm>
              <a:off x="2200" y="1979"/>
              <a:ext cx="1497" cy="45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样式文件</a:t>
              </a:r>
              <a:r>
                <a:rPr lang="en-US" altLang="zh-CN" sz="2000" b="1"/>
                <a:t>.css</a:t>
              </a:r>
            </a:p>
          </p:txBody>
        </p:sp>
        <p:sp>
          <p:nvSpPr>
            <p:cNvPr id="673797" name="AutoShape 5"/>
            <p:cNvSpPr>
              <a:spLocks noChangeArrowheads="1"/>
            </p:cNvSpPr>
            <p:nvPr/>
          </p:nvSpPr>
          <p:spPr bwMode="auto">
            <a:xfrm>
              <a:off x="2426" y="2840"/>
              <a:ext cx="544" cy="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网页</a:t>
              </a:r>
              <a:r>
                <a:rPr lang="en-US" altLang="zh-CN" sz="2000" b="1"/>
                <a:t>2</a:t>
              </a:r>
            </a:p>
          </p:txBody>
        </p:sp>
        <p:sp>
          <p:nvSpPr>
            <p:cNvPr id="673798" name="AutoShape 6"/>
            <p:cNvSpPr>
              <a:spLocks noChangeArrowheads="1"/>
            </p:cNvSpPr>
            <p:nvPr/>
          </p:nvSpPr>
          <p:spPr bwMode="auto">
            <a:xfrm>
              <a:off x="4059" y="2840"/>
              <a:ext cx="544" cy="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网页</a:t>
              </a:r>
              <a:r>
                <a:rPr lang="en-US" altLang="zh-CN" sz="2000" b="1"/>
                <a:t>3</a:t>
              </a:r>
            </a:p>
          </p:txBody>
        </p:sp>
        <p:sp>
          <p:nvSpPr>
            <p:cNvPr id="673799" name="AutoShape 7"/>
            <p:cNvSpPr>
              <a:spLocks noChangeArrowheads="1"/>
            </p:cNvSpPr>
            <p:nvPr/>
          </p:nvSpPr>
          <p:spPr bwMode="auto">
            <a:xfrm>
              <a:off x="1383" y="2840"/>
              <a:ext cx="544" cy="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网页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673800" name="Line 8"/>
            <p:cNvSpPr>
              <a:spLocks noChangeShapeType="1"/>
            </p:cNvSpPr>
            <p:nvPr/>
          </p:nvSpPr>
          <p:spPr bwMode="auto">
            <a:xfrm flipV="1">
              <a:off x="1791" y="2432"/>
              <a:ext cx="635" cy="409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3801" name="Line 9"/>
            <p:cNvSpPr>
              <a:spLocks noChangeShapeType="1"/>
            </p:cNvSpPr>
            <p:nvPr/>
          </p:nvSpPr>
          <p:spPr bwMode="auto">
            <a:xfrm flipH="1" flipV="1">
              <a:off x="3606" y="2478"/>
              <a:ext cx="603" cy="32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3802" name="Line 10"/>
            <p:cNvSpPr>
              <a:spLocks noChangeShapeType="1"/>
            </p:cNvSpPr>
            <p:nvPr/>
          </p:nvSpPr>
          <p:spPr bwMode="auto">
            <a:xfrm flipV="1">
              <a:off x="2699" y="2432"/>
              <a:ext cx="0" cy="40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3803" name="AutoShape 11"/>
            <p:cNvSpPr>
              <a:spLocks noChangeArrowheads="1"/>
            </p:cNvSpPr>
            <p:nvPr/>
          </p:nvSpPr>
          <p:spPr bwMode="auto">
            <a:xfrm>
              <a:off x="3198" y="2931"/>
              <a:ext cx="590" cy="327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0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CSS</a:t>
            </a:r>
            <a:r>
              <a:rPr lang="zh-CN" altLang="en-US" dirty="0"/>
              <a:t>样式表</a:t>
            </a:r>
          </a:p>
        </p:txBody>
      </p:sp>
      <p:sp>
        <p:nvSpPr>
          <p:cNvPr id="64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11188" y="917575"/>
            <a:ext cx="8229600" cy="4525963"/>
          </a:xfrm>
          <a:noFill/>
          <a:ln/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zh-CN" dirty="0"/>
              <a:t>HTML</a:t>
            </a:r>
            <a:r>
              <a:rPr lang="zh-CN" altLang="en-US" dirty="0"/>
              <a:t>标签的外观样式比较单一</a:t>
            </a:r>
          </a:p>
          <a:p>
            <a:pPr lvl="1">
              <a:spcAft>
                <a:spcPct val="20000"/>
              </a:spcAft>
            </a:pPr>
            <a:r>
              <a:rPr lang="zh-CN" altLang="en-US" dirty="0"/>
              <a:t>颜色只有黑白</a:t>
            </a:r>
          </a:p>
          <a:p>
            <a:pPr lvl="1">
              <a:spcAft>
                <a:spcPct val="20000"/>
              </a:spcAft>
            </a:pPr>
            <a:r>
              <a:rPr lang="zh-CN" altLang="en-US" dirty="0"/>
              <a:t>字体类型和大小无变化</a:t>
            </a:r>
          </a:p>
          <a:p>
            <a:pPr>
              <a:spcAft>
                <a:spcPct val="20000"/>
              </a:spcAft>
            </a:pPr>
            <a:r>
              <a:rPr lang="zh-CN" altLang="en-US" dirty="0"/>
              <a:t>样式表的作用相当于华丽的衣服</a:t>
            </a:r>
          </a:p>
        </p:txBody>
      </p:sp>
      <p:pic>
        <p:nvPicPr>
          <p:cNvPr id="64718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430608"/>
            <a:ext cx="3313112" cy="299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471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25" y="3405208"/>
            <a:ext cx="3384550" cy="302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47183" name="AutoShape 15"/>
          <p:cNvSpPr>
            <a:spLocks noChangeArrowheads="1"/>
          </p:cNvSpPr>
          <p:nvPr/>
        </p:nvSpPr>
        <p:spPr bwMode="auto">
          <a:xfrm>
            <a:off x="3560763" y="4600596"/>
            <a:ext cx="2087562" cy="720725"/>
          </a:xfrm>
          <a:prstGeom prst="leftRightArrow">
            <a:avLst>
              <a:gd name="adj1" fmla="val 50000"/>
              <a:gd name="adj2" fmla="val 5793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 sz="1800" b="1"/>
          </a:p>
        </p:txBody>
      </p:sp>
      <p:sp>
        <p:nvSpPr>
          <p:cNvPr id="647184" name="Rectangle 16"/>
          <p:cNvSpPr>
            <a:spLocks noChangeArrowheads="1"/>
          </p:cNvSpPr>
          <p:nvPr/>
        </p:nvSpPr>
        <p:spPr bwMode="auto">
          <a:xfrm>
            <a:off x="4041775" y="5241951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 b="1"/>
              <a:t>内容相同</a:t>
            </a:r>
          </a:p>
        </p:txBody>
      </p:sp>
      <p:sp>
        <p:nvSpPr>
          <p:cNvPr id="647185" name="Rectangle 17"/>
          <p:cNvSpPr>
            <a:spLocks noChangeArrowheads="1"/>
          </p:cNvSpPr>
          <p:nvPr/>
        </p:nvSpPr>
        <p:spPr bwMode="auto">
          <a:xfrm>
            <a:off x="4075113" y="4441851"/>
            <a:ext cx="13604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/>
              <a:t>外观不同</a:t>
            </a:r>
          </a:p>
        </p:txBody>
      </p:sp>
    </p:spTree>
    <p:extLst>
      <p:ext uri="{BB962C8B-B14F-4D97-AF65-F5344CB8AC3E}">
        <p14:creationId xmlns:p14="http://schemas.microsoft.com/office/powerpoint/2010/main" val="25884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6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3" grpId="0" animBg="1"/>
      <p:bldP spid="647184" grpId="0"/>
      <p:bldP spid="6471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92869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链接（</a:t>
            </a:r>
            <a:r>
              <a:rPr lang="en-US" altLang="zh-CN" b="0" dirty="0"/>
              <a:t>LINK</a:t>
            </a:r>
            <a:r>
              <a:rPr lang="en-US" altLang="zh-CN" dirty="0"/>
              <a:t> </a:t>
            </a:r>
            <a:r>
              <a:rPr lang="zh-CN" altLang="en-US" dirty="0"/>
              <a:t>）外部样式表</a:t>
            </a:r>
          </a:p>
        </p:txBody>
      </p:sp>
      <p:sp>
        <p:nvSpPr>
          <p:cNvPr id="677902" name="AutoShape 14"/>
          <p:cNvSpPr>
            <a:spLocks noGrp="1" noChangeArrowheads="1"/>
          </p:cNvSpPr>
          <p:nvPr>
            <p:ph type="body" idx="1"/>
          </p:nvPr>
        </p:nvSpPr>
        <p:spPr>
          <a:xfrm>
            <a:off x="614334" y="1195400"/>
            <a:ext cx="8115300" cy="150336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cap="flat" algn="ctr">
            <a:solidFill>
              <a:srgbClr val="008080"/>
            </a:solidFill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zh-CN" altLang="en-US" sz="1800"/>
              <a:t>使用</a:t>
            </a:r>
            <a:r>
              <a:rPr lang="en-US" altLang="zh-CN" sz="1800"/>
              <a:t>LINK</a:t>
            </a:r>
            <a:r>
              <a:rPr lang="zh-CN" altLang="en-US" sz="1800"/>
              <a:t>（链接）标签 </a:t>
            </a:r>
            <a:r>
              <a:rPr lang="en-US" altLang="zh-CN" sz="1800"/>
              <a:t>:</a:t>
            </a:r>
          </a:p>
          <a:p>
            <a:pPr marL="0" indent="0">
              <a:buFontTx/>
              <a:buNone/>
            </a:pPr>
            <a:r>
              <a:rPr lang="en-US" altLang="zh-CN" sz="1800"/>
              <a:t>&lt;HEAD&gt;</a:t>
            </a:r>
          </a:p>
          <a:p>
            <a:pPr marL="0" indent="0">
              <a:buFontTx/>
              <a:buNone/>
            </a:pPr>
            <a:r>
              <a:rPr lang="en-US" altLang="zh-CN" sz="1800"/>
              <a:t>&lt;LINK href="newsyle.css" rel="stylesheet" type="text/css"&gt;</a:t>
            </a:r>
          </a:p>
          <a:p>
            <a:pPr marL="0" indent="0">
              <a:buFontTx/>
              <a:buNone/>
            </a:pPr>
            <a:r>
              <a:rPr lang="en-US" altLang="zh-CN" sz="1800"/>
              <a:t>&lt;/HEAD&gt;</a:t>
            </a:r>
          </a:p>
        </p:txBody>
      </p:sp>
      <p:sp>
        <p:nvSpPr>
          <p:cNvPr id="677903" name="AutoShape 15"/>
          <p:cNvSpPr>
            <a:spLocks noChangeArrowheads="1"/>
          </p:cNvSpPr>
          <p:nvPr/>
        </p:nvSpPr>
        <p:spPr bwMode="auto">
          <a:xfrm>
            <a:off x="571472" y="2922600"/>
            <a:ext cx="4537075" cy="373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/>
              <a:t>第一步：创建样式表文件</a:t>
            </a:r>
            <a:r>
              <a:rPr lang="en-US" altLang="zh-CN" sz="1800" b="1"/>
              <a:t>newstyle.css  </a:t>
            </a:r>
          </a:p>
        </p:txBody>
      </p:sp>
      <p:sp>
        <p:nvSpPr>
          <p:cNvPr id="677904" name="AutoShape 16"/>
          <p:cNvSpPr>
            <a:spLocks noChangeArrowheads="1"/>
          </p:cNvSpPr>
          <p:nvPr/>
        </p:nvSpPr>
        <p:spPr bwMode="auto">
          <a:xfrm>
            <a:off x="585759" y="3583000"/>
            <a:ext cx="4537075" cy="373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/>
              <a:t>第二步：把样式文件和网页绑定</a:t>
            </a:r>
          </a:p>
        </p:txBody>
      </p:sp>
      <p:sp>
        <p:nvSpPr>
          <p:cNvPr id="677908" name="AutoShape 20"/>
          <p:cNvSpPr>
            <a:spLocks noChangeArrowheads="1"/>
          </p:cNvSpPr>
          <p:nvPr/>
        </p:nvSpPr>
        <p:spPr bwMode="auto">
          <a:xfrm>
            <a:off x="585759" y="4184663"/>
            <a:ext cx="4537075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b="1"/>
              <a:t>第三步：浏览查看各网页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22709" y="3211525"/>
            <a:ext cx="4908550" cy="2074863"/>
            <a:chOff x="2880" y="1896"/>
            <a:chExt cx="2865" cy="1307"/>
          </a:xfrm>
        </p:grpSpPr>
        <p:sp>
          <p:nvSpPr>
            <p:cNvPr id="677905" name="AutoShape 17"/>
            <p:cNvSpPr>
              <a:spLocks noChangeArrowheads="1"/>
            </p:cNvSpPr>
            <p:nvPr/>
          </p:nvSpPr>
          <p:spPr bwMode="auto">
            <a:xfrm>
              <a:off x="3797" y="1896"/>
              <a:ext cx="1201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1800" b="1"/>
                <a:t>样式文件：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/>
                <a:t>newstyle.css </a:t>
              </a:r>
            </a:p>
          </p:txBody>
        </p:sp>
        <p:sp>
          <p:nvSpPr>
            <p:cNvPr id="677906" name="AutoShape 18"/>
            <p:cNvSpPr>
              <a:spLocks noChangeArrowheads="1"/>
            </p:cNvSpPr>
            <p:nvPr/>
          </p:nvSpPr>
          <p:spPr bwMode="auto">
            <a:xfrm>
              <a:off x="2880" y="2781"/>
              <a:ext cx="1406" cy="4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hlinkClick r:id="rId2" action="ppaction://hlinkfile"/>
                </a:rPr>
                <a:t>Link_Outcss1.html</a:t>
              </a:r>
              <a:endParaRPr lang="en-US" altLang="zh-CN" sz="1800" b="1"/>
            </a:p>
          </p:txBody>
        </p:sp>
        <p:sp>
          <p:nvSpPr>
            <p:cNvPr id="677907" name="AutoShape 19"/>
            <p:cNvSpPr>
              <a:spLocks noChangeArrowheads="1"/>
            </p:cNvSpPr>
            <p:nvPr/>
          </p:nvSpPr>
          <p:spPr bwMode="auto">
            <a:xfrm>
              <a:off x="4377" y="2781"/>
              <a:ext cx="1368" cy="4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hlinkClick r:id="rId3" action="ppaction://hlinkfile"/>
                </a:rPr>
                <a:t>Link_Outcss2.html</a:t>
              </a:r>
              <a:r>
                <a:rPr lang="en-US" altLang="zh-CN" sz="1800" b="1"/>
                <a:t> </a:t>
              </a:r>
            </a:p>
          </p:txBody>
        </p:sp>
        <p:sp>
          <p:nvSpPr>
            <p:cNvPr id="677909" name="Line 21"/>
            <p:cNvSpPr>
              <a:spLocks noChangeShapeType="1"/>
            </p:cNvSpPr>
            <p:nvPr/>
          </p:nvSpPr>
          <p:spPr bwMode="auto">
            <a:xfrm flipV="1">
              <a:off x="3568" y="2436"/>
              <a:ext cx="525" cy="345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0" name="Line 22"/>
            <p:cNvSpPr>
              <a:spLocks noChangeShapeType="1"/>
            </p:cNvSpPr>
            <p:nvPr/>
          </p:nvSpPr>
          <p:spPr bwMode="auto">
            <a:xfrm flipH="1" flipV="1">
              <a:off x="4560" y="2429"/>
              <a:ext cx="505" cy="352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7915" name="AutoShape 27"/>
          <p:cNvSpPr>
            <a:spLocks noChangeArrowheads="1"/>
          </p:cNvSpPr>
          <p:nvPr/>
        </p:nvSpPr>
        <p:spPr bwMode="auto">
          <a:xfrm>
            <a:off x="3522634" y="1250963"/>
            <a:ext cx="1225550" cy="693737"/>
          </a:xfrm>
          <a:prstGeom prst="wedgeRoundRectCallout">
            <a:avLst>
              <a:gd name="adj1" fmla="val -108810"/>
              <a:gd name="adj2" fmla="val 653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引入的样式文件</a:t>
            </a:r>
          </a:p>
        </p:txBody>
      </p:sp>
    </p:spTree>
    <p:extLst>
      <p:ext uri="{BB962C8B-B14F-4D97-AF65-F5344CB8AC3E}">
        <p14:creationId xmlns:p14="http://schemas.microsoft.com/office/powerpoint/2010/main" val="12983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2" grpId="0" animBg="1"/>
      <p:bldP spid="677903" grpId="0" animBg="1"/>
      <p:bldP spid="677904" grpId="0" animBg="1"/>
      <p:bldP spid="677908" grpId="0" animBg="1"/>
      <p:bldP spid="6779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zh-CN" altLang="en-US"/>
              <a:t>导入（</a:t>
            </a:r>
            <a:r>
              <a:rPr lang="en-US" altLang="zh-CN"/>
              <a:t>@import</a:t>
            </a:r>
            <a:r>
              <a:rPr lang="zh-CN" altLang="en-US"/>
              <a:t>）外部样式表</a:t>
            </a:r>
          </a:p>
        </p:txBody>
      </p:sp>
      <p:sp>
        <p:nvSpPr>
          <p:cNvPr id="678916" name="AutoShape 4"/>
          <p:cNvSpPr>
            <a:spLocks noGrp="1" noChangeArrowheads="1"/>
          </p:cNvSpPr>
          <p:nvPr>
            <p:ph type="body" idx="1"/>
          </p:nvPr>
        </p:nvSpPr>
        <p:spPr>
          <a:xfrm>
            <a:off x="1044575" y="1917700"/>
            <a:ext cx="6303963" cy="2108200"/>
          </a:xfrm>
          <a:prstGeom prst="roundRect">
            <a:avLst>
              <a:gd name="adj" fmla="val 6889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cap="flat" algn="ctr">
            <a:solidFill>
              <a:srgbClr val="008080"/>
            </a:solidFill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zh-CN" altLang="en-US" sz="1800"/>
              <a:t>使用</a:t>
            </a:r>
            <a:r>
              <a:rPr lang="en-US" altLang="zh-CN" sz="1800"/>
              <a:t>@import</a:t>
            </a:r>
            <a:r>
              <a:rPr lang="zh-CN" altLang="en-US" sz="1800"/>
              <a:t>导入 ，语法：</a:t>
            </a:r>
          </a:p>
          <a:p>
            <a:pPr marL="0" indent="0">
              <a:buFontTx/>
              <a:buNone/>
            </a:pPr>
            <a:r>
              <a:rPr lang="en-US" altLang="zh-CN" sz="1800"/>
              <a:t>&lt;HEAD&gt;</a:t>
            </a:r>
          </a:p>
          <a:p>
            <a:pPr marL="0" indent="0">
              <a:buFontTx/>
              <a:buNone/>
            </a:pPr>
            <a:r>
              <a:rPr lang="en-US" altLang="zh-CN" sz="1800"/>
              <a:t>&lt;STYLE TYPE="text/css"&gt;</a:t>
            </a:r>
          </a:p>
          <a:p>
            <a:pPr marL="0" indent="0">
              <a:buFontTx/>
              <a:buNone/>
            </a:pPr>
            <a:r>
              <a:rPr lang="en-US" altLang="zh-CN" sz="1800">
                <a:solidFill>
                  <a:srgbClr val="0000FF"/>
                </a:solidFill>
              </a:rPr>
              <a:t>@ import newstyle.css;</a:t>
            </a:r>
          </a:p>
          <a:p>
            <a:pPr marL="0" indent="0">
              <a:buFontTx/>
              <a:buNone/>
            </a:pPr>
            <a:r>
              <a:rPr lang="en-US" altLang="zh-CN" sz="1800"/>
              <a:t>&lt;/STYLE&gt;</a:t>
            </a:r>
          </a:p>
          <a:p>
            <a:pPr marL="0" indent="0">
              <a:buFontTx/>
              <a:buNone/>
            </a:pPr>
            <a:r>
              <a:rPr lang="en-US" altLang="zh-CN" sz="1800"/>
              <a:t>&lt;/HEAD&gt;</a:t>
            </a:r>
          </a:p>
        </p:txBody>
      </p:sp>
      <p:sp>
        <p:nvSpPr>
          <p:cNvPr id="678921" name="AutoShape 9"/>
          <p:cNvSpPr>
            <a:spLocks noChangeArrowheads="1"/>
          </p:cNvSpPr>
          <p:nvPr/>
        </p:nvSpPr>
        <p:spPr bwMode="auto">
          <a:xfrm>
            <a:off x="3492500" y="2205038"/>
            <a:ext cx="2016125" cy="720725"/>
          </a:xfrm>
          <a:prstGeom prst="wedgeRoundRectCallout">
            <a:avLst>
              <a:gd name="adj1" fmla="val -72360"/>
              <a:gd name="adj2" fmla="val 8414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引入样式表文件</a:t>
            </a:r>
          </a:p>
        </p:txBody>
      </p:sp>
      <p:pic>
        <p:nvPicPr>
          <p:cNvPr id="678925" name="Picture 13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892175"/>
            <a:ext cx="1081087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0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6" grpId="0" animBg="1"/>
      <p:bldP spid="6789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4267200" y="11430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">
              <a:spcBef>
                <a:spcPct val="0"/>
              </a:spcBef>
            </a:pPr>
            <a:endParaRPr lang="zh-CN" altLang="zh-CN" sz="4400" b="1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900113" y="1954213"/>
            <a:ext cx="7704137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方框属性有哪些常用属性？并分别说明其含义？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超链接样式有哪几种？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</a:rPr>
              <a:t>内嵌样式表、行内样式表、外部样式表文件分别适用什么场合？</a:t>
            </a:r>
          </a:p>
        </p:txBody>
      </p:sp>
    </p:spTree>
    <p:extLst>
      <p:ext uri="{BB962C8B-B14F-4D97-AF65-F5344CB8AC3E}">
        <p14:creationId xmlns:p14="http://schemas.microsoft.com/office/powerpoint/2010/main" val="10490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222" name="Picture 30" descr="web设计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313" y="2420938"/>
            <a:ext cx="107950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648218" name="Picture 26" descr="Snap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49500"/>
            <a:ext cx="4032250" cy="3543300"/>
          </a:xfrm>
          <a:prstGeom prst="rect">
            <a:avLst/>
          </a:prstGeom>
          <a:noFill/>
        </p:spPr>
      </p:pic>
      <p:pic>
        <p:nvPicPr>
          <p:cNvPr id="648217" name="Picture 25" descr="Snap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1813" y="2420938"/>
            <a:ext cx="1800225" cy="1385887"/>
          </a:xfrm>
          <a:prstGeom prst="rect">
            <a:avLst/>
          </a:prstGeom>
          <a:noFill/>
        </p:spPr>
      </p:pic>
      <p:pic>
        <p:nvPicPr>
          <p:cNvPr id="648216" name="Picture 24" descr="Sna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4292600"/>
            <a:ext cx="1728788" cy="1473200"/>
          </a:xfrm>
          <a:prstGeom prst="rect">
            <a:avLst/>
          </a:prstGeom>
          <a:noFill/>
        </p:spPr>
      </p:pic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CSS</a:t>
            </a:r>
            <a:r>
              <a:rPr lang="zh-CN" altLang="en-US"/>
              <a:t>样式表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12863"/>
            <a:ext cx="8229600" cy="4525962"/>
          </a:xfrm>
        </p:spPr>
        <p:txBody>
          <a:bodyPr/>
          <a:lstStyle/>
          <a:p>
            <a:r>
              <a:rPr lang="zh-CN" altLang="en-US"/>
              <a:t>样式表能实现内容与样式的分离，方便团队开发</a:t>
            </a:r>
          </a:p>
        </p:txBody>
      </p:sp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806450" y="5729288"/>
            <a:ext cx="1130300" cy="693737"/>
          </a:xfrm>
          <a:prstGeom prst="wedgeRoundRectCallout">
            <a:avLst>
              <a:gd name="adj1" fmla="val 51968"/>
              <a:gd name="adj2" fmla="val -98514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程序员写代码</a:t>
            </a:r>
          </a:p>
        </p:txBody>
      </p:sp>
      <p:sp>
        <p:nvSpPr>
          <p:cNvPr id="648199" name="AutoShape 7"/>
          <p:cNvSpPr>
            <a:spLocks noChangeArrowheads="1"/>
          </p:cNvSpPr>
          <p:nvPr/>
        </p:nvSpPr>
        <p:spPr bwMode="auto">
          <a:xfrm>
            <a:off x="1296988" y="1873250"/>
            <a:ext cx="1441450" cy="398463"/>
          </a:xfrm>
          <a:prstGeom prst="wedgeRoundRectCallout">
            <a:avLst>
              <a:gd name="adj1" fmla="val 45375"/>
              <a:gd name="adj2" fmla="val 126495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美工做样式</a:t>
            </a:r>
          </a:p>
        </p:txBody>
      </p:sp>
      <p:sp>
        <p:nvSpPr>
          <p:cNvPr id="648215" name="AutoShape 23"/>
          <p:cNvSpPr>
            <a:spLocks noChangeArrowheads="1"/>
          </p:cNvSpPr>
          <p:nvPr/>
        </p:nvSpPr>
        <p:spPr bwMode="auto">
          <a:xfrm>
            <a:off x="6732588" y="1784350"/>
            <a:ext cx="2016125" cy="693738"/>
          </a:xfrm>
          <a:prstGeom prst="wedgeRoundRectCallout">
            <a:avLst>
              <a:gd name="adj1" fmla="val -48898"/>
              <a:gd name="adj2" fmla="val 116361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内容与样式和谐统一的完整网页</a:t>
            </a:r>
          </a:p>
        </p:txBody>
      </p:sp>
      <p:sp>
        <p:nvSpPr>
          <p:cNvPr id="648220" name="AutoShape 28"/>
          <p:cNvSpPr>
            <a:spLocks noChangeArrowheads="1"/>
          </p:cNvSpPr>
          <p:nvPr/>
        </p:nvSpPr>
        <p:spPr bwMode="auto">
          <a:xfrm rot="1428231">
            <a:off x="3521075" y="3327400"/>
            <a:ext cx="1150938" cy="576263"/>
          </a:xfrm>
          <a:prstGeom prst="rightArrow">
            <a:avLst>
              <a:gd name="adj1" fmla="val 46898"/>
              <a:gd name="adj2" fmla="val 10075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48221" name="AutoShape 29"/>
          <p:cNvSpPr>
            <a:spLocks noChangeArrowheads="1"/>
          </p:cNvSpPr>
          <p:nvPr/>
        </p:nvSpPr>
        <p:spPr bwMode="auto">
          <a:xfrm rot="-1492123">
            <a:off x="3521075" y="4165600"/>
            <a:ext cx="1150938" cy="576263"/>
          </a:xfrm>
          <a:prstGeom prst="rightArrow">
            <a:avLst>
              <a:gd name="adj1" fmla="val 46898"/>
              <a:gd name="adj2" fmla="val 10075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93750" y="4292600"/>
            <a:ext cx="1008063" cy="1368425"/>
            <a:chOff x="4558" y="604"/>
            <a:chExt cx="953" cy="1290"/>
          </a:xfrm>
        </p:grpSpPr>
        <p:sp>
          <p:nvSpPr>
            <p:cNvPr id="648224" name="Oval 32"/>
            <p:cNvSpPr>
              <a:spLocks noChangeArrowheads="1"/>
            </p:cNvSpPr>
            <p:nvPr/>
          </p:nvSpPr>
          <p:spPr bwMode="auto">
            <a:xfrm>
              <a:off x="4558" y="618"/>
              <a:ext cx="953" cy="1270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648225" name="Picture 33" descr="程序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558" y="604"/>
              <a:ext cx="950" cy="12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083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8" grpId="0" animBg="1"/>
      <p:bldP spid="648199" grpId="0" animBg="1"/>
      <p:bldP spid="648215" grpId="0" animBg="1"/>
      <p:bldP spid="648220" grpId="0" animBg="1"/>
      <p:bldP spid="6482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样式表的基本语法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929188"/>
          </a:xfrm>
        </p:spPr>
        <p:txBody>
          <a:bodyPr/>
          <a:lstStyle/>
          <a:p>
            <a:r>
              <a:rPr lang="zh-CN" altLang="en-US"/>
              <a:t>样式表的基本结构</a:t>
            </a:r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1114425" y="1833563"/>
            <a:ext cx="7273925" cy="1465262"/>
          </a:xfrm>
          <a:prstGeom prst="roundRect">
            <a:avLst>
              <a:gd name="adj" fmla="val 1223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&lt;STYLE  type="text/css"&gt;</a:t>
            </a:r>
          </a:p>
          <a:p>
            <a:pPr lvl="1"/>
            <a:r>
              <a:rPr lang="en-US" altLang="zh-CN" sz="1800" b="1"/>
              <a:t> 	 P  {</a:t>
            </a:r>
            <a:r>
              <a:rPr lang="en-US" sz="1800" b="1">
                <a:solidFill>
                  <a:srgbClr val="0000FF"/>
                </a:solidFill>
              </a:rPr>
              <a:t>color</a:t>
            </a:r>
            <a:r>
              <a:rPr lang="en-US" sz="1800" b="1"/>
              <a:t>:red;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sz="1800" b="1">
                <a:solidFill>
                  <a:srgbClr val="0000FF"/>
                </a:solidFill>
              </a:rPr>
              <a:t>font-size</a:t>
            </a:r>
            <a:r>
              <a:rPr lang="en-US" sz="1800" b="1"/>
              <a:t>:30px;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en-US" sz="1800" b="1">
                <a:solidFill>
                  <a:srgbClr val="0000FF"/>
                </a:solidFill>
              </a:rPr>
              <a:t>font-family</a:t>
            </a:r>
            <a:r>
              <a:rPr lang="en-US" sz="1800" b="1"/>
              <a:t>:隶书;</a:t>
            </a:r>
            <a:r>
              <a:rPr lang="en-US" altLang="zh-CN" sz="1800" b="1"/>
              <a:t>}</a:t>
            </a:r>
          </a:p>
          <a:p>
            <a:pPr lvl="1"/>
            <a:r>
              <a:rPr lang="en-US" altLang="zh-CN" sz="1800" b="1"/>
              <a:t>	 ……</a:t>
            </a:r>
          </a:p>
          <a:p>
            <a:pPr lvl="1"/>
            <a:r>
              <a:rPr lang="en-US" altLang="zh-CN" sz="1800" b="1"/>
              <a:t>&lt;/STYLE&gt;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547813" y="1916113"/>
            <a:ext cx="3671887" cy="2905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49223" name="Rectangle 7"/>
          <p:cNvSpPr>
            <a:spLocks noChangeArrowheads="1"/>
          </p:cNvSpPr>
          <p:nvPr/>
        </p:nvSpPr>
        <p:spPr bwMode="auto">
          <a:xfrm>
            <a:off x="1703376" y="2720964"/>
            <a:ext cx="1296988" cy="288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49224" name="AutoShape 8"/>
          <p:cNvSpPr>
            <a:spLocks noChangeArrowheads="1"/>
          </p:cNvSpPr>
          <p:nvPr/>
        </p:nvSpPr>
        <p:spPr bwMode="auto">
          <a:xfrm>
            <a:off x="227001" y="1857364"/>
            <a:ext cx="1476375" cy="693738"/>
          </a:xfrm>
          <a:prstGeom prst="wedgeRoundRectCallout">
            <a:avLst>
              <a:gd name="adj1" fmla="val 53764"/>
              <a:gd name="adj2" fmla="val 978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声明文档样式表结束</a:t>
            </a:r>
          </a:p>
        </p:txBody>
      </p:sp>
      <p:sp>
        <p:nvSpPr>
          <p:cNvPr id="649221" name="AutoShape 5"/>
          <p:cNvSpPr>
            <a:spLocks noChangeArrowheads="1"/>
          </p:cNvSpPr>
          <p:nvPr/>
        </p:nvSpPr>
        <p:spPr bwMode="auto">
          <a:xfrm>
            <a:off x="3987800" y="808038"/>
            <a:ext cx="2239963" cy="693737"/>
          </a:xfrm>
          <a:prstGeom prst="wedgeRoundRectCallout">
            <a:avLst>
              <a:gd name="adj1" fmla="val -50639"/>
              <a:gd name="adj2" fmla="val 106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>
                <a:latin typeface="黑体" pitchFamily="2" charset="-122"/>
              </a:rPr>
              <a:t>文档样式表开始，类型为</a:t>
            </a:r>
            <a:r>
              <a:rPr lang="en-US" altLang="zh-CN" sz="1800" b="1">
                <a:latin typeface="黑体" pitchFamily="2" charset="-122"/>
              </a:rPr>
              <a:t>CSS</a:t>
            </a:r>
            <a:r>
              <a:rPr lang="zh-CN" altLang="en-US" sz="1800" b="1">
                <a:latin typeface="黑体" pitchFamily="2" charset="-122"/>
              </a:rPr>
              <a:t>样式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1979613" y="2276475"/>
            <a:ext cx="540067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49227" name="AutoShape 11"/>
          <p:cNvSpPr>
            <a:spLocks noChangeArrowheads="1"/>
          </p:cNvSpPr>
          <p:nvPr/>
        </p:nvSpPr>
        <p:spPr bwMode="auto">
          <a:xfrm>
            <a:off x="6732588" y="1484313"/>
            <a:ext cx="1222375" cy="398462"/>
          </a:xfrm>
          <a:prstGeom prst="wedgeRoundRectCallout">
            <a:avLst>
              <a:gd name="adj1" fmla="val -57662"/>
              <a:gd name="adj2" fmla="val 140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样式规则</a:t>
            </a:r>
          </a:p>
        </p:txBody>
      </p:sp>
      <p:sp>
        <p:nvSpPr>
          <p:cNvPr id="649241" name="AutoShape 25"/>
          <p:cNvSpPr>
            <a:spLocks noChangeArrowheads="1"/>
          </p:cNvSpPr>
          <p:nvPr/>
        </p:nvSpPr>
        <p:spPr bwMode="auto">
          <a:xfrm>
            <a:off x="417513" y="5297488"/>
            <a:ext cx="1222375" cy="398462"/>
          </a:xfrm>
          <a:prstGeom prst="wedgeRoundRectCallout">
            <a:avLst>
              <a:gd name="adj1" fmla="val 50000"/>
              <a:gd name="adj2" fmla="val -1448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选择器</a:t>
            </a:r>
          </a:p>
        </p:txBody>
      </p:sp>
      <p:sp>
        <p:nvSpPr>
          <p:cNvPr id="649242" name="Rectangle 26"/>
          <p:cNvSpPr>
            <a:spLocks noChangeArrowheads="1"/>
          </p:cNvSpPr>
          <p:nvPr/>
        </p:nvSpPr>
        <p:spPr bwMode="auto">
          <a:xfrm>
            <a:off x="741363" y="3840163"/>
            <a:ext cx="7991475" cy="27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样式规则</a:t>
            </a:r>
          </a:p>
          <a:p>
            <a:pPr marL="742950" lvl="1" indent="-285750"/>
            <a:endParaRPr lang="zh-CN" altLang="en-US" sz="2000" b="1"/>
          </a:p>
          <a:p>
            <a:pPr marL="742950" lvl="1" indent="-285750"/>
            <a:r>
              <a:rPr lang="zh-CN" altLang="en-US" sz="2000" b="1"/>
              <a:t>    </a:t>
            </a:r>
            <a:r>
              <a:rPr lang="en-US" altLang="zh-CN" sz="2000" b="1"/>
              <a:t>P  {</a:t>
            </a:r>
            <a:r>
              <a:rPr lang="en-US" sz="2000" b="1">
                <a:solidFill>
                  <a:srgbClr val="0000FF"/>
                </a:solidFill>
              </a:rPr>
              <a:t>color</a:t>
            </a:r>
            <a:r>
              <a:rPr lang="en-US" sz="2000" b="1"/>
              <a:t>:red;</a:t>
            </a:r>
            <a:r>
              <a:rPr lang="en-US" altLang="zh-CN" sz="2000" b="1"/>
              <a:t> </a:t>
            </a:r>
            <a:r>
              <a:rPr lang="en-US" sz="2000" b="1">
                <a:solidFill>
                  <a:srgbClr val="0000FF"/>
                </a:solidFill>
              </a:rPr>
              <a:t>font-size</a:t>
            </a:r>
            <a:r>
              <a:rPr lang="en-US" sz="2000" b="1"/>
              <a:t>:30px;</a:t>
            </a:r>
            <a:r>
              <a:rPr lang="en-US" altLang="zh-CN" sz="2000" b="1"/>
              <a:t> </a:t>
            </a:r>
            <a:r>
              <a:rPr lang="en-US" sz="2000" b="1">
                <a:solidFill>
                  <a:srgbClr val="0000FF"/>
                </a:solidFill>
              </a:rPr>
              <a:t>font-family</a:t>
            </a:r>
            <a:r>
              <a:rPr lang="en-US" sz="2000" b="1"/>
              <a:t>:隶书;</a:t>
            </a:r>
            <a:r>
              <a:rPr lang="en-US" altLang="zh-CN" sz="2000" b="1"/>
              <a:t>}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9975" y="3768725"/>
            <a:ext cx="3527425" cy="1025525"/>
            <a:chOff x="1474" y="970"/>
            <a:chExt cx="2222" cy="646"/>
          </a:xfrm>
        </p:grpSpPr>
        <p:sp>
          <p:nvSpPr>
            <p:cNvPr id="649244" name="AutoShape 28"/>
            <p:cNvSpPr>
              <a:spLocks noChangeArrowheads="1"/>
            </p:cNvSpPr>
            <p:nvPr/>
          </p:nvSpPr>
          <p:spPr bwMode="auto">
            <a:xfrm>
              <a:off x="2143" y="970"/>
              <a:ext cx="838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/>
                <a:t>属性</a:t>
              </a:r>
            </a:p>
          </p:txBody>
        </p:sp>
        <p:sp>
          <p:nvSpPr>
            <p:cNvPr id="649245" name="Line 29"/>
            <p:cNvSpPr>
              <a:spLocks noChangeShapeType="1"/>
            </p:cNvSpPr>
            <p:nvPr/>
          </p:nvSpPr>
          <p:spPr bwMode="auto">
            <a:xfrm flipH="1">
              <a:off x="1474" y="1253"/>
              <a:ext cx="816" cy="363"/>
            </a:xfrm>
            <a:prstGeom prst="line">
              <a:avLst/>
            </a:prstGeom>
            <a:noFill/>
            <a:ln w="38100">
              <a:solidFill>
                <a:srgbClr val="CE303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6" name="Line 30"/>
            <p:cNvSpPr>
              <a:spLocks noChangeShapeType="1"/>
            </p:cNvSpPr>
            <p:nvPr/>
          </p:nvSpPr>
          <p:spPr bwMode="auto">
            <a:xfrm flipH="1">
              <a:off x="2472" y="1253"/>
              <a:ext cx="0" cy="363"/>
            </a:xfrm>
            <a:prstGeom prst="line">
              <a:avLst/>
            </a:prstGeom>
            <a:noFill/>
            <a:ln w="38100">
              <a:solidFill>
                <a:srgbClr val="CE303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47" name="Line 31"/>
            <p:cNvSpPr>
              <a:spLocks noChangeShapeType="1"/>
            </p:cNvSpPr>
            <p:nvPr/>
          </p:nvSpPr>
          <p:spPr bwMode="auto">
            <a:xfrm>
              <a:off x="2744" y="1253"/>
              <a:ext cx="952" cy="317"/>
            </a:xfrm>
            <a:prstGeom prst="line">
              <a:avLst/>
            </a:prstGeom>
            <a:noFill/>
            <a:ln w="38100">
              <a:solidFill>
                <a:srgbClr val="CE303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916238" y="5022850"/>
            <a:ext cx="3816350" cy="1071563"/>
            <a:chOff x="1837" y="1706"/>
            <a:chExt cx="2404" cy="675"/>
          </a:xfrm>
        </p:grpSpPr>
        <p:sp>
          <p:nvSpPr>
            <p:cNvPr id="649249" name="AutoShape 33"/>
            <p:cNvSpPr>
              <a:spLocks noChangeArrowheads="1"/>
            </p:cNvSpPr>
            <p:nvPr/>
          </p:nvSpPr>
          <p:spPr bwMode="auto">
            <a:xfrm>
              <a:off x="2625" y="2104"/>
              <a:ext cx="838" cy="27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/>
                <a:t>属性的值</a:t>
              </a:r>
            </a:p>
          </p:txBody>
        </p:sp>
        <p:sp>
          <p:nvSpPr>
            <p:cNvPr id="649250" name="Line 34"/>
            <p:cNvSpPr>
              <a:spLocks noChangeShapeType="1"/>
            </p:cNvSpPr>
            <p:nvPr/>
          </p:nvSpPr>
          <p:spPr bwMode="auto">
            <a:xfrm flipV="1">
              <a:off x="3198" y="1706"/>
              <a:ext cx="1043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51" name="Line 35"/>
            <p:cNvSpPr>
              <a:spLocks noChangeShapeType="1"/>
            </p:cNvSpPr>
            <p:nvPr/>
          </p:nvSpPr>
          <p:spPr bwMode="auto">
            <a:xfrm flipH="1" flipV="1">
              <a:off x="1837" y="1752"/>
              <a:ext cx="1043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252" name="Line 36"/>
            <p:cNvSpPr>
              <a:spLocks noChangeShapeType="1"/>
            </p:cNvSpPr>
            <p:nvPr/>
          </p:nvSpPr>
          <p:spPr bwMode="auto">
            <a:xfrm flipH="1" flipV="1">
              <a:off x="2998" y="1724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 animBg="1"/>
      <p:bldP spid="649222" grpId="0" animBg="1"/>
      <p:bldP spid="649223" grpId="0" animBg="1"/>
      <p:bldP spid="649224" grpId="0" animBg="1"/>
      <p:bldP spid="649221" grpId="0" animBg="1"/>
      <p:bldP spid="649226" grpId="0" animBg="1"/>
      <p:bldP spid="649227" grpId="0" animBg="1"/>
      <p:bldP spid="6492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样式表的基本语法</a:t>
            </a:r>
          </a:p>
        </p:txBody>
      </p:sp>
      <p:sp>
        <p:nvSpPr>
          <p:cNvPr id="653319" name="AutoShape 7"/>
          <p:cNvSpPr>
            <a:spLocks noChangeArrowheads="1"/>
          </p:cNvSpPr>
          <p:nvPr/>
        </p:nvSpPr>
        <p:spPr bwMode="auto">
          <a:xfrm>
            <a:off x="457200" y="1412875"/>
            <a:ext cx="8297863" cy="5138738"/>
          </a:xfrm>
          <a:prstGeom prst="roundRect">
            <a:avLst>
              <a:gd name="adj" fmla="val 4708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 dirty="0"/>
              <a:t>&lt;HTML&gt;</a:t>
            </a:r>
          </a:p>
          <a:p>
            <a:pPr lvl="1"/>
            <a:r>
              <a:rPr lang="en-US" altLang="zh-CN" sz="1800" b="1" dirty="0"/>
              <a:t>&lt;HEAD&gt;</a:t>
            </a:r>
          </a:p>
          <a:p>
            <a:pPr lvl="1"/>
            <a:r>
              <a:rPr lang="en-US" altLang="zh-CN" sz="1800" b="1" dirty="0"/>
              <a:t>&lt;TITLE&gt;</a:t>
            </a:r>
            <a:r>
              <a:rPr lang="zh-CN" altLang="en-US" sz="1800" b="1" dirty="0"/>
              <a:t>样式规则</a:t>
            </a:r>
            <a:r>
              <a:rPr lang="en-US" altLang="zh-CN" sz="1800" b="1" dirty="0"/>
              <a:t>&lt;/TITLE&gt;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</a:rPr>
              <a:t>&lt;STYLE type="text/</a:t>
            </a:r>
            <a:r>
              <a:rPr lang="en-US" altLang="zh-CN" sz="1800" b="1" dirty="0" err="1">
                <a:solidFill>
                  <a:srgbClr val="0000FF"/>
                </a:solidFill>
              </a:rPr>
              <a:t>css</a:t>
            </a:r>
            <a:r>
              <a:rPr lang="en-US" altLang="zh-CN" sz="1800" b="1" dirty="0">
                <a:solidFill>
                  <a:srgbClr val="0000FF"/>
                </a:solidFill>
              </a:rPr>
              <a:t>"&gt;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</a:rPr>
              <a:t> P { </a:t>
            </a:r>
            <a:r>
              <a:rPr lang="en-US" altLang="zh-CN" sz="1800" b="1" dirty="0" err="1">
                <a:solidFill>
                  <a:srgbClr val="0000FF"/>
                </a:solidFill>
              </a:rPr>
              <a:t>color:red</a:t>
            </a:r>
            <a:r>
              <a:rPr lang="en-US" altLang="zh-CN" sz="1800" b="1" dirty="0">
                <a:solidFill>
                  <a:srgbClr val="0000FF"/>
                </a:solidFill>
              </a:rPr>
              <a:t>; font-family:"</a:t>
            </a:r>
            <a:r>
              <a:rPr lang="zh-CN" altLang="en-US" sz="1800" b="1" dirty="0">
                <a:solidFill>
                  <a:srgbClr val="0000FF"/>
                </a:solidFill>
              </a:rPr>
              <a:t>隶书</a:t>
            </a:r>
            <a:r>
              <a:rPr lang="en-US" altLang="zh-CN" sz="1800" b="1" dirty="0">
                <a:solidFill>
                  <a:srgbClr val="0000FF"/>
                </a:solidFill>
              </a:rPr>
              <a:t>"; font-size:24px;}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</a:rPr>
              <a:t>&lt;/STYLE&gt;</a:t>
            </a:r>
          </a:p>
          <a:p>
            <a:pPr lvl="1"/>
            <a:r>
              <a:rPr lang="en-US" altLang="zh-CN" sz="1800" b="1" dirty="0"/>
              <a:t>&lt;/HEAD&gt;</a:t>
            </a:r>
          </a:p>
          <a:p>
            <a:pPr lvl="1"/>
            <a:r>
              <a:rPr lang="en-US" altLang="zh-CN" sz="1800" b="1" dirty="0"/>
              <a:t>&lt;BODY&gt;</a:t>
            </a:r>
          </a:p>
          <a:p>
            <a:pPr lvl="1"/>
            <a:r>
              <a:rPr lang="en-US" altLang="zh-CN" sz="1800" b="1" dirty="0"/>
              <a:t>&lt;H2&gt;</a:t>
            </a:r>
            <a:r>
              <a:rPr lang="zh-CN" altLang="en-US" sz="1800" b="1" dirty="0"/>
              <a:t>静夜思</a:t>
            </a:r>
            <a:r>
              <a:rPr lang="en-US" altLang="zh-CN" sz="1800" b="1" dirty="0"/>
              <a:t>&lt;/H2&gt;</a:t>
            </a:r>
          </a:p>
          <a:p>
            <a:pPr lvl="1"/>
            <a:r>
              <a:rPr lang="en-US" altLang="zh-CN" sz="1800" b="1" dirty="0"/>
              <a:t>&lt;P&gt;</a:t>
            </a:r>
            <a:r>
              <a:rPr lang="zh-CN" altLang="en-US" sz="1800" b="1" dirty="0"/>
              <a:t>床前明月光，</a:t>
            </a:r>
            <a:r>
              <a:rPr lang="en-US" altLang="zh-CN" sz="1800" b="1" dirty="0"/>
              <a:t>&lt;/P&gt;</a:t>
            </a:r>
          </a:p>
          <a:p>
            <a:pPr lvl="1"/>
            <a:r>
              <a:rPr lang="en-US" altLang="zh-CN" sz="1800" b="1" dirty="0"/>
              <a:t>&lt;P&gt;</a:t>
            </a:r>
            <a:r>
              <a:rPr lang="zh-CN" altLang="en-US" sz="1800" b="1" dirty="0"/>
              <a:t>疑是地上霜。</a:t>
            </a:r>
            <a:r>
              <a:rPr lang="en-US" altLang="zh-CN" sz="1800" b="1" dirty="0"/>
              <a:t>&lt;/P&gt;</a:t>
            </a:r>
          </a:p>
          <a:p>
            <a:pPr lvl="1"/>
            <a:r>
              <a:rPr lang="en-US" altLang="zh-CN" sz="1800" b="1" dirty="0"/>
              <a:t>&lt;P&gt;</a:t>
            </a:r>
            <a:r>
              <a:rPr lang="zh-CN" altLang="en-US" sz="1800" b="1" dirty="0"/>
              <a:t>我是郭德刚，</a:t>
            </a:r>
            <a:r>
              <a:rPr lang="en-US" altLang="zh-CN" sz="1800" b="1" dirty="0"/>
              <a:t>&lt;/P&gt;</a:t>
            </a:r>
          </a:p>
          <a:p>
            <a:pPr lvl="1"/>
            <a:r>
              <a:rPr lang="en-US" altLang="zh-CN" sz="1800" b="1" dirty="0"/>
              <a:t>&lt;P&gt;</a:t>
            </a:r>
            <a:r>
              <a:rPr lang="zh-CN" altLang="en-US" sz="1800" b="1" dirty="0"/>
              <a:t>低头思故乡。</a:t>
            </a:r>
            <a:r>
              <a:rPr lang="en-US" altLang="zh-CN" sz="1800" b="1" dirty="0"/>
              <a:t>&lt;/P&gt;</a:t>
            </a:r>
          </a:p>
          <a:p>
            <a:pPr lvl="1"/>
            <a:r>
              <a:rPr lang="en-US" altLang="zh-CN" sz="1800" b="1" dirty="0"/>
              <a:t>&lt;/BODY&gt;</a:t>
            </a:r>
          </a:p>
          <a:p>
            <a:pPr lvl="1"/>
            <a:r>
              <a:rPr lang="en-US" altLang="zh-CN" sz="1800" b="1" dirty="0"/>
              <a:t>&lt;/HTML&gt;</a:t>
            </a:r>
          </a:p>
        </p:txBody>
      </p:sp>
      <p:sp>
        <p:nvSpPr>
          <p:cNvPr id="653322" name="Rectangle 10"/>
          <p:cNvSpPr>
            <a:spLocks noChangeArrowheads="1"/>
          </p:cNvSpPr>
          <p:nvPr/>
        </p:nvSpPr>
        <p:spPr bwMode="auto">
          <a:xfrm>
            <a:off x="1092220" y="2571736"/>
            <a:ext cx="6408738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53323" name="AutoShape 11"/>
          <p:cNvSpPr>
            <a:spLocks noChangeArrowheads="1"/>
          </p:cNvSpPr>
          <p:nvPr/>
        </p:nvSpPr>
        <p:spPr bwMode="auto">
          <a:xfrm>
            <a:off x="4981595" y="1500174"/>
            <a:ext cx="2447925" cy="693737"/>
          </a:xfrm>
          <a:prstGeom prst="wedgeRoundRectCallout">
            <a:avLst>
              <a:gd name="adj1" fmla="val -48769"/>
              <a:gd name="adj2" fmla="val 1051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本页面中所有的</a:t>
            </a:r>
            <a:r>
              <a:rPr lang="en-US" altLang="zh-CN" sz="1800" b="1"/>
              <a:t>P</a:t>
            </a:r>
            <a:r>
              <a:rPr lang="zh-CN" altLang="en-US" sz="1800" b="1"/>
              <a:t>标签都应用了此样式</a:t>
            </a:r>
          </a:p>
        </p:txBody>
      </p:sp>
      <p:pic>
        <p:nvPicPr>
          <p:cNvPr id="6533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1613" y="3429000"/>
            <a:ext cx="1895475" cy="320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53326" name="AutoShape 14"/>
          <p:cNvSpPr>
            <a:spLocks noChangeArrowheads="1"/>
          </p:cNvSpPr>
          <p:nvPr/>
        </p:nvSpPr>
        <p:spPr bwMode="auto">
          <a:xfrm>
            <a:off x="3886200" y="4868863"/>
            <a:ext cx="2665413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所有的段落都采用</a:t>
            </a:r>
            <a:r>
              <a:rPr lang="en-US" altLang="zh-CN" sz="2000" b="1"/>
              <a:t>P</a:t>
            </a:r>
            <a:r>
              <a:rPr lang="zh-CN" altLang="en-US" sz="2000" b="1"/>
              <a:t>样式，保证风格统一</a:t>
            </a:r>
          </a:p>
        </p:txBody>
      </p:sp>
      <p:sp>
        <p:nvSpPr>
          <p:cNvPr id="653327" name="AutoShape 15"/>
          <p:cNvSpPr>
            <a:spLocks noChangeArrowheads="1"/>
          </p:cNvSpPr>
          <p:nvPr/>
        </p:nvSpPr>
        <p:spPr bwMode="auto">
          <a:xfrm>
            <a:off x="2847971" y="3100374"/>
            <a:ext cx="1152525" cy="693737"/>
          </a:xfrm>
          <a:prstGeom prst="wedgeRoundRectCallout">
            <a:avLst>
              <a:gd name="adj1" fmla="val -44352"/>
              <a:gd name="adj2" fmla="val -87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用分号隔开</a:t>
            </a:r>
          </a:p>
        </p:txBody>
      </p:sp>
      <p:sp>
        <p:nvSpPr>
          <p:cNvPr id="653328" name="AutoShape 16"/>
          <p:cNvSpPr>
            <a:spLocks noChangeArrowheads="1"/>
          </p:cNvSpPr>
          <p:nvPr/>
        </p:nvSpPr>
        <p:spPr bwMode="auto">
          <a:xfrm>
            <a:off x="239732" y="1970074"/>
            <a:ext cx="984250" cy="398462"/>
          </a:xfrm>
          <a:prstGeom prst="wedgeRoundRectCallout">
            <a:avLst>
              <a:gd name="adj1" fmla="val 56773"/>
              <a:gd name="adj2" fmla="val 132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选择器</a:t>
            </a:r>
          </a:p>
        </p:txBody>
      </p:sp>
      <p:sp>
        <p:nvSpPr>
          <p:cNvPr id="653331" name="AutoShape 19"/>
          <p:cNvSpPr>
            <a:spLocks noChangeArrowheads="1"/>
          </p:cNvSpPr>
          <p:nvPr/>
        </p:nvSpPr>
        <p:spPr bwMode="auto">
          <a:xfrm>
            <a:off x="4441825" y="3827463"/>
            <a:ext cx="2016125" cy="990600"/>
          </a:xfrm>
          <a:prstGeom prst="wedgeRoundRectCallout">
            <a:avLst>
              <a:gd name="adj1" fmla="val 85593"/>
              <a:gd name="adj2" fmla="val 483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如何编写此样式</a:t>
            </a:r>
            <a:r>
              <a:rPr lang="en-US" altLang="zh-CN" sz="1800" b="1"/>
              <a:t>?</a:t>
            </a:r>
            <a:r>
              <a:rPr lang="zh-CN" altLang="en-US" sz="1800" b="1"/>
              <a:t>字体类型为律书、大小</a:t>
            </a:r>
            <a:r>
              <a:rPr lang="en-US" altLang="zh-CN" sz="1800" b="1"/>
              <a:t>24px</a:t>
            </a:r>
          </a:p>
        </p:txBody>
      </p:sp>
      <p:pic>
        <p:nvPicPr>
          <p:cNvPr id="653332" name="Picture 20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6207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52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/>
      <p:bldP spid="653322" grpId="0" animBg="1"/>
      <p:bldP spid="653322" grpId="1" animBg="1"/>
      <p:bldP spid="653323" grpId="0" animBg="1"/>
      <p:bldP spid="653326" grpId="0" animBg="1"/>
      <p:bldP spid="653327" grpId="0" animBg="1"/>
      <p:bldP spid="653328" grpId="0" animBg="1"/>
      <p:bldP spid="6533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90" name="AutoShape 26"/>
          <p:cNvSpPr>
            <a:spLocks noChangeArrowheads="1"/>
          </p:cNvSpPr>
          <p:nvPr/>
        </p:nvSpPr>
        <p:spPr bwMode="auto">
          <a:xfrm>
            <a:off x="1328738" y="4178300"/>
            <a:ext cx="7340600" cy="1630382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600" b="1" dirty="0"/>
              <a:t>	&lt;STYLE type="text/</a:t>
            </a:r>
            <a:r>
              <a:rPr lang="en-US" altLang="zh-CN" sz="1600" b="1" dirty="0" err="1"/>
              <a:t>css</a:t>
            </a:r>
            <a:r>
              <a:rPr lang="en-US" altLang="zh-CN" sz="1600" b="1" dirty="0"/>
              <a:t>"&gt;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</a:rPr>
              <a:t>             .red { 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</a:rPr>
              <a:t>          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color:red</a:t>
            </a:r>
            <a:r>
              <a:rPr lang="en-US" altLang="zh-CN" sz="1600" b="1" dirty="0">
                <a:solidFill>
                  <a:srgbClr val="0000FF"/>
                </a:solidFill>
              </a:rPr>
              <a:t>; font-family:"</a:t>
            </a:r>
            <a:r>
              <a:rPr lang="zh-CN" altLang="en-US" sz="1600" b="1" dirty="0">
                <a:solidFill>
                  <a:srgbClr val="0000FF"/>
                </a:solidFill>
              </a:rPr>
              <a:t>隶书</a:t>
            </a:r>
            <a:r>
              <a:rPr lang="en-US" altLang="zh-CN" sz="1600" b="1" dirty="0">
                <a:solidFill>
                  <a:srgbClr val="0000FF"/>
                </a:solidFill>
              </a:rPr>
              <a:t>";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font-size:24px</a:t>
            </a:r>
            <a:r>
              <a:rPr lang="en-US" altLang="zh-CN" sz="1600" b="1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</a:rPr>
              <a:t>                    }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</a:rPr>
              <a:t>                </a:t>
            </a:r>
            <a:r>
              <a:rPr lang="en-US" altLang="zh-CN" sz="1600" b="1" dirty="0"/>
              <a:t> ……</a:t>
            </a:r>
          </a:p>
          <a:p>
            <a:pPr lvl="1"/>
            <a:r>
              <a:rPr lang="en-US" altLang="zh-CN" sz="1600" b="1" dirty="0"/>
              <a:t>	&lt;/STYLE&gt;</a:t>
            </a:r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样式表的基本语法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193800"/>
            <a:ext cx="7481888" cy="719138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zh-CN" altLang="en-US"/>
              <a:t>如果希望其他的标签也能采用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/>
              <a:t>标签的样式，怎么办？</a:t>
            </a:r>
          </a:p>
        </p:txBody>
      </p:sp>
      <p:sp>
        <p:nvSpPr>
          <p:cNvPr id="651274" name="Text Box 10"/>
          <p:cNvSpPr txBox="1">
            <a:spLocks noChangeArrowheads="1"/>
          </p:cNvSpPr>
          <p:nvPr/>
        </p:nvSpPr>
        <p:spPr bwMode="auto">
          <a:xfrm>
            <a:off x="1763713" y="2217738"/>
            <a:ext cx="723582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其他标签和</a:t>
            </a:r>
            <a:r>
              <a:rPr lang="en-US" altLang="zh-CN" sz="2400" b="1">
                <a:solidFill>
                  <a:srgbClr val="FF0000"/>
                </a:solidFill>
              </a:rPr>
              <a:t>P</a:t>
            </a:r>
            <a:r>
              <a:rPr lang="zh-CN" altLang="en-US" sz="2400" b="1"/>
              <a:t>标签应该采用相同的样式，所以要为它们定义一个共享样式。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900113" y="3429000"/>
            <a:ext cx="7775575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zh-CN" altLang="en-US" sz="2400" b="1"/>
              <a:t>类样式</a:t>
            </a:r>
            <a:r>
              <a:rPr lang="en-US" altLang="zh-CN" sz="2400" b="1"/>
              <a:t>(class)</a:t>
            </a:r>
            <a:endParaRPr lang="en-US" altLang="zh-CN" sz="2400"/>
          </a:p>
        </p:txBody>
      </p:sp>
      <p:sp>
        <p:nvSpPr>
          <p:cNvPr id="651277" name="Rectangle 13"/>
          <p:cNvSpPr>
            <a:spLocks noChangeArrowheads="1"/>
          </p:cNvSpPr>
          <p:nvPr/>
        </p:nvSpPr>
        <p:spPr bwMode="auto">
          <a:xfrm>
            <a:off x="2743192" y="4454532"/>
            <a:ext cx="576262" cy="3159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651278" name="AutoShape 14"/>
          <p:cNvSpPr>
            <a:spLocks noChangeArrowheads="1"/>
          </p:cNvSpPr>
          <p:nvPr/>
        </p:nvSpPr>
        <p:spPr bwMode="auto">
          <a:xfrm>
            <a:off x="1476375" y="4868863"/>
            <a:ext cx="1079500" cy="542925"/>
          </a:xfrm>
          <a:prstGeom prst="wedgeRoundRectCallout">
            <a:avLst>
              <a:gd name="adj1" fmla="val 65884"/>
              <a:gd name="adj2" fmla="val -856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.</a:t>
            </a:r>
            <a:r>
              <a:rPr lang="zh-CN" altLang="en-US" sz="1800" b="1"/>
              <a:t>类名</a:t>
            </a:r>
          </a:p>
        </p:txBody>
      </p: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6286500" y="3990975"/>
            <a:ext cx="1295400" cy="542925"/>
          </a:xfrm>
          <a:prstGeom prst="wedgeRoundRectCallout">
            <a:avLst>
              <a:gd name="adj1" fmla="val -51718"/>
              <a:gd name="adj2" fmla="val 114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样式规则</a:t>
            </a:r>
          </a:p>
        </p:txBody>
      </p:sp>
      <p:sp>
        <p:nvSpPr>
          <p:cNvPr id="651282" name="Rectangle 18"/>
          <p:cNvSpPr>
            <a:spLocks noChangeArrowheads="1"/>
          </p:cNvSpPr>
          <p:nvPr/>
        </p:nvSpPr>
        <p:spPr bwMode="auto">
          <a:xfrm>
            <a:off x="3387752" y="4714884"/>
            <a:ext cx="504190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pic>
        <p:nvPicPr>
          <p:cNvPr id="651287" name="Picture 23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879475"/>
            <a:ext cx="1079500" cy="977900"/>
          </a:xfrm>
          <a:prstGeom prst="rect">
            <a:avLst/>
          </a:prstGeom>
          <a:noFill/>
        </p:spPr>
      </p:pic>
      <p:pic>
        <p:nvPicPr>
          <p:cNvPr id="651289" name="Picture 25" descr="分析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513" y="1912938"/>
            <a:ext cx="1152525" cy="1046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90" grpId="0" animBg="1"/>
      <p:bldP spid="651267" grpId="0" build="p"/>
      <p:bldP spid="651274" grpId="0"/>
      <p:bldP spid="651275" grpId="0"/>
      <p:bldP spid="651277" grpId="0" animBg="1"/>
      <p:bldP spid="651278" grpId="0" animBg="1"/>
      <p:bldP spid="651281" grpId="0" animBg="1"/>
      <p:bldP spid="65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样式表的基本语法</a:t>
            </a:r>
          </a:p>
        </p:txBody>
      </p:sp>
      <p:sp>
        <p:nvSpPr>
          <p:cNvPr id="654347" name="AutoShape 11"/>
          <p:cNvSpPr>
            <a:spLocks noChangeArrowheads="1"/>
          </p:cNvSpPr>
          <p:nvPr/>
        </p:nvSpPr>
        <p:spPr bwMode="auto">
          <a:xfrm>
            <a:off x="588963" y="1339850"/>
            <a:ext cx="8259762" cy="4840288"/>
          </a:xfrm>
          <a:prstGeom prst="roundRect">
            <a:avLst>
              <a:gd name="adj" fmla="val 6181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1800" b="1"/>
              <a:t>&lt;HEAD&gt;</a:t>
            </a:r>
          </a:p>
          <a:p>
            <a:pPr lvl="1"/>
            <a:r>
              <a:rPr lang="en-US" altLang="zh-CN" sz="1800" b="1"/>
              <a:t>&lt;TITLE&gt;</a:t>
            </a:r>
            <a:r>
              <a:rPr lang="zh-CN" altLang="en-US" sz="1800" b="1"/>
              <a:t>样式规则</a:t>
            </a:r>
            <a:r>
              <a:rPr lang="en-US" altLang="zh-CN" sz="1800" b="1"/>
              <a:t>&lt;/TITLE&gt;</a:t>
            </a:r>
          </a:p>
          <a:p>
            <a:pPr lvl="1"/>
            <a:r>
              <a:rPr lang="en-US" altLang="zh-CN" sz="1800" b="1"/>
              <a:t>&lt;STYLE type="text/css"&gt;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</a:rPr>
              <a:t>         .red </a:t>
            </a:r>
          </a:p>
          <a:p>
            <a:pPr lvl="1"/>
            <a:r>
              <a:rPr lang="en-US" altLang="zh-CN" sz="1800" b="1"/>
              <a:t>        { </a:t>
            </a:r>
            <a:r>
              <a:rPr lang="en-US" altLang="zh-CN" sz="1800" b="1">
                <a:solidFill>
                  <a:srgbClr val="0000FF"/>
                </a:solidFill>
              </a:rPr>
              <a:t>color:red; font-family:"</a:t>
            </a:r>
            <a:r>
              <a:rPr lang="zh-CN" altLang="en-US" sz="1800" b="1">
                <a:solidFill>
                  <a:srgbClr val="0000FF"/>
                </a:solidFill>
              </a:rPr>
              <a:t>隶书</a:t>
            </a:r>
            <a:r>
              <a:rPr lang="en-US" altLang="zh-CN" sz="1800" b="1">
                <a:solidFill>
                  <a:srgbClr val="0000FF"/>
                </a:solidFill>
              </a:rPr>
              <a:t>";</a:t>
            </a:r>
            <a:r>
              <a:rPr lang="en-US" altLang="zh-CN" sz="1800" b="1"/>
              <a:t> }</a:t>
            </a:r>
          </a:p>
          <a:p>
            <a:pPr lvl="1"/>
            <a:r>
              <a:rPr lang="en-US" altLang="zh-CN" sz="1800" b="1"/>
              <a:t>&lt;/STYLE&gt;</a:t>
            </a:r>
          </a:p>
          <a:p>
            <a:pPr lvl="1"/>
            <a:r>
              <a:rPr lang="en-US" altLang="zh-CN" sz="1800" b="1"/>
              <a:t>&lt;/HEAD&gt;</a:t>
            </a:r>
          </a:p>
          <a:p>
            <a:pPr lvl="1"/>
            <a:r>
              <a:rPr lang="en-US" altLang="zh-CN" sz="1800" b="1"/>
              <a:t>&lt;BODY&gt;</a:t>
            </a:r>
          </a:p>
          <a:p>
            <a:pPr lvl="1"/>
            <a:r>
              <a:rPr lang="en-US" altLang="zh-CN" sz="1800" b="1"/>
              <a:t>&lt;H2 </a:t>
            </a:r>
            <a:r>
              <a:rPr lang="en-US" altLang="zh-CN" sz="1800" b="1">
                <a:solidFill>
                  <a:srgbClr val="0000FF"/>
                </a:solidFill>
              </a:rPr>
              <a:t>class="red"</a:t>
            </a:r>
            <a:r>
              <a:rPr lang="en-US" altLang="zh-CN" sz="1800" b="1"/>
              <a:t>&gt;</a:t>
            </a:r>
            <a:r>
              <a:rPr lang="zh-CN" altLang="en-US" sz="1800" b="1"/>
              <a:t>静夜思</a:t>
            </a:r>
            <a:r>
              <a:rPr lang="en-US" altLang="zh-CN" sz="1800" b="1"/>
              <a:t>&lt;/H2&gt;</a:t>
            </a:r>
          </a:p>
          <a:p>
            <a:pPr lvl="1"/>
            <a:r>
              <a:rPr lang="en-US" altLang="zh-CN" sz="1800" b="1"/>
              <a:t>&lt;P class="red"&gt;</a:t>
            </a:r>
            <a:r>
              <a:rPr lang="zh-CN" altLang="en-US" sz="1800" b="1"/>
              <a:t>床前明月光，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 class="red"&gt;</a:t>
            </a:r>
            <a:r>
              <a:rPr lang="zh-CN" altLang="en-US" sz="1800" b="1"/>
              <a:t>疑是地上霜。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&lt;P&gt;</a:t>
            </a:r>
            <a:r>
              <a:rPr lang="zh-CN" altLang="en-US" sz="1800" b="1"/>
              <a:t>我是郭德刚，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&lt;P class="red"&gt;</a:t>
            </a:r>
            <a:r>
              <a:rPr lang="zh-CN" altLang="en-US" sz="1800" b="1"/>
              <a:t>低头思故乡。</a:t>
            </a:r>
            <a:r>
              <a:rPr lang="en-US" altLang="zh-CN" sz="1800" b="1"/>
              <a:t>&lt;/P&gt;</a:t>
            </a:r>
          </a:p>
          <a:p>
            <a:pPr lvl="1"/>
            <a:r>
              <a:rPr lang="en-US" altLang="zh-CN" sz="1800" b="1"/>
              <a:t>&lt;/BODY&gt;</a:t>
            </a:r>
          </a:p>
        </p:txBody>
      </p:sp>
      <p:sp>
        <p:nvSpPr>
          <p:cNvPr id="654350" name="AutoShape 14"/>
          <p:cNvSpPr>
            <a:spLocks noChangeArrowheads="1"/>
          </p:cNvSpPr>
          <p:nvPr/>
        </p:nvSpPr>
        <p:spPr bwMode="auto">
          <a:xfrm>
            <a:off x="2339975" y="1577975"/>
            <a:ext cx="1295400" cy="693738"/>
          </a:xfrm>
          <a:prstGeom prst="wedgeRoundRectCallout">
            <a:avLst>
              <a:gd name="adj1" fmla="val -59435"/>
              <a:gd name="adj2" fmla="val 103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800" b="1"/>
              <a:t>CLASS</a:t>
            </a:r>
            <a:r>
              <a:rPr lang="zh-CN" altLang="en-US" sz="1800" b="1"/>
              <a:t>类选择器</a:t>
            </a:r>
          </a:p>
        </p:txBody>
      </p:sp>
      <p:sp>
        <p:nvSpPr>
          <p:cNvPr id="654351" name="AutoShape 15"/>
          <p:cNvSpPr>
            <a:spLocks noChangeArrowheads="1"/>
          </p:cNvSpPr>
          <p:nvPr/>
        </p:nvSpPr>
        <p:spPr bwMode="auto">
          <a:xfrm>
            <a:off x="5219700" y="1844675"/>
            <a:ext cx="1728788" cy="693738"/>
          </a:xfrm>
          <a:prstGeom prst="wedgeRoundRectCallout">
            <a:avLst>
              <a:gd name="adj1" fmla="val -51009"/>
              <a:gd name="adj2" fmla="val 104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为类选择器定义的样式规则</a:t>
            </a:r>
          </a:p>
        </p:txBody>
      </p:sp>
      <p:sp>
        <p:nvSpPr>
          <p:cNvPr id="654352" name="AutoShape 16"/>
          <p:cNvSpPr>
            <a:spLocks noChangeArrowheads="1"/>
          </p:cNvSpPr>
          <p:nvPr/>
        </p:nvSpPr>
        <p:spPr bwMode="auto">
          <a:xfrm>
            <a:off x="2662238" y="3162300"/>
            <a:ext cx="2232025" cy="693738"/>
          </a:xfrm>
          <a:prstGeom prst="wedgeRoundRectCallout">
            <a:avLst>
              <a:gd name="adj1" fmla="val -48792"/>
              <a:gd name="adj2" fmla="val 97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应用类选择器</a:t>
            </a:r>
          </a:p>
          <a:p>
            <a:pPr algn="ctr">
              <a:spcBef>
                <a:spcPct val="0"/>
              </a:spcBef>
            </a:pPr>
            <a:r>
              <a:rPr lang="en-US" altLang="zh-CN" sz="1800" b="1"/>
              <a:t>class</a:t>
            </a:r>
            <a:r>
              <a:rPr lang="zh-CN" altLang="en-US" sz="1800" b="1"/>
              <a:t>＝”类名“</a:t>
            </a:r>
          </a:p>
        </p:txBody>
      </p:sp>
      <p:sp>
        <p:nvSpPr>
          <p:cNvPr id="654355" name="AutoShape 19"/>
          <p:cNvSpPr>
            <a:spLocks noChangeArrowheads="1"/>
          </p:cNvSpPr>
          <p:nvPr/>
        </p:nvSpPr>
        <p:spPr bwMode="auto">
          <a:xfrm>
            <a:off x="2555875" y="5876925"/>
            <a:ext cx="4032250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sz="1800" b="1"/>
              <a:t>&lt;H2&gt;</a:t>
            </a:r>
            <a:r>
              <a:rPr lang="zh-CN" altLang="en-US" sz="1800" b="1"/>
              <a:t>和</a:t>
            </a:r>
            <a:r>
              <a:rPr lang="en-US" altLang="zh-CN" sz="1800" b="1"/>
              <a:t>&lt;P&gt;</a:t>
            </a:r>
            <a:r>
              <a:rPr lang="zh-CN" altLang="en-US" sz="1800" b="1"/>
              <a:t>标签要应用同一样式</a:t>
            </a:r>
          </a:p>
        </p:txBody>
      </p:sp>
      <p:pic>
        <p:nvPicPr>
          <p:cNvPr id="654357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3205163"/>
            <a:ext cx="2030412" cy="360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54356" name="AutoShape 20"/>
          <p:cNvSpPr>
            <a:spLocks noChangeArrowheads="1"/>
          </p:cNvSpPr>
          <p:nvPr/>
        </p:nvSpPr>
        <p:spPr bwMode="auto">
          <a:xfrm>
            <a:off x="4156075" y="3471863"/>
            <a:ext cx="2160588" cy="990600"/>
          </a:xfrm>
          <a:prstGeom prst="wedgeRoundRectCallout">
            <a:avLst>
              <a:gd name="adj1" fmla="val 76745"/>
              <a:gd name="adj2" fmla="val 434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如何实现这样的样式效果？字体类型都为隶书</a:t>
            </a:r>
          </a:p>
        </p:txBody>
      </p:sp>
      <p:pic>
        <p:nvPicPr>
          <p:cNvPr id="654358" name="Picture 2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590550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4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4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7" grpId="0" animBg="1"/>
      <p:bldP spid="654350" grpId="0" animBg="1"/>
      <p:bldP spid="654351" grpId="0" animBg="1"/>
      <p:bldP spid="654352" grpId="0" animBg="1"/>
      <p:bldP spid="654355" grpId="0" animBg="1"/>
      <p:bldP spid="6543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常用的样式属性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8064500" cy="4668838"/>
          </a:xfrm>
        </p:spPr>
        <p:txBody>
          <a:bodyPr/>
          <a:lstStyle/>
          <a:p>
            <a:r>
              <a:rPr lang="zh-CN" altLang="en-US"/>
              <a:t>文本属性</a:t>
            </a:r>
          </a:p>
          <a:p>
            <a:endParaRPr lang="zh-CN" altLang="en-US"/>
          </a:p>
          <a:p>
            <a:endParaRPr lang="en-US" altLang="zh-CN" sz="2000"/>
          </a:p>
        </p:txBody>
      </p:sp>
      <p:graphicFrame>
        <p:nvGraphicFramePr>
          <p:cNvPr id="655524" name="Group 164"/>
          <p:cNvGraphicFramePr>
            <a:graphicFrameLocks noGrp="1"/>
          </p:cNvGraphicFramePr>
          <p:nvPr>
            <p:ph sz="half" idx="2"/>
          </p:nvPr>
        </p:nvGraphicFramePr>
        <p:xfrm>
          <a:off x="1220788" y="1930400"/>
          <a:ext cx="5838825" cy="2432053"/>
        </p:xfrm>
        <a:graphic>
          <a:graphicData uri="http://schemas.openxmlformats.org/drawingml/2006/table">
            <a:tbl>
              <a:tblPr/>
              <a:tblGrid>
                <a:gridCol w="275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文本属性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font-size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字体大小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font-family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字体类型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font-style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字体样式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设置或检索文本的颜色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text-align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文本对齐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517" name="AutoShape 157"/>
          <p:cNvSpPr>
            <a:spLocks noChangeArrowheads="1"/>
          </p:cNvSpPr>
          <p:nvPr/>
        </p:nvSpPr>
        <p:spPr bwMode="auto">
          <a:xfrm>
            <a:off x="1619250" y="5732463"/>
            <a:ext cx="6481763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GB" sz="1800" b="1"/>
              <a:t>使用</a:t>
            </a:r>
            <a:r>
              <a:rPr lang="en-GB" altLang="en-US" sz="1800" b="1"/>
              <a:t>font-size</a:t>
            </a:r>
            <a:r>
              <a:rPr lang="en-GB" altLang="zh-CN" sz="1800" b="1"/>
              <a:t>、</a:t>
            </a:r>
            <a:r>
              <a:rPr lang="en-US" altLang="zh-CN" sz="1800" b="1"/>
              <a:t>font-family</a:t>
            </a:r>
            <a:r>
              <a:rPr lang="zh-CN" altLang="en-US" sz="1800" b="1"/>
              <a:t>、 </a:t>
            </a:r>
            <a:r>
              <a:rPr lang="en-US" altLang="zh-CN" sz="1800" b="1"/>
              <a:t>color</a:t>
            </a:r>
            <a:r>
              <a:rPr lang="zh-CN" altLang="en-GB" sz="1800" b="1"/>
              <a:t>实现  </a:t>
            </a:r>
            <a:endParaRPr lang="zh-CN" altLang="en-US" sz="1800" b="1"/>
          </a:p>
        </p:txBody>
      </p:sp>
      <p:pic>
        <p:nvPicPr>
          <p:cNvPr id="655519" name="Picture 1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450" y="2565400"/>
            <a:ext cx="3384550" cy="2922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55516" name="AutoShape 156"/>
          <p:cNvSpPr>
            <a:spLocks noChangeArrowheads="1"/>
          </p:cNvSpPr>
          <p:nvPr/>
        </p:nvSpPr>
        <p:spPr bwMode="auto">
          <a:xfrm>
            <a:off x="847725" y="3971925"/>
            <a:ext cx="1441450" cy="693738"/>
          </a:xfrm>
          <a:prstGeom prst="wedgeRoundRectCallout">
            <a:avLst>
              <a:gd name="adj1" fmla="val 79296"/>
              <a:gd name="adj2" fmla="val 506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宋体，字体大小</a:t>
            </a:r>
            <a:r>
              <a:rPr lang="en-US" altLang="zh-CN" sz="1800" b="1"/>
              <a:t>12px</a:t>
            </a:r>
          </a:p>
        </p:txBody>
      </p:sp>
      <p:sp>
        <p:nvSpPr>
          <p:cNvPr id="655515" name="AutoShape 155"/>
          <p:cNvSpPr>
            <a:spLocks noChangeArrowheads="1"/>
          </p:cNvSpPr>
          <p:nvPr/>
        </p:nvSpPr>
        <p:spPr bwMode="auto">
          <a:xfrm>
            <a:off x="5624513" y="3284538"/>
            <a:ext cx="1150937" cy="693737"/>
          </a:xfrm>
          <a:prstGeom prst="wedgeRoundRectCallout">
            <a:avLst>
              <a:gd name="adj1" fmla="val -90000"/>
              <a:gd name="adj2" fmla="val 4954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800" b="1"/>
              <a:t>字体大小</a:t>
            </a:r>
            <a:r>
              <a:rPr lang="en-US" altLang="zh-CN" sz="1800" b="1"/>
              <a:t>16px</a:t>
            </a:r>
          </a:p>
        </p:txBody>
      </p:sp>
      <p:sp>
        <p:nvSpPr>
          <p:cNvPr id="655513" name="Text Box 153"/>
          <p:cNvSpPr txBox="1">
            <a:spLocks noChangeArrowheads="1"/>
          </p:cNvSpPr>
          <p:nvPr/>
        </p:nvSpPr>
        <p:spPr bwMode="auto">
          <a:xfrm>
            <a:off x="2339975" y="1905000"/>
            <a:ext cx="64087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要实现如下图所示的文本样式，该如何编写？</a:t>
            </a:r>
          </a:p>
        </p:txBody>
      </p:sp>
      <p:pic>
        <p:nvPicPr>
          <p:cNvPr id="655523" name="Picture 163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1628775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7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7" grpId="0" animBg="1"/>
      <p:bldP spid="655516" grpId="0" animBg="1"/>
      <p:bldP spid="655515" grpId="0" animBg="1"/>
      <p:bldP spid="6555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1887</Words>
  <Application>Microsoft Office PowerPoint</Application>
  <PresentationFormat>全屏显示(4:3)</PresentationFormat>
  <Paragraphs>413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华文行楷</vt:lpstr>
      <vt:lpstr>SimSun</vt:lpstr>
      <vt:lpstr>SimSun</vt:lpstr>
      <vt:lpstr>Arial</vt:lpstr>
      <vt:lpstr>Calibri</vt:lpstr>
      <vt:lpstr>Times New Roman</vt:lpstr>
      <vt:lpstr>Verdana</vt:lpstr>
      <vt:lpstr>Wingdings</vt:lpstr>
      <vt:lpstr>Office 主题</vt:lpstr>
      <vt:lpstr>CSS样式表</vt:lpstr>
      <vt:lpstr>学习目标</vt:lpstr>
      <vt:lpstr>为什么需要CSS样式表</vt:lpstr>
      <vt:lpstr>为什么需要CSS样式表</vt:lpstr>
      <vt:lpstr>样式表的基本语法</vt:lpstr>
      <vt:lpstr>样式表的基本语法</vt:lpstr>
      <vt:lpstr>样式表的基本语法</vt:lpstr>
      <vt:lpstr>样式表的基本语法</vt:lpstr>
      <vt:lpstr>常用的样式属性</vt:lpstr>
      <vt:lpstr>常用的样式属性</vt:lpstr>
      <vt:lpstr>小结</vt:lpstr>
      <vt:lpstr>常用的样式属性</vt:lpstr>
      <vt:lpstr>常用的样式属性</vt:lpstr>
      <vt:lpstr>常用的样式属性</vt:lpstr>
      <vt:lpstr>常用的样式属性</vt:lpstr>
      <vt:lpstr>常用的样式属性</vt:lpstr>
      <vt:lpstr>常用的样式属性</vt:lpstr>
      <vt:lpstr>常用的样式属性</vt:lpstr>
      <vt:lpstr>常用的样式属性</vt:lpstr>
      <vt:lpstr>小结</vt:lpstr>
      <vt:lpstr>常用的样式属性</vt:lpstr>
      <vt:lpstr>常用的样式属性</vt:lpstr>
      <vt:lpstr>样式表的三类应用方式</vt:lpstr>
      <vt:lpstr>内嵌样式表</vt:lpstr>
      <vt:lpstr>行内（嵌入）样式表</vt:lpstr>
      <vt:lpstr>行内（嵌入）样式表</vt:lpstr>
      <vt:lpstr>行内（嵌入）样式表</vt:lpstr>
      <vt:lpstr>外部样式表文件</vt:lpstr>
      <vt:lpstr>外部样式表文件</vt:lpstr>
      <vt:lpstr> 链接（LINK ）外部样式表</vt:lpstr>
      <vt:lpstr> 导入（@import）外部样式表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82</cp:revision>
  <cp:lastPrinted>2006-03-11T07:23:04Z</cp:lastPrinted>
  <dcterms:created xsi:type="dcterms:W3CDTF">2006-02-12T14:49:55Z</dcterms:created>
  <dcterms:modified xsi:type="dcterms:W3CDTF">2017-08-19T23:01:50Z</dcterms:modified>
</cp:coreProperties>
</file>