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0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5E932-FC4A-45CD-B3DE-758EEBA69FB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  <a:p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98845-B45A-486A-AA4B-19F48D1E32A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84473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0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39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173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43"/>
            <a:ext cx="7772400" cy="121444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 dirty="0">
                <a:latin typeface="Times New Roman" pitchFamily="18" charset="0"/>
              </a:rPr>
              <a:t>表单和框架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www.kmdin.net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表单元素的逐一介绍</a:t>
            </a:r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795338" y="1622425"/>
            <a:ext cx="7737475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 b="1"/>
              <a:t>复选框基本语法</a:t>
            </a:r>
          </a:p>
          <a:p>
            <a:pPr marL="742950" lvl="1" indent="-285750">
              <a:buFontTx/>
              <a:buBlip>
                <a:blip r:embed="rId3"/>
              </a:buBlip>
            </a:pPr>
            <a:r>
              <a:rPr lang="en-US" altLang="zh-CN" sz="2000" b="1"/>
              <a:t>&lt;</a:t>
            </a:r>
            <a:r>
              <a:rPr lang="en-US" altLang="zh-CN" sz="2000" b="1">
                <a:solidFill>
                  <a:srgbClr val="0000FF"/>
                </a:solidFill>
              </a:rPr>
              <a:t>INPUT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/>
              <a:t>type=“checkbox” </a:t>
            </a:r>
            <a:r>
              <a:rPr lang="en-US" sz="2000" b="1"/>
              <a:t>name="cb2" value="talk"</a:t>
            </a:r>
            <a:r>
              <a:rPr lang="en-US" altLang="zh-CN" sz="2000" b="1"/>
              <a:t>&gt;</a:t>
            </a:r>
          </a:p>
          <a:p>
            <a:pPr marL="742950" lvl="1" indent="-285750"/>
            <a:endParaRPr lang="en-US" altLang="zh-CN" sz="2000" b="1">
              <a:solidFill>
                <a:srgbClr val="0000FF"/>
              </a:solidFill>
            </a:endParaRPr>
          </a:p>
          <a:p>
            <a:pPr marL="742950" lvl="1" indent="-285750">
              <a:buFontTx/>
              <a:buBlip>
                <a:blip r:embed="rId3"/>
              </a:buBlip>
            </a:pPr>
            <a:endParaRPr lang="en-US" altLang="zh-CN" sz="1800" b="1"/>
          </a:p>
          <a:p>
            <a:pPr marL="742950" lvl="1" indent="-285750"/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622613" name="AutoShape 21"/>
          <p:cNvSpPr>
            <a:spLocks noChangeArrowheads="1"/>
          </p:cNvSpPr>
          <p:nvPr/>
        </p:nvSpPr>
        <p:spPr bwMode="auto">
          <a:xfrm>
            <a:off x="3797300" y="1335088"/>
            <a:ext cx="990600" cy="558800"/>
          </a:xfrm>
          <a:prstGeom prst="wedgeRoundRectCallout">
            <a:avLst>
              <a:gd name="adj1" fmla="val -47435"/>
              <a:gd name="adj2" fmla="val 10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复选框</a:t>
            </a:r>
          </a:p>
        </p:txBody>
      </p:sp>
      <p:sp>
        <p:nvSpPr>
          <p:cNvPr id="622614" name="AutoShape 22"/>
          <p:cNvSpPr>
            <a:spLocks noChangeArrowheads="1"/>
          </p:cNvSpPr>
          <p:nvPr/>
        </p:nvSpPr>
        <p:spPr bwMode="auto">
          <a:xfrm>
            <a:off x="5410200" y="1306513"/>
            <a:ext cx="1296988" cy="558800"/>
          </a:xfrm>
          <a:prstGeom prst="wedgeRoundRectCallout">
            <a:avLst>
              <a:gd name="adj1" fmla="val -41921"/>
              <a:gd name="adj2" fmla="val 1017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复选框名</a:t>
            </a:r>
          </a:p>
        </p:txBody>
      </p:sp>
      <p:sp>
        <p:nvSpPr>
          <p:cNvPr id="622615" name="AutoShape 23"/>
          <p:cNvSpPr>
            <a:spLocks noChangeArrowheads="1"/>
          </p:cNvSpPr>
          <p:nvPr/>
        </p:nvSpPr>
        <p:spPr bwMode="auto">
          <a:xfrm>
            <a:off x="6842125" y="1285875"/>
            <a:ext cx="1295400" cy="558800"/>
          </a:xfrm>
          <a:prstGeom prst="wedgeRoundRectCallout">
            <a:avLst>
              <a:gd name="adj1" fmla="val -41176"/>
              <a:gd name="adj2" fmla="val 1059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复选框值</a:t>
            </a:r>
          </a:p>
        </p:txBody>
      </p:sp>
      <p:sp>
        <p:nvSpPr>
          <p:cNvPr id="622616" name="AutoShape 24"/>
          <p:cNvSpPr>
            <a:spLocks noChangeArrowheads="1"/>
          </p:cNvSpPr>
          <p:nvPr/>
        </p:nvSpPr>
        <p:spPr bwMode="auto">
          <a:xfrm>
            <a:off x="561975" y="2997200"/>
            <a:ext cx="8669338" cy="2601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/>
              <a:t>&lt;FORM name="form4" method="post" action=""&gt;</a:t>
            </a:r>
          </a:p>
          <a:p>
            <a:r>
              <a:rPr lang="en-US" altLang="zh-CN" sz="1800" b="1"/>
              <a:t>    ……</a:t>
            </a:r>
          </a:p>
          <a:p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sz="1800" b="1">
                <a:solidFill>
                  <a:srgbClr val="0000FF"/>
                </a:solidFill>
              </a:rPr>
              <a:t>&lt;LABEL&gt;</a:t>
            </a:r>
          </a:p>
          <a:p>
            <a:r>
              <a:rPr lang="en-US" altLang="zh-CN" sz="1800" b="1">
                <a:solidFill>
                  <a:srgbClr val="0000FF"/>
                </a:solidFill>
              </a:rPr>
              <a:t>     </a:t>
            </a:r>
            <a:r>
              <a:rPr lang="en-US" sz="1800" b="1">
                <a:solidFill>
                  <a:srgbClr val="0000FF"/>
                </a:solidFill>
              </a:rPr>
              <a:t>&lt;INPUT type="checkbox" name="cb2" value="talk"checked="checked"&gt;</a:t>
            </a:r>
          </a:p>
          <a:p>
            <a:r>
              <a:rPr lang="en-US" sz="1800" b="1">
                <a:solidFill>
                  <a:srgbClr val="0000FF"/>
                </a:solidFill>
              </a:rPr>
              <a:t>    &lt;/LABEL&gt;聊天</a:t>
            </a:r>
            <a:r>
              <a:rPr lang="en-US" sz="1800" b="1"/>
              <a:t>&amp;nbsp;&amp;nbsp;</a:t>
            </a:r>
          </a:p>
          <a:p>
            <a:r>
              <a:rPr lang="en-US" altLang="zh-CN" sz="1800" b="1"/>
              <a:t>     ……</a:t>
            </a:r>
            <a:endParaRPr lang="en-US" sz="1800" b="1"/>
          </a:p>
          <a:p>
            <a:r>
              <a:rPr lang="en-US" sz="1800" b="1"/>
              <a:t>&lt;/FORM&gt;</a:t>
            </a:r>
          </a:p>
        </p:txBody>
      </p:sp>
      <p:pic>
        <p:nvPicPr>
          <p:cNvPr id="622622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4852988"/>
            <a:ext cx="4176712" cy="174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2624" name="Rectangle 32"/>
          <p:cNvSpPr>
            <a:spLocks noChangeArrowheads="1"/>
          </p:cNvSpPr>
          <p:nvPr/>
        </p:nvSpPr>
        <p:spPr bwMode="auto">
          <a:xfrm>
            <a:off x="855663" y="3844925"/>
            <a:ext cx="8137525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2625" name="Rectangle 33"/>
          <p:cNvSpPr>
            <a:spLocks noChangeArrowheads="1"/>
          </p:cNvSpPr>
          <p:nvPr/>
        </p:nvSpPr>
        <p:spPr bwMode="auto">
          <a:xfrm>
            <a:off x="6645275" y="5818188"/>
            <a:ext cx="72072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2627" name="Freeform 35"/>
          <p:cNvSpPr>
            <a:spLocks/>
          </p:cNvSpPr>
          <p:nvPr/>
        </p:nvSpPr>
        <p:spPr bwMode="auto">
          <a:xfrm rot="1585515">
            <a:off x="4570413" y="5180013"/>
            <a:ext cx="2235200" cy="328612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22621" name="AutoShape 29"/>
          <p:cNvSpPr>
            <a:spLocks noChangeArrowheads="1"/>
          </p:cNvSpPr>
          <p:nvPr/>
        </p:nvSpPr>
        <p:spPr bwMode="auto">
          <a:xfrm>
            <a:off x="7235825" y="2852738"/>
            <a:ext cx="1441450" cy="971550"/>
          </a:xfrm>
          <a:prstGeom prst="wedgeRoundRectCallout">
            <a:avLst>
              <a:gd name="adj1" fmla="val -46144"/>
              <a:gd name="adj2" fmla="val 918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设置此复选框被选中</a:t>
            </a:r>
          </a:p>
        </p:txBody>
      </p:sp>
      <p:pic>
        <p:nvPicPr>
          <p:cNvPr id="622628" name="Picture 36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133600"/>
            <a:ext cx="1081087" cy="981075"/>
          </a:xfrm>
          <a:prstGeom prst="rect">
            <a:avLst/>
          </a:prstGeom>
          <a:noFill/>
        </p:spPr>
      </p:pic>
      <p:pic>
        <p:nvPicPr>
          <p:cNvPr id="622629" name="Picture 37" descr="语法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188" y="819150"/>
            <a:ext cx="1081087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60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13" grpId="0" animBg="1"/>
      <p:bldP spid="622614" grpId="0" animBg="1"/>
      <p:bldP spid="622615" grpId="0" animBg="1"/>
      <p:bldP spid="622616" grpId="0" animBg="1"/>
      <p:bldP spid="622624" grpId="0" animBg="1"/>
      <p:bldP spid="622625" grpId="0" animBg="1"/>
      <p:bldP spid="622627" grpId="0" animBg="1"/>
      <p:bldP spid="6226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665" name="Picture 49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150" y="765175"/>
            <a:ext cx="1081088" cy="979488"/>
          </a:xfrm>
          <a:prstGeom prst="rect">
            <a:avLst/>
          </a:prstGeom>
          <a:noFill/>
        </p:spPr>
      </p:pic>
      <p:sp>
        <p:nvSpPr>
          <p:cNvPr id="623667" name="Rectangle 51"/>
          <p:cNvSpPr>
            <a:spLocks noChangeArrowheads="1"/>
          </p:cNvSpPr>
          <p:nvPr/>
        </p:nvSpPr>
        <p:spPr bwMode="auto">
          <a:xfrm>
            <a:off x="539750" y="1604963"/>
            <a:ext cx="7920038" cy="74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3"/>
              </a:buBlip>
            </a:pPr>
            <a:r>
              <a:rPr lang="zh-CN" altLang="en-US" sz="2400" b="1"/>
              <a:t>列表框基本语法</a:t>
            </a:r>
          </a:p>
          <a:p>
            <a:pPr marL="742950" lvl="1" indent="-285750">
              <a:buFontTx/>
              <a:buBlip>
                <a:blip r:embed="rId4"/>
              </a:buBlip>
            </a:pPr>
            <a:endParaRPr lang="zh-CN" altLang="en-US" sz="2000" b="1"/>
          </a:p>
          <a:p>
            <a:pPr marL="742950" lvl="1" indent="-285750"/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623668" name="AutoShape 52"/>
          <p:cNvSpPr>
            <a:spLocks noChangeArrowheads="1"/>
          </p:cNvSpPr>
          <p:nvPr/>
        </p:nvSpPr>
        <p:spPr bwMode="auto">
          <a:xfrm>
            <a:off x="604838" y="2343150"/>
            <a:ext cx="7367587" cy="2749550"/>
          </a:xfrm>
          <a:prstGeom prst="roundRect">
            <a:avLst>
              <a:gd name="adj" fmla="val 759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&lt;select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en-US" altLang="zh-CN" sz="1800" b="1"/>
              <a:t>name=“</a:t>
            </a:r>
            <a:r>
              <a:rPr lang="zh-CN" altLang="en-US" sz="1800" b="1"/>
              <a:t>指定列表名称”</a:t>
            </a:r>
            <a:r>
              <a:rPr lang="zh-CN" altLang="en-US" sz="1800" b="1">
                <a:solidFill>
                  <a:srgbClr val="FF0000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size=“</a:t>
            </a:r>
            <a:r>
              <a:rPr lang="zh-CN" altLang="en-US" sz="1800" b="1">
                <a:solidFill>
                  <a:srgbClr val="0000FF"/>
                </a:solidFill>
              </a:rPr>
              <a:t>行数”</a:t>
            </a:r>
            <a:r>
              <a:rPr lang="en-US" altLang="zh-CN" sz="1800" b="1">
                <a:solidFill>
                  <a:srgbClr val="0000FF"/>
                </a:solidFill>
              </a:rPr>
              <a:t>&gt;</a:t>
            </a:r>
            <a:br>
              <a:rPr lang="en-US" altLang="zh-CN" sz="1800" b="1">
                <a:solidFill>
                  <a:srgbClr val="0000FF"/>
                </a:solidFill>
              </a:rPr>
            </a:br>
            <a:r>
              <a:rPr lang="en-US" altLang="zh-CN" sz="1800" b="1">
                <a:solidFill>
                  <a:srgbClr val="0000FF"/>
                </a:solidFill>
              </a:rPr>
              <a:t>&lt;option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en-US" altLang="zh-CN" sz="1800" b="1"/>
              <a:t>value=“</a:t>
            </a:r>
            <a:r>
              <a:rPr lang="zh-CN" altLang="en-US" sz="1800" b="1"/>
              <a:t>可选项的值”</a:t>
            </a:r>
            <a:r>
              <a:rPr lang="zh-CN" altLang="en-US" sz="1800" b="1">
                <a:solidFill>
                  <a:srgbClr val="FF0000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selected&gt;…&lt;/option&gt;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&lt;option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en-US" altLang="zh-CN" sz="1800" b="1"/>
              <a:t>value=“</a:t>
            </a:r>
            <a:r>
              <a:rPr lang="zh-CN" altLang="en-US" sz="1800" b="1"/>
              <a:t>可选项的值”</a:t>
            </a:r>
            <a:r>
              <a:rPr lang="en-US" altLang="zh-CN" sz="1800" b="1">
                <a:solidFill>
                  <a:srgbClr val="0000FF"/>
                </a:solidFill>
              </a:rPr>
              <a:t>&gt; …&lt;/option&gt;</a:t>
            </a:r>
          </a:p>
          <a:p>
            <a:pPr lvl="1"/>
            <a:r>
              <a:rPr lang="en-US" altLang="zh-CN" sz="1800" b="1"/>
              <a:t>    ……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&lt;/select&gt;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zh-CN" altLang="en-US" sz="1800" b="1"/>
              <a:t>说明： </a:t>
            </a:r>
          </a:p>
          <a:p>
            <a:pPr lvl="1"/>
            <a:r>
              <a:rPr lang="zh-CN" altLang="en-US" sz="1800" b="1"/>
              <a:t>        </a:t>
            </a:r>
            <a:r>
              <a:rPr lang="en-US" altLang="zh-CN" sz="1800" b="1">
                <a:solidFill>
                  <a:srgbClr val="0000FF"/>
                </a:solidFill>
              </a:rPr>
              <a:t>size</a:t>
            </a:r>
            <a:r>
              <a:rPr lang="zh-CN" altLang="en-US" sz="1800" b="1"/>
              <a:t>确定列表中可同时看到的行数。	     </a:t>
            </a:r>
          </a:p>
          <a:p>
            <a:pPr lvl="1"/>
            <a:r>
              <a:rPr lang="zh-CN" altLang="en-US" sz="1800" b="1"/>
              <a:t>        </a:t>
            </a:r>
            <a:r>
              <a:rPr lang="en-US" altLang="zh-CN" sz="1800" b="1">
                <a:solidFill>
                  <a:srgbClr val="0000FF"/>
                </a:solidFill>
              </a:rPr>
              <a:t>selected</a:t>
            </a:r>
            <a:r>
              <a:rPr lang="zh-CN" altLang="en-US" sz="1800" b="1"/>
              <a:t>默认被选中的可选项。</a:t>
            </a: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表单元素的逐一介绍</a:t>
            </a:r>
          </a:p>
        </p:txBody>
      </p:sp>
      <p:pic>
        <p:nvPicPr>
          <p:cNvPr id="623663" name="Picture 47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2788" y="765175"/>
            <a:ext cx="1081087" cy="981075"/>
          </a:xfrm>
          <a:prstGeom prst="rect">
            <a:avLst/>
          </a:prstGeom>
          <a:noFill/>
        </p:spPr>
      </p:pic>
      <p:sp>
        <p:nvSpPr>
          <p:cNvPr id="623677" name="AutoShape 61"/>
          <p:cNvSpPr>
            <a:spLocks noChangeArrowheads="1"/>
          </p:cNvSpPr>
          <p:nvPr/>
        </p:nvSpPr>
        <p:spPr bwMode="auto">
          <a:xfrm>
            <a:off x="395288" y="1717675"/>
            <a:ext cx="8553450" cy="4232275"/>
          </a:xfrm>
          <a:prstGeom prst="roundRect">
            <a:avLst>
              <a:gd name="adj" fmla="val 9245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/>
              <a:t>出生日期：</a:t>
            </a:r>
          </a:p>
          <a:p>
            <a:r>
              <a:rPr lang="en-US" sz="1800" b="1"/>
              <a:t>  </a:t>
            </a:r>
            <a:r>
              <a:rPr lang="en-US" sz="1800" b="1">
                <a:solidFill>
                  <a:srgbClr val="0000FF"/>
                </a:solidFill>
              </a:rPr>
              <a:t>&lt;INPUT name="byear" value="yyyy" size=4 maxlength=4 &gt;</a:t>
            </a:r>
          </a:p>
          <a:p>
            <a:r>
              <a:rPr lang="en-US" sz="1800" b="1"/>
              <a:t>  &amp;nbsp;年</a:t>
            </a:r>
          </a:p>
          <a:p>
            <a:r>
              <a:rPr lang="en-US" sz="1800" b="1"/>
              <a:t>  &lt;SELECT name="bmon"&gt;</a:t>
            </a:r>
          </a:p>
          <a:p>
            <a:r>
              <a:rPr lang="en-US" sz="1800" b="1"/>
              <a:t>    </a:t>
            </a:r>
            <a:r>
              <a:rPr lang="en-US" sz="1800" b="1">
                <a:solidFill>
                  <a:srgbClr val="0000FF"/>
                </a:solidFill>
              </a:rPr>
              <a:t>&lt;OPTION value="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sz="1800" b="1">
                <a:solidFill>
                  <a:srgbClr val="0000FF"/>
                </a:solidFill>
              </a:rPr>
              <a:t>" selected&gt;[选择月份] &lt;/OPTION&gt;</a:t>
            </a:r>
          </a:p>
          <a:p>
            <a:r>
              <a:rPr lang="en-US" sz="1800" b="1"/>
              <a:t>    &lt;OPTION value=0&gt;一月&lt;/OPTION&gt;</a:t>
            </a:r>
          </a:p>
          <a:p>
            <a:r>
              <a:rPr lang="en-US" sz="1800" b="1"/>
              <a:t>    &lt;OPTION value=1&gt;二月&lt;/OPTION&gt;</a:t>
            </a:r>
          </a:p>
          <a:p>
            <a:r>
              <a:rPr lang="en-US" altLang="zh-CN" sz="1800" b="1"/>
              <a:t>     ……</a:t>
            </a:r>
            <a:endParaRPr lang="en-US" sz="1800" b="1"/>
          </a:p>
          <a:p>
            <a:r>
              <a:rPr lang="en-US" sz="1800" b="1"/>
              <a:t>  &lt;/SELECT&gt;</a:t>
            </a:r>
          </a:p>
          <a:p>
            <a:r>
              <a:rPr lang="en-US" sz="1800" b="1"/>
              <a:t>  月&amp;nbsp;</a:t>
            </a:r>
          </a:p>
          <a:p>
            <a:r>
              <a:rPr lang="en-US" sz="1800" b="1"/>
              <a:t>  &lt;INPUT name="bday" value="dd" size=2 maxlength=2 &gt;</a:t>
            </a:r>
          </a:p>
          <a:p>
            <a:r>
              <a:rPr lang="en-US" sz="1800" b="1"/>
              <a:t>  日</a:t>
            </a:r>
            <a:r>
              <a:rPr lang="en-US" sz="1800"/>
              <a:t> </a:t>
            </a:r>
          </a:p>
        </p:txBody>
      </p:sp>
      <p:sp>
        <p:nvSpPr>
          <p:cNvPr id="623678" name="Rectangle 62"/>
          <p:cNvSpPr>
            <a:spLocks noChangeArrowheads="1"/>
          </p:cNvSpPr>
          <p:nvPr/>
        </p:nvSpPr>
        <p:spPr bwMode="auto">
          <a:xfrm>
            <a:off x="755650" y="2236788"/>
            <a:ext cx="6553200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3679" name="Rectangle 63"/>
          <p:cNvSpPr>
            <a:spLocks noChangeArrowheads="1"/>
          </p:cNvSpPr>
          <p:nvPr/>
        </p:nvSpPr>
        <p:spPr bwMode="auto">
          <a:xfrm>
            <a:off x="841375" y="3259138"/>
            <a:ext cx="5689600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623643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3" y="3500438"/>
            <a:ext cx="4392612" cy="169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3681" name="AutoShape 65"/>
          <p:cNvSpPr>
            <a:spLocks noChangeArrowheads="1"/>
          </p:cNvSpPr>
          <p:nvPr/>
        </p:nvSpPr>
        <p:spPr bwMode="auto">
          <a:xfrm>
            <a:off x="6481763" y="1092200"/>
            <a:ext cx="2305050" cy="765175"/>
          </a:xfrm>
          <a:prstGeom prst="wedgeRoundRectCallout">
            <a:avLst>
              <a:gd name="adj1" fmla="val -49722"/>
              <a:gd name="adj2" fmla="val 968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设置此输入框最多只能输入四个符号</a:t>
            </a:r>
          </a:p>
        </p:txBody>
      </p:sp>
      <p:sp>
        <p:nvSpPr>
          <p:cNvPr id="623682" name="AutoShape 66"/>
          <p:cNvSpPr>
            <a:spLocks noChangeArrowheads="1"/>
          </p:cNvSpPr>
          <p:nvPr/>
        </p:nvSpPr>
        <p:spPr bwMode="auto">
          <a:xfrm>
            <a:off x="6659563" y="2420938"/>
            <a:ext cx="2160587" cy="765175"/>
          </a:xfrm>
          <a:prstGeom prst="wedgeRoundRectCallout">
            <a:avLst>
              <a:gd name="adj1" fmla="val -77556"/>
              <a:gd name="adj2" fmla="val 614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设置“</a:t>
            </a:r>
            <a:r>
              <a:rPr lang="en-US" sz="1800" b="1"/>
              <a:t>[选择月份]</a:t>
            </a:r>
            <a:r>
              <a:rPr lang="en-US" altLang="zh-CN" sz="1800" b="1"/>
              <a:t>”</a:t>
            </a:r>
            <a:r>
              <a:rPr lang="zh-CN" altLang="en-US" sz="1800" b="1"/>
              <a:t>选项默认被选中</a:t>
            </a:r>
          </a:p>
        </p:txBody>
      </p:sp>
      <p:sp>
        <p:nvSpPr>
          <p:cNvPr id="623683" name="Freeform 67"/>
          <p:cNvSpPr>
            <a:spLocks/>
          </p:cNvSpPr>
          <p:nvPr/>
        </p:nvSpPr>
        <p:spPr bwMode="auto">
          <a:xfrm rot="4217132">
            <a:off x="4663282" y="3366293"/>
            <a:ext cx="2089150" cy="328613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23684" name="AutoShape 68"/>
          <p:cNvSpPr>
            <a:spLocks noChangeArrowheads="1"/>
          </p:cNvSpPr>
          <p:nvPr/>
        </p:nvSpPr>
        <p:spPr bwMode="auto">
          <a:xfrm rot="3535277">
            <a:off x="6155531" y="3861594"/>
            <a:ext cx="1093788" cy="228600"/>
          </a:xfrm>
          <a:prstGeom prst="rightArrow">
            <a:avLst>
              <a:gd name="adj1" fmla="val 50000"/>
              <a:gd name="adj2" fmla="val 11961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23680" name="Rectangle 64"/>
          <p:cNvSpPr>
            <a:spLocks noChangeArrowheads="1"/>
          </p:cNvSpPr>
          <p:nvPr/>
        </p:nvSpPr>
        <p:spPr bwMode="auto">
          <a:xfrm>
            <a:off x="6488113" y="4465638"/>
            <a:ext cx="1081087" cy="3444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3647" name="Rectangle 31"/>
          <p:cNvSpPr>
            <a:spLocks noChangeArrowheads="1"/>
          </p:cNvSpPr>
          <p:nvPr/>
        </p:nvSpPr>
        <p:spPr bwMode="auto">
          <a:xfrm>
            <a:off x="5580063" y="4508500"/>
            <a:ext cx="576262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2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67" grpId="0" animBg="1"/>
      <p:bldP spid="623668" grpId="0" animBg="1"/>
      <p:bldP spid="623677" grpId="0" animBg="1"/>
      <p:bldP spid="623678" grpId="0" animBg="1"/>
      <p:bldP spid="623679" grpId="0" animBg="1"/>
      <p:bldP spid="623681" grpId="0" animBg="1"/>
      <p:bldP spid="623682" grpId="0" animBg="1"/>
      <p:bldP spid="623683" grpId="0" animBg="1"/>
      <p:bldP spid="623684" grpId="0" animBg="1"/>
      <p:bldP spid="623680" grpId="0" animBg="1"/>
      <p:bldP spid="6236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表单元素的逐一介绍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 b="1" dirty="0"/>
              <a:t>按钮基本语法</a:t>
            </a:r>
          </a:p>
          <a:p>
            <a:pPr marL="742950" lvl="1" indent="-285750">
              <a:buFontTx/>
              <a:buBlip>
                <a:blip r:embed="rId3"/>
              </a:buBlip>
            </a:pPr>
            <a:r>
              <a:rPr lang="en-US" sz="2000" b="1" dirty="0"/>
              <a:t>&lt;</a:t>
            </a:r>
            <a:r>
              <a:rPr lang="en-US" sz="2000" b="1" dirty="0">
                <a:solidFill>
                  <a:srgbClr val="0000FF"/>
                </a:solidFill>
              </a:rPr>
              <a:t>INPUT</a:t>
            </a:r>
            <a:r>
              <a:rPr lang="en-US" sz="2000" b="1" dirty="0"/>
              <a:t> type="reset" name="Reset" value=" </a:t>
            </a:r>
            <a:r>
              <a:rPr lang="en-US" sz="2000" b="1" dirty="0" err="1"/>
              <a:t>重填</a:t>
            </a:r>
            <a:r>
              <a:rPr lang="en-US" sz="2000" b="1" dirty="0"/>
              <a:t> "&gt;</a:t>
            </a:r>
            <a:endParaRPr lang="en-US" altLang="zh-CN" sz="2000" b="1" dirty="0"/>
          </a:p>
          <a:p>
            <a:pPr marL="742950" lvl="1" indent="-285750">
              <a:buFontTx/>
              <a:buBlip>
                <a:blip r:embed="rId3"/>
              </a:buBlip>
            </a:pPr>
            <a:endParaRPr lang="en-US" altLang="zh-CN" sz="2000" b="1" dirty="0">
              <a:solidFill>
                <a:srgbClr val="0000FF"/>
              </a:solidFill>
            </a:endParaRPr>
          </a:p>
          <a:p>
            <a:pPr marL="742950" lvl="1" indent="-285750"/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24667" name="AutoShape 27"/>
          <p:cNvSpPr>
            <a:spLocks noChangeArrowheads="1"/>
          </p:cNvSpPr>
          <p:nvPr/>
        </p:nvSpPr>
        <p:spPr bwMode="auto">
          <a:xfrm>
            <a:off x="5092700" y="1314450"/>
            <a:ext cx="1296988" cy="614363"/>
          </a:xfrm>
          <a:prstGeom prst="wedgeRoundRectCallout">
            <a:avLst>
              <a:gd name="adj1" fmla="val -45963"/>
              <a:gd name="adj2" fmla="val 910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按钮名称</a:t>
            </a:r>
          </a:p>
        </p:txBody>
      </p:sp>
      <p:sp>
        <p:nvSpPr>
          <p:cNvPr id="624668" name="AutoShape 28"/>
          <p:cNvSpPr>
            <a:spLocks noChangeArrowheads="1"/>
          </p:cNvSpPr>
          <p:nvPr/>
        </p:nvSpPr>
        <p:spPr bwMode="auto">
          <a:xfrm>
            <a:off x="2771775" y="815975"/>
            <a:ext cx="2160588" cy="909638"/>
          </a:xfrm>
          <a:prstGeom prst="wedgeRoundRectCallout">
            <a:avLst>
              <a:gd name="adj1" fmla="val -43093"/>
              <a:gd name="adj2" fmla="val 1002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按钮类型可为</a:t>
            </a:r>
            <a:r>
              <a:rPr lang="en-US" altLang="zh-CN" sz="1800" b="1"/>
              <a:t>button</a:t>
            </a:r>
            <a:r>
              <a:rPr lang="zh-CN" altLang="en-US" sz="1800" b="1"/>
              <a:t>、</a:t>
            </a:r>
            <a:r>
              <a:rPr lang="en-US" altLang="zh-CN" sz="1800" b="1"/>
              <a:t>submit</a:t>
            </a:r>
          </a:p>
        </p:txBody>
      </p:sp>
      <p:sp>
        <p:nvSpPr>
          <p:cNvPr id="624671" name="AutoShape 31"/>
          <p:cNvSpPr>
            <a:spLocks noChangeArrowheads="1"/>
          </p:cNvSpPr>
          <p:nvPr/>
        </p:nvSpPr>
        <p:spPr bwMode="auto">
          <a:xfrm>
            <a:off x="6516688" y="1196975"/>
            <a:ext cx="1785937" cy="614363"/>
          </a:xfrm>
          <a:prstGeom prst="wedgeRoundRectCallout">
            <a:avLst>
              <a:gd name="adj1" fmla="val -45111"/>
              <a:gd name="adj2" fmla="val 1003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按钮上的标签</a:t>
            </a:r>
          </a:p>
        </p:txBody>
      </p:sp>
      <p:sp>
        <p:nvSpPr>
          <p:cNvPr id="624675" name="AutoShape 35"/>
          <p:cNvSpPr>
            <a:spLocks noChangeArrowheads="1"/>
          </p:cNvSpPr>
          <p:nvPr/>
        </p:nvSpPr>
        <p:spPr bwMode="auto">
          <a:xfrm>
            <a:off x="696913" y="2911474"/>
            <a:ext cx="8343900" cy="25538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/>
              <a:t>&lt;FORM name="form</a:t>
            </a:r>
            <a:r>
              <a:rPr lang="en-US" altLang="zh-CN" sz="1800" b="1" dirty="0"/>
              <a:t>6</a:t>
            </a:r>
            <a:r>
              <a:rPr lang="en-US" sz="1800" b="1" dirty="0"/>
              <a:t>" method="post" action=""&gt;</a:t>
            </a:r>
          </a:p>
          <a:p>
            <a:r>
              <a:rPr lang="en-US" sz="1800" b="1" dirty="0"/>
              <a:t>  &lt;P</a:t>
            </a:r>
            <a:r>
              <a:rPr lang="en-US" altLang="zh-CN" sz="1800" b="1" dirty="0"/>
              <a:t>&gt;     </a:t>
            </a:r>
            <a:r>
              <a:rPr lang="en-US" sz="1800" b="1" dirty="0">
                <a:solidFill>
                  <a:srgbClr val="0000FF"/>
                </a:solidFill>
              </a:rPr>
              <a:t>&lt;INPUT type="reset" name="Reset" value=" </a:t>
            </a:r>
            <a:r>
              <a:rPr lang="en-US" sz="1800" b="1" dirty="0" err="1">
                <a:solidFill>
                  <a:srgbClr val="0000FF"/>
                </a:solidFill>
              </a:rPr>
              <a:t>重填</a:t>
            </a:r>
            <a:r>
              <a:rPr lang="en-US" sz="1800" b="1" dirty="0">
                <a:solidFill>
                  <a:srgbClr val="0000FF"/>
                </a:solidFill>
              </a:rPr>
              <a:t> "</a:t>
            </a:r>
            <a:r>
              <a:rPr lang="en-US" sz="1800" b="1" dirty="0"/>
              <a:t>&gt;</a:t>
            </a:r>
          </a:p>
          <a:p>
            <a:r>
              <a:rPr lang="en-US" altLang="zh-CN" sz="1800" b="1" dirty="0"/>
              <a:t>	……</a:t>
            </a:r>
            <a:endParaRPr lang="en-US" sz="1800" b="1" dirty="0"/>
          </a:p>
          <a:p>
            <a:r>
              <a:rPr lang="en-US" altLang="zh-CN" sz="1800" b="1" dirty="0"/>
              <a:t>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&lt;INPUT  type="button" name="cancel" value="</a:t>
            </a:r>
            <a:r>
              <a:rPr lang="en-US" sz="1800" b="1" dirty="0" err="1">
                <a:solidFill>
                  <a:srgbClr val="0000FF"/>
                </a:solidFill>
              </a:rPr>
              <a:t>取消</a:t>
            </a:r>
            <a:r>
              <a:rPr lang="en-US" sz="1800" b="1" dirty="0">
                <a:solidFill>
                  <a:srgbClr val="0000FF"/>
                </a:solidFill>
              </a:rPr>
              <a:t>"</a:t>
            </a:r>
            <a:r>
              <a:rPr lang="en-US" sz="1800" b="1" dirty="0"/>
              <a:t>&gt;</a:t>
            </a:r>
          </a:p>
          <a:p>
            <a:r>
              <a:rPr lang="en-US" sz="1800" b="1" dirty="0"/>
              <a:t>  &lt;/P&gt;</a:t>
            </a:r>
          </a:p>
          <a:p>
            <a:r>
              <a:rPr lang="en-US" sz="1800" b="1" dirty="0"/>
              <a:t>&lt;/FORM&gt;</a:t>
            </a:r>
          </a:p>
        </p:txBody>
      </p:sp>
      <p:pic>
        <p:nvPicPr>
          <p:cNvPr id="624677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8713" y="4410075"/>
            <a:ext cx="5111750" cy="2249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4679" name="Rectangle 39"/>
          <p:cNvSpPr>
            <a:spLocks noChangeArrowheads="1"/>
          </p:cNvSpPr>
          <p:nvPr/>
        </p:nvSpPr>
        <p:spPr bwMode="auto">
          <a:xfrm>
            <a:off x="1593850" y="3368675"/>
            <a:ext cx="590550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4680" name="Rectangle 40"/>
          <p:cNvSpPr>
            <a:spLocks noChangeArrowheads="1"/>
          </p:cNvSpPr>
          <p:nvPr/>
        </p:nvSpPr>
        <p:spPr bwMode="auto">
          <a:xfrm>
            <a:off x="3841750" y="5432425"/>
            <a:ext cx="720725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4683" name="Rectangle 43"/>
          <p:cNvSpPr>
            <a:spLocks noChangeArrowheads="1"/>
          </p:cNvSpPr>
          <p:nvPr/>
        </p:nvSpPr>
        <p:spPr bwMode="auto">
          <a:xfrm>
            <a:off x="1709738" y="4051300"/>
            <a:ext cx="5832475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4684" name="Rectangle 44"/>
          <p:cNvSpPr>
            <a:spLocks noChangeArrowheads="1"/>
          </p:cNvSpPr>
          <p:nvPr/>
        </p:nvSpPr>
        <p:spPr bwMode="auto">
          <a:xfrm>
            <a:off x="4835525" y="5937250"/>
            <a:ext cx="576263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4686" name="AutoShape 46"/>
          <p:cNvSpPr>
            <a:spLocks noChangeArrowheads="1"/>
          </p:cNvSpPr>
          <p:nvPr/>
        </p:nvSpPr>
        <p:spPr bwMode="auto">
          <a:xfrm>
            <a:off x="981067" y="5510234"/>
            <a:ext cx="2376487" cy="990600"/>
          </a:xfrm>
          <a:prstGeom prst="wedgeRoundRectCallout">
            <a:avLst>
              <a:gd name="adj1" fmla="val 75449"/>
              <a:gd name="adj2" fmla="val -33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单击按钮，控件的值被重置为</a:t>
            </a:r>
            <a:r>
              <a:rPr lang="en-US" altLang="zh-CN" sz="1800" b="1"/>
              <a:t>value</a:t>
            </a:r>
            <a:r>
              <a:rPr lang="zh-CN" altLang="en-US" sz="1800" b="1"/>
              <a:t>属性中指定的初始值</a:t>
            </a:r>
          </a:p>
        </p:txBody>
      </p:sp>
      <p:sp>
        <p:nvSpPr>
          <p:cNvPr id="624688" name="AutoShape 48"/>
          <p:cNvSpPr>
            <a:spLocks noChangeArrowheads="1"/>
          </p:cNvSpPr>
          <p:nvPr/>
        </p:nvSpPr>
        <p:spPr bwMode="auto">
          <a:xfrm rot="5400000">
            <a:off x="3203575" y="4437063"/>
            <a:ext cx="1800225" cy="215900"/>
          </a:xfrm>
          <a:prstGeom prst="rightArrow">
            <a:avLst>
              <a:gd name="adj1" fmla="val 50000"/>
              <a:gd name="adj2" fmla="val 208456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24689" name="AutoShape 49"/>
          <p:cNvSpPr>
            <a:spLocks noChangeArrowheads="1"/>
          </p:cNvSpPr>
          <p:nvPr/>
        </p:nvSpPr>
        <p:spPr bwMode="auto">
          <a:xfrm rot="5400000">
            <a:off x="4319587" y="5049838"/>
            <a:ext cx="1584325" cy="215900"/>
          </a:xfrm>
          <a:prstGeom prst="rightArrow">
            <a:avLst>
              <a:gd name="adj1" fmla="val 50000"/>
              <a:gd name="adj2" fmla="val 183456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624690" name="Picture 50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188" y="2060575"/>
            <a:ext cx="1081087" cy="981075"/>
          </a:xfrm>
          <a:prstGeom prst="rect">
            <a:avLst/>
          </a:prstGeom>
          <a:noFill/>
        </p:spPr>
      </p:pic>
      <p:pic>
        <p:nvPicPr>
          <p:cNvPr id="624691" name="Picture 51" descr="语法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765175"/>
            <a:ext cx="1081087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19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2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7" grpId="0" animBg="1"/>
      <p:bldP spid="624668" grpId="0" animBg="1"/>
      <p:bldP spid="624671" grpId="0" animBg="1"/>
      <p:bldP spid="624675" grpId="0" animBg="1"/>
      <p:bldP spid="624679" grpId="0" animBg="1"/>
      <p:bldP spid="624680" grpId="0" animBg="1"/>
      <p:bldP spid="624683" grpId="0" animBg="1"/>
      <p:bldP spid="624684" grpId="0" animBg="1"/>
      <p:bldP spid="624686" grpId="0" animBg="1"/>
      <p:bldP spid="624688" grpId="0" animBg="1"/>
      <p:bldP spid="6246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表单元素的逐一介绍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 b="1" dirty="0"/>
              <a:t>多行文本框基本语法</a:t>
            </a:r>
          </a:p>
          <a:p>
            <a:pPr marL="742950" lvl="1" indent="-285750">
              <a:buFontTx/>
              <a:buBlip>
                <a:blip r:embed="rId3"/>
              </a:buBlip>
            </a:pPr>
            <a:r>
              <a:rPr lang="en-US" altLang="zh-CN" sz="2000" b="1" dirty="0"/>
              <a:t>&lt;</a:t>
            </a:r>
            <a:r>
              <a:rPr lang="en-US" altLang="zh-CN" sz="2000" b="1" dirty="0">
                <a:solidFill>
                  <a:srgbClr val="0000FF"/>
                </a:solidFill>
              </a:rPr>
              <a:t>TEXTAREA</a:t>
            </a:r>
            <a:r>
              <a:rPr lang="en-US" altLang="zh-CN" sz="2000" b="1" dirty="0"/>
              <a:t>  name="</a:t>
            </a:r>
            <a:r>
              <a:rPr lang="en-US" altLang="zh-CN" sz="2000" b="1" dirty="0" err="1"/>
              <a:t>textarea</a:t>
            </a:r>
            <a:r>
              <a:rPr lang="en-US" altLang="zh-CN" sz="2000" b="1" dirty="0"/>
              <a:t>"    cols="40"    rows="6"&gt;</a:t>
            </a:r>
          </a:p>
          <a:p>
            <a:pPr marL="742950" lvl="1" indent="-285750"/>
            <a:r>
              <a:rPr lang="en-US" altLang="zh-CN" sz="1800" b="1" dirty="0"/>
              <a:t>	        </a:t>
            </a:r>
            <a:r>
              <a:rPr lang="zh-CN" altLang="en-US" sz="2000" b="1" dirty="0"/>
              <a:t>文本框中的内容     </a:t>
            </a:r>
            <a:r>
              <a:rPr lang="en-US" altLang="zh-CN" sz="2000" b="1" dirty="0">
                <a:solidFill>
                  <a:srgbClr val="0000FF"/>
                </a:solidFill>
              </a:rPr>
              <a:t>&lt;/TEXTAREA&gt; </a:t>
            </a:r>
          </a:p>
          <a:p>
            <a:pPr marL="742950" lvl="1" indent="-285750"/>
            <a:endParaRPr lang="en-US" altLang="zh-CN" sz="2000" b="1" dirty="0">
              <a:solidFill>
                <a:srgbClr val="0000FF"/>
              </a:solidFill>
            </a:endParaRPr>
          </a:p>
          <a:p>
            <a:pPr marL="742950" lvl="1" indent="-285750">
              <a:buFontTx/>
              <a:buBlip>
                <a:blip r:embed="rId3"/>
              </a:buBlip>
            </a:pPr>
            <a:endParaRPr lang="en-US" altLang="zh-CN" sz="1800" b="1" dirty="0"/>
          </a:p>
          <a:p>
            <a:pPr marL="742950" lvl="1" indent="-285750"/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25686" name="AutoShape 22"/>
          <p:cNvSpPr>
            <a:spLocks noChangeArrowheads="1"/>
          </p:cNvSpPr>
          <p:nvPr/>
        </p:nvSpPr>
        <p:spPr bwMode="auto">
          <a:xfrm>
            <a:off x="4410075" y="1270000"/>
            <a:ext cx="1081088" cy="693738"/>
          </a:xfrm>
          <a:prstGeom prst="wedgeRoundRectCallout">
            <a:avLst>
              <a:gd name="adj1" fmla="val -21366"/>
              <a:gd name="adj2" fmla="val 799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文本框的名字</a:t>
            </a:r>
          </a:p>
        </p:txBody>
      </p:sp>
      <p:sp>
        <p:nvSpPr>
          <p:cNvPr id="625687" name="AutoShape 23"/>
          <p:cNvSpPr>
            <a:spLocks noChangeArrowheads="1"/>
          </p:cNvSpPr>
          <p:nvPr/>
        </p:nvSpPr>
        <p:spPr bwMode="auto">
          <a:xfrm>
            <a:off x="5907088" y="1298575"/>
            <a:ext cx="1081087" cy="693738"/>
          </a:xfrm>
          <a:prstGeom prst="wedgeRoundRectCallout">
            <a:avLst>
              <a:gd name="adj1" fmla="val -24741"/>
              <a:gd name="adj2" fmla="val 74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文本框的列数</a:t>
            </a:r>
          </a:p>
        </p:txBody>
      </p:sp>
      <p:sp>
        <p:nvSpPr>
          <p:cNvPr id="625688" name="AutoShape 24"/>
          <p:cNvSpPr>
            <a:spLocks noChangeArrowheads="1"/>
          </p:cNvSpPr>
          <p:nvPr/>
        </p:nvSpPr>
        <p:spPr bwMode="auto">
          <a:xfrm>
            <a:off x="7432675" y="1298575"/>
            <a:ext cx="1081088" cy="693738"/>
          </a:xfrm>
          <a:prstGeom prst="wedgeRoundRectCallout">
            <a:avLst>
              <a:gd name="adj1" fmla="val -24741"/>
              <a:gd name="adj2" fmla="val 74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文本框的行数</a:t>
            </a:r>
          </a:p>
        </p:txBody>
      </p:sp>
      <p:sp>
        <p:nvSpPr>
          <p:cNvPr id="625692" name="AutoShape 28"/>
          <p:cNvSpPr>
            <a:spLocks noChangeArrowheads="1"/>
          </p:cNvSpPr>
          <p:nvPr/>
        </p:nvSpPr>
        <p:spPr bwMode="auto">
          <a:xfrm>
            <a:off x="395288" y="3036888"/>
            <a:ext cx="8445500" cy="32718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/>
              <a:t>&lt;FORM name="form7" method="post" action=""&gt;</a:t>
            </a:r>
          </a:p>
          <a:p>
            <a:r>
              <a:rPr lang="en-US" altLang="zh-CN" sz="1800" b="1"/>
              <a:t>……</a:t>
            </a:r>
          </a:p>
          <a:p>
            <a:r>
              <a:rPr lang="en-US" altLang="zh-CN" sz="1800" b="1"/>
              <a:t>&lt;TEXTAREA name="textarea" cols="40" rows="6"&gt;</a:t>
            </a:r>
            <a:r>
              <a:rPr lang="zh-CN" altLang="en-US" sz="1800" b="1"/>
              <a:t>欢迎阅读服务条款协议，本协议阐述之条款和条件适用于您使用</a:t>
            </a:r>
            <a:r>
              <a:rPr lang="en-US" altLang="zh-CN" sz="1800" b="1"/>
              <a:t>Taobao</a:t>
            </a:r>
            <a:r>
              <a:rPr lang="zh-CN" altLang="en-US" sz="1800" b="1"/>
              <a:t>网站的各种工具和服务。</a:t>
            </a:r>
          </a:p>
          <a:p>
            <a:r>
              <a:rPr lang="zh-CN" altLang="en-US" sz="1800" b="1"/>
              <a:t>本服务协议双方为淘宝与淘宝网用户，本服务协议具有合同效力。 </a:t>
            </a:r>
          </a:p>
          <a:p>
            <a:r>
              <a:rPr lang="zh-CN" altLang="en-US" sz="1800" b="1"/>
              <a:t>淘宝的权利和义务</a:t>
            </a:r>
          </a:p>
          <a:p>
            <a:r>
              <a:rPr lang="zh-CN" altLang="en-US" sz="1800" b="1"/>
              <a:t>  </a:t>
            </a:r>
            <a:r>
              <a:rPr lang="en-US" altLang="zh-CN" sz="1800" b="1"/>
              <a:t>&lt;/TEXTAREA&gt;</a:t>
            </a:r>
          </a:p>
          <a:p>
            <a:r>
              <a:rPr lang="en-US" altLang="zh-CN" sz="1800" b="1"/>
              <a:t>……</a:t>
            </a:r>
          </a:p>
          <a:p>
            <a:r>
              <a:rPr lang="en-US" altLang="zh-CN" sz="1800" b="1"/>
              <a:t>&lt;/FORM&gt;</a:t>
            </a:r>
            <a:endParaRPr lang="en-US" sz="1800" b="1"/>
          </a:p>
        </p:txBody>
      </p:sp>
      <p:sp>
        <p:nvSpPr>
          <p:cNvPr id="625693" name="Rectangle 29"/>
          <p:cNvSpPr>
            <a:spLocks noChangeArrowheads="1"/>
          </p:cNvSpPr>
          <p:nvPr/>
        </p:nvSpPr>
        <p:spPr bwMode="auto">
          <a:xfrm>
            <a:off x="622300" y="3860800"/>
            <a:ext cx="7848600" cy="1611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25694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294188"/>
            <a:ext cx="3305175" cy="2562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5695" name="AutoShape 31"/>
          <p:cNvSpPr>
            <a:spLocks noChangeArrowheads="1"/>
          </p:cNvSpPr>
          <p:nvPr/>
        </p:nvSpPr>
        <p:spPr bwMode="auto">
          <a:xfrm>
            <a:off x="4283075" y="2840038"/>
            <a:ext cx="1943100" cy="693737"/>
          </a:xfrm>
          <a:prstGeom prst="wedgeRoundRectCallout">
            <a:avLst>
              <a:gd name="adj1" fmla="val -43954"/>
              <a:gd name="adj2" fmla="val 1033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6</a:t>
            </a:r>
            <a:r>
              <a:rPr lang="zh-CN" altLang="en-US" sz="1800" b="1"/>
              <a:t>行</a:t>
            </a:r>
            <a:r>
              <a:rPr lang="en-US" altLang="zh-CN" sz="1800" b="1"/>
              <a:t>40</a:t>
            </a:r>
            <a:r>
              <a:rPr lang="zh-CN" altLang="en-US" sz="1800" b="1"/>
              <a:t>个字符宽度的多行文字域</a:t>
            </a:r>
          </a:p>
        </p:txBody>
      </p:sp>
      <p:sp>
        <p:nvSpPr>
          <p:cNvPr id="625697" name="Rectangle 33"/>
          <p:cNvSpPr>
            <a:spLocks noChangeArrowheads="1"/>
          </p:cNvSpPr>
          <p:nvPr/>
        </p:nvSpPr>
        <p:spPr bwMode="auto">
          <a:xfrm>
            <a:off x="5407025" y="5521325"/>
            <a:ext cx="3022600" cy="9477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700" name="Freeform 36"/>
          <p:cNvSpPr>
            <a:spLocks/>
          </p:cNvSpPr>
          <p:nvPr/>
        </p:nvSpPr>
        <p:spPr bwMode="auto">
          <a:xfrm rot="1266712">
            <a:off x="4297363" y="5599113"/>
            <a:ext cx="1081087" cy="40322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25701" name="Picture 37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205038"/>
            <a:ext cx="1081087" cy="981075"/>
          </a:xfrm>
          <a:prstGeom prst="rect">
            <a:avLst/>
          </a:prstGeom>
          <a:noFill/>
        </p:spPr>
      </p:pic>
      <p:pic>
        <p:nvPicPr>
          <p:cNvPr id="625702" name="Picture 38" descr="语法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765175"/>
            <a:ext cx="1081087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91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6" grpId="0" animBg="1"/>
      <p:bldP spid="625687" grpId="0" animBg="1"/>
      <p:bldP spid="625688" grpId="0" animBg="1"/>
      <p:bldP spid="625692" grpId="0" animBg="1"/>
      <p:bldP spid="625693" grpId="0" animBg="1"/>
      <p:bldP spid="625695" grpId="0" animBg="1"/>
      <p:bldP spid="625697" grpId="0" animBg="1"/>
      <p:bldP spid="6257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4464050" cy="39608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编写如左图所示效果对应的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在网页设计中，表单的主要用途有哪些？</a:t>
            </a:r>
          </a:p>
        </p:txBody>
      </p:sp>
      <p:pic>
        <p:nvPicPr>
          <p:cNvPr id="627725" name="Picture 13" descr="Snap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7175" y="1484313"/>
            <a:ext cx="3167063" cy="432117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627726" name="AutoShape 14"/>
          <p:cNvSpPr>
            <a:spLocks noChangeArrowheads="1"/>
          </p:cNvSpPr>
          <p:nvPr/>
        </p:nvSpPr>
        <p:spPr bwMode="auto">
          <a:xfrm>
            <a:off x="7526338" y="1665288"/>
            <a:ext cx="974752" cy="471487"/>
          </a:xfrm>
          <a:prstGeom prst="wedgeRoundRectCallout">
            <a:avLst>
              <a:gd name="adj1" fmla="val -18384"/>
              <a:gd name="adj2" fmla="val 705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TEXT</a:t>
            </a:r>
          </a:p>
        </p:txBody>
      </p:sp>
      <p:sp>
        <p:nvSpPr>
          <p:cNvPr id="627727" name="AutoShape 15"/>
          <p:cNvSpPr>
            <a:spLocks noChangeArrowheads="1"/>
          </p:cNvSpPr>
          <p:nvPr/>
        </p:nvSpPr>
        <p:spPr bwMode="auto">
          <a:xfrm>
            <a:off x="7451725" y="2303463"/>
            <a:ext cx="1692275" cy="471487"/>
          </a:xfrm>
          <a:prstGeom prst="wedgeRoundRectCallout">
            <a:avLst>
              <a:gd name="adj1" fmla="val -70167"/>
              <a:gd name="adj2" fmla="val 361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PASSWORD</a:t>
            </a:r>
          </a:p>
        </p:txBody>
      </p:sp>
      <p:sp>
        <p:nvSpPr>
          <p:cNvPr id="627728" name="AutoShape 16"/>
          <p:cNvSpPr>
            <a:spLocks noChangeArrowheads="1"/>
          </p:cNvSpPr>
          <p:nvPr/>
        </p:nvSpPr>
        <p:spPr bwMode="auto">
          <a:xfrm>
            <a:off x="3929058" y="2438400"/>
            <a:ext cx="1290642" cy="471488"/>
          </a:xfrm>
          <a:prstGeom prst="wedgeRoundRectCallout">
            <a:avLst>
              <a:gd name="adj1" fmla="val 83542"/>
              <a:gd name="adj2" fmla="val 110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 dirty="0"/>
              <a:t>RADIO</a:t>
            </a:r>
          </a:p>
        </p:txBody>
      </p:sp>
      <p:sp>
        <p:nvSpPr>
          <p:cNvPr id="627729" name="AutoShape 17"/>
          <p:cNvSpPr>
            <a:spLocks noChangeArrowheads="1"/>
          </p:cNvSpPr>
          <p:nvPr/>
        </p:nvSpPr>
        <p:spPr bwMode="auto">
          <a:xfrm>
            <a:off x="3708400" y="3678238"/>
            <a:ext cx="1582738" cy="471487"/>
          </a:xfrm>
          <a:prstGeom prst="wedgeRoundRectCallout">
            <a:avLst>
              <a:gd name="adj1" fmla="val 64241"/>
              <a:gd name="adj2" fmla="val 1220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TEXTAREA</a:t>
            </a:r>
          </a:p>
        </p:txBody>
      </p:sp>
      <p:sp>
        <p:nvSpPr>
          <p:cNvPr id="627730" name="AutoShape 18"/>
          <p:cNvSpPr>
            <a:spLocks noChangeArrowheads="1"/>
          </p:cNvSpPr>
          <p:nvPr/>
        </p:nvSpPr>
        <p:spPr bwMode="auto">
          <a:xfrm>
            <a:off x="3929058" y="5245100"/>
            <a:ext cx="1363667" cy="471488"/>
          </a:xfrm>
          <a:prstGeom prst="wedgeRoundRectCallout">
            <a:avLst>
              <a:gd name="adj1" fmla="val 104134"/>
              <a:gd name="adj2" fmla="val 378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SUBMIT</a:t>
            </a:r>
          </a:p>
        </p:txBody>
      </p:sp>
      <p:sp>
        <p:nvSpPr>
          <p:cNvPr id="627731" name="AutoShape 19"/>
          <p:cNvSpPr>
            <a:spLocks noChangeArrowheads="1"/>
          </p:cNvSpPr>
          <p:nvPr/>
        </p:nvSpPr>
        <p:spPr bwMode="auto">
          <a:xfrm>
            <a:off x="7596188" y="4886325"/>
            <a:ext cx="1152525" cy="471488"/>
          </a:xfrm>
          <a:prstGeom prst="wedgeRoundRectCallout">
            <a:avLst>
              <a:gd name="adj1" fmla="val -69282"/>
              <a:gd name="adj2" fmla="val 1109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RESET</a:t>
            </a:r>
          </a:p>
        </p:txBody>
      </p:sp>
      <p:sp>
        <p:nvSpPr>
          <p:cNvPr id="627732" name="AutoShape 20"/>
          <p:cNvSpPr>
            <a:spLocks noChangeArrowheads="1"/>
          </p:cNvSpPr>
          <p:nvPr/>
        </p:nvSpPr>
        <p:spPr bwMode="auto">
          <a:xfrm>
            <a:off x="6300788" y="4598988"/>
            <a:ext cx="1295400" cy="471487"/>
          </a:xfrm>
          <a:prstGeom prst="wedgeRoundRectCallout">
            <a:avLst>
              <a:gd name="adj1" fmla="val -58213"/>
              <a:gd name="adj2" fmla="val 96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SELECT</a:t>
            </a:r>
          </a:p>
        </p:txBody>
      </p:sp>
      <p:sp>
        <p:nvSpPr>
          <p:cNvPr id="627733" name="AutoShape 21"/>
          <p:cNvSpPr>
            <a:spLocks noChangeArrowheads="1"/>
          </p:cNvSpPr>
          <p:nvPr/>
        </p:nvSpPr>
        <p:spPr bwMode="auto">
          <a:xfrm>
            <a:off x="5651500" y="4094163"/>
            <a:ext cx="1655763" cy="471487"/>
          </a:xfrm>
          <a:prstGeom prst="wedgeRoundRectCallout">
            <a:avLst>
              <a:gd name="adj1" fmla="val -56426"/>
              <a:gd name="adj2" fmla="val 96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CHECKBOX</a:t>
            </a:r>
          </a:p>
        </p:txBody>
      </p:sp>
      <p:pic>
        <p:nvPicPr>
          <p:cNvPr id="627737" name="Picture 25" descr="提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573463"/>
            <a:ext cx="1008062" cy="912812"/>
          </a:xfrm>
          <a:prstGeom prst="rect">
            <a:avLst/>
          </a:prstGeom>
          <a:noFill/>
        </p:spPr>
      </p:pic>
      <p:pic>
        <p:nvPicPr>
          <p:cNvPr id="627738" name="Picture 26" descr="现场编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981075"/>
            <a:ext cx="865187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1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6" grpId="0" animBg="1"/>
      <p:bldP spid="627727" grpId="0" animBg="1"/>
      <p:bldP spid="627728" grpId="0" animBg="1"/>
      <p:bldP spid="627729" grpId="0" animBg="1"/>
      <p:bldP spid="627730" grpId="0" animBg="1"/>
      <p:bldP spid="627731" grpId="0" animBg="1"/>
      <p:bldP spid="627732" grpId="0" animBg="1"/>
      <p:bldP spid="6277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</a:t>
            </a:r>
          </a:p>
        </p:txBody>
      </p:sp>
      <p:pic>
        <p:nvPicPr>
          <p:cNvPr id="6287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8975" y="1331913"/>
            <a:ext cx="6119813" cy="520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8742" name="AutoShape 6"/>
          <p:cNvSpPr>
            <a:spLocks noChangeArrowheads="1"/>
          </p:cNvSpPr>
          <p:nvPr/>
        </p:nvSpPr>
        <p:spPr bwMode="auto">
          <a:xfrm>
            <a:off x="6494463" y="854075"/>
            <a:ext cx="2035175" cy="811213"/>
          </a:xfrm>
          <a:prstGeom prst="wedgeRoundRectCallout">
            <a:avLst>
              <a:gd name="adj1" fmla="val -42278"/>
              <a:gd name="adj2" fmla="val 94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广告栏顶部框架</a:t>
            </a:r>
            <a:r>
              <a:rPr lang="en-US" altLang="zh-CN" sz="1800" b="1"/>
              <a:t>(top.htm)</a:t>
            </a:r>
          </a:p>
        </p:txBody>
      </p:sp>
      <p:sp>
        <p:nvSpPr>
          <p:cNvPr id="628743" name="AutoShape 7"/>
          <p:cNvSpPr>
            <a:spLocks noChangeArrowheads="1"/>
          </p:cNvSpPr>
          <p:nvPr/>
        </p:nvSpPr>
        <p:spPr bwMode="auto">
          <a:xfrm>
            <a:off x="285720" y="3757613"/>
            <a:ext cx="1457355" cy="1157287"/>
          </a:xfrm>
          <a:prstGeom prst="wedgeRoundRectCallout">
            <a:avLst>
              <a:gd name="adj1" fmla="val 80569"/>
              <a:gd name="adj2" fmla="val 554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导航栏左侧框架</a:t>
            </a:r>
            <a:r>
              <a:rPr lang="en-US" altLang="zh-CN" sz="1800" b="1"/>
              <a:t>(left.htm)</a:t>
            </a:r>
          </a:p>
        </p:txBody>
      </p:sp>
      <p:sp>
        <p:nvSpPr>
          <p:cNvPr id="628745" name="AutoShape 9"/>
          <p:cNvSpPr>
            <a:spLocks noChangeArrowheads="1"/>
          </p:cNvSpPr>
          <p:nvPr/>
        </p:nvSpPr>
        <p:spPr bwMode="auto">
          <a:xfrm>
            <a:off x="5226050" y="3636963"/>
            <a:ext cx="2132032" cy="1185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详细内容页面右侧框架</a:t>
            </a:r>
          </a:p>
          <a:p>
            <a:pPr algn="ctr">
              <a:spcBef>
                <a:spcPct val="0"/>
              </a:spcBef>
            </a:pPr>
            <a:r>
              <a:rPr lang="en-US" altLang="zh-CN" sz="1800" b="1"/>
              <a:t>(main.htm)</a:t>
            </a:r>
          </a:p>
        </p:txBody>
      </p:sp>
      <p:sp>
        <p:nvSpPr>
          <p:cNvPr id="628746" name="AutoShape 10"/>
          <p:cNvSpPr>
            <a:spLocks noChangeArrowheads="1"/>
          </p:cNvSpPr>
          <p:nvPr/>
        </p:nvSpPr>
        <p:spPr bwMode="auto">
          <a:xfrm>
            <a:off x="1142976" y="1598613"/>
            <a:ext cx="1036637" cy="811212"/>
          </a:xfrm>
          <a:prstGeom prst="wedgeRoundRectCallout">
            <a:avLst>
              <a:gd name="adj1" fmla="val 145866"/>
              <a:gd name="adj2" fmla="val 891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框架的边框</a:t>
            </a:r>
          </a:p>
        </p:txBody>
      </p:sp>
      <p:sp>
        <p:nvSpPr>
          <p:cNvPr id="628747" name="AutoShape 11"/>
          <p:cNvSpPr>
            <a:spLocks noChangeArrowheads="1"/>
          </p:cNvSpPr>
          <p:nvPr/>
        </p:nvSpPr>
        <p:spPr bwMode="auto">
          <a:xfrm>
            <a:off x="2665412" y="500042"/>
            <a:ext cx="2620967" cy="644546"/>
          </a:xfrm>
          <a:prstGeom prst="wedgeRoundRectCallout">
            <a:avLst>
              <a:gd name="adj1" fmla="val -36213"/>
              <a:gd name="adj2" fmla="val 129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框架集页面</a:t>
            </a:r>
            <a:r>
              <a:rPr lang="en-US" altLang="zh-CN" sz="1800" b="1"/>
              <a:t>(FrameSet.htm)</a:t>
            </a:r>
          </a:p>
        </p:txBody>
      </p:sp>
    </p:spTree>
    <p:extLst>
      <p:ext uri="{BB962C8B-B14F-4D97-AF65-F5344CB8AC3E}">
        <p14:creationId xmlns:p14="http://schemas.microsoft.com/office/powerpoint/2010/main" val="259914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2" grpId="0" animBg="1"/>
      <p:bldP spid="628743" grpId="0" animBg="1"/>
      <p:bldP spid="628745" grpId="0" animBg="1"/>
      <p:bldP spid="628746" grpId="0" animBg="1"/>
      <p:bldP spid="6287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框架使用场合</a:t>
            </a:r>
          </a:p>
        </p:txBody>
      </p:sp>
      <p:pic>
        <p:nvPicPr>
          <p:cNvPr id="6297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238" y="1006475"/>
            <a:ext cx="64484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9765" name="AutoShape 5"/>
          <p:cNvSpPr>
            <a:spLocks noChangeArrowheads="1"/>
          </p:cNvSpPr>
          <p:nvPr/>
        </p:nvSpPr>
        <p:spPr bwMode="gray">
          <a:xfrm>
            <a:off x="3689350" y="1846263"/>
            <a:ext cx="2509838" cy="7508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/>
              <a:t>页面的一个固定部分显示徽标或静态信息</a:t>
            </a: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1847850" y="1698625"/>
            <a:ext cx="6335713" cy="12239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1817688" y="2952750"/>
            <a:ext cx="1655762" cy="31829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68" name="AutoShape 8"/>
          <p:cNvSpPr>
            <a:spLocks noChangeArrowheads="1"/>
          </p:cNvSpPr>
          <p:nvPr/>
        </p:nvSpPr>
        <p:spPr bwMode="gray">
          <a:xfrm>
            <a:off x="1916113" y="4178300"/>
            <a:ext cx="1439862" cy="1395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/>
              <a:t>在另一个固定部分显示导航部分详细内容</a:t>
            </a:r>
          </a:p>
        </p:txBody>
      </p:sp>
      <p:sp>
        <p:nvSpPr>
          <p:cNvPr id="629770" name="AutoShape 10"/>
          <p:cNvSpPr>
            <a:spLocks noChangeArrowheads="1"/>
          </p:cNvSpPr>
          <p:nvPr/>
        </p:nvSpPr>
        <p:spPr bwMode="auto">
          <a:xfrm rot="15965449">
            <a:off x="3287713" y="3109913"/>
            <a:ext cx="611187" cy="1620837"/>
          </a:xfrm>
          <a:prstGeom prst="curvedLeftArrow">
            <a:avLst>
              <a:gd name="adj1" fmla="val 53039"/>
              <a:gd name="adj2" fmla="val 106078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71" name="Rectangle 11"/>
          <p:cNvSpPr>
            <a:spLocks noChangeArrowheads="1"/>
          </p:cNvSpPr>
          <p:nvPr/>
        </p:nvSpPr>
        <p:spPr bwMode="auto">
          <a:xfrm>
            <a:off x="3503613" y="2909888"/>
            <a:ext cx="4679950" cy="32400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72" name="AutoShape 12"/>
          <p:cNvSpPr>
            <a:spLocks noChangeArrowheads="1"/>
          </p:cNvSpPr>
          <p:nvPr/>
        </p:nvSpPr>
        <p:spPr bwMode="gray">
          <a:xfrm>
            <a:off x="3935413" y="4191000"/>
            <a:ext cx="2767012" cy="815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lang="zh-CN" altLang="en-US" sz="1800" b="1"/>
              <a:t>在此处显示详细内容，</a:t>
            </a:r>
          </a:p>
          <a:p>
            <a:r>
              <a:rPr lang="zh-CN" altLang="en-US" sz="1800" b="1"/>
              <a:t>页面中此部分</a:t>
            </a:r>
            <a:r>
              <a:rPr lang="zh-CN" altLang="en-US" sz="1800" b="1">
                <a:solidFill>
                  <a:srgbClr val="0000FF"/>
                </a:solidFill>
              </a:rPr>
              <a:t>是变化的</a:t>
            </a:r>
            <a:r>
              <a:rPr lang="zh-CN" altLang="en-US" sz="18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981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5" grpId="0" animBg="1"/>
      <p:bldP spid="629766" grpId="0" animBg="1"/>
      <p:bldP spid="629767" grpId="0" animBg="1"/>
      <p:bldP spid="629768" grpId="0" animBg="1"/>
      <p:bldP spid="629770" grpId="0" animBg="1"/>
      <p:bldP spid="629771" grpId="0" animBg="1"/>
      <p:bldP spid="6297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7" name="AutoShape 13"/>
          <p:cNvSpPr>
            <a:spLocks noChangeArrowheads="1"/>
          </p:cNvSpPr>
          <p:nvPr/>
        </p:nvSpPr>
        <p:spPr bwMode="auto">
          <a:xfrm>
            <a:off x="1116013" y="3500438"/>
            <a:ext cx="7539037" cy="1503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&lt;frameset cols</a:t>
            </a:r>
            <a:r>
              <a:rPr lang="en-US" altLang="zh-CN" sz="1800" b="1"/>
              <a:t>=“25%,50%,*”</a:t>
            </a:r>
            <a:r>
              <a:rPr lang="en-US" altLang="zh-CN" sz="1800" b="1">
                <a:solidFill>
                  <a:srgbClr val="0000FF"/>
                </a:solidFill>
              </a:rPr>
              <a:t> rows</a:t>
            </a:r>
            <a:r>
              <a:rPr lang="en-US" altLang="zh-CN" sz="1800" b="1"/>
              <a:t> =“50%,*”  border=“5”</a:t>
            </a:r>
            <a:r>
              <a:rPr lang="en-US" altLang="zh-CN" sz="1800" b="1">
                <a:solidFill>
                  <a:srgbClr val="0000FF"/>
                </a:solidFill>
              </a:rPr>
              <a:t>&gt;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sz="1800" b="1"/>
              <a:t>	</a:t>
            </a:r>
            <a:r>
              <a:rPr lang="en-US" altLang="zh-CN" sz="1800" b="1">
                <a:solidFill>
                  <a:srgbClr val="0000FF"/>
                </a:solidFill>
              </a:rPr>
              <a:t>&lt;frame</a:t>
            </a:r>
            <a:r>
              <a:rPr lang="en-US" altLang="zh-CN" sz="1800" b="1"/>
              <a:t> src=“</a:t>
            </a:r>
            <a:r>
              <a:rPr lang="en-US" altLang="zh-CN" sz="1800" b="1">
                <a:solidFill>
                  <a:srgbClr val="0000FF"/>
                </a:solidFill>
              </a:rPr>
              <a:t>the_first.html</a:t>
            </a:r>
            <a:r>
              <a:rPr lang="en-US" altLang="zh-CN" sz="1800" b="1"/>
              <a:t> "</a:t>
            </a:r>
            <a:r>
              <a:rPr lang="en-US" altLang="zh-CN" sz="1800" b="1">
                <a:solidFill>
                  <a:srgbClr val="0000FF"/>
                </a:solidFill>
              </a:rPr>
              <a:t>&gt; </a:t>
            </a:r>
          </a:p>
          <a:p>
            <a:pPr lvl="1"/>
            <a:r>
              <a:rPr lang="en-US" altLang="zh-CN" sz="1800" b="1"/>
              <a:t>	……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&lt;/frameset&gt;</a:t>
            </a:r>
            <a:endParaRPr lang="en-US" sz="1800" b="1">
              <a:solidFill>
                <a:srgbClr val="0000FF"/>
              </a:solidFill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框架的基本结构</a:t>
            </a: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795338" y="1651000"/>
            <a:ext cx="7920037" cy="769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 b="1"/>
              <a:t>框架页面的基本语法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0792" name="AutoShape 8"/>
          <p:cNvSpPr>
            <a:spLocks noChangeArrowheads="1"/>
          </p:cNvSpPr>
          <p:nvPr/>
        </p:nvSpPr>
        <p:spPr bwMode="auto">
          <a:xfrm>
            <a:off x="7235825" y="2132013"/>
            <a:ext cx="1152525" cy="981075"/>
          </a:xfrm>
          <a:prstGeom prst="wedgeRoundRectCallout">
            <a:avLst>
              <a:gd name="adj1" fmla="val -56750"/>
              <a:gd name="adj2" fmla="val 991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边框尺寸大小</a:t>
            </a:r>
          </a:p>
        </p:txBody>
      </p:sp>
      <p:sp>
        <p:nvSpPr>
          <p:cNvPr id="630793" name="AutoShape 9"/>
          <p:cNvSpPr>
            <a:spLocks noChangeArrowheads="1"/>
          </p:cNvSpPr>
          <p:nvPr/>
        </p:nvSpPr>
        <p:spPr bwMode="auto">
          <a:xfrm>
            <a:off x="1712913" y="2187575"/>
            <a:ext cx="2305050" cy="981075"/>
          </a:xfrm>
          <a:prstGeom prst="wedgeRoundRectCallout">
            <a:avLst>
              <a:gd name="adj1" fmla="val 37051"/>
              <a:gd name="adj2" fmla="val 10388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将窗口分割成左中右</a:t>
            </a:r>
            <a:r>
              <a:rPr lang="en-US" altLang="zh-CN" sz="1800" b="1"/>
              <a:t>3</a:t>
            </a:r>
            <a:r>
              <a:rPr lang="zh-CN" altLang="en-US" sz="1800" b="1"/>
              <a:t>个部分</a:t>
            </a:r>
            <a:r>
              <a:rPr lang="en-US" altLang="zh-CN" sz="1800" b="1"/>
              <a:t>,</a:t>
            </a:r>
            <a:r>
              <a:rPr lang="zh-CN" altLang="en-US" sz="1800" b="1"/>
              <a:t>可选</a:t>
            </a:r>
          </a:p>
        </p:txBody>
      </p:sp>
      <p:sp>
        <p:nvSpPr>
          <p:cNvPr id="630794" name="AutoShape 10"/>
          <p:cNvSpPr>
            <a:spLocks noChangeArrowheads="1"/>
          </p:cNvSpPr>
          <p:nvPr/>
        </p:nvSpPr>
        <p:spPr bwMode="auto">
          <a:xfrm>
            <a:off x="5003800" y="2205038"/>
            <a:ext cx="1944688" cy="981075"/>
          </a:xfrm>
          <a:prstGeom prst="wedgeRoundRectCallout">
            <a:avLst>
              <a:gd name="adj1" fmla="val -28778"/>
              <a:gd name="adj2" fmla="val 94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将窗口分割成上下</a:t>
            </a:r>
            <a:r>
              <a:rPr lang="en-US" altLang="zh-CN" sz="1800" b="1"/>
              <a:t>2</a:t>
            </a:r>
            <a:r>
              <a:rPr lang="zh-CN" altLang="en-US" sz="1800" b="1"/>
              <a:t>个部分</a:t>
            </a:r>
            <a:r>
              <a:rPr lang="en-US" altLang="zh-CN" sz="1800" b="1"/>
              <a:t>,</a:t>
            </a:r>
            <a:r>
              <a:rPr lang="zh-CN" altLang="en-US" sz="1800" b="1"/>
              <a:t>可选</a:t>
            </a:r>
          </a:p>
        </p:txBody>
      </p:sp>
      <p:sp>
        <p:nvSpPr>
          <p:cNvPr id="630795" name="AutoShape 11"/>
          <p:cNvSpPr>
            <a:spLocks noChangeArrowheads="1"/>
          </p:cNvSpPr>
          <p:nvPr/>
        </p:nvSpPr>
        <p:spPr bwMode="auto">
          <a:xfrm>
            <a:off x="4475163" y="4868863"/>
            <a:ext cx="1727200" cy="981075"/>
          </a:xfrm>
          <a:prstGeom prst="wedgeRoundRectCallout">
            <a:avLst>
              <a:gd name="adj1" fmla="val -49449"/>
              <a:gd name="adj2" fmla="val -1118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第一个窗口要显示的网页</a:t>
            </a:r>
          </a:p>
        </p:txBody>
      </p:sp>
      <p:pic>
        <p:nvPicPr>
          <p:cNvPr id="630796" name="Picture 12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765175"/>
            <a:ext cx="1081087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96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7" grpId="0" animBg="1"/>
      <p:bldP spid="630792" grpId="0" animBg="1"/>
      <p:bldP spid="630793" grpId="0" animBg="1"/>
      <p:bldP spid="630794" grpId="0" animBg="1"/>
      <p:bldP spid="6307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框架的基本结构</a:t>
            </a:r>
          </a:p>
        </p:txBody>
      </p:sp>
      <p:sp>
        <p:nvSpPr>
          <p:cNvPr id="640007" name="AutoShape 7"/>
          <p:cNvSpPr>
            <a:spLocks noChangeArrowheads="1"/>
          </p:cNvSpPr>
          <p:nvPr/>
        </p:nvSpPr>
        <p:spPr bwMode="auto">
          <a:xfrm>
            <a:off x="544513" y="1804988"/>
            <a:ext cx="6254750" cy="44307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/>
              <a:t>&lt;HTML&gt;</a:t>
            </a:r>
          </a:p>
          <a:p>
            <a:r>
              <a:rPr lang="en-US" altLang="zh-CN" sz="1800" b="1"/>
              <a:t>&lt;HEAD&gt;</a:t>
            </a:r>
          </a:p>
          <a:p>
            <a:r>
              <a:rPr lang="en-US" altLang="zh-CN" sz="1800" b="1"/>
              <a:t>&lt;TITLE&gt;rows_cols</a:t>
            </a:r>
            <a:r>
              <a:rPr lang="zh-CN" altLang="en-US" sz="1800" b="1"/>
              <a:t>框架</a:t>
            </a:r>
            <a:r>
              <a:rPr lang="en-US" altLang="zh-CN" sz="1800" b="1"/>
              <a:t>&lt;/TITLE&gt;</a:t>
            </a:r>
          </a:p>
          <a:p>
            <a:r>
              <a:rPr lang="en-US" altLang="zh-CN" sz="1800" b="1"/>
              <a:t>&lt;/HEAD&gt;</a:t>
            </a:r>
          </a:p>
          <a:p>
            <a:r>
              <a:rPr lang="en-US" altLang="zh-CN" sz="1800" b="1"/>
              <a:t>&lt;FRAMESET rows="25%,50%,*" border="5"&gt;</a:t>
            </a:r>
          </a:p>
          <a:p>
            <a:r>
              <a:rPr lang="en-US" altLang="zh-CN" sz="1800" b="1">
                <a:solidFill>
                  <a:srgbClr val="0000FF"/>
                </a:solidFill>
              </a:rPr>
              <a:t>   &lt;FRAME name=“top" src="the_first.html"&gt;</a:t>
            </a:r>
          </a:p>
          <a:p>
            <a:r>
              <a:rPr lang="en-US" altLang="zh-CN" sz="1800" b="1"/>
              <a:t>   &lt;FRAME name="middle" src="the_second.html"&gt;</a:t>
            </a:r>
          </a:p>
          <a:p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&lt;FRAME name=“bottom" src="the_third.html"&gt;</a:t>
            </a:r>
          </a:p>
          <a:p>
            <a:r>
              <a:rPr lang="en-US" altLang="zh-CN" sz="1800" b="1"/>
              <a:t>&lt;/FRAMESET&gt;</a:t>
            </a:r>
          </a:p>
          <a:p>
            <a:r>
              <a:rPr lang="en-US" altLang="zh-CN" sz="1800" b="1"/>
              <a:t>&lt;/HTML&gt;</a:t>
            </a:r>
          </a:p>
          <a:p>
            <a:endParaRPr lang="en-US" altLang="zh-CN" sz="1800" b="1"/>
          </a:p>
          <a:p>
            <a:endParaRPr lang="en-US" sz="1800"/>
          </a:p>
        </p:txBody>
      </p:sp>
      <p:sp>
        <p:nvSpPr>
          <p:cNvPr id="640010" name="AutoShape 10"/>
          <p:cNvSpPr>
            <a:spLocks noChangeArrowheads="1"/>
          </p:cNvSpPr>
          <p:nvPr/>
        </p:nvSpPr>
        <p:spPr bwMode="auto">
          <a:xfrm>
            <a:off x="1687513" y="2314575"/>
            <a:ext cx="1800225" cy="693738"/>
          </a:xfrm>
          <a:prstGeom prst="wedgeRoundRectCallout">
            <a:avLst>
              <a:gd name="adj1" fmla="val 41181"/>
              <a:gd name="adj2" fmla="val 1058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将窗口分割成上中下</a:t>
            </a:r>
            <a:r>
              <a:rPr lang="en-US" altLang="zh-CN" sz="1800" b="1"/>
              <a:t>3</a:t>
            </a:r>
            <a:r>
              <a:rPr lang="zh-CN" altLang="en-US" sz="1800" b="1"/>
              <a:t>部分</a:t>
            </a:r>
          </a:p>
        </p:txBody>
      </p:sp>
      <p:pic>
        <p:nvPicPr>
          <p:cNvPr id="64001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2938" y="857250"/>
            <a:ext cx="3492500" cy="296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40012" name="AutoShape 12"/>
          <p:cNvSpPr>
            <a:spLocks noChangeArrowheads="1"/>
          </p:cNvSpPr>
          <p:nvPr/>
        </p:nvSpPr>
        <p:spPr bwMode="auto">
          <a:xfrm>
            <a:off x="4135438" y="2387600"/>
            <a:ext cx="1368425" cy="693738"/>
          </a:xfrm>
          <a:prstGeom prst="wedgeRoundRectCallout">
            <a:avLst>
              <a:gd name="adj1" fmla="val 44431"/>
              <a:gd name="adj2" fmla="val 1062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窗口边框的宽度</a:t>
            </a:r>
          </a:p>
        </p:txBody>
      </p:sp>
      <p:sp>
        <p:nvSpPr>
          <p:cNvPr id="640015" name="Rectangle 15"/>
          <p:cNvSpPr>
            <a:spLocks noChangeArrowheads="1"/>
          </p:cNvSpPr>
          <p:nvPr/>
        </p:nvSpPr>
        <p:spPr bwMode="auto">
          <a:xfrm>
            <a:off x="971550" y="3727450"/>
            <a:ext cx="4752975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0016" name="Rectangle 16"/>
          <p:cNvSpPr>
            <a:spLocks noChangeArrowheads="1"/>
          </p:cNvSpPr>
          <p:nvPr/>
        </p:nvSpPr>
        <p:spPr bwMode="auto">
          <a:xfrm>
            <a:off x="5738813" y="1600200"/>
            <a:ext cx="3419475" cy="5032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0020" name="Rectangle 20"/>
          <p:cNvSpPr>
            <a:spLocks noChangeArrowheads="1"/>
          </p:cNvSpPr>
          <p:nvPr/>
        </p:nvSpPr>
        <p:spPr bwMode="auto">
          <a:xfrm>
            <a:off x="1008063" y="4357688"/>
            <a:ext cx="5473700" cy="317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0021" name="Rectangle 21"/>
          <p:cNvSpPr>
            <a:spLocks noChangeArrowheads="1"/>
          </p:cNvSpPr>
          <p:nvPr/>
        </p:nvSpPr>
        <p:spPr bwMode="auto">
          <a:xfrm>
            <a:off x="5729288" y="3022600"/>
            <a:ext cx="3419475" cy="595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0025" name="AutoShape 25"/>
          <p:cNvSpPr>
            <a:spLocks noChangeArrowheads="1"/>
          </p:cNvSpPr>
          <p:nvPr/>
        </p:nvSpPr>
        <p:spPr bwMode="auto">
          <a:xfrm>
            <a:off x="2916238" y="5013325"/>
            <a:ext cx="3168650" cy="831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如果要在浏览器中创建左中右三个窗口</a:t>
            </a:r>
            <a:r>
              <a:rPr lang="en-US" altLang="zh-CN" sz="1800" b="1"/>
              <a:t>,</a:t>
            </a:r>
            <a:r>
              <a:rPr lang="zh-CN" altLang="en-US" sz="1800" b="1"/>
              <a:t>该如何实现？</a:t>
            </a:r>
          </a:p>
        </p:txBody>
      </p:sp>
      <p:sp>
        <p:nvSpPr>
          <p:cNvPr id="640028" name="AutoShape 28"/>
          <p:cNvSpPr>
            <a:spLocks noChangeArrowheads="1"/>
          </p:cNvSpPr>
          <p:nvPr/>
        </p:nvSpPr>
        <p:spPr bwMode="auto">
          <a:xfrm>
            <a:off x="4067175" y="5445125"/>
            <a:ext cx="4392613" cy="831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每个窗口对应一个页面，以及一个框架集页面，总共需要几个</a:t>
            </a:r>
            <a:r>
              <a:rPr lang="en-US" altLang="zh-CN" sz="1800" b="1"/>
              <a:t>HTML</a:t>
            </a:r>
            <a:r>
              <a:rPr lang="zh-CN" altLang="en-US" sz="1800" b="1"/>
              <a:t>页面文件？</a:t>
            </a:r>
          </a:p>
        </p:txBody>
      </p:sp>
      <p:sp>
        <p:nvSpPr>
          <p:cNvPr id="640029" name="Freeform 29"/>
          <p:cNvSpPr>
            <a:spLocks/>
          </p:cNvSpPr>
          <p:nvPr/>
        </p:nvSpPr>
        <p:spPr bwMode="auto">
          <a:xfrm rot="-2992413">
            <a:off x="6357144" y="3840957"/>
            <a:ext cx="1568450" cy="620712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40030" name="AutoShape 30"/>
          <p:cNvSpPr>
            <a:spLocks noChangeArrowheads="1"/>
          </p:cNvSpPr>
          <p:nvPr/>
        </p:nvSpPr>
        <p:spPr bwMode="auto">
          <a:xfrm rot="-3072595">
            <a:off x="3900488" y="2660650"/>
            <a:ext cx="2306638" cy="242887"/>
          </a:xfrm>
          <a:prstGeom prst="rightArrow">
            <a:avLst>
              <a:gd name="adj1" fmla="val 50000"/>
              <a:gd name="adj2" fmla="val 237419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640031" name="Picture 31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836613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17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7" grpId="0" animBg="1"/>
      <p:bldP spid="640010" grpId="0" animBg="1"/>
      <p:bldP spid="640012" grpId="0" animBg="1"/>
      <p:bldP spid="640015" grpId="0" animBg="1"/>
      <p:bldP spid="640016" grpId="0" animBg="1"/>
      <p:bldP spid="640020" grpId="0" animBg="1"/>
      <p:bldP spid="640021" grpId="0" animBg="1"/>
      <p:bldP spid="640025" grpId="0" animBg="1"/>
      <p:bldP spid="640028" grpId="0" animBg="1"/>
      <p:bldP spid="640029" grpId="0" animBg="1"/>
      <p:bldP spid="6400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如何创建多个复杂的窗口</a:t>
            </a: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1217613" y="1285875"/>
            <a:ext cx="7720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just" fontAlgn="b">
              <a:buClr>
                <a:srgbClr val="6600CC"/>
              </a:buClr>
              <a:buFont typeface="Wingdings" pitchFamily="2" charset="2"/>
              <a:buNone/>
            </a:pPr>
            <a:r>
              <a:rPr lang="en-US" altLang="zh-CN" sz="2000" b="1"/>
              <a:t>    </a:t>
            </a:r>
            <a:r>
              <a:rPr lang="zh-CN" altLang="en-US" sz="2000" b="1"/>
              <a:t>要实现如下图所示的窗口，该如何制作？</a:t>
            </a:r>
          </a:p>
        </p:txBody>
      </p:sp>
      <p:pic>
        <p:nvPicPr>
          <p:cNvPr id="6533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1773238"/>
            <a:ext cx="4824413" cy="410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53326" name="Text Box 14"/>
          <p:cNvSpPr txBox="1">
            <a:spLocks noChangeArrowheads="1"/>
          </p:cNvSpPr>
          <p:nvPr/>
        </p:nvSpPr>
        <p:spPr bwMode="auto">
          <a:xfrm>
            <a:off x="1403350" y="3395663"/>
            <a:ext cx="287972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 sz="2000" b="1"/>
              <a:t>1</a:t>
            </a:r>
            <a:r>
              <a:rPr lang="zh-CN" altLang="en-US" sz="2000" b="1"/>
              <a:t>、分成上下两个窗口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 sz="2000" b="1"/>
              <a:t>2</a:t>
            </a:r>
            <a:r>
              <a:rPr lang="zh-CN" altLang="en-US" sz="2000" b="1"/>
              <a:t>、把下面的窗口分成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2000" b="1"/>
              <a:t>     左右两个窗口</a:t>
            </a:r>
          </a:p>
        </p:txBody>
      </p:sp>
      <p:sp>
        <p:nvSpPr>
          <p:cNvPr id="653328" name="Rectangle 16"/>
          <p:cNvSpPr>
            <a:spLocks noChangeArrowheads="1"/>
          </p:cNvSpPr>
          <p:nvPr/>
        </p:nvSpPr>
        <p:spPr bwMode="auto">
          <a:xfrm>
            <a:off x="4067175" y="2060575"/>
            <a:ext cx="4826000" cy="7207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top</a:t>
            </a:r>
            <a:r>
              <a:rPr lang="zh-CN" altLang="en-US" sz="1800" b="1"/>
              <a:t>窗口</a:t>
            </a:r>
          </a:p>
        </p:txBody>
      </p:sp>
      <p:sp>
        <p:nvSpPr>
          <p:cNvPr id="653329" name="Rectangle 17"/>
          <p:cNvSpPr>
            <a:spLocks noChangeArrowheads="1"/>
          </p:cNvSpPr>
          <p:nvPr/>
        </p:nvSpPr>
        <p:spPr bwMode="auto">
          <a:xfrm>
            <a:off x="4067175" y="2824163"/>
            <a:ext cx="1009650" cy="29527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left</a:t>
            </a:r>
          </a:p>
          <a:p>
            <a:pPr algn="ctr"/>
            <a:r>
              <a:rPr lang="zh-CN" altLang="en-US" sz="1800" b="1"/>
              <a:t>窗口</a:t>
            </a:r>
          </a:p>
        </p:txBody>
      </p:sp>
      <p:sp>
        <p:nvSpPr>
          <p:cNvPr id="653330" name="Rectangle 18"/>
          <p:cNvSpPr>
            <a:spLocks noChangeArrowheads="1"/>
          </p:cNvSpPr>
          <p:nvPr/>
        </p:nvSpPr>
        <p:spPr bwMode="auto">
          <a:xfrm>
            <a:off x="5122863" y="2838450"/>
            <a:ext cx="3744912" cy="29527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right</a:t>
            </a:r>
            <a:r>
              <a:rPr lang="zh-CN" altLang="en-US" sz="1800" b="1"/>
              <a:t>窗口</a:t>
            </a:r>
          </a:p>
        </p:txBody>
      </p:sp>
      <p:pic>
        <p:nvPicPr>
          <p:cNvPr id="653332" name="Picture 20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981075"/>
            <a:ext cx="1079500" cy="977900"/>
          </a:xfrm>
          <a:prstGeom prst="rect">
            <a:avLst/>
          </a:prstGeom>
          <a:noFill/>
        </p:spPr>
      </p:pic>
      <p:pic>
        <p:nvPicPr>
          <p:cNvPr id="653333" name="Picture 21" descr="分析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2420938"/>
            <a:ext cx="1152525" cy="1046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5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6" grpId="0"/>
      <p:bldP spid="653328" grpId="0" animBg="1"/>
      <p:bldP spid="653329" grpId="0" animBg="1"/>
      <p:bldP spid="6533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会使用表单的基本结构制作表单页面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会使用各种表单元素实现注册页面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能理解</a:t>
            </a:r>
            <a:r>
              <a:rPr lang="en-US" altLang="zh-CN" sz="2800" dirty="0" smtClean="0"/>
              <a:t>post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两种提交方式的区别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会使用框架结构实现多窗口展示页面</a:t>
            </a:r>
          </a:p>
        </p:txBody>
      </p:sp>
    </p:spTree>
    <p:extLst>
      <p:ext uri="{BB962C8B-B14F-4D97-AF65-F5344CB8AC3E}">
        <p14:creationId xmlns:p14="http://schemas.microsoft.com/office/powerpoint/2010/main" val="20194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如何创建多个复杂的窗口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6697663" cy="2189163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     </a:t>
            </a:r>
            <a:r>
              <a:rPr lang="zh-CN" altLang="en-US"/>
              <a:t>创建多个复杂的窗口实现步骤如下：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、创建一个</a:t>
            </a:r>
            <a:r>
              <a:rPr lang="en-US" altLang="zh-CN"/>
              <a:t>HTML</a:t>
            </a:r>
            <a:r>
              <a:rPr lang="zh-CN" altLang="en-US"/>
              <a:t>页面“</a:t>
            </a:r>
            <a:r>
              <a:rPr lang="en-US" altLang="zh-CN"/>
              <a:t>top.html”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、创建一个</a:t>
            </a:r>
            <a:r>
              <a:rPr lang="en-US" altLang="zh-CN"/>
              <a:t>HTML</a:t>
            </a:r>
            <a:r>
              <a:rPr lang="zh-CN" altLang="en-US"/>
              <a:t>页面“</a:t>
            </a:r>
            <a:r>
              <a:rPr lang="zh-CN" altLang="zh-CN"/>
              <a:t>left.html</a:t>
            </a:r>
            <a:r>
              <a:rPr lang="en-US" altLang="zh-CN"/>
              <a:t>”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、创建一个</a:t>
            </a:r>
            <a:r>
              <a:rPr lang="en-US" altLang="zh-CN"/>
              <a:t>HTML</a:t>
            </a:r>
            <a:r>
              <a:rPr lang="zh-CN" altLang="en-US"/>
              <a:t>页面“</a:t>
            </a:r>
            <a:r>
              <a:rPr lang="zh-CN" altLang="zh-CN"/>
              <a:t>right.html</a:t>
            </a:r>
            <a:r>
              <a:rPr lang="en-US" altLang="zh-CN"/>
              <a:t>”</a:t>
            </a:r>
          </a:p>
          <a:p>
            <a:pPr marL="533400" indent="-533400">
              <a:buFontTx/>
              <a:buNone/>
            </a:pPr>
            <a:endParaRPr lang="en-US" altLang="zh-CN" sz="1800"/>
          </a:p>
          <a:p>
            <a:pPr marL="533400" indent="-533400">
              <a:buFontTx/>
              <a:buNone/>
            </a:pPr>
            <a:endParaRPr lang="en-US" altLang="zh-CN" sz="2000"/>
          </a:p>
          <a:p>
            <a:pPr marL="533400" indent="-533400">
              <a:buFontTx/>
              <a:buChar char="•"/>
            </a:pPr>
            <a:endParaRPr lang="en-US" altLang="zh-CN" sz="2000"/>
          </a:p>
          <a:p>
            <a:pPr marL="533400" indent="-533400">
              <a:buFontTx/>
              <a:buChar char="•"/>
            </a:pPr>
            <a:endParaRPr lang="en-US" altLang="zh-CN" sz="2000"/>
          </a:p>
        </p:txBody>
      </p:sp>
      <p:pic>
        <p:nvPicPr>
          <p:cNvPr id="6318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997200"/>
            <a:ext cx="5381625" cy="2371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31818" name="AutoShape 10"/>
          <p:cNvSpPr>
            <a:spLocks noChangeArrowheads="1"/>
          </p:cNvSpPr>
          <p:nvPr/>
        </p:nvSpPr>
        <p:spPr bwMode="auto">
          <a:xfrm>
            <a:off x="4859338" y="2924175"/>
            <a:ext cx="1247775" cy="693738"/>
          </a:xfrm>
          <a:prstGeom prst="wedgeRoundRectCallout">
            <a:avLst>
              <a:gd name="adj1" fmla="val -55343"/>
              <a:gd name="adj2" fmla="val 1106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top.html</a:t>
            </a:r>
            <a:r>
              <a:rPr lang="zh-CN" altLang="en-US" sz="1800" b="1"/>
              <a:t>效果图</a:t>
            </a:r>
          </a:p>
        </p:txBody>
      </p:sp>
      <p:pic>
        <p:nvPicPr>
          <p:cNvPr id="63182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1628775"/>
            <a:ext cx="2514600" cy="439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31821" name="AutoShape 13"/>
          <p:cNvSpPr>
            <a:spLocks noChangeArrowheads="1"/>
          </p:cNvSpPr>
          <p:nvPr/>
        </p:nvSpPr>
        <p:spPr bwMode="auto">
          <a:xfrm>
            <a:off x="4843463" y="3070225"/>
            <a:ext cx="1258887" cy="693738"/>
          </a:xfrm>
          <a:prstGeom prst="wedgeRoundRectCallout">
            <a:avLst>
              <a:gd name="adj1" fmla="val 69671"/>
              <a:gd name="adj2" fmla="val 1138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left.html</a:t>
            </a:r>
            <a:r>
              <a:rPr lang="zh-CN" altLang="en-US" sz="1800" b="1"/>
              <a:t>效果图</a:t>
            </a:r>
          </a:p>
        </p:txBody>
      </p:sp>
      <p:pic>
        <p:nvPicPr>
          <p:cNvPr id="63182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2822575"/>
            <a:ext cx="5268912" cy="3795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31824" name="AutoShape 16"/>
          <p:cNvSpPr>
            <a:spLocks noChangeArrowheads="1"/>
          </p:cNvSpPr>
          <p:nvPr/>
        </p:nvSpPr>
        <p:spPr bwMode="auto">
          <a:xfrm>
            <a:off x="7019925" y="3398838"/>
            <a:ext cx="1368425" cy="693737"/>
          </a:xfrm>
          <a:prstGeom prst="wedgeRoundRectCallout">
            <a:avLst>
              <a:gd name="adj1" fmla="val -90023"/>
              <a:gd name="adj2" fmla="val 552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right.html</a:t>
            </a:r>
            <a:r>
              <a:rPr lang="zh-CN" altLang="en-US" sz="1800" b="1"/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30290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8" grpId="0" animBg="1"/>
      <p:bldP spid="631818" grpId="1" animBg="1"/>
      <p:bldP spid="631821" grpId="0" animBg="1"/>
      <p:bldP spid="631821" grpId="1" animBg="1"/>
      <p:bldP spid="6318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如何创建多个复杂的窗口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200900" cy="452596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CN" sz="2000"/>
              <a:t>4</a:t>
            </a:r>
            <a:r>
              <a:rPr lang="zh-CN" altLang="en-US" sz="2000"/>
              <a:t>、新建</a:t>
            </a:r>
            <a:r>
              <a:rPr lang="zh-CN" altLang="zh-CN" sz="2000"/>
              <a:t>多框架</a:t>
            </a:r>
            <a:r>
              <a:rPr lang="en-US" altLang="zh-CN" sz="2000"/>
              <a:t>HTML</a:t>
            </a:r>
            <a:r>
              <a:rPr lang="zh-CN" altLang="en-US" sz="2000"/>
              <a:t>页面“</a:t>
            </a:r>
            <a:r>
              <a:rPr lang="en-US" altLang="zh-CN" sz="2000"/>
              <a:t>Frame_Sets.html”</a:t>
            </a:r>
          </a:p>
          <a:p>
            <a:pPr marL="533400" indent="-533400">
              <a:buFontTx/>
              <a:buChar char="•"/>
            </a:pPr>
            <a:endParaRPr lang="en-US" altLang="zh-CN" sz="2000"/>
          </a:p>
        </p:txBody>
      </p:sp>
      <p:sp>
        <p:nvSpPr>
          <p:cNvPr id="643079" name="AutoShape 7"/>
          <p:cNvSpPr>
            <a:spLocks noChangeArrowheads="1"/>
          </p:cNvSpPr>
          <p:nvPr/>
        </p:nvSpPr>
        <p:spPr bwMode="auto">
          <a:xfrm>
            <a:off x="801688" y="2289175"/>
            <a:ext cx="7983537" cy="3576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/>
              <a:t>......</a:t>
            </a:r>
            <a:endParaRPr lang="en-US" sz="1800" b="1"/>
          </a:p>
          <a:p>
            <a:r>
              <a:rPr lang="en-US" sz="1800" b="1"/>
              <a:t>&lt;FRAMESET</a:t>
            </a:r>
            <a:r>
              <a:rPr lang="en-US" altLang="zh-CN" sz="1800" b="1"/>
              <a:t> </a:t>
            </a:r>
            <a:r>
              <a:rPr lang="en-US" sz="1800" b="1"/>
              <a:t> rows="20%,*" </a:t>
            </a:r>
            <a:r>
              <a:rPr lang="en-US" altLang="zh-CN" sz="1800" b="1"/>
              <a:t>  </a:t>
            </a:r>
            <a:r>
              <a:rPr lang="en-US" sz="1800" b="1">
                <a:solidFill>
                  <a:srgbClr val="0000FF"/>
                </a:solidFill>
              </a:rPr>
              <a:t>frameborder="0"</a:t>
            </a:r>
            <a:r>
              <a:rPr lang="en-US" sz="1800" b="1"/>
              <a:t>&gt;</a:t>
            </a:r>
          </a:p>
          <a:p>
            <a:r>
              <a:rPr lang="en-US" sz="1800" b="1"/>
              <a:t>    </a:t>
            </a:r>
            <a:r>
              <a:rPr lang="en-US" altLang="zh-CN" sz="1800" b="1"/>
              <a:t>  </a:t>
            </a:r>
            <a:r>
              <a:rPr lang="en-US" sz="1800" b="1"/>
              <a:t>&lt;FRAME src="top.html" name="topframe“</a:t>
            </a:r>
            <a:r>
              <a:rPr lang="en-US" altLang="zh-CN" sz="1800" b="1"/>
              <a:t>  </a:t>
            </a:r>
            <a:r>
              <a:rPr lang="en-US" sz="1800" b="1"/>
              <a:t> </a:t>
            </a:r>
            <a:r>
              <a:rPr lang="en-US" sz="1800" b="1">
                <a:solidFill>
                  <a:srgbClr val="0000FF"/>
                </a:solidFill>
              </a:rPr>
              <a:t>scrolling="no"</a:t>
            </a:r>
            <a:r>
              <a:rPr lang="en-US" sz="1800" b="1"/>
              <a:t> noresize="noresize"&gt;</a:t>
            </a:r>
          </a:p>
          <a:p>
            <a:r>
              <a:rPr lang="en-US" altLang="zh-CN" sz="1800" b="1"/>
              <a:t>      </a:t>
            </a:r>
            <a:r>
              <a:rPr lang="en-US" sz="1800" b="1"/>
              <a:t>&lt;FRAMESET cols="20%,*"&gt;</a:t>
            </a:r>
          </a:p>
          <a:p>
            <a:r>
              <a:rPr lang="en-US" altLang="zh-CN" sz="1800" b="1"/>
              <a:t>      </a:t>
            </a:r>
            <a:r>
              <a:rPr lang="en-US" sz="1800" b="1"/>
              <a:t>&lt;FRAME src="left.html"  noresize="noresize“</a:t>
            </a:r>
            <a:r>
              <a:rPr lang="en-US" altLang="zh-CN" sz="1800" b="1"/>
              <a:t> </a:t>
            </a:r>
            <a:r>
              <a:rPr lang="en-US" sz="1800" b="1">
                <a:solidFill>
                  <a:srgbClr val="0000FF"/>
                </a:solidFill>
              </a:rPr>
              <a:t>scrolling="no"</a:t>
            </a:r>
            <a:r>
              <a:rPr lang="en-US" sz="1800" b="1"/>
              <a:t> name="leftframe“</a:t>
            </a:r>
            <a:r>
              <a:rPr lang="en-US" altLang="zh-CN" sz="1800" b="1"/>
              <a:t> </a:t>
            </a:r>
            <a:r>
              <a:rPr lang="en-US" sz="1800" b="1"/>
              <a:t>&gt;</a:t>
            </a:r>
          </a:p>
          <a:p>
            <a:r>
              <a:rPr lang="en-US" altLang="zh-CN" sz="1800" b="1"/>
              <a:t>      </a:t>
            </a:r>
            <a:r>
              <a:rPr lang="en-US" sz="1800" b="1"/>
              <a:t>&lt;FRAME src="right.html" </a:t>
            </a:r>
            <a:r>
              <a:rPr lang="en-US" sz="1800" b="1">
                <a:solidFill>
                  <a:srgbClr val="0000FF"/>
                </a:solidFill>
              </a:rPr>
              <a:t>name="rightframe"</a:t>
            </a:r>
            <a:r>
              <a:rPr lang="en-US" sz="1800" b="1"/>
              <a:t>&gt;</a:t>
            </a:r>
          </a:p>
          <a:p>
            <a:r>
              <a:rPr lang="en-US" altLang="zh-CN" sz="1800" b="1"/>
              <a:t>      </a:t>
            </a:r>
            <a:r>
              <a:rPr lang="en-US" sz="1800" b="1"/>
              <a:t>&lt;/FRAMESET&gt;</a:t>
            </a:r>
          </a:p>
          <a:p>
            <a:r>
              <a:rPr lang="en-US" sz="1800" b="1"/>
              <a:t>&lt;/FRAMESET&gt;</a:t>
            </a:r>
          </a:p>
        </p:txBody>
      </p:sp>
      <p:sp>
        <p:nvSpPr>
          <p:cNvPr id="643081" name="AutoShape 9"/>
          <p:cNvSpPr>
            <a:spLocks noChangeArrowheads="1"/>
          </p:cNvSpPr>
          <p:nvPr/>
        </p:nvSpPr>
        <p:spPr bwMode="auto">
          <a:xfrm>
            <a:off x="5795963" y="1662113"/>
            <a:ext cx="1368425" cy="800100"/>
          </a:xfrm>
          <a:prstGeom prst="wedgeRoundRectCallout">
            <a:avLst>
              <a:gd name="adj1" fmla="val -49884"/>
              <a:gd name="adj2" fmla="val 9245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设置无框架边框</a:t>
            </a:r>
          </a:p>
        </p:txBody>
      </p:sp>
      <p:sp>
        <p:nvSpPr>
          <p:cNvPr id="643082" name="AutoShape 10"/>
          <p:cNvSpPr>
            <a:spLocks noChangeArrowheads="1"/>
          </p:cNvSpPr>
          <p:nvPr/>
        </p:nvSpPr>
        <p:spPr bwMode="auto">
          <a:xfrm>
            <a:off x="7451725" y="2078038"/>
            <a:ext cx="1079500" cy="800100"/>
          </a:xfrm>
          <a:prstGeom prst="wedgeRoundRectCallout">
            <a:avLst>
              <a:gd name="adj1" fmla="val -55588"/>
              <a:gd name="adj2" fmla="val 90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不显示滚动条</a:t>
            </a:r>
          </a:p>
        </p:txBody>
      </p:sp>
      <p:sp>
        <p:nvSpPr>
          <p:cNvPr id="643083" name="AutoShape 11"/>
          <p:cNvSpPr>
            <a:spLocks noChangeArrowheads="1"/>
          </p:cNvSpPr>
          <p:nvPr/>
        </p:nvSpPr>
        <p:spPr bwMode="auto">
          <a:xfrm>
            <a:off x="7667625" y="3051175"/>
            <a:ext cx="1222375" cy="800100"/>
          </a:xfrm>
          <a:prstGeom prst="wedgeRoundRectCallout">
            <a:avLst>
              <a:gd name="adj1" fmla="val -45583"/>
              <a:gd name="adj2" fmla="val 805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禁止调整框架大小</a:t>
            </a:r>
          </a:p>
        </p:txBody>
      </p:sp>
      <p:sp>
        <p:nvSpPr>
          <p:cNvPr id="643084" name="AutoShape 12"/>
          <p:cNvSpPr>
            <a:spLocks noChangeArrowheads="1"/>
          </p:cNvSpPr>
          <p:nvPr/>
        </p:nvSpPr>
        <p:spPr bwMode="auto">
          <a:xfrm>
            <a:off x="3563938" y="5229225"/>
            <a:ext cx="2305050" cy="1143000"/>
          </a:xfrm>
          <a:prstGeom prst="wedgeRoundRectCallout">
            <a:avLst>
              <a:gd name="adj1" fmla="val 44560"/>
              <a:gd name="adj2" fmla="val -72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框架名称，便于超文本链接锚标签</a:t>
            </a:r>
            <a:r>
              <a:rPr lang="en-US" altLang="zh-CN" sz="1800" b="1"/>
              <a:t>target</a:t>
            </a:r>
            <a:r>
              <a:rPr lang="zh-CN" altLang="en-US" sz="1800" b="1"/>
              <a:t>属性所引用</a:t>
            </a:r>
          </a:p>
        </p:txBody>
      </p:sp>
      <p:pic>
        <p:nvPicPr>
          <p:cNvPr id="643085" name="Picture 13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1341438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55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9" grpId="0" animBg="1"/>
      <p:bldP spid="643081" grpId="0" animBg="1"/>
      <p:bldP spid="643082" grpId="0" animBg="1"/>
      <p:bldP spid="643083" grpId="0" animBg="1"/>
      <p:bldP spid="6430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如何设置窗口链接的显示位置</a:t>
            </a:r>
          </a:p>
        </p:txBody>
      </p:sp>
      <p:sp>
        <p:nvSpPr>
          <p:cNvPr id="654342" name="Text Box 6"/>
          <p:cNvSpPr txBox="1">
            <a:spLocks noChangeArrowheads="1"/>
          </p:cNvSpPr>
          <p:nvPr/>
        </p:nvSpPr>
        <p:spPr bwMode="auto">
          <a:xfrm>
            <a:off x="1476375" y="1433513"/>
            <a:ext cx="7345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just" fontAlgn="b">
              <a:buClr>
                <a:srgbClr val="6600CC"/>
              </a:buClr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zh-CN" altLang="en-US" sz="2400" b="1"/>
              <a:t>如果在同一个页面中，要实现在一个框架窗口中的超链接页面出现在另一个框架窗口中，如何实现？</a:t>
            </a:r>
          </a:p>
        </p:txBody>
      </p:sp>
      <p:sp>
        <p:nvSpPr>
          <p:cNvPr id="654350" name="AutoShape 14"/>
          <p:cNvSpPr>
            <a:spLocks noChangeArrowheads="1"/>
          </p:cNvSpPr>
          <p:nvPr/>
        </p:nvSpPr>
        <p:spPr bwMode="auto">
          <a:xfrm>
            <a:off x="1979613" y="4437063"/>
            <a:ext cx="4824412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使用</a:t>
            </a:r>
            <a:r>
              <a:rPr lang="en-US" altLang="zh-CN" sz="1800" b="1"/>
              <a:t>target</a:t>
            </a:r>
            <a:r>
              <a:rPr lang="zh-CN" altLang="en-US" sz="1800" b="1"/>
              <a:t>目标窗口属性</a:t>
            </a:r>
          </a:p>
        </p:txBody>
      </p:sp>
      <p:pic>
        <p:nvPicPr>
          <p:cNvPr id="654353" name="Picture 17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125538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227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如何设置窗口链接的显示位置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114425"/>
            <a:ext cx="8229600" cy="3554413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zh-CN"/>
              <a:t>target</a:t>
            </a:r>
            <a:r>
              <a:rPr lang="zh-CN" altLang="en-US"/>
              <a:t>目标窗口属性</a:t>
            </a:r>
          </a:p>
          <a:p>
            <a:pPr lvl="1">
              <a:spcBef>
                <a:spcPct val="25000"/>
              </a:spcBef>
            </a:pPr>
            <a:r>
              <a:rPr lang="en-US" altLang="zh-CN"/>
              <a:t>name</a:t>
            </a:r>
            <a:r>
              <a:rPr lang="zh-CN" altLang="en-US"/>
              <a:t>＝“显示的窗口名”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zh-CN" altLang="en-US"/>
              <a:t>	</a:t>
            </a:r>
            <a:r>
              <a:rPr lang="en-US" altLang="zh-CN"/>
              <a:t>&lt;frame src=url </a:t>
            </a:r>
            <a:r>
              <a:rPr lang="en-US" altLang="zh-CN">
                <a:solidFill>
                  <a:srgbClr val="0000FF"/>
                </a:solidFill>
              </a:rPr>
              <a:t>name=“</a:t>
            </a:r>
            <a:r>
              <a:rPr lang="zh-CN" altLang="en-US">
                <a:solidFill>
                  <a:srgbClr val="0000FF"/>
                </a:solidFill>
              </a:rPr>
              <a:t>窗口名”</a:t>
            </a:r>
            <a:r>
              <a:rPr lang="en-US" altLang="zh-CN"/>
              <a:t>&gt;</a:t>
            </a:r>
            <a:r>
              <a:rPr lang="zh-CN" altLang="en-US"/>
              <a:t>　　 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zh-CN" altLang="en-US"/>
              <a:t>    </a:t>
            </a:r>
            <a:r>
              <a:rPr lang="en-US" altLang="zh-CN"/>
              <a:t>&lt;a href=url </a:t>
            </a:r>
            <a:r>
              <a:rPr lang="en-US" altLang="zh-CN">
                <a:solidFill>
                  <a:srgbClr val="0000FF"/>
                </a:solidFill>
              </a:rPr>
              <a:t>target=“</a:t>
            </a:r>
            <a:r>
              <a:rPr lang="zh-CN" altLang="en-US">
                <a:solidFill>
                  <a:srgbClr val="0000FF"/>
                </a:solidFill>
              </a:rPr>
              <a:t>窗口名”</a:t>
            </a:r>
            <a:r>
              <a:rPr lang="en-US" altLang="zh-CN"/>
              <a:t>&gt; 	</a:t>
            </a:r>
          </a:p>
        </p:txBody>
      </p:sp>
      <p:sp>
        <p:nvSpPr>
          <p:cNvPr id="633860" name="AutoShape 4"/>
          <p:cNvSpPr>
            <a:spLocks/>
          </p:cNvSpPr>
          <p:nvPr/>
        </p:nvSpPr>
        <p:spPr bwMode="auto">
          <a:xfrm>
            <a:off x="5364163" y="2030413"/>
            <a:ext cx="231775" cy="508000"/>
          </a:xfrm>
          <a:prstGeom prst="rightBrace">
            <a:avLst>
              <a:gd name="adj1" fmla="val 1826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5610225" y="1747838"/>
            <a:ext cx="2778125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target</a:t>
            </a:r>
            <a:r>
              <a:rPr lang="zh-CN" altLang="en-US" sz="1800" b="1"/>
              <a:t>属性指定了所链接的文件出现在名称为“窗口名”的框架窗口里。 </a:t>
            </a:r>
          </a:p>
        </p:txBody>
      </p:sp>
      <p:sp>
        <p:nvSpPr>
          <p:cNvPr id="633866" name="AutoShape 10"/>
          <p:cNvSpPr>
            <a:spLocks noChangeArrowheads="1"/>
          </p:cNvSpPr>
          <p:nvPr/>
        </p:nvSpPr>
        <p:spPr bwMode="auto">
          <a:xfrm>
            <a:off x="801688" y="3402013"/>
            <a:ext cx="7754937" cy="21129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/>
              <a:t>&lt;P&gt;&lt;a href="right.html" </a:t>
            </a:r>
            <a:r>
              <a:rPr lang="en-US" sz="1800" b="1">
                <a:solidFill>
                  <a:srgbClr val="0000FF"/>
                </a:solidFill>
              </a:rPr>
              <a:t>target="rightframe"&gt;</a:t>
            </a:r>
          </a:p>
          <a:p>
            <a:r>
              <a:rPr lang="en-US" sz="1800" b="1"/>
              <a:t>&lt;IMG src="images/reg.jpg" width="158" height="31" border="0" /&gt;</a:t>
            </a:r>
            <a:r>
              <a:rPr lang="en-US" altLang="zh-CN" sz="1800" b="1"/>
              <a:t> </a:t>
            </a:r>
            <a:r>
              <a:rPr lang="en-US" sz="1800" b="1"/>
              <a:t>&lt;/P&gt;&lt;/A&gt;</a:t>
            </a:r>
          </a:p>
          <a:p>
            <a:r>
              <a:rPr lang="en-US" sz="1800" b="1"/>
              <a:t>&lt;P&gt;&lt;a href="buy.html" </a:t>
            </a:r>
            <a:r>
              <a:rPr lang="en-US" sz="1800" b="1">
                <a:solidFill>
                  <a:srgbClr val="0000FF"/>
                </a:solidFill>
              </a:rPr>
              <a:t>target="rightframe"</a:t>
            </a:r>
            <a:r>
              <a:rPr lang="en-US" sz="1800" b="1"/>
              <a:t>&gt;</a:t>
            </a:r>
          </a:p>
          <a:p>
            <a:r>
              <a:rPr lang="en-US" sz="1800" b="1"/>
              <a:t>&lt;IMG src="images/buy.jpg" width="160" height="32" border="0" /&gt;</a:t>
            </a:r>
            <a:r>
              <a:rPr lang="en-US" altLang="zh-CN" sz="1800" b="1"/>
              <a:t> </a:t>
            </a:r>
            <a:r>
              <a:rPr lang="en-US" sz="1800" b="1"/>
              <a:t>&lt;/P&gt;&lt;/A&gt;</a:t>
            </a:r>
            <a:endParaRPr lang="en-US" altLang="zh-CN" sz="1800" b="1"/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5435600" y="2492375"/>
            <a:ext cx="3168650" cy="990600"/>
          </a:xfrm>
          <a:prstGeom prst="wedgeRoundRectCallout">
            <a:avLst>
              <a:gd name="adj1" fmla="val -41634"/>
              <a:gd name="adj2" fmla="val 693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target</a:t>
            </a:r>
            <a:r>
              <a:rPr lang="zh-CN" altLang="en-US" sz="1800" b="1"/>
              <a:t>属性指定了所链接的文件出现在名称为“</a:t>
            </a:r>
            <a:r>
              <a:rPr lang="en-US" sz="1800" b="1"/>
              <a:t>rightframe</a:t>
            </a:r>
            <a:r>
              <a:rPr lang="en-US" altLang="zh-CN" sz="1800" b="1"/>
              <a:t>”</a:t>
            </a:r>
            <a:r>
              <a:rPr lang="zh-CN" altLang="en-US" sz="1800" b="1"/>
              <a:t>的框架窗口里</a:t>
            </a:r>
          </a:p>
        </p:txBody>
      </p:sp>
      <p:pic>
        <p:nvPicPr>
          <p:cNvPr id="633872" name="Picture 16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451100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5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 animBg="1"/>
      <p:bldP spid="633861" grpId="0" animBg="1"/>
      <p:bldP spid="633866" grpId="0" animBg="1"/>
      <p:bldP spid="6338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如何设置窗口链接的显示位置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98575"/>
            <a:ext cx="8229600" cy="4525963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/>
              <a:t>target</a:t>
            </a:r>
            <a:r>
              <a:rPr lang="zh-CN" altLang="en-US"/>
              <a:t>目标窗口属性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四个特殊的窗口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	</a:t>
            </a:r>
            <a:r>
              <a:rPr lang="en-US" altLang="zh-CN"/>
              <a:t>&lt;a href=url target=“_blank”&gt; 	</a:t>
            </a:r>
            <a:r>
              <a:rPr lang="zh-CN" altLang="en-US"/>
              <a:t>显示在新窗口</a:t>
            </a:r>
            <a:br>
              <a:rPr lang="zh-CN" altLang="en-US"/>
            </a:br>
            <a:r>
              <a:rPr lang="en-US" altLang="zh-CN"/>
              <a:t>&lt;a href=url target=“_self”&gt; 	</a:t>
            </a:r>
            <a:r>
              <a:rPr lang="zh-CN" altLang="en-US"/>
              <a:t>显示在本窗口</a:t>
            </a:r>
            <a:br>
              <a:rPr lang="zh-CN" altLang="en-US"/>
            </a:br>
            <a:r>
              <a:rPr lang="en-US" altLang="zh-CN"/>
              <a:t>&lt;a href=url target=“_parent”&gt; 	</a:t>
            </a:r>
            <a:r>
              <a:rPr lang="zh-CN" altLang="en-US"/>
              <a:t>显示在父窗口</a:t>
            </a:r>
            <a:br>
              <a:rPr lang="zh-CN" altLang="en-US"/>
            </a:br>
            <a:r>
              <a:rPr lang="en-US" altLang="zh-CN"/>
              <a:t>&lt;a href=url target=“_top”&gt; 	</a:t>
            </a:r>
            <a:r>
              <a:rPr lang="zh-CN" altLang="en-US"/>
              <a:t>显示在整个浏览器窗口 </a:t>
            </a:r>
          </a:p>
          <a:p>
            <a:endParaRPr lang="en-US" altLang="zh-CN"/>
          </a:p>
        </p:txBody>
      </p:sp>
      <p:sp>
        <p:nvSpPr>
          <p:cNvPr id="655367" name="AutoShape 7"/>
          <p:cNvSpPr>
            <a:spLocks noChangeArrowheads="1"/>
          </p:cNvSpPr>
          <p:nvPr/>
        </p:nvSpPr>
        <p:spPr bwMode="auto">
          <a:xfrm>
            <a:off x="342900" y="1473200"/>
            <a:ext cx="8558213" cy="510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/>
              <a:t>……</a:t>
            </a:r>
          </a:p>
          <a:p>
            <a:r>
              <a:rPr lang="en-US" sz="1800" b="1"/>
              <a:t>&lt;P&gt;&lt;A href="right.html" </a:t>
            </a:r>
            <a:r>
              <a:rPr lang="en-US" sz="1800" b="1">
                <a:solidFill>
                  <a:srgbClr val="0000FF"/>
                </a:solidFill>
              </a:rPr>
              <a:t>target="_blank"</a:t>
            </a:r>
            <a:r>
              <a:rPr lang="en-US" sz="1800" b="1"/>
              <a:t>&gt;</a:t>
            </a:r>
          </a:p>
          <a:p>
            <a:r>
              <a:rPr lang="en-US" sz="1800" b="1"/>
              <a:t>&lt;IMG src="images/reg.jpg" width="158" height="31" border="0" /&gt;&lt;/A&gt;</a:t>
            </a:r>
            <a:endParaRPr lang="en-US" altLang="zh-CN" sz="1800" b="1"/>
          </a:p>
          <a:p>
            <a:r>
              <a:rPr lang="en-US" sz="1800" b="1"/>
              <a:t>&lt;/P&gt;</a:t>
            </a:r>
          </a:p>
          <a:p>
            <a:r>
              <a:rPr lang="en-US" sz="1800" b="1"/>
              <a:t>&lt;P&gt;&lt;A href="buy.html" </a:t>
            </a:r>
            <a:r>
              <a:rPr lang="en-US" sz="1800" b="1">
                <a:solidFill>
                  <a:srgbClr val="0000FF"/>
                </a:solidFill>
              </a:rPr>
              <a:t>target="_self"</a:t>
            </a:r>
            <a:r>
              <a:rPr lang="en-US" sz="1800" b="1"/>
              <a:t>&gt;</a:t>
            </a:r>
          </a:p>
          <a:p>
            <a:r>
              <a:rPr lang="en-US" sz="1800" b="1"/>
              <a:t>&lt;IMG src="images/buy.jpg" width="160" height="32" border="0" /&gt;&lt;/A&gt;</a:t>
            </a:r>
            <a:endParaRPr lang="en-US" altLang="zh-CN" sz="1800" b="1"/>
          </a:p>
          <a:p>
            <a:r>
              <a:rPr lang="en-US" sz="1800" b="1"/>
              <a:t>&lt;/P&gt;</a:t>
            </a:r>
          </a:p>
          <a:p>
            <a:r>
              <a:rPr lang="en-US" sz="1800" b="1"/>
              <a:t>&lt;P&gt;&lt;A href="sale.html" </a:t>
            </a:r>
            <a:r>
              <a:rPr lang="en-US" sz="1800" b="1">
                <a:solidFill>
                  <a:srgbClr val="0000FF"/>
                </a:solidFill>
              </a:rPr>
              <a:t>target="_parent"</a:t>
            </a:r>
            <a:r>
              <a:rPr lang="en-US" sz="1800" b="1"/>
              <a:t>&gt;</a:t>
            </a:r>
          </a:p>
          <a:p>
            <a:r>
              <a:rPr lang="en-US" sz="1800" b="1"/>
              <a:t>&lt;IMG src="images/sale.jpg" width="158" height="31" border="0" /&gt;&lt;/A&gt;</a:t>
            </a:r>
            <a:endParaRPr lang="en-US" altLang="zh-CN" sz="1800" b="1"/>
          </a:p>
          <a:p>
            <a:r>
              <a:rPr lang="en-US" sz="1800" b="1"/>
              <a:t>&lt;/P&gt;</a:t>
            </a:r>
          </a:p>
          <a:p>
            <a:r>
              <a:rPr lang="en-US" sz="1800" b="1"/>
              <a:t>&lt;P&gt;&lt;A href="person_info.html" </a:t>
            </a:r>
            <a:r>
              <a:rPr lang="en-US" sz="1800" b="1">
                <a:solidFill>
                  <a:srgbClr val="0000FF"/>
                </a:solidFill>
              </a:rPr>
              <a:t>target="_top"</a:t>
            </a:r>
            <a:r>
              <a:rPr lang="en-US" sz="1800" b="1"/>
              <a:t>&gt;</a:t>
            </a:r>
          </a:p>
          <a:p>
            <a:r>
              <a:rPr lang="en-US" sz="1800" b="1"/>
              <a:t>&lt;IMG src="images/person.jpg" width="157" height="31" border="0"/&gt;&lt;/A&gt;&lt;/P&gt;</a:t>
            </a:r>
            <a:endParaRPr lang="en-US" altLang="zh-CN" sz="1800" b="1"/>
          </a:p>
          <a:p>
            <a:r>
              <a:rPr lang="en-US" altLang="zh-CN" sz="1800" b="1"/>
              <a:t>……</a:t>
            </a:r>
            <a:endParaRPr lang="en-US" sz="1800" b="1"/>
          </a:p>
        </p:txBody>
      </p:sp>
      <p:sp>
        <p:nvSpPr>
          <p:cNvPr id="655368" name="AutoShape 8"/>
          <p:cNvSpPr>
            <a:spLocks noChangeArrowheads="1"/>
          </p:cNvSpPr>
          <p:nvPr/>
        </p:nvSpPr>
        <p:spPr bwMode="auto">
          <a:xfrm>
            <a:off x="4421188" y="1125538"/>
            <a:ext cx="2370137" cy="790575"/>
          </a:xfrm>
          <a:prstGeom prst="wedgeRoundRectCallout">
            <a:avLst>
              <a:gd name="adj1" fmla="val -46917"/>
              <a:gd name="adj2" fmla="val 88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新启一个窗口打开文件 “</a:t>
            </a:r>
            <a:r>
              <a:rPr lang="en-US" sz="1800" b="1"/>
              <a:t>right.html</a:t>
            </a:r>
            <a:r>
              <a:rPr lang="en-US" altLang="zh-CN" sz="1800" b="1"/>
              <a:t>”</a:t>
            </a:r>
          </a:p>
        </p:txBody>
      </p:sp>
      <p:pic>
        <p:nvPicPr>
          <p:cNvPr id="655372" name="Picture 12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650875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54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allAtOnce"/>
      <p:bldP spid="655367" grpId="0" animBg="1"/>
      <p:bldP spid="6553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1285852" y="0"/>
            <a:ext cx="6475436" cy="792163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/>
          </a:p>
        </p:txBody>
      </p:sp>
      <p:pic>
        <p:nvPicPr>
          <p:cNvPr id="63796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2641600"/>
            <a:ext cx="4895850" cy="349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37967" name="AutoShape 15"/>
          <p:cNvSpPr>
            <a:spLocks noChangeArrowheads="1"/>
          </p:cNvSpPr>
          <p:nvPr/>
        </p:nvSpPr>
        <p:spPr bwMode="auto">
          <a:xfrm>
            <a:off x="7372350" y="2286000"/>
            <a:ext cx="1485930" cy="654050"/>
          </a:xfrm>
          <a:prstGeom prst="wedgeRoundRectCallout">
            <a:avLst>
              <a:gd name="adj1" fmla="val -69241"/>
              <a:gd name="adj2" fmla="val 1182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top.html</a:t>
            </a:r>
          </a:p>
        </p:txBody>
      </p:sp>
      <p:sp>
        <p:nvSpPr>
          <p:cNvPr id="637968" name="AutoShape 16"/>
          <p:cNvSpPr>
            <a:spLocks noChangeArrowheads="1"/>
          </p:cNvSpPr>
          <p:nvPr/>
        </p:nvSpPr>
        <p:spPr bwMode="auto">
          <a:xfrm>
            <a:off x="785786" y="4518025"/>
            <a:ext cx="1481164" cy="654050"/>
          </a:xfrm>
          <a:prstGeom prst="wedgeRoundRectCallout">
            <a:avLst>
              <a:gd name="adj1" fmla="val 62500"/>
              <a:gd name="adj2" fmla="val -1012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left.html</a:t>
            </a:r>
          </a:p>
        </p:txBody>
      </p:sp>
      <p:sp>
        <p:nvSpPr>
          <p:cNvPr id="637969" name="AutoShape 17"/>
          <p:cNvSpPr>
            <a:spLocks noChangeArrowheads="1"/>
          </p:cNvSpPr>
          <p:nvPr/>
        </p:nvSpPr>
        <p:spPr bwMode="auto">
          <a:xfrm>
            <a:off x="7072330" y="4373563"/>
            <a:ext cx="1978058" cy="1020762"/>
          </a:xfrm>
          <a:prstGeom prst="wedgeRoundRectCallout">
            <a:avLst>
              <a:gd name="adj1" fmla="val -87282"/>
              <a:gd name="adj2" fmla="val -403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 dirty="0"/>
              <a:t>right1.html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right2.html</a:t>
            </a:r>
          </a:p>
        </p:txBody>
      </p:sp>
      <p:sp>
        <p:nvSpPr>
          <p:cNvPr id="637970" name="AutoShape 18"/>
          <p:cNvSpPr>
            <a:spLocks noChangeArrowheads="1"/>
          </p:cNvSpPr>
          <p:nvPr/>
        </p:nvSpPr>
        <p:spPr bwMode="auto">
          <a:xfrm>
            <a:off x="0" y="3214686"/>
            <a:ext cx="2579674" cy="654050"/>
          </a:xfrm>
          <a:prstGeom prst="wedgeRoundRectCallout">
            <a:avLst>
              <a:gd name="adj1" fmla="val 61745"/>
              <a:gd name="adj2" fmla="val -1165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frame_sets.html</a:t>
            </a:r>
          </a:p>
        </p:txBody>
      </p:sp>
      <p:sp>
        <p:nvSpPr>
          <p:cNvPr id="63797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1987550" y="1204913"/>
            <a:ext cx="6864350" cy="75088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dirty="0"/>
              <a:t>编写如下图所示效果对应的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</p:txBody>
      </p:sp>
      <p:pic>
        <p:nvPicPr>
          <p:cNvPr id="637974" name="Picture 22" descr="现场编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0913" y="981075"/>
            <a:ext cx="865187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0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7" grpId="0" animBg="1"/>
      <p:bldP spid="637968" grpId="0" animBg="1"/>
      <p:bldP spid="637969" grpId="0" animBg="1"/>
      <p:bldP spid="6379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844675"/>
            <a:ext cx="7483475" cy="446405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>
                <a:latin typeface="黑体" pitchFamily="2" charset="-122"/>
              </a:rPr>
              <a:t>表单中提交数据的方法有那两种及其区别？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>
                <a:latin typeface="黑体" pitchFamily="2" charset="-122"/>
              </a:rPr>
              <a:t>表单里有哪些常用的表单元素？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>
                <a:latin typeface="黑体" pitchFamily="2" charset="-122"/>
              </a:rPr>
              <a:t>创建一个框架页面至少需要哪两个标签？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zh-CN" sz="2800" dirty="0">
                <a:latin typeface="黑体" pitchFamily="2" charset="-122"/>
              </a:rPr>
              <a:t>target</a:t>
            </a:r>
            <a:r>
              <a:rPr lang="zh-CN" altLang="en-US" sz="2800" dirty="0">
                <a:latin typeface="黑体" pitchFamily="2" charset="-122"/>
              </a:rPr>
              <a:t>设定目标资源所要显示的窗口，其取值可以为哪些？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>
                <a:latin typeface="黑体" pitchFamily="2" charset="-122"/>
              </a:rPr>
              <a:t>简述创建一个多框架页面所需的主要步骤。</a:t>
            </a:r>
          </a:p>
          <a:p>
            <a:endParaRPr lang="zh-CN" altLang="en-US" sz="2800" dirty="0"/>
          </a:p>
          <a:p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75517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endParaRPr lang="zh-CN" altLang="zh-CN" sz="4400" b="1">
              <a:solidFill>
                <a:schemeClr val="tx2"/>
              </a:solidFill>
              <a:latin typeface="Tahoma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1714479" y="0"/>
            <a:ext cx="611824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spcBef>
                <a:spcPct val="0"/>
              </a:spcBef>
            </a:pPr>
            <a:r>
              <a:rPr lang="zh-CN" altLang="en-US" sz="4400" b="1"/>
              <a:t>表单</a:t>
            </a:r>
          </a:p>
        </p:txBody>
      </p:sp>
      <p:sp>
        <p:nvSpPr>
          <p:cNvPr id="302274" name="Rectangle 194"/>
          <p:cNvSpPr>
            <a:spLocks noChangeArrowheads="1"/>
          </p:cNvSpPr>
          <p:nvPr/>
        </p:nvSpPr>
        <p:spPr bwMode="auto">
          <a:xfrm>
            <a:off x="827088" y="1268413"/>
            <a:ext cx="72009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25000"/>
              </a:spcAft>
              <a:buFontTx/>
              <a:buBlip>
                <a:blip r:embed="rId3"/>
              </a:buBlip>
            </a:pPr>
            <a:r>
              <a:rPr lang="zh-CN" altLang="en-US" sz="2400" b="1"/>
              <a:t>表单的典型应用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/>
              <a:t>注册用户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/>
              <a:t>收集信息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/>
              <a:t>反馈信息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/>
              <a:t>为网站提供搜索工具</a:t>
            </a:r>
          </a:p>
          <a:p>
            <a:pPr marL="742950" lvl="1" indent="-285750">
              <a:spcBef>
                <a:spcPct val="50000"/>
              </a:spcBef>
              <a:buFontTx/>
              <a:buBlip>
                <a:blip r:embed="rId4"/>
              </a:buBlip>
            </a:pPr>
            <a:endParaRPr lang="zh-CN" altLang="en-US" sz="2000" b="1"/>
          </a:p>
          <a:p>
            <a:pPr marL="742950" lvl="1" indent="-285750">
              <a:buFontTx/>
              <a:buBlip>
                <a:blip r:embed="rId4"/>
              </a:buBlip>
            </a:pPr>
            <a:endParaRPr lang="en-US" altLang="zh-CN" sz="2000" b="1"/>
          </a:p>
        </p:txBody>
      </p:sp>
      <p:pic>
        <p:nvPicPr>
          <p:cNvPr id="302300" name="Picture 2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513" y="981075"/>
            <a:ext cx="5997575" cy="4981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301" name="AutoShape 221"/>
          <p:cNvSpPr>
            <a:spLocks noChangeArrowheads="1"/>
          </p:cNvSpPr>
          <p:nvPr/>
        </p:nvSpPr>
        <p:spPr bwMode="auto">
          <a:xfrm>
            <a:off x="827088" y="1636713"/>
            <a:ext cx="1189037" cy="566737"/>
          </a:xfrm>
          <a:prstGeom prst="wedgeRoundRectCallout">
            <a:avLst>
              <a:gd name="adj1" fmla="val 86315"/>
              <a:gd name="adj2" fmla="val 455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注册用户</a:t>
            </a:r>
          </a:p>
        </p:txBody>
      </p:sp>
      <p:sp>
        <p:nvSpPr>
          <p:cNvPr id="302302" name="AutoShape 222"/>
          <p:cNvSpPr>
            <a:spLocks noChangeArrowheads="1"/>
          </p:cNvSpPr>
          <p:nvPr/>
        </p:nvSpPr>
        <p:spPr bwMode="auto">
          <a:xfrm>
            <a:off x="827088" y="2933700"/>
            <a:ext cx="1189037" cy="566738"/>
          </a:xfrm>
          <a:prstGeom prst="wedgeRoundRectCallout">
            <a:avLst>
              <a:gd name="adj1" fmla="val 86315"/>
              <a:gd name="adj2" fmla="val 3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收集信息</a:t>
            </a:r>
          </a:p>
        </p:txBody>
      </p:sp>
      <p:pic>
        <p:nvPicPr>
          <p:cNvPr id="302304" name="Picture 2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8538" y="981075"/>
            <a:ext cx="6081712" cy="494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305" name="AutoShape 225"/>
          <p:cNvSpPr>
            <a:spLocks noChangeArrowheads="1"/>
          </p:cNvSpPr>
          <p:nvPr/>
        </p:nvSpPr>
        <p:spPr bwMode="auto">
          <a:xfrm>
            <a:off x="833438" y="1233488"/>
            <a:ext cx="1198562" cy="566737"/>
          </a:xfrm>
          <a:prstGeom prst="wedgeRoundRectCallout">
            <a:avLst>
              <a:gd name="adj1" fmla="val 90926"/>
              <a:gd name="adj2" fmla="val 399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反馈信息</a:t>
            </a:r>
          </a:p>
        </p:txBody>
      </p:sp>
      <p:pic>
        <p:nvPicPr>
          <p:cNvPr id="302307" name="Picture 22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68538" y="908050"/>
            <a:ext cx="6081712" cy="496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310" name="AutoShape 230"/>
          <p:cNvSpPr>
            <a:spLocks noChangeArrowheads="1"/>
          </p:cNvSpPr>
          <p:nvPr/>
        </p:nvSpPr>
        <p:spPr bwMode="auto">
          <a:xfrm>
            <a:off x="827088" y="2708275"/>
            <a:ext cx="1149350" cy="720725"/>
          </a:xfrm>
          <a:prstGeom prst="wedgeRoundRectCallout">
            <a:avLst>
              <a:gd name="adj1" fmla="val 94477"/>
              <a:gd name="adj2" fmla="val 453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提供搜索工具</a:t>
            </a:r>
          </a:p>
        </p:txBody>
      </p:sp>
    </p:spTree>
    <p:extLst>
      <p:ext uri="{BB962C8B-B14F-4D97-AF65-F5344CB8AC3E}">
        <p14:creationId xmlns:p14="http://schemas.microsoft.com/office/powerpoint/2010/main" val="3642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30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0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30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30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30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0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274" grpId="0" build="allAtOnce"/>
      <p:bldP spid="302301" grpId="0" animBg="1"/>
      <p:bldP spid="302301" grpId="1" animBg="1"/>
      <p:bldP spid="302302" grpId="0" animBg="1"/>
      <p:bldP spid="302302" grpId="1" animBg="1"/>
      <p:bldP spid="302305" grpId="0" animBg="1"/>
      <p:bldP spid="302305" grpId="1" animBg="1"/>
      <p:bldP spid="3023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58162" cy="857232"/>
          </a:xfrm>
        </p:spPr>
        <p:txBody>
          <a:bodyPr/>
          <a:lstStyle/>
          <a:p>
            <a:r>
              <a:rPr lang="zh-CN" altLang="en-US" dirty="0"/>
              <a:t>表单包含的控件</a:t>
            </a:r>
          </a:p>
        </p:txBody>
      </p:sp>
      <p:pic>
        <p:nvPicPr>
          <p:cNvPr id="64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938" y="1323975"/>
            <a:ext cx="5759450" cy="4935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2000250" y="620713"/>
            <a:ext cx="1785932" cy="715089"/>
          </a:xfrm>
          <a:prstGeom prst="wedgeRoundRectCallout">
            <a:avLst>
              <a:gd name="adj1" fmla="val 55236"/>
              <a:gd name="adj2" fmla="val 1662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单行文本输入框</a:t>
            </a:r>
            <a:r>
              <a:rPr lang="en-US" altLang="zh-CN" sz="1800" b="1">
                <a:solidFill>
                  <a:srgbClr val="0000FF"/>
                </a:solidFill>
              </a:rPr>
              <a:t>(TEXT</a:t>
            </a:r>
            <a:r>
              <a:rPr lang="en-US" altLang="zh-CN" sz="1800" b="1"/>
              <a:t>)</a:t>
            </a:r>
          </a:p>
        </p:txBody>
      </p:sp>
      <p:sp>
        <p:nvSpPr>
          <p:cNvPr id="647174" name="AutoShape 6"/>
          <p:cNvSpPr>
            <a:spLocks noChangeArrowheads="1"/>
          </p:cNvSpPr>
          <p:nvPr/>
        </p:nvSpPr>
        <p:spPr bwMode="auto">
          <a:xfrm>
            <a:off x="714348" y="1773238"/>
            <a:ext cx="2006627" cy="715089"/>
          </a:xfrm>
          <a:prstGeom prst="wedgeRoundRectCallout">
            <a:avLst>
              <a:gd name="adj1" fmla="val 95731"/>
              <a:gd name="adj2" fmla="val 1733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单选按钮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RADIO</a:t>
            </a:r>
            <a:r>
              <a:rPr lang="en-US" altLang="zh-CN" sz="1800" b="1"/>
              <a:t>)</a:t>
            </a:r>
          </a:p>
        </p:txBody>
      </p:sp>
      <p:sp>
        <p:nvSpPr>
          <p:cNvPr id="647175" name="AutoShape 7"/>
          <p:cNvSpPr>
            <a:spLocks noChangeArrowheads="1"/>
          </p:cNvSpPr>
          <p:nvPr/>
        </p:nvSpPr>
        <p:spPr bwMode="auto">
          <a:xfrm>
            <a:off x="714348" y="2852738"/>
            <a:ext cx="2006627" cy="715089"/>
          </a:xfrm>
          <a:prstGeom prst="wedgeRoundRectCallout">
            <a:avLst>
              <a:gd name="adj1" fmla="val 95912"/>
              <a:gd name="adj2" fmla="val 75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复选框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CHECKBOX</a:t>
            </a:r>
            <a:r>
              <a:rPr lang="en-US" altLang="zh-CN" sz="1800" b="1"/>
              <a:t>)</a:t>
            </a:r>
          </a:p>
        </p:txBody>
      </p:sp>
      <p:sp>
        <p:nvSpPr>
          <p:cNvPr id="647176" name="AutoShape 8"/>
          <p:cNvSpPr>
            <a:spLocks noChangeArrowheads="1"/>
          </p:cNvSpPr>
          <p:nvPr/>
        </p:nvSpPr>
        <p:spPr bwMode="auto">
          <a:xfrm>
            <a:off x="5816599" y="2854325"/>
            <a:ext cx="2020833" cy="715089"/>
          </a:xfrm>
          <a:prstGeom prst="wedgeRoundRectCallout">
            <a:avLst>
              <a:gd name="adj1" fmla="val -85875"/>
              <a:gd name="adj2" fmla="val 1079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下拉列表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SELECT</a:t>
            </a:r>
            <a:r>
              <a:rPr lang="en-US" altLang="zh-CN" sz="1800" b="1"/>
              <a:t>)</a:t>
            </a:r>
          </a:p>
        </p:txBody>
      </p:sp>
      <p:sp>
        <p:nvSpPr>
          <p:cNvPr id="647177" name="AutoShape 9"/>
          <p:cNvSpPr>
            <a:spLocks noChangeArrowheads="1"/>
          </p:cNvSpPr>
          <p:nvPr/>
        </p:nvSpPr>
        <p:spPr bwMode="auto">
          <a:xfrm>
            <a:off x="714348" y="3933825"/>
            <a:ext cx="2006627" cy="715089"/>
          </a:xfrm>
          <a:prstGeom prst="wedgeRoundRectCallout">
            <a:avLst>
              <a:gd name="adj1" fmla="val 72500"/>
              <a:gd name="adj2" fmla="val 25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重置按钮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RESET</a:t>
            </a:r>
            <a:r>
              <a:rPr lang="en-US" altLang="zh-CN" sz="1800" b="1"/>
              <a:t>)</a:t>
            </a:r>
          </a:p>
        </p:txBody>
      </p:sp>
      <p:sp>
        <p:nvSpPr>
          <p:cNvPr id="647178" name="AutoShape 10"/>
          <p:cNvSpPr>
            <a:spLocks noChangeArrowheads="1"/>
          </p:cNvSpPr>
          <p:nvPr/>
        </p:nvSpPr>
        <p:spPr bwMode="auto">
          <a:xfrm>
            <a:off x="6642100" y="3960813"/>
            <a:ext cx="1930428" cy="715089"/>
          </a:xfrm>
          <a:prstGeom prst="wedgeRoundRectCallout">
            <a:avLst>
              <a:gd name="adj1" fmla="val -76356"/>
              <a:gd name="adj2" fmla="val 19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提交按钮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SUBMIT</a:t>
            </a:r>
            <a:r>
              <a:rPr lang="en-US" altLang="zh-CN" sz="1800" b="1"/>
              <a:t>)</a:t>
            </a:r>
          </a:p>
        </p:txBody>
      </p:sp>
      <p:sp>
        <p:nvSpPr>
          <p:cNvPr id="647179" name="AutoShape 11"/>
          <p:cNvSpPr>
            <a:spLocks noChangeArrowheads="1"/>
          </p:cNvSpPr>
          <p:nvPr/>
        </p:nvSpPr>
        <p:spPr bwMode="auto">
          <a:xfrm>
            <a:off x="714348" y="4941888"/>
            <a:ext cx="2006627" cy="715089"/>
          </a:xfrm>
          <a:prstGeom prst="wedgeRoundRectCallout">
            <a:avLst>
              <a:gd name="adj1" fmla="val 69282"/>
              <a:gd name="adj2" fmla="val 241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多行文本框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TEXTAREA</a:t>
            </a:r>
            <a:r>
              <a:rPr lang="en-US" altLang="zh-CN" sz="1800" b="1"/>
              <a:t>)</a:t>
            </a:r>
          </a:p>
        </p:txBody>
      </p:sp>
      <p:sp>
        <p:nvSpPr>
          <p:cNvPr id="647180" name="AutoShape 12"/>
          <p:cNvSpPr>
            <a:spLocks noChangeArrowheads="1"/>
          </p:cNvSpPr>
          <p:nvPr/>
        </p:nvSpPr>
        <p:spPr bwMode="auto">
          <a:xfrm>
            <a:off x="5673725" y="1341438"/>
            <a:ext cx="2054514" cy="715089"/>
          </a:xfrm>
          <a:prstGeom prst="wedgeRoundRectCallout">
            <a:avLst>
              <a:gd name="adj1" fmla="val -110139"/>
              <a:gd name="adj2" fmla="val 125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 dirty="0"/>
              <a:t>密码框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PASSWORD</a:t>
            </a:r>
            <a:r>
              <a:rPr lang="en-US" altLang="zh-CN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3" grpId="0" animBg="1"/>
      <p:bldP spid="647174" grpId="0" animBg="1"/>
      <p:bldP spid="647175" grpId="0" animBg="1"/>
      <p:bldP spid="647176" grpId="0" animBg="1"/>
      <p:bldP spid="647177" grpId="0" animBg="1"/>
      <p:bldP spid="647178" grpId="0" animBg="1"/>
      <p:bldP spid="647179" grpId="0" animBg="1"/>
      <p:bldP spid="6471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67" name="Line 15"/>
          <p:cNvSpPr>
            <a:spLocks noChangeShapeType="1"/>
          </p:cNvSpPr>
          <p:nvPr/>
        </p:nvSpPr>
        <p:spPr bwMode="auto">
          <a:xfrm flipH="1">
            <a:off x="6629400" y="4241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000132"/>
          </a:xfrm>
        </p:spPr>
        <p:txBody>
          <a:bodyPr/>
          <a:lstStyle/>
          <a:p>
            <a:r>
              <a:rPr lang="zh-CN" altLang="en-US" dirty="0"/>
              <a:t>表单页面的基本结构</a:t>
            </a:r>
          </a:p>
        </p:txBody>
      </p:sp>
      <p:sp>
        <p:nvSpPr>
          <p:cNvPr id="612357" name="AutoShape 5"/>
          <p:cNvSpPr>
            <a:spLocks noChangeArrowheads="1"/>
          </p:cNvSpPr>
          <p:nvPr/>
        </p:nvSpPr>
        <p:spPr bwMode="gray">
          <a:xfrm>
            <a:off x="5127625" y="4665663"/>
            <a:ext cx="2990850" cy="708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800" b="1"/>
              <a:t>METHOD =“post</a:t>
            </a:r>
            <a:r>
              <a:rPr lang="zh-CN" altLang="en-US" sz="1800" b="1"/>
              <a:t>或</a:t>
            </a:r>
            <a:r>
              <a:rPr lang="en-US" altLang="zh-CN" sz="1800" b="1"/>
              <a:t>get”</a:t>
            </a:r>
          </a:p>
        </p:txBody>
      </p:sp>
      <p:sp>
        <p:nvSpPr>
          <p:cNvPr id="612359" name="AutoShape 7"/>
          <p:cNvSpPr>
            <a:spLocks noChangeArrowheads="1"/>
          </p:cNvSpPr>
          <p:nvPr/>
        </p:nvSpPr>
        <p:spPr bwMode="gray">
          <a:xfrm>
            <a:off x="1331913" y="2565400"/>
            <a:ext cx="18002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ACTION</a:t>
            </a:r>
          </a:p>
        </p:txBody>
      </p:sp>
      <p:sp>
        <p:nvSpPr>
          <p:cNvPr id="612360" name="AutoShape 8"/>
          <p:cNvSpPr>
            <a:spLocks noChangeArrowheads="1"/>
          </p:cNvSpPr>
          <p:nvPr/>
        </p:nvSpPr>
        <p:spPr bwMode="gray">
          <a:xfrm>
            <a:off x="5668963" y="2435225"/>
            <a:ext cx="1747837" cy="561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METHOD</a:t>
            </a:r>
          </a:p>
        </p:txBody>
      </p:sp>
      <p:sp>
        <p:nvSpPr>
          <p:cNvPr id="612363" name="AutoShape 11"/>
          <p:cNvSpPr>
            <a:spLocks noChangeArrowheads="1"/>
          </p:cNvSpPr>
          <p:nvPr/>
        </p:nvSpPr>
        <p:spPr bwMode="gray">
          <a:xfrm>
            <a:off x="1001713" y="3429000"/>
            <a:ext cx="27241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eaLnBrk="0" hangingPunct="0">
              <a:spcBef>
                <a:spcPct val="0"/>
              </a:spcBef>
            </a:pPr>
            <a:r>
              <a:rPr lang="zh-CN" altLang="en-US" sz="1800" b="1"/>
              <a:t>指定提交后，由服务器上那个处理程序处理</a:t>
            </a:r>
          </a:p>
        </p:txBody>
      </p:sp>
      <p:sp>
        <p:nvSpPr>
          <p:cNvPr id="612364" name="AutoShape 12"/>
          <p:cNvSpPr>
            <a:spLocks noChangeArrowheads="1"/>
          </p:cNvSpPr>
          <p:nvPr/>
        </p:nvSpPr>
        <p:spPr bwMode="gray">
          <a:xfrm>
            <a:off x="5100638" y="3208338"/>
            <a:ext cx="3271837" cy="1014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指定向服务器提交的方法</a:t>
            </a:r>
            <a:r>
              <a:rPr lang="en-US" altLang="zh-CN" sz="1800" b="1"/>
              <a:t>:</a:t>
            </a:r>
          </a:p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一般为</a:t>
            </a:r>
            <a:r>
              <a:rPr lang="en-US" altLang="zh-CN" sz="1800" b="1">
                <a:solidFill>
                  <a:srgbClr val="0000FF"/>
                </a:solidFill>
              </a:rPr>
              <a:t>post</a:t>
            </a:r>
            <a:r>
              <a:rPr lang="zh-CN" altLang="en-US" sz="1800" b="1"/>
              <a:t>或</a:t>
            </a:r>
            <a:r>
              <a:rPr lang="en-US" altLang="zh-CN" sz="1800" b="1">
                <a:solidFill>
                  <a:srgbClr val="0000FF"/>
                </a:solidFill>
              </a:rPr>
              <a:t>get</a:t>
            </a:r>
            <a:r>
              <a:rPr lang="zh-CN" altLang="en-US" sz="1800" b="1"/>
              <a:t>方法</a:t>
            </a:r>
            <a:r>
              <a:rPr lang="en-US" altLang="zh-CN" sz="1800" b="1"/>
              <a:t>,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zh-CN" sz="1800" b="1"/>
              <a:t>post</a:t>
            </a:r>
            <a:r>
              <a:rPr lang="zh-CN" altLang="en-US" sz="1800" b="1"/>
              <a:t>方法比较安全</a:t>
            </a:r>
          </a:p>
        </p:txBody>
      </p:sp>
      <p:sp>
        <p:nvSpPr>
          <p:cNvPr id="612365" name="Line 13"/>
          <p:cNvSpPr>
            <a:spLocks noChangeShapeType="1"/>
          </p:cNvSpPr>
          <p:nvPr/>
        </p:nvSpPr>
        <p:spPr bwMode="auto">
          <a:xfrm>
            <a:off x="2247900" y="4195763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2366" name="AutoShape 14"/>
          <p:cNvSpPr>
            <a:spLocks noChangeArrowheads="1"/>
          </p:cNvSpPr>
          <p:nvPr/>
        </p:nvSpPr>
        <p:spPr bwMode="gray">
          <a:xfrm>
            <a:off x="1042988" y="4652963"/>
            <a:ext cx="2447925" cy="617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zh-CN" sz="1800" b="1"/>
              <a:t> ACTION = “URL” </a:t>
            </a:r>
          </a:p>
        </p:txBody>
      </p:sp>
      <p:sp>
        <p:nvSpPr>
          <p:cNvPr id="612368" name="AutoShape 16"/>
          <p:cNvSpPr>
            <a:spLocks noChangeArrowheads="1"/>
          </p:cNvSpPr>
          <p:nvPr/>
        </p:nvSpPr>
        <p:spPr bwMode="auto">
          <a:xfrm>
            <a:off x="909638" y="1071546"/>
            <a:ext cx="7407275" cy="13280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b="1" dirty="0"/>
              <a:t>&lt;FORM </a:t>
            </a:r>
            <a:r>
              <a:rPr lang="en-US" altLang="zh-CN" sz="1800" b="1" dirty="0">
                <a:solidFill>
                  <a:srgbClr val="0000FF"/>
                </a:solidFill>
              </a:rPr>
              <a:t>action</a:t>
            </a:r>
            <a:r>
              <a:rPr lang="en-US" altLang="zh-CN" sz="1800" b="1" dirty="0"/>
              <a:t>=“http://www.sohu.com” </a:t>
            </a:r>
            <a:r>
              <a:rPr lang="en-US" altLang="zh-CN" sz="1800" b="1" dirty="0">
                <a:solidFill>
                  <a:srgbClr val="0000FF"/>
                </a:solidFill>
              </a:rPr>
              <a:t>method</a:t>
            </a:r>
            <a:r>
              <a:rPr lang="en-US" altLang="zh-CN" sz="1800" b="1" dirty="0"/>
              <a:t>=“post”&gt;</a:t>
            </a:r>
          </a:p>
          <a:p>
            <a:pPr>
              <a:spcBef>
                <a:spcPct val="0"/>
              </a:spcBef>
            </a:pPr>
            <a:r>
              <a:rPr lang="en-US" altLang="zh-CN" sz="1800" b="1" dirty="0"/>
              <a:t>	……</a:t>
            </a:r>
          </a:p>
          <a:p>
            <a:pPr>
              <a:spcBef>
                <a:spcPct val="0"/>
              </a:spcBef>
            </a:pPr>
            <a:r>
              <a:rPr lang="en-US" altLang="zh-CN" sz="1800" b="1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0782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67" grpId="0" animBg="1"/>
      <p:bldP spid="612357" grpId="0" animBg="1"/>
      <p:bldP spid="612359" grpId="0" animBg="1"/>
      <p:bldP spid="612360" grpId="0" animBg="1"/>
      <p:bldP spid="612363" grpId="0" animBg="1"/>
      <p:bldP spid="612364" grpId="0" animBg="1"/>
      <p:bldP spid="612365" grpId="0" animBg="1"/>
      <p:bldP spid="612366" grpId="0" animBg="1"/>
      <p:bldP spid="6123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表单元素的统一格式</a:t>
            </a:r>
          </a:p>
        </p:txBody>
      </p:sp>
      <p:sp>
        <p:nvSpPr>
          <p:cNvPr id="616549" name="AutoShape 101"/>
          <p:cNvSpPr>
            <a:spLocks noChangeArrowheads="1"/>
          </p:cNvSpPr>
          <p:nvPr/>
        </p:nvSpPr>
        <p:spPr bwMode="auto">
          <a:xfrm>
            <a:off x="739775" y="2478088"/>
            <a:ext cx="7878763" cy="18700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&lt;FORM name="form3" method="post" action=""&gt;</a:t>
            </a:r>
          </a:p>
          <a:p>
            <a:pPr lvl="1"/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&lt;INPUT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0000"/>
                </a:solidFill>
              </a:rPr>
              <a:t>type</a:t>
            </a:r>
            <a:r>
              <a:rPr lang="en-US" altLang="zh-CN" sz="1800" b="1"/>
              <a:t>="checkbox" </a:t>
            </a:r>
            <a:r>
              <a:rPr lang="en-US" altLang="zh-CN" sz="1800" b="1">
                <a:solidFill>
                  <a:srgbClr val="FF0000"/>
                </a:solidFill>
              </a:rPr>
              <a:t>name</a:t>
            </a:r>
            <a:r>
              <a:rPr lang="en-US" altLang="zh-CN" sz="1800" b="1"/>
              <a:t>="gen" </a:t>
            </a:r>
            <a:r>
              <a:rPr lang="en-US" altLang="zh-CN" sz="1800" b="1">
                <a:solidFill>
                  <a:srgbClr val="FF0000"/>
                </a:solidFill>
              </a:rPr>
              <a:t>value</a:t>
            </a:r>
            <a:r>
              <a:rPr lang="en-US" altLang="zh-CN" sz="1800" b="1"/>
              <a:t>="</a:t>
            </a:r>
            <a:r>
              <a:rPr lang="zh-CN" altLang="en-US" sz="1800" b="1"/>
              <a:t>男</a:t>
            </a:r>
            <a:r>
              <a:rPr lang="en-US" altLang="zh-CN" sz="1800" b="1"/>
              <a:t>" </a:t>
            </a:r>
          </a:p>
          <a:p>
            <a:pPr lvl="1"/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size</a:t>
            </a:r>
            <a:r>
              <a:rPr lang="en-US" altLang="zh-CN" sz="1800" b="1"/>
              <a:t>="21“ </a:t>
            </a:r>
            <a:r>
              <a:rPr lang="en-US" altLang="zh-CN" sz="1800" b="1">
                <a:solidFill>
                  <a:srgbClr val="FF0000"/>
                </a:solidFill>
              </a:rPr>
              <a:t>maxlength</a:t>
            </a:r>
            <a:r>
              <a:rPr lang="en-US" altLang="zh-CN" sz="1800" b="1"/>
              <a:t>=4 </a:t>
            </a:r>
            <a:r>
              <a:rPr lang="en-US" altLang="zh-CN" sz="1800" b="1">
                <a:solidFill>
                  <a:srgbClr val="FF0000"/>
                </a:solidFill>
              </a:rPr>
              <a:t>checked</a:t>
            </a:r>
            <a:r>
              <a:rPr lang="en-US" altLang="zh-CN" sz="1800" b="1"/>
              <a:t>="checked"</a:t>
            </a:r>
            <a:r>
              <a:rPr lang="en-US" altLang="zh-CN" sz="1800" b="1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/>
              <a:t>    ……</a:t>
            </a:r>
          </a:p>
          <a:p>
            <a:pPr lvl="1"/>
            <a:r>
              <a:rPr lang="en-US" altLang="zh-CN" sz="1800" b="1"/>
              <a:t>&lt;/FORM&gt;</a:t>
            </a:r>
          </a:p>
        </p:txBody>
      </p:sp>
      <p:sp>
        <p:nvSpPr>
          <p:cNvPr id="616550" name="AutoShape 102"/>
          <p:cNvSpPr>
            <a:spLocks noChangeArrowheads="1"/>
          </p:cNvSpPr>
          <p:nvPr/>
        </p:nvSpPr>
        <p:spPr bwMode="auto">
          <a:xfrm>
            <a:off x="1116013" y="930275"/>
            <a:ext cx="2449512" cy="1296988"/>
          </a:xfrm>
          <a:prstGeom prst="wedgeRoundRectCallout">
            <a:avLst>
              <a:gd name="adj1" fmla="val 48250"/>
              <a:gd name="adj2" fmla="val 1099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指定元素的类型，可为</a:t>
            </a:r>
            <a:r>
              <a:rPr lang="en-US" altLang="zh-CN" sz="1800" b="1">
                <a:solidFill>
                  <a:srgbClr val="0000FF"/>
                </a:solidFill>
              </a:rPr>
              <a:t>TEXT</a:t>
            </a:r>
            <a:r>
              <a:rPr lang="zh-CN" altLang="en-US" sz="1800" b="1">
                <a:solidFill>
                  <a:srgbClr val="0000FF"/>
                </a:solidFill>
              </a:rPr>
              <a:t>、</a:t>
            </a:r>
            <a:r>
              <a:rPr lang="en-US" altLang="zh-CN" sz="1800" b="1">
                <a:solidFill>
                  <a:srgbClr val="0000FF"/>
                </a:solidFill>
              </a:rPr>
              <a:t>RADIO</a:t>
            </a:r>
            <a:r>
              <a:rPr lang="zh-CN" altLang="en-US" sz="1800" b="1">
                <a:solidFill>
                  <a:srgbClr val="0000FF"/>
                </a:solidFill>
              </a:rPr>
              <a:t>、</a:t>
            </a:r>
            <a:r>
              <a:rPr lang="en-US" altLang="zh-CN" sz="1800" b="1">
                <a:solidFill>
                  <a:srgbClr val="0000FF"/>
                </a:solidFill>
              </a:rPr>
              <a:t>SUBMIT</a:t>
            </a:r>
            <a:r>
              <a:rPr lang="zh-CN" altLang="en-US" sz="1800" b="1"/>
              <a:t>等</a:t>
            </a:r>
          </a:p>
        </p:txBody>
      </p:sp>
      <p:sp>
        <p:nvSpPr>
          <p:cNvPr id="616551" name="AutoShape 103"/>
          <p:cNvSpPr>
            <a:spLocks noChangeArrowheads="1"/>
          </p:cNvSpPr>
          <p:nvPr/>
        </p:nvSpPr>
        <p:spPr bwMode="auto">
          <a:xfrm>
            <a:off x="3995738" y="1150938"/>
            <a:ext cx="1512887" cy="828675"/>
          </a:xfrm>
          <a:prstGeom prst="wedgeRoundRectCallout">
            <a:avLst>
              <a:gd name="adj1" fmla="val 49894"/>
              <a:gd name="adj2" fmla="val 1735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控件的</a:t>
            </a:r>
            <a:r>
              <a:rPr lang="zh-CN" altLang="en-US" sz="1800" b="1">
                <a:solidFill>
                  <a:srgbClr val="0000FF"/>
                </a:solidFill>
              </a:rPr>
              <a:t>名称</a:t>
            </a:r>
          </a:p>
        </p:txBody>
      </p:sp>
      <p:sp>
        <p:nvSpPr>
          <p:cNvPr id="616552" name="AutoShape 104"/>
          <p:cNvSpPr>
            <a:spLocks noChangeArrowheads="1"/>
          </p:cNvSpPr>
          <p:nvPr/>
        </p:nvSpPr>
        <p:spPr bwMode="auto">
          <a:xfrm>
            <a:off x="6804025" y="1196975"/>
            <a:ext cx="1728788" cy="828675"/>
          </a:xfrm>
          <a:prstGeom prst="wedgeRoundRectCallout">
            <a:avLst>
              <a:gd name="adj1" fmla="val -49083"/>
              <a:gd name="adj2" fmla="val 1636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控件的</a:t>
            </a:r>
            <a:r>
              <a:rPr lang="zh-CN" altLang="en-US" sz="1800" b="1">
                <a:solidFill>
                  <a:srgbClr val="0000FF"/>
                </a:solidFill>
              </a:rPr>
              <a:t>初始值</a:t>
            </a:r>
          </a:p>
        </p:txBody>
      </p:sp>
      <p:sp>
        <p:nvSpPr>
          <p:cNvPr id="616553" name="AutoShape 105"/>
          <p:cNvSpPr>
            <a:spLocks noChangeArrowheads="1"/>
          </p:cNvSpPr>
          <p:nvPr/>
        </p:nvSpPr>
        <p:spPr bwMode="auto">
          <a:xfrm>
            <a:off x="611188" y="4652963"/>
            <a:ext cx="1512887" cy="936625"/>
          </a:xfrm>
          <a:prstGeom prst="wedgeRoundRectCallout">
            <a:avLst>
              <a:gd name="adj1" fmla="val 68574"/>
              <a:gd name="adj2" fmla="val -17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控件的</a:t>
            </a:r>
            <a:r>
              <a:rPr lang="zh-CN" altLang="en-US" sz="1800" b="1">
                <a:solidFill>
                  <a:srgbClr val="0000FF"/>
                </a:solidFill>
              </a:rPr>
              <a:t>初始宽度</a:t>
            </a:r>
          </a:p>
        </p:txBody>
      </p:sp>
      <p:sp>
        <p:nvSpPr>
          <p:cNvPr id="616554" name="AutoShape 106"/>
          <p:cNvSpPr>
            <a:spLocks noChangeArrowheads="1"/>
          </p:cNvSpPr>
          <p:nvPr/>
        </p:nvSpPr>
        <p:spPr bwMode="auto">
          <a:xfrm>
            <a:off x="3851275" y="4678363"/>
            <a:ext cx="1800225" cy="936625"/>
          </a:xfrm>
          <a:prstGeom prst="wedgeRoundRectCallout">
            <a:avLst>
              <a:gd name="adj1" fmla="val -37125"/>
              <a:gd name="adj2" fmla="val -177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控件中输入的</a:t>
            </a:r>
            <a:r>
              <a:rPr lang="zh-CN" altLang="en-US" sz="1800" b="1">
                <a:solidFill>
                  <a:srgbClr val="0000FF"/>
                </a:solidFill>
              </a:rPr>
              <a:t>最多字符个数</a:t>
            </a:r>
          </a:p>
        </p:txBody>
      </p:sp>
      <p:sp>
        <p:nvSpPr>
          <p:cNvPr id="616555" name="AutoShape 107"/>
          <p:cNvSpPr>
            <a:spLocks noChangeArrowheads="1"/>
          </p:cNvSpPr>
          <p:nvPr/>
        </p:nvSpPr>
        <p:spPr bwMode="auto">
          <a:xfrm>
            <a:off x="6588125" y="4619625"/>
            <a:ext cx="1295400" cy="936625"/>
          </a:xfrm>
          <a:prstGeom prst="wedgeRoundRectCallout">
            <a:avLst>
              <a:gd name="adj1" fmla="val -84190"/>
              <a:gd name="adj2" fmla="val -1638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控件是否被</a:t>
            </a:r>
            <a:r>
              <a:rPr lang="zh-CN" altLang="en-US" sz="1800" b="1">
                <a:solidFill>
                  <a:srgbClr val="0000FF"/>
                </a:solidFill>
              </a:rPr>
              <a:t>选中</a:t>
            </a:r>
          </a:p>
        </p:txBody>
      </p:sp>
    </p:spTree>
    <p:extLst>
      <p:ext uri="{BB962C8B-B14F-4D97-AF65-F5344CB8AC3E}">
        <p14:creationId xmlns:p14="http://schemas.microsoft.com/office/powerpoint/2010/main" val="18490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49" grpId="0" animBg="1"/>
      <p:bldP spid="616550" grpId="0" animBg="1"/>
      <p:bldP spid="616551" grpId="0" animBg="1"/>
      <p:bldP spid="616552" grpId="0" animBg="1"/>
      <p:bldP spid="616553" grpId="0" animBg="1"/>
      <p:bldP spid="616554" grpId="0" animBg="1"/>
      <p:bldP spid="6165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zh-CN" altLang="en-US"/>
              <a:t>表单元素的逐一介绍</a:t>
            </a:r>
          </a:p>
        </p:txBody>
      </p:sp>
      <p:sp>
        <p:nvSpPr>
          <p:cNvPr id="626706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795338" y="1612900"/>
            <a:ext cx="7920037" cy="4525963"/>
          </a:xfrm>
          <a:solidFill>
            <a:schemeClr val="bg1"/>
          </a:solidFill>
          <a:ln/>
        </p:spPr>
        <p:txBody>
          <a:bodyPr/>
          <a:lstStyle/>
          <a:p>
            <a:r>
              <a:rPr lang="zh-CN" altLang="en-US"/>
              <a:t>文本框基本语法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&lt;INPUT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en-US" altLang="zh-CN"/>
              <a:t>type=“text ”  </a:t>
            </a:r>
            <a:r>
              <a:rPr lang="en-US" sz="1800"/>
              <a:t>value="张三" </a:t>
            </a:r>
            <a:r>
              <a:rPr lang="en-US" altLang="zh-CN" sz="1800"/>
              <a:t> </a:t>
            </a:r>
            <a:r>
              <a:rPr lang="en-US" sz="1800"/>
              <a:t>size="20"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</a:p>
          <a:p>
            <a:pPr lvl="1">
              <a:buFontTx/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26710" name="AutoShape 22"/>
          <p:cNvSpPr>
            <a:spLocks noChangeArrowheads="1"/>
          </p:cNvSpPr>
          <p:nvPr/>
        </p:nvSpPr>
        <p:spPr bwMode="auto">
          <a:xfrm>
            <a:off x="608013" y="2987675"/>
            <a:ext cx="81280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/>
              <a:t>&lt;FORM name="form1" method="post" action=""&gt;</a:t>
            </a:r>
          </a:p>
          <a:p>
            <a:r>
              <a:rPr lang="en-US" sz="1800" b="1"/>
              <a:t>	&lt;P&gt;名&amp;nbsp;&amp;nbsp;字：</a:t>
            </a:r>
          </a:p>
          <a:p>
            <a:r>
              <a:rPr lang="en-US" sz="1800" b="1"/>
              <a:t>	   </a:t>
            </a:r>
            <a:r>
              <a:rPr lang="en-US" sz="1800" b="1">
                <a:solidFill>
                  <a:srgbClr val="0000FF"/>
                </a:solidFill>
              </a:rPr>
              <a:t>&lt;INPUT  type="text" value="张三" size="20"&gt;</a:t>
            </a:r>
          </a:p>
          <a:p>
            <a:r>
              <a:rPr lang="en-US" sz="1800" b="1"/>
              <a:t>	&lt;/P&gt;</a:t>
            </a:r>
          </a:p>
          <a:p>
            <a:r>
              <a:rPr lang="en-US" sz="1800" b="1"/>
              <a:t>	</a:t>
            </a:r>
            <a:r>
              <a:rPr lang="en-US" altLang="zh-CN" sz="1800" b="1"/>
              <a:t>……</a:t>
            </a:r>
            <a:endParaRPr lang="en-US" sz="1800" b="1"/>
          </a:p>
          <a:p>
            <a:r>
              <a:rPr lang="en-US" sz="1800" b="1"/>
              <a:t>&lt;/FORM&gt;</a:t>
            </a:r>
          </a:p>
        </p:txBody>
      </p:sp>
      <p:pic>
        <p:nvPicPr>
          <p:cNvPr id="626732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4363" y="4165600"/>
            <a:ext cx="3276600" cy="216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6730" name="AutoShape 42"/>
          <p:cNvSpPr>
            <a:spLocks noChangeArrowheads="1"/>
          </p:cNvSpPr>
          <p:nvPr/>
        </p:nvSpPr>
        <p:spPr bwMode="auto">
          <a:xfrm>
            <a:off x="3589338" y="4500563"/>
            <a:ext cx="2274887" cy="909637"/>
          </a:xfrm>
          <a:prstGeom prst="wedgeRoundRectCallout">
            <a:avLst>
              <a:gd name="adj1" fmla="val 85449"/>
              <a:gd name="adj2" fmla="val 472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单行文本输入框，字符宽度为</a:t>
            </a:r>
            <a:r>
              <a:rPr lang="en-US" altLang="zh-CN" sz="1800" b="1"/>
              <a:t>20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1849438" y="3767138"/>
            <a:ext cx="5256212" cy="3270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727" name="Rectangle 39"/>
          <p:cNvSpPr>
            <a:spLocks noChangeArrowheads="1"/>
          </p:cNvSpPr>
          <p:nvPr/>
        </p:nvSpPr>
        <p:spPr bwMode="auto">
          <a:xfrm>
            <a:off x="6645275" y="5202238"/>
            <a:ext cx="1871663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734" name="AutoShape 46"/>
          <p:cNvSpPr>
            <a:spLocks noChangeArrowheads="1"/>
          </p:cNvSpPr>
          <p:nvPr/>
        </p:nvSpPr>
        <p:spPr bwMode="auto">
          <a:xfrm>
            <a:off x="6440488" y="1268413"/>
            <a:ext cx="1731962" cy="541337"/>
          </a:xfrm>
          <a:prstGeom prst="wedgeRoundRectCallout">
            <a:avLst>
              <a:gd name="adj1" fmla="val -47065"/>
              <a:gd name="adj2" fmla="val 105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文本区的宽度</a:t>
            </a:r>
          </a:p>
        </p:txBody>
      </p:sp>
      <p:sp>
        <p:nvSpPr>
          <p:cNvPr id="626735" name="AutoShape 47"/>
          <p:cNvSpPr>
            <a:spLocks noChangeArrowheads="1"/>
          </p:cNvSpPr>
          <p:nvPr/>
        </p:nvSpPr>
        <p:spPr bwMode="auto">
          <a:xfrm>
            <a:off x="3967163" y="798513"/>
            <a:ext cx="1368425" cy="909637"/>
          </a:xfrm>
          <a:prstGeom prst="wedgeRoundRectCallout">
            <a:avLst>
              <a:gd name="adj1" fmla="val 45014"/>
              <a:gd name="adj2" fmla="val 96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输入元素的默认值</a:t>
            </a:r>
          </a:p>
        </p:txBody>
      </p:sp>
      <p:sp>
        <p:nvSpPr>
          <p:cNvPr id="626736" name="AutoShape 48"/>
          <p:cNvSpPr>
            <a:spLocks noChangeArrowheads="1"/>
          </p:cNvSpPr>
          <p:nvPr/>
        </p:nvSpPr>
        <p:spPr bwMode="auto">
          <a:xfrm>
            <a:off x="2344738" y="1241425"/>
            <a:ext cx="1490662" cy="522288"/>
          </a:xfrm>
          <a:prstGeom prst="wedgeRoundRectCallout">
            <a:avLst>
              <a:gd name="adj1" fmla="val 44144"/>
              <a:gd name="adj2" fmla="val 1153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文本输入框</a:t>
            </a:r>
          </a:p>
        </p:txBody>
      </p:sp>
      <p:sp>
        <p:nvSpPr>
          <p:cNvPr id="626738" name="Freeform 50"/>
          <p:cNvSpPr>
            <a:spLocks/>
          </p:cNvSpPr>
          <p:nvPr/>
        </p:nvSpPr>
        <p:spPr bwMode="auto">
          <a:xfrm rot="2980529">
            <a:off x="6388894" y="4366419"/>
            <a:ext cx="1295400" cy="633412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26739" name="Picture 51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2128838"/>
            <a:ext cx="1081088" cy="981075"/>
          </a:xfrm>
          <a:prstGeom prst="rect">
            <a:avLst/>
          </a:prstGeom>
          <a:noFill/>
        </p:spPr>
      </p:pic>
      <p:pic>
        <p:nvPicPr>
          <p:cNvPr id="626740" name="Picture 52" descr="语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888" y="819150"/>
            <a:ext cx="1081087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2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10" grpId="0" animBg="1"/>
      <p:bldP spid="626730" grpId="0" animBg="1"/>
      <p:bldP spid="626726" grpId="0" animBg="1"/>
      <p:bldP spid="626727" grpId="0" animBg="1"/>
      <p:bldP spid="626734" grpId="0" animBg="1"/>
      <p:bldP spid="626735" grpId="0" animBg="1"/>
      <p:bldP spid="626736" grpId="0" animBg="1"/>
      <p:bldP spid="6267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表单元素的逐一介绍</a:t>
            </a:r>
          </a:p>
        </p:txBody>
      </p:sp>
      <p:sp>
        <p:nvSpPr>
          <p:cNvPr id="620564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795338" y="1651000"/>
            <a:ext cx="7920037" cy="4525963"/>
          </a:xfrm>
          <a:solidFill>
            <a:schemeClr val="bg1"/>
          </a:solidFill>
          <a:ln/>
        </p:spPr>
        <p:txBody>
          <a:bodyPr/>
          <a:lstStyle/>
          <a:p>
            <a:r>
              <a:rPr lang="zh-CN" altLang="en-US"/>
              <a:t>密码框基本语法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&lt;INPUT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type=“password ”  value=“ 123456 ”  size=“22”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</a:p>
          <a:p>
            <a:pPr lvl="1"/>
            <a:endParaRPr lang="en-US" altLang="zh-CN"/>
          </a:p>
          <a:p>
            <a:pPr lvl="1"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20582" name="AutoShape 38"/>
          <p:cNvSpPr>
            <a:spLocks noChangeArrowheads="1"/>
          </p:cNvSpPr>
          <p:nvPr/>
        </p:nvSpPr>
        <p:spPr bwMode="auto">
          <a:xfrm>
            <a:off x="7408863" y="1262063"/>
            <a:ext cx="1484312" cy="555625"/>
          </a:xfrm>
          <a:prstGeom prst="wedgeRoundRectCallout">
            <a:avLst>
              <a:gd name="adj1" fmla="val -47218"/>
              <a:gd name="adj2" fmla="val 111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密码区宽度</a:t>
            </a:r>
          </a:p>
        </p:txBody>
      </p:sp>
      <p:sp>
        <p:nvSpPr>
          <p:cNvPr id="620583" name="AutoShape 39"/>
          <p:cNvSpPr>
            <a:spLocks noChangeArrowheads="1"/>
          </p:cNvSpPr>
          <p:nvPr/>
        </p:nvSpPr>
        <p:spPr bwMode="auto">
          <a:xfrm>
            <a:off x="5965825" y="1281113"/>
            <a:ext cx="1295400" cy="555625"/>
          </a:xfrm>
          <a:prstGeom prst="wedgeRoundRectCallout">
            <a:avLst>
              <a:gd name="adj1" fmla="val -44852"/>
              <a:gd name="adj2" fmla="val 1105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初始密码</a:t>
            </a:r>
          </a:p>
        </p:txBody>
      </p:sp>
      <p:sp>
        <p:nvSpPr>
          <p:cNvPr id="620584" name="AutoShape 40"/>
          <p:cNvSpPr>
            <a:spLocks noChangeArrowheads="1"/>
          </p:cNvSpPr>
          <p:nvPr/>
        </p:nvSpPr>
        <p:spPr bwMode="auto">
          <a:xfrm>
            <a:off x="3779838" y="1363663"/>
            <a:ext cx="1008062" cy="555625"/>
          </a:xfrm>
          <a:prstGeom prst="wedgeRoundRectCallout">
            <a:avLst>
              <a:gd name="adj1" fmla="val -45435"/>
              <a:gd name="adj2" fmla="val 97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密码框</a:t>
            </a:r>
          </a:p>
        </p:txBody>
      </p:sp>
      <p:sp>
        <p:nvSpPr>
          <p:cNvPr id="620585" name="AutoShape 41"/>
          <p:cNvSpPr>
            <a:spLocks noChangeArrowheads="1"/>
          </p:cNvSpPr>
          <p:nvPr/>
        </p:nvSpPr>
        <p:spPr bwMode="auto">
          <a:xfrm>
            <a:off x="830263" y="3060700"/>
            <a:ext cx="81280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/>
              <a:t>&lt;FORM name="form2" method="post" action=""&gt;</a:t>
            </a:r>
          </a:p>
          <a:p>
            <a:r>
              <a:rPr lang="en-US" altLang="zh-CN" sz="1800" b="1"/>
              <a:t>	……	</a:t>
            </a:r>
          </a:p>
          <a:p>
            <a:r>
              <a:rPr lang="en-US" altLang="zh-CN" sz="1800" b="1"/>
              <a:t>	</a:t>
            </a:r>
            <a:r>
              <a:rPr lang="en-US" sz="1800" b="1"/>
              <a:t>&lt;P&gt;密&amp;nbsp;&amp;nbsp;码：</a:t>
            </a:r>
          </a:p>
          <a:p>
            <a:r>
              <a:rPr lang="en-US" sz="1800" b="1"/>
              <a:t>  	  </a:t>
            </a:r>
            <a:r>
              <a:rPr lang="en-US" sz="1800" b="1">
                <a:solidFill>
                  <a:srgbClr val="0000FF"/>
                </a:solidFill>
              </a:rPr>
              <a:t>&lt;INPUT </a:t>
            </a:r>
            <a:r>
              <a:rPr lang="en-US" altLang="zh-CN" sz="1800" b="1">
                <a:solidFill>
                  <a:srgbClr val="0000FF"/>
                </a:solidFill>
              </a:rPr>
              <a:t>value=“ 123456 ”</a:t>
            </a:r>
            <a:r>
              <a:rPr lang="en-US" sz="1800" b="1">
                <a:solidFill>
                  <a:srgbClr val="0000FF"/>
                </a:solidFill>
              </a:rPr>
              <a:t> type="password" size="22"&gt;</a:t>
            </a:r>
          </a:p>
          <a:p>
            <a:r>
              <a:rPr lang="en-US" sz="1800" b="1"/>
              <a:t>	&lt;/P&gt;</a:t>
            </a:r>
          </a:p>
          <a:p>
            <a:r>
              <a:rPr lang="en-US" sz="1800" b="1"/>
              <a:t>&lt;/FORM&gt;</a:t>
            </a:r>
          </a:p>
        </p:txBody>
      </p:sp>
      <p:pic>
        <p:nvPicPr>
          <p:cNvPr id="620586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00" y="4535488"/>
            <a:ext cx="3384550" cy="232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0592" name="Rectangle 48"/>
          <p:cNvSpPr>
            <a:spLocks noChangeArrowheads="1"/>
          </p:cNvSpPr>
          <p:nvPr/>
        </p:nvSpPr>
        <p:spPr bwMode="auto">
          <a:xfrm>
            <a:off x="1979613" y="4175125"/>
            <a:ext cx="6048375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0593" name="Rectangle 49"/>
          <p:cNvSpPr>
            <a:spLocks noChangeArrowheads="1"/>
          </p:cNvSpPr>
          <p:nvPr/>
        </p:nvSpPr>
        <p:spPr bwMode="auto">
          <a:xfrm>
            <a:off x="6718300" y="6049963"/>
            <a:ext cx="194310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0595" name="AutoShape 51"/>
          <p:cNvSpPr>
            <a:spLocks noChangeArrowheads="1"/>
          </p:cNvSpPr>
          <p:nvPr/>
        </p:nvSpPr>
        <p:spPr bwMode="auto">
          <a:xfrm>
            <a:off x="7631113" y="4724400"/>
            <a:ext cx="1512887" cy="693738"/>
          </a:xfrm>
          <a:prstGeom prst="wedgeRoundRectCallout">
            <a:avLst>
              <a:gd name="adj1" fmla="val -50736"/>
              <a:gd name="adj2" fmla="val 138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密码框，</a:t>
            </a:r>
            <a:r>
              <a:rPr lang="en-US" altLang="zh-CN" sz="1800" b="1"/>
              <a:t>22</a:t>
            </a:r>
            <a:r>
              <a:rPr lang="zh-CN" altLang="en-US" sz="1800" b="1"/>
              <a:t>个字符宽度</a:t>
            </a:r>
          </a:p>
        </p:txBody>
      </p:sp>
      <p:sp>
        <p:nvSpPr>
          <p:cNvPr id="620597" name="Freeform 53"/>
          <p:cNvSpPr>
            <a:spLocks/>
          </p:cNvSpPr>
          <p:nvPr/>
        </p:nvSpPr>
        <p:spPr bwMode="auto">
          <a:xfrm rot="1396393">
            <a:off x="3233738" y="5151438"/>
            <a:ext cx="3644900" cy="6381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20598" name="Picture 54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205038"/>
            <a:ext cx="1081087" cy="981075"/>
          </a:xfrm>
          <a:prstGeom prst="rect">
            <a:avLst/>
          </a:prstGeom>
          <a:noFill/>
        </p:spPr>
      </p:pic>
      <p:pic>
        <p:nvPicPr>
          <p:cNvPr id="620599" name="Picture 55" descr="语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836613"/>
            <a:ext cx="1081088" cy="979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7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82" grpId="0" animBg="1"/>
      <p:bldP spid="620583" grpId="0" animBg="1"/>
      <p:bldP spid="620584" grpId="0" animBg="1"/>
      <p:bldP spid="620585" grpId="0" animBg="1"/>
      <p:bldP spid="620592" grpId="0" animBg="1"/>
      <p:bldP spid="620593" grpId="0" animBg="1"/>
      <p:bldP spid="620595" grpId="0" animBg="1"/>
      <p:bldP spid="6205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表单元素的逐一介绍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 b="1"/>
              <a:t>单选按钮基本语法</a:t>
            </a:r>
          </a:p>
          <a:p>
            <a:pPr marL="742950" lvl="1" indent="-285750">
              <a:buFontTx/>
              <a:buBlip>
                <a:blip r:embed="rId3"/>
              </a:buBlip>
            </a:pPr>
            <a:r>
              <a:rPr lang="en-US" altLang="zh-CN" sz="2000" b="1">
                <a:solidFill>
                  <a:srgbClr val="0000FF"/>
                </a:solidFill>
              </a:rPr>
              <a:t>&lt;INPUT</a:t>
            </a:r>
            <a:r>
              <a:rPr lang="en-US" altLang="zh-CN" sz="2000" b="1"/>
              <a:t>  type="radio" value="</a:t>
            </a:r>
            <a:r>
              <a:rPr lang="zh-CN" altLang="en-US" sz="2000" b="1"/>
              <a:t>男</a:t>
            </a:r>
            <a:r>
              <a:rPr lang="en-US" altLang="zh-CN" sz="2000" b="1"/>
              <a:t>" checked="checked"</a:t>
            </a:r>
            <a:r>
              <a:rPr lang="en-US" altLang="zh-CN" sz="2000" b="1">
                <a:solidFill>
                  <a:srgbClr val="0000FF"/>
                </a:solidFill>
              </a:rPr>
              <a:t>&gt;</a:t>
            </a:r>
          </a:p>
          <a:p>
            <a:pPr marL="742950" lvl="1" indent="-285750">
              <a:buFontTx/>
              <a:buBlip>
                <a:blip r:embed="rId3"/>
              </a:buBlip>
            </a:pPr>
            <a:endParaRPr lang="en-US" altLang="zh-CN" sz="2000" b="1">
              <a:solidFill>
                <a:srgbClr val="0000FF"/>
              </a:solidFill>
            </a:endParaRPr>
          </a:p>
          <a:p>
            <a:pPr marL="742950" lvl="1" indent="-285750"/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621589" name="AutoShape 21"/>
          <p:cNvSpPr>
            <a:spLocks noChangeArrowheads="1"/>
          </p:cNvSpPr>
          <p:nvPr/>
        </p:nvSpPr>
        <p:spPr bwMode="auto">
          <a:xfrm>
            <a:off x="5202238" y="1316038"/>
            <a:ext cx="1152525" cy="541337"/>
          </a:xfrm>
          <a:prstGeom prst="wedgeRoundRectCallout">
            <a:avLst>
              <a:gd name="adj1" fmla="val -44079"/>
              <a:gd name="adj2" fmla="val 1065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初始值</a:t>
            </a:r>
          </a:p>
        </p:txBody>
      </p:sp>
      <p:sp>
        <p:nvSpPr>
          <p:cNvPr id="621590" name="AutoShape 22"/>
          <p:cNvSpPr>
            <a:spLocks noChangeArrowheads="1"/>
          </p:cNvSpPr>
          <p:nvPr/>
        </p:nvSpPr>
        <p:spPr bwMode="auto">
          <a:xfrm>
            <a:off x="3557588" y="1271588"/>
            <a:ext cx="1209675" cy="541337"/>
          </a:xfrm>
          <a:prstGeom prst="wedgeRoundRectCallout">
            <a:avLst>
              <a:gd name="adj1" fmla="val -50000"/>
              <a:gd name="adj2" fmla="val 119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单选按钮</a:t>
            </a:r>
          </a:p>
        </p:txBody>
      </p:sp>
      <p:sp>
        <p:nvSpPr>
          <p:cNvPr id="621591" name="AutoShape 23"/>
          <p:cNvSpPr>
            <a:spLocks noChangeArrowheads="1"/>
          </p:cNvSpPr>
          <p:nvPr/>
        </p:nvSpPr>
        <p:spPr bwMode="auto">
          <a:xfrm>
            <a:off x="6973888" y="1328738"/>
            <a:ext cx="1295400" cy="541337"/>
          </a:xfrm>
          <a:prstGeom prst="wedgeRoundRectCallout">
            <a:avLst>
              <a:gd name="adj1" fmla="val -42894"/>
              <a:gd name="adj2" fmla="val 107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默认选中</a:t>
            </a:r>
          </a:p>
        </p:txBody>
      </p:sp>
      <p:sp>
        <p:nvSpPr>
          <p:cNvPr id="621592" name="AutoShape 24"/>
          <p:cNvSpPr>
            <a:spLocks noChangeArrowheads="1"/>
          </p:cNvSpPr>
          <p:nvPr/>
        </p:nvSpPr>
        <p:spPr bwMode="auto">
          <a:xfrm>
            <a:off x="665163" y="2947988"/>
            <a:ext cx="8128000" cy="25538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/>
              <a:t>&lt;FORM name="form3" method="post" action=""&gt;</a:t>
            </a:r>
          </a:p>
          <a:p>
            <a:r>
              <a:rPr lang="en-US" sz="1800" b="1" dirty="0"/>
              <a:t>&lt;BR&gt;</a:t>
            </a:r>
            <a:r>
              <a:rPr lang="en-US" sz="1800" b="1" dirty="0" err="1"/>
              <a:t>性别</a:t>
            </a:r>
            <a:r>
              <a:rPr lang="en-US" sz="1800" b="1" dirty="0"/>
              <a:t>：</a:t>
            </a:r>
          </a:p>
          <a:p>
            <a:r>
              <a:rPr lang="en-US" sz="1800" b="1" dirty="0"/>
              <a:t>  </a:t>
            </a:r>
            <a:r>
              <a:rPr lang="en-US" sz="1800" b="1" dirty="0">
                <a:solidFill>
                  <a:srgbClr val="0000FF"/>
                </a:solidFill>
              </a:rPr>
              <a:t>&lt;INPUT name="gen" type="radio" class="input" value="男" checked&gt;</a:t>
            </a:r>
          </a:p>
          <a:p>
            <a:r>
              <a:rPr lang="en-US" sz="1800" b="1" dirty="0"/>
              <a:t>  &lt;IMG </a:t>
            </a:r>
            <a:r>
              <a:rPr lang="en-US" sz="1800" b="1" dirty="0" err="1"/>
              <a:t>src</a:t>
            </a:r>
            <a:r>
              <a:rPr lang="en-US" sz="1800" b="1" dirty="0"/>
              <a:t>="images/Male.gif" width="23" height="21"&gt;</a:t>
            </a:r>
            <a:r>
              <a:rPr lang="en-US" sz="1800" b="1" dirty="0" err="1"/>
              <a:t>男&amp;nbsp</a:t>
            </a:r>
            <a:r>
              <a:rPr lang="en-US" sz="1800" b="1" dirty="0"/>
              <a:t>; </a:t>
            </a:r>
            <a:endParaRPr lang="en-US" altLang="zh-CN" sz="1800" b="1" dirty="0"/>
          </a:p>
          <a:p>
            <a:r>
              <a:rPr lang="en-US" altLang="zh-CN" sz="1800" b="1" dirty="0"/>
              <a:t>   ……</a:t>
            </a:r>
          </a:p>
          <a:p>
            <a:r>
              <a:rPr lang="en-US" sz="1800" b="1" dirty="0"/>
              <a:t>&lt;/FORM&gt;</a:t>
            </a:r>
          </a:p>
        </p:txBody>
      </p:sp>
      <p:pic>
        <p:nvPicPr>
          <p:cNvPr id="621593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2563" y="4424363"/>
            <a:ext cx="3457575" cy="227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21599" name="Rectangle 31"/>
          <p:cNvSpPr>
            <a:spLocks noChangeArrowheads="1"/>
          </p:cNvSpPr>
          <p:nvPr/>
        </p:nvSpPr>
        <p:spPr bwMode="auto">
          <a:xfrm>
            <a:off x="900113" y="3695700"/>
            <a:ext cx="7704137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1600" name="Rectangle 32"/>
          <p:cNvSpPr>
            <a:spLocks noChangeArrowheads="1"/>
          </p:cNvSpPr>
          <p:nvPr/>
        </p:nvSpPr>
        <p:spPr bwMode="auto">
          <a:xfrm>
            <a:off x="6156325" y="5876925"/>
            <a:ext cx="358775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1602" name="AutoShape 34"/>
          <p:cNvSpPr>
            <a:spLocks noChangeArrowheads="1"/>
          </p:cNvSpPr>
          <p:nvPr/>
        </p:nvSpPr>
        <p:spPr bwMode="auto">
          <a:xfrm>
            <a:off x="7702550" y="2493963"/>
            <a:ext cx="1441450" cy="942975"/>
          </a:xfrm>
          <a:prstGeom prst="wedgeRoundRectCallout">
            <a:avLst>
              <a:gd name="adj1" fmla="val -45815"/>
              <a:gd name="adj2" fmla="val 8804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设置此单选按钮被选中</a:t>
            </a:r>
          </a:p>
        </p:txBody>
      </p:sp>
      <p:sp>
        <p:nvSpPr>
          <p:cNvPr id="621604" name="Freeform 36"/>
          <p:cNvSpPr>
            <a:spLocks/>
          </p:cNvSpPr>
          <p:nvPr/>
        </p:nvSpPr>
        <p:spPr bwMode="auto">
          <a:xfrm rot="2048236">
            <a:off x="3803650" y="4692650"/>
            <a:ext cx="2808288" cy="6381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21605" name="Picture 37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7713" y="2111375"/>
            <a:ext cx="1081087" cy="981075"/>
          </a:xfrm>
          <a:prstGeom prst="rect">
            <a:avLst/>
          </a:prstGeom>
          <a:noFill/>
        </p:spPr>
      </p:pic>
      <p:pic>
        <p:nvPicPr>
          <p:cNvPr id="621606" name="Picture 38" descr="语法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836613"/>
            <a:ext cx="1081087" cy="979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70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9" grpId="0" animBg="1"/>
      <p:bldP spid="621590" grpId="0" animBg="1"/>
      <p:bldP spid="621591" grpId="0" animBg="1"/>
      <p:bldP spid="621592" grpId="0" animBg="1"/>
      <p:bldP spid="621599" grpId="0" animBg="1"/>
      <p:bldP spid="621600" grpId="0" animBg="1"/>
      <p:bldP spid="621602" grpId="0" animBg="1"/>
      <p:bldP spid="62160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1807</Words>
  <Application>Microsoft Office PowerPoint</Application>
  <PresentationFormat>全屏显示(4:3)</PresentationFormat>
  <Paragraphs>291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华文行楷</vt:lpstr>
      <vt:lpstr>SimSun</vt:lpstr>
      <vt:lpstr>SimSun</vt:lpstr>
      <vt:lpstr>Arial</vt:lpstr>
      <vt:lpstr>Calibri</vt:lpstr>
      <vt:lpstr>Tahoma</vt:lpstr>
      <vt:lpstr>Times New Roman</vt:lpstr>
      <vt:lpstr>Verdana</vt:lpstr>
      <vt:lpstr>Wingdings</vt:lpstr>
      <vt:lpstr>Office 主题</vt:lpstr>
      <vt:lpstr>表单和框架</vt:lpstr>
      <vt:lpstr>学习目标</vt:lpstr>
      <vt:lpstr>PowerPoint 演示文稿</vt:lpstr>
      <vt:lpstr>表单包含的控件</vt:lpstr>
      <vt:lpstr>表单页面的基本结构</vt:lpstr>
      <vt:lpstr>表单元素的统一格式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小结</vt:lpstr>
      <vt:lpstr>框架</vt:lpstr>
      <vt:lpstr>框架使用场合</vt:lpstr>
      <vt:lpstr>框架的基本结构</vt:lpstr>
      <vt:lpstr>框架的基本结构</vt:lpstr>
      <vt:lpstr>如何创建多个复杂的窗口</vt:lpstr>
      <vt:lpstr>如何创建多个复杂的窗口</vt:lpstr>
      <vt:lpstr>如何创建多个复杂的窗口</vt:lpstr>
      <vt:lpstr>如何设置窗口链接的显示位置</vt:lpstr>
      <vt:lpstr>如何设置窗口链接的显示位置</vt:lpstr>
      <vt:lpstr>如何设置窗口链接的显示位置</vt:lpstr>
      <vt:lpstr>小结</vt:lpstr>
      <vt:lpstr>总结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82</cp:revision>
  <cp:lastPrinted>2006-03-11T07:23:04Z</cp:lastPrinted>
  <dcterms:created xsi:type="dcterms:W3CDTF">2006-02-12T14:49:55Z</dcterms:created>
  <dcterms:modified xsi:type="dcterms:W3CDTF">2017-08-19T23:02:05Z</dcterms:modified>
</cp:coreProperties>
</file>