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theme/themeOverride33.xml" ContentType="application/vnd.openxmlformats-officedocument.themeOverride+xml"/>
  <Override PartName="/ppt/notesSlides/notesSlide34.xml" ContentType="application/vnd.openxmlformats-officedocument.presentationml.notesSlide+xml"/>
  <Override PartName="/ppt/theme/themeOverride34.xml" ContentType="application/vnd.openxmlformats-officedocument.themeOverride+xml"/>
  <Override PartName="/ppt/notesSlides/notesSlide35.xml" ContentType="application/vnd.openxmlformats-officedocument.presentationml.notesSlide+xml"/>
  <Override PartName="/ppt/theme/themeOverride35.xml" ContentType="application/vnd.openxmlformats-officedocument.themeOverride+xml"/>
  <Override PartName="/ppt/notesSlides/notesSlide36.xml" ContentType="application/vnd.openxmlformats-officedocument.presentationml.notesSlide+xml"/>
  <Override PartName="/ppt/theme/themeOverride36.xml" ContentType="application/vnd.openxmlformats-officedocument.themeOverride+xml"/>
  <Override PartName="/ppt/notesSlides/notesSlide37.xml" ContentType="application/vnd.openxmlformats-officedocument.presentationml.notesSlide+xml"/>
  <Override PartName="/ppt/theme/themeOverride37.xml" ContentType="application/vnd.openxmlformats-officedocument.themeOverride+xml"/>
  <Override PartName="/ppt/notesSlides/notesSlide38.xml" ContentType="application/vnd.openxmlformats-officedocument.presentationml.notesSlide+xml"/>
  <Override PartName="/ppt/theme/themeOverride38.xml" ContentType="application/vnd.openxmlformats-officedocument.themeOverride+xml"/>
  <Override PartName="/ppt/notesSlides/notesSlide39.xml" ContentType="application/vnd.openxmlformats-officedocument.presentationml.notesSlide+xml"/>
  <Override PartName="/ppt/theme/themeOverride39.xml" ContentType="application/vnd.openxmlformats-officedocument.themeOverride+xml"/>
  <Override PartName="/ppt/notesSlides/notesSlide40.xml" ContentType="application/vnd.openxmlformats-officedocument.presentationml.notesSlide+xml"/>
  <Override PartName="/ppt/theme/themeOverride40.xml" ContentType="application/vnd.openxmlformats-officedocument.themeOverride+xml"/>
  <Override PartName="/ppt/notesSlides/notesSlide41.xml" ContentType="application/vnd.openxmlformats-officedocument.presentationml.notesSlide+xml"/>
  <Override PartName="/ppt/theme/themeOverride4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55"/>
  </p:notesMasterIdLst>
  <p:sldIdLst>
    <p:sldId id="256" r:id="rId2"/>
    <p:sldId id="257" r:id="rId3"/>
    <p:sldId id="258" r:id="rId4"/>
    <p:sldId id="30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SimSun" pitchFamily="2" charset="-122"/>
        <a:cs typeface="+mn-cs"/>
      </a:defRPr>
    </a:lvl1pPr>
    <a:lvl2pPr marL="457200" algn="l" rtl="0" fontAlgn="base">
      <a:spcBef>
        <a:spcPct val="0"/>
      </a:spcBef>
      <a:spcAft>
        <a:spcPct val="0"/>
      </a:spcAft>
      <a:defRPr kern="1200">
        <a:solidFill>
          <a:schemeClr val="tx1"/>
        </a:solidFill>
        <a:latin typeface="Verdana" pitchFamily="34" charset="0"/>
        <a:ea typeface="SimSun" pitchFamily="2" charset="-122"/>
        <a:cs typeface="+mn-cs"/>
      </a:defRPr>
    </a:lvl2pPr>
    <a:lvl3pPr marL="914400" algn="l" rtl="0" fontAlgn="base">
      <a:spcBef>
        <a:spcPct val="0"/>
      </a:spcBef>
      <a:spcAft>
        <a:spcPct val="0"/>
      </a:spcAft>
      <a:defRPr kern="1200">
        <a:solidFill>
          <a:schemeClr val="tx1"/>
        </a:solidFill>
        <a:latin typeface="Verdana" pitchFamily="34" charset="0"/>
        <a:ea typeface="SimSun" pitchFamily="2" charset="-122"/>
        <a:cs typeface="+mn-cs"/>
      </a:defRPr>
    </a:lvl3pPr>
    <a:lvl4pPr marL="1371600" algn="l" rtl="0" fontAlgn="base">
      <a:spcBef>
        <a:spcPct val="0"/>
      </a:spcBef>
      <a:spcAft>
        <a:spcPct val="0"/>
      </a:spcAft>
      <a:defRPr kern="1200">
        <a:solidFill>
          <a:schemeClr val="tx1"/>
        </a:solidFill>
        <a:latin typeface="Verdana" pitchFamily="34" charset="0"/>
        <a:ea typeface="SimSun" pitchFamily="2" charset="-122"/>
        <a:cs typeface="+mn-cs"/>
      </a:defRPr>
    </a:lvl4pPr>
    <a:lvl5pPr marL="1828800" algn="l" rtl="0" fontAlgn="base">
      <a:spcBef>
        <a:spcPct val="0"/>
      </a:spcBef>
      <a:spcAft>
        <a:spcPct val="0"/>
      </a:spcAft>
      <a:defRPr kern="1200">
        <a:solidFill>
          <a:schemeClr val="tx1"/>
        </a:solidFill>
        <a:latin typeface="Verdana" pitchFamily="34" charset="0"/>
        <a:ea typeface="SimSun" pitchFamily="2" charset="-122"/>
        <a:cs typeface="+mn-cs"/>
      </a:defRPr>
    </a:lvl5pPr>
    <a:lvl6pPr marL="2286000" algn="l" defTabSz="914400" rtl="0" eaLnBrk="1" latinLnBrk="0" hangingPunct="1">
      <a:defRPr kern="1200">
        <a:solidFill>
          <a:schemeClr val="tx1"/>
        </a:solidFill>
        <a:latin typeface="Verdana" pitchFamily="34" charset="0"/>
        <a:ea typeface="SimSun" pitchFamily="2" charset="-122"/>
        <a:cs typeface="+mn-cs"/>
      </a:defRPr>
    </a:lvl6pPr>
    <a:lvl7pPr marL="2743200" algn="l" defTabSz="914400" rtl="0" eaLnBrk="1" latinLnBrk="0" hangingPunct="1">
      <a:defRPr kern="1200">
        <a:solidFill>
          <a:schemeClr val="tx1"/>
        </a:solidFill>
        <a:latin typeface="Verdana" pitchFamily="34" charset="0"/>
        <a:ea typeface="SimSun" pitchFamily="2" charset="-122"/>
        <a:cs typeface="+mn-cs"/>
      </a:defRPr>
    </a:lvl7pPr>
    <a:lvl8pPr marL="3200400" algn="l" defTabSz="914400" rtl="0" eaLnBrk="1" latinLnBrk="0" hangingPunct="1">
      <a:defRPr kern="1200">
        <a:solidFill>
          <a:schemeClr val="tx1"/>
        </a:solidFill>
        <a:latin typeface="Verdana" pitchFamily="34" charset="0"/>
        <a:ea typeface="SimSun" pitchFamily="2" charset="-122"/>
        <a:cs typeface="+mn-cs"/>
      </a:defRPr>
    </a:lvl8pPr>
    <a:lvl9pPr marL="3657600" algn="l" defTabSz="914400" rtl="0" eaLnBrk="1" latinLnBrk="0" hangingPunct="1">
      <a:defRPr kern="1200">
        <a:solidFill>
          <a:schemeClr val="tx1"/>
        </a:solidFill>
        <a:latin typeface="Verdana" pitchFamily="34"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40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40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0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40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84BE6A2-7257-4C5F-BA0C-18BA932C7212}" type="slidenum">
              <a:rPr lang="en-US" altLang="zh-CN"/>
              <a:pPr/>
              <a:t>‹#›</a:t>
            </a:fld>
            <a:endParaRPr lang="en-US" altLang="zh-CN"/>
          </a:p>
        </p:txBody>
      </p:sp>
    </p:spTree>
    <p:extLst>
      <p:ext uri="{BB962C8B-B14F-4D97-AF65-F5344CB8AC3E}">
        <p14:creationId xmlns:p14="http://schemas.microsoft.com/office/powerpoint/2010/main" val="25031949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SimSun" pitchFamily="2" charset="-122"/>
        <a:cs typeface="+mn-cs"/>
      </a:defRPr>
    </a:lvl1pPr>
    <a:lvl2pPr marL="457200" algn="l" rtl="0" fontAlgn="base">
      <a:spcBef>
        <a:spcPct val="30000"/>
      </a:spcBef>
      <a:spcAft>
        <a:spcPct val="0"/>
      </a:spcAft>
      <a:defRPr sz="1200" kern="1200">
        <a:solidFill>
          <a:schemeClr val="tx1"/>
        </a:solidFill>
        <a:latin typeface="Arial" charset="0"/>
        <a:ea typeface="SimSun" pitchFamily="2" charset="-122"/>
        <a:cs typeface="+mn-cs"/>
      </a:defRPr>
    </a:lvl2pPr>
    <a:lvl3pPr marL="914400" algn="l" rtl="0" fontAlgn="base">
      <a:spcBef>
        <a:spcPct val="30000"/>
      </a:spcBef>
      <a:spcAft>
        <a:spcPct val="0"/>
      </a:spcAft>
      <a:defRPr sz="1200" kern="1200">
        <a:solidFill>
          <a:schemeClr val="tx1"/>
        </a:solidFill>
        <a:latin typeface="Arial" charset="0"/>
        <a:ea typeface="SimSun" pitchFamily="2" charset="-122"/>
        <a:cs typeface="+mn-cs"/>
      </a:defRPr>
    </a:lvl3pPr>
    <a:lvl4pPr marL="1371600" algn="l" rtl="0" fontAlgn="base">
      <a:spcBef>
        <a:spcPct val="30000"/>
      </a:spcBef>
      <a:spcAft>
        <a:spcPct val="0"/>
      </a:spcAft>
      <a:defRPr sz="1200" kern="1200">
        <a:solidFill>
          <a:schemeClr val="tx1"/>
        </a:solidFill>
        <a:latin typeface="Arial" charset="0"/>
        <a:ea typeface="SimSun" pitchFamily="2" charset="-122"/>
        <a:cs typeface="+mn-cs"/>
      </a:defRPr>
    </a:lvl4pPr>
    <a:lvl5pPr marL="1828800" algn="l" rtl="0" fontAlgn="base">
      <a:spcBef>
        <a:spcPct val="30000"/>
      </a:spcBef>
      <a:spcAft>
        <a:spcPct val="0"/>
      </a:spcAft>
      <a:defRPr sz="1200" kern="1200">
        <a:solidFill>
          <a:schemeClr val="tx1"/>
        </a:solidFill>
        <a:latin typeface="Arial"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3.xml"/><Relationship Id="rId5" Type="http://schemas.openxmlformats.org/officeDocument/2006/relationships/hyperlink" Target="http://www.codebase.nl/index.php/command/viewcode/id/174" TargetMode="External"/><Relationship Id="rId4" Type="http://schemas.openxmlformats.org/officeDocument/2006/relationships/hyperlink" Target="http://www.krikkit.net/howto_javascript_copy_clipboard.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37.xml"/><Relationship Id="rId4" Type="http://schemas.openxmlformats.org/officeDocument/2006/relationships/hyperlink" Target="http://www.36ria.com/3948"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a:noFill/>
        </p:spPr>
        <p:txBody>
          <a:bodyPr/>
          <a:lstStyle/>
          <a:p>
            <a:r>
              <a:rPr lang="en-US" altLang="zh-CN"/>
              <a:t>Dom</a:t>
            </a:r>
            <a:r>
              <a:rPr lang="zh-CN" altLang="en-US"/>
              <a:t>和</a:t>
            </a:r>
            <a:r>
              <a:rPr lang="en-US" altLang="zh-CN"/>
              <a:t>js</a:t>
            </a:r>
            <a:r>
              <a:rPr lang="zh-CN" altLang="en-US"/>
              <a:t>相当于 </a:t>
            </a:r>
            <a:r>
              <a:rPr lang="en-US" altLang="zh-CN"/>
              <a:t>c#</a:t>
            </a:r>
            <a:r>
              <a:rPr lang="zh-CN" altLang="en-US"/>
              <a:t>和类库</a:t>
            </a:r>
          </a:p>
          <a:p>
            <a:r>
              <a:rPr lang="en-US" altLang="zh-CN"/>
              <a:t>Console.WriteLine(‘aaaaaaaaaaaaaaaa’);</a:t>
            </a:r>
          </a:p>
          <a:p>
            <a:r>
              <a:rPr lang="en-US" altLang="zh-CN"/>
              <a:t>System.DateTime.Now</a:t>
            </a:r>
          </a:p>
          <a:p>
            <a:r>
              <a:rPr lang="en-US" altLang="zh-CN"/>
              <a:t>Console.WriteLIne();</a:t>
            </a:r>
          </a:p>
          <a:p>
            <a:r>
              <a:rPr lang="en-US" altLang="zh-CN"/>
              <a:t>FileStream fs=File.Open(‘’);</a:t>
            </a:r>
          </a:p>
          <a:p>
            <a:r>
              <a:rPr lang="en-US" altLang="zh-CN"/>
              <a:t>//</a:t>
            </a:r>
            <a:r>
              <a:rPr lang="zh-CN" altLang="en-US"/>
              <a:t>这些功能其实都是调用的</a:t>
            </a:r>
            <a:r>
              <a:rPr lang="en-US" altLang="zh-CN"/>
              <a:t>.net framework</a:t>
            </a:r>
            <a:r>
              <a:rPr lang="zh-CN" altLang="en-US"/>
              <a:t>中已经有的类。 </a:t>
            </a:r>
          </a:p>
          <a:p>
            <a:endParaRPr lang="zh-CN" altLang="en-US"/>
          </a:p>
        </p:txBody>
      </p:sp>
    </p:spTree>
    <p:extLst>
      <p:ext uri="{BB962C8B-B14F-4D97-AF65-F5344CB8AC3E}">
        <p14:creationId xmlns:p14="http://schemas.microsoft.com/office/powerpoint/2010/main" val="285154089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p:spPr>
        <p:txBody>
          <a:bodyPr/>
          <a:lstStyle/>
          <a:p>
            <a:r>
              <a:rPr lang="zh-CN" altLang="en-US"/>
              <a:t> </a:t>
            </a:r>
            <a:r>
              <a:rPr lang="en-US" altLang="zh-CN"/>
              <a:t>window</a:t>
            </a:r>
            <a:r>
              <a:rPr lang="en-US" altLang="zh-CN" b="1"/>
              <a:t>.</a:t>
            </a:r>
            <a:r>
              <a:rPr lang="en-US" altLang="zh-CN"/>
              <a:t>onload</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document</a:t>
            </a:r>
            <a:r>
              <a:rPr lang="en-US" altLang="zh-CN" b="1"/>
              <a:t>.</a:t>
            </a:r>
            <a:r>
              <a:rPr lang="en-US" altLang="zh-CN"/>
              <a:t>getElementById</a:t>
            </a:r>
            <a:r>
              <a:rPr lang="en-US" altLang="zh-CN" b="1"/>
              <a:t>(</a:t>
            </a:r>
            <a:r>
              <a:rPr lang="en-US" altLang="zh-CN"/>
              <a:t>'dv'</a:t>
            </a:r>
            <a:r>
              <a:rPr lang="en-US" altLang="zh-CN" b="1"/>
              <a:t>).</a:t>
            </a:r>
            <a:r>
              <a:rPr lang="en-US" altLang="zh-CN"/>
              <a:t>onmousemove</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document</a:t>
            </a:r>
            <a:r>
              <a:rPr lang="en-US" altLang="zh-CN" b="1"/>
              <a:t>.</a:t>
            </a:r>
            <a:r>
              <a:rPr lang="en-US" altLang="zh-CN"/>
              <a:t>title</a:t>
            </a:r>
            <a:r>
              <a:rPr lang="en-US" altLang="zh-CN" b="1"/>
              <a:t> </a:t>
            </a:r>
            <a:r>
              <a:rPr lang="en-US" altLang="zh-CN"/>
              <a:t>=</a:t>
            </a:r>
            <a:r>
              <a:rPr lang="en-US" altLang="zh-CN" b="1"/>
              <a:t> </a:t>
            </a:r>
            <a:r>
              <a:rPr lang="en-US" altLang="zh-CN"/>
              <a:t>window</a:t>
            </a:r>
            <a:r>
              <a:rPr lang="en-US" altLang="zh-CN" b="1"/>
              <a:t>.</a:t>
            </a:r>
            <a:r>
              <a:rPr lang="en-US" altLang="zh-CN"/>
              <a:t>event</a:t>
            </a:r>
            <a:r>
              <a:rPr lang="en-US" altLang="zh-CN" b="1"/>
              <a:t>.</a:t>
            </a:r>
            <a:r>
              <a:rPr lang="en-US" altLang="zh-CN"/>
              <a:t>clientX</a:t>
            </a:r>
            <a:r>
              <a:rPr lang="en-US" altLang="zh-CN" b="1"/>
              <a:t> </a:t>
            </a:r>
            <a:r>
              <a:rPr lang="en-US" altLang="zh-CN"/>
              <a:t>+‘,’+</a:t>
            </a:r>
            <a:r>
              <a:rPr lang="en-US" altLang="zh-CN" b="1"/>
              <a:t> </a:t>
            </a:r>
            <a:r>
              <a:rPr lang="en-US" altLang="zh-CN"/>
              <a:t>window</a:t>
            </a:r>
            <a:r>
              <a:rPr lang="en-US" altLang="zh-CN" b="1"/>
              <a:t>.</a:t>
            </a:r>
            <a:r>
              <a:rPr lang="en-US" altLang="zh-CN"/>
              <a:t>event</a:t>
            </a:r>
            <a:r>
              <a:rPr lang="en-US" altLang="zh-CN" b="1"/>
              <a:t>.</a:t>
            </a:r>
            <a:r>
              <a:rPr lang="en-US" altLang="zh-CN"/>
              <a:t>clientY+this.id</a:t>
            </a:r>
            <a:r>
              <a:rPr lang="en-US" altLang="zh-CN" b="1"/>
              <a:t>;(</a:t>
            </a:r>
            <a:r>
              <a:rPr lang="zh-CN" altLang="en-US" b="1"/>
              <a:t>获得这个层的</a:t>
            </a:r>
            <a:r>
              <a:rPr lang="en-US" altLang="zh-CN" b="1"/>
              <a:t>id)</a:t>
            </a:r>
          </a:p>
          <a:p>
            <a:r>
              <a:rPr lang="en-US" altLang="zh-CN" b="1"/>
              <a:t>            }</a:t>
            </a:r>
          </a:p>
          <a:p>
            <a:r>
              <a:rPr lang="en-US" altLang="zh-CN" b="1"/>
              <a:t>        };</a:t>
            </a:r>
          </a:p>
          <a:p>
            <a:pPr>
              <a:lnSpc>
                <a:spcPct val="80000"/>
              </a:lnSpc>
            </a:pPr>
            <a:r>
              <a:rPr lang="en-US" altLang="zh-CN" sz="800"/>
              <a:t>----------------------------</a:t>
            </a:r>
            <a:r>
              <a:rPr lang="zh-CN" altLang="en-US" sz="800"/>
              <a:t>标题显示坐标 </a:t>
            </a:r>
          </a:p>
          <a:p>
            <a:r>
              <a:rPr lang="en-US" altLang="zh-CN"/>
              <a:t> document</a:t>
            </a:r>
            <a:r>
              <a:rPr lang="en-US" altLang="zh-CN" b="1"/>
              <a:t>.</a:t>
            </a:r>
            <a:r>
              <a:rPr lang="en-US" altLang="zh-CN"/>
              <a:t>getElementById</a:t>
            </a:r>
            <a:r>
              <a:rPr lang="en-US" altLang="zh-CN" b="1"/>
              <a:t>(</a:t>
            </a:r>
            <a:r>
              <a:rPr lang="en-US" altLang="zh-CN"/>
              <a:t>'dv'</a:t>
            </a:r>
            <a:r>
              <a:rPr lang="en-US" altLang="zh-CN" b="1"/>
              <a:t>).</a:t>
            </a:r>
            <a:r>
              <a:rPr lang="en-US" altLang="zh-CN"/>
              <a:t>onclick</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if</a:t>
            </a:r>
            <a:r>
              <a:rPr lang="en-US" altLang="zh-CN" b="1"/>
              <a:t> (</a:t>
            </a:r>
            <a:r>
              <a:rPr lang="en-US" altLang="zh-CN"/>
              <a:t>window</a:t>
            </a:r>
            <a:r>
              <a:rPr lang="en-US" altLang="zh-CN" b="1"/>
              <a:t>.</a:t>
            </a:r>
            <a:r>
              <a:rPr lang="en-US" altLang="zh-CN"/>
              <a:t>event</a:t>
            </a:r>
            <a:r>
              <a:rPr lang="en-US" altLang="zh-CN" b="1"/>
              <a:t>.</a:t>
            </a:r>
            <a:r>
              <a:rPr lang="en-US" altLang="zh-CN"/>
              <a:t>ctrlKey</a:t>
            </a:r>
            <a:r>
              <a:rPr lang="en-US" altLang="zh-CN" b="1"/>
              <a:t>) {</a:t>
            </a:r>
          </a:p>
          <a:p>
            <a:r>
              <a:rPr lang="en-US" altLang="zh-CN" b="1"/>
              <a:t>                    </a:t>
            </a:r>
            <a:r>
              <a:rPr lang="en-US" altLang="zh-CN"/>
              <a:t>alert</a:t>
            </a:r>
            <a:r>
              <a:rPr lang="en-US" altLang="zh-CN" b="1"/>
              <a:t>(</a:t>
            </a:r>
            <a:r>
              <a:rPr lang="en-US" altLang="zh-CN"/>
              <a:t>'</a:t>
            </a:r>
            <a:r>
              <a:rPr lang="zh-CN" altLang="en-US"/>
              <a:t>按下</a:t>
            </a:r>
            <a:r>
              <a:rPr lang="en-US" altLang="zh-CN"/>
              <a:t>ctrl</a:t>
            </a:r>
            <a:r>
              <a:rPr lang="zh-CN" altLang="en-US"/>
              <a:t>键子了</a:t>
            </a:r>
            <a:r>
              <a:rPr lang="en-US" altLang="zh-CN"/>
              <a:t>'</a:t>
            </a:r>
            <a:r>
              <a:rPr lang="en-US" altLang="zh-CN" b="1"/>
              <a:t>);</a:t>
            </a:r>
          </a:p>
          <a:p>
            <a:r>
              <a:rPr lang="en-US" altLang="zh-CN" b="1"/>
              <a:t>                } </a:t>
            </a:r>
            <a:r>
              <a:rPr lang="en-US" altLang="zh-CN"/>
              <a:t>else</a:t>
            </a:r>
            <a:r>
              <a:rPr lang="en-US" altLang="zh-CN" b="1"/>
              <a:t> </a:t>
            </a:r>
            <a:r>
              <a:rPr lang="en-US" altLang="zh-CN"/>
              <a:t>if</a:t>
            </a:r>
            <a:r>
              <a:rPr lang="en-US" altLang="zh-CN" b="1"/>
              <a:t> (</a:t>
            </a:r>
            <a:r>
              <a:rPr lang="en-US" altLang="zh-CN"/>
              <a:t>window</a:t>
            </a:r>
            <a:r>
              <a:rPr lang="en-US" altLang="zh-CN" b="1"/>
              <a:t>.</a:t>
            </a:r>
            <a:r>
              <a:rPr lang="en-US" altLang="zh-CN"/>
              <a:t>event</a:t>
            </a:r>
            <a:r>
              <a:rPr lang="en-US" altLang="zh-CN" b="1"/>
              <a:t>.</a:t>
            </a:r>
            <a:r>
              <a:rPr lang="en-US" altLang="zh-CN"/>
              <a:t>altKey</a:t>
            </a:r>
            <a:r>
              <a:rPr lang="en-US" altLang="zh-CN" b="1"/>
              <a:t>) {</a:t>
            </a:r>
          </a:p>
          <a:p>
            <a:r>
              <a:rPr lang="en-US" altLang="zh-CN" b="1"/>
              <a:t>                    </a:t>
            </a:r>
            <a:r>
              <a:rPr lang="en-US" altLang="zh-CN"/>
              <a:t>alert</a:t>
            </a:r>
            <a:r>
              <a:rPr lang="en-US" altLang="zh-CN" b="1"/>
              <a:t>(</a:t>
            </a:r>
            <a:r>
              <a:rPr lang="en-US" altLang="zh-CN"/>
              <a:t>'</a:t>
            </a:r>
            <a:r>
              <a:rPr lang="zh-CN" altLang="en-US"/>
              <a:t>按下了</a:t>
            </a:r>
            <a:r>
              <a:rPr lang="en-US" altLang="zh-CN"/>
              <a:t>alt</a:t>
            </a:r>
            <a:r>
              <a:rPr lang="zh-CN" altLang="en-US"/>
              <a:t>键子了</a:t>
            </a:r>
            <a:r>
              <a:rPr lang="en-US" altLang="zh-CN"/>
              <a:t>'</a:t>
            </a:r>
            <a:r>
              <a:rPr lang="en-US" altLang="zh-CN" b="1"/>
              <a:t>);</a:t>
            </a:r>
          </a:p>
          <a:p>
            <a:r>
              <a:rPr lang="en-US" altLang="zh-CN" b="1"/>
              <a:t>                } </a:t>
            </a:r>
            <a:r>
              <a:rPr lang="en-US" altLang="zh-CN"/>
              <a:t>else</a:t>
            </a:r>
            <a:r>
              <a:rPr lang="en-US" altLang="zh-CN" b="1"/>
              <a:t> </a:t>
            </a:r>
            <a:r>
              <a:rPr lang="en-US" altLang="zh-CN"/>
              <a:t>if</a:t>
            </a:r>
            <a:r>
              <a:rPr lang="en-US" altLang="zh-CN" b="1"/>
              <a:t> (</a:t>
            </a:r>
            <a:r>
              <a:rPr lang="en-US" altLang="zh-CN"/>
              <a:t>window</a:t>
            </a:r>
            <a:r>
              <a:rPr lang="en-US" altLang="zh-CN" b="1"/>
              <a:t>.</a:t>
            </a:r>
            <a:r>
              <a:rPr lang="en-US" altLang="zh-CN"/>
              <a:t>event</a:t>
            </a:r>
            <a:r>
              <a:rPr lang="en-US" altLang="zh-CN" b="1"/>
              <a:t>.</a:t>
            </a:r>
            <a:r>
              <a:rPr lang="en-US" altLang="zh-CN"/>
              <a:t>shiftKey</a:t>
            </a:r>
            <a:r>
              <a:rPr lang="en-US" altLang="zh-CN" b="1"/>
              <a:t>) {</a:t>
            </a:r>
          </a:p>
          <a:p>
            <a:r>
              <a:rPr lang="en-US" altLang="zh-CN" b="1"/>
              <a:t>                    </a:t>
            </a:r>
            <a:r>
              <a:rPr lang="en-US" altLang="zh-CN"/>
              <a:t>alert</a:t>
            </a:r>
            <a:r>
              <a:rPr lang="en-US" altLang="zh-CN" b="1"/>
              <a:t>(</a:t>
            </a:r>
            <a:r>
              <a:rPr lang="en-US" altLang="zh-CN"/>
              <a:t>'</a:t>
            </a:r>
            <a:r>
              <a:rPr lang="zh-CN" altLang="en-US"/>
              <a:t>按下了</a:t>
            </a:r>
            <a:r>
              <a:rPr lang="en-US" altLang="zh-CN"/>
              <a:t>shitf'</a:t>
            </a:r>
            <a:r>
              <a:rPr lang="en-US" altLang="zh-CN" b="1"/>
              <a:t>);</a:t>
            </a:r>
          </a:p>
          <a:p>
            <a:r>
              <a:rPr lang="en-US" altLang="zh-CN" b="1"/>
              <a:t>                } </a:t>
            </a:r>
            <a:r>
              <a:rPr lang="en-US" altLang="zh-CN"/>
              <a:t>else</a:t>
            </a:r>
            <a:r>
              <a:rPr lang="en-US" altLang="zh-CN" b="1"/>
              <a:t> {</a:t>
            </a:r>
          </a:p>
          <a:p>
            <a:r>
              <a:rPr lang="en-US" altLang="zh-CN" b="1"/>
              <a:t>                    </a:t>
            </a:r>
            <a:r>
              <a:rPr lang="en-US" altLang="zh-CN"/>
              <a:t>alert</a:t>
            </a:r>
            <a:r>
              <a:rPr lang="en-US" altLang="zh-CN" b="1"/>
              <a:t>(</a:t>
            </a:r>
            <a:r>
              <a:rPr lang="en-US" altLang="zh-CN"/>
              <a:t>'</a:t>
            </a:r>
            <a:r>
              <a:rPr lang="zh-CN" altLang="en-US"/>
              <a:t>普通按键</a:t>
            </a:r>
            <a:r>
              <a:rPr lang="en-US" altLang="zh-CN"/>
              <a:t>'</a:t>
            </a:r>
            <a:r>
              <a:rPr lang="en-US" altLang="zh-CN" b="1"/>
              <a:t>);</a:t>
            </a:r>
          </a:p>
          <a:p>
            <a:r>
              <a:rPr lang="en-US" altLang="zh-CN" b="1"/>
              <a:t>                }</a:t>
            </a:r>
          </a:p>
          <a:p>
            <a:pPr>
              <a:lnSpc>
                <a:spcPct val="80000"/>
              </a:lnSpc>
            </a:pPr>
            <a:r>
              <a:rPr lang="en-US" altLang="zh-CN" sz="1400"/>
              <a:t>-------------------------------------</a:t>
            </a:r>
            <a:r>
              <a:rPr lang="zh-CN" altLang="en-US" sz="1400"/>
              <a:t>按键</a:t>
            </a:r>
          </a:p>
          <a:p>
            <a:pPr>
              <a:lnSpc>
                <a:spcPct val="80000"/>
              </a:lnSpc>
            </a:pPr>
            <a:endParaRPr lang="en-US" altLang="zh-CN" sz="1400"/>
          </a:p>
          <a:p>
            <a:pPr>
              <a:lnSpc>
                <a:spcPct val="80000"/>
              </a:lnSpc>
            </a:pPr>
            <a:r>
              <a:rPr lang="en-US" altLang="zh-CN" sz="1400"/>
              <a:t>//</a:t>
            </a:r>
            <a:r>
              <a:rPr lang="zh-CN" altLang="en-US" sz="1400"/>
              <a:t>在</a:t>
            </a:r>
            <a:r>
              <a:rPr lang="en-US" altLang="zh-CN" sz="1400"/>
              <a:t>FF</a:t>
            </a:r>
            <a:r>
              <a:rPr lang="zh-CN" altLang="en-US" sz="1400"/>
              <a:t>下的写法</a:t>
            </a:r>
            <a:endParaRPr lang="zh-CN" altLang="en-US" sz="1400" b="1"/>
          </a:p>
          <a:p>
            <a:pPr>
              <a:lnSpc>
                <a:spcPct val="80000"/>
              </a:lnSpc>
            </a:pPr>
            <a:r>
              <a:rPr lang="zh-CN" altLang="en-US" sz="1400" b="1"/>
              <a:t>        </a:t>
            </a:r>
            <a:r>
              <a:rPr lang="en-US" altLang="zh-CN" sz="1400"/>
              <a:t>function</a:t>
            </a:r>
            <a:r>
              <a:rPr lang="en-US" altLang="zh-CN" sz="1400" b="1"/>
              <a:t> </a:t>
            </a:r>
            <a:r>
              <a:rPr lang="en-US" altLang="zh-CN" sz="1400"/>
              <a:t>BodyClickHandlerOnFF</a:t>
            </a:r>
            <a:r>
              <a:rPr lang="en-US" altLang="zh-CN" sz="1400" b="1"/>
              <a:t>(</a:t>
            </a:r>
            <a:r>
              <a:rPr lang="en-US" altLang="zh-CN" sz="1400"/>
              <a:t>e</a:t>
            </a:r>
            <a:r>
              <a:rPr lang="en-US" altLang="zh-CN" sz="1400" b="1"/>
              <a:t>) {</a:t>
            </a:r>
          </a:p>
          <a:p>
            <a:pPr>
              <a:lnSpc>
                <a:spcPct val="80000"/>
              </a:lnSpc>
            </a:pPr>
            <a:r>
              <a:rPr lang="en-US" altLang="zh-CN" sz="1400" b="1"/>
              <a:t>            </a:t>
            </a:r>
            <a:r>
              <a:rPr lang="en-US" altLang="zh-CN" sz="1400"/>
              <a:t>if</a:t>
            </a:r>
            <a:r>
              <a:rPr lang="en-US" altLang="zh-CN" sz="1400" b="1"/>
              <a:t> (</a:t>
            </a:r>
            <a:r>
              <a:rPr lang="en-US" altLang="zh-CN" sz="1400"/>
              <a:t>e</a:t>
            </a:r>
            <a:r>
              <a:rPr lang="en-US" altLang="zh-CN" sz="1400" b="1"/>
              <a:t>.</a:t>
            </a:r>
            <a:r>
              <a:rPr lang="en-US" altLang="zh-CN" sz="1400"/>
              <a:t>altKey</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a:t>
            </a:r>
            <a:r>
              <a:rPr lang="zh-CN" altLang="en-US" sz="1400"/>
              <a:t>按下</a:t>
            </a:r>
            <a:r>
              <a:rPr lang="en-US" altLang="zh-CN" sz="1400"/>
              <a:t>alt</a:t>
            </a:r>
            <a:r>
              <a:rPr lang="zh-CN" altLang="en-US" sz="1400"/>
              <a:t>键</a:t>
            </a:r>
            <a:r>
              <a:rPr lang="en-US" altLang="zh-CN" sz="1400"/>
              <a:t>'</a:t>
            </a:r>
            <a:r>
              <a:rPr lang="en-US" altLang="zh-CN" sz="1400" b="1"/>
              <a:t>);</a:t>
            </a:r>
          </a:p>
          <a:p>
            <a:pPr>
              <a:lnSpc>
                <a:spcPct val="80000"/>
              </a:lnSpc>
            </a:pPr>
            <a:r>
              <a:rPr lang="en-US" altLang="zh-CN" sz="1400" b="1"/>
              <a:t>            } </a:t>
            </a:r>
            <a:r>
              <a:rPr lang="en-US" altLang="zh-CN" sz="1400"/>
              <a:t>else</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a:t>
            </a:r>
            <a:r>
              <a:rPr lang="zh-CN" altLang="en-US" sz="1400"/>
              <a:t>普通点击！</a:t>
            </a:r>
            <a:r>
              <a:rPr lang="en-US" altLang="zh-CN" sz="1400"/>
              <a:t>'</a:t>
            </a:r>
            <a:r>
              <a:rPr lang="en-US" altLang="zh-CN" sz="1400" b="1"/>
              <a:t>);</a:t>
            </a:r>
          </a:p>
          <a:p>
            <a:pPr>
              <a:lnSpc>
                <a:spcPct val="80000"/>
              </a:lnSpc>
            </a:pPr>
            <a:r>
              <a:rPr lang="en-US" altLang="zh-CN" sz="1400" b="1"/>
              <a:t>            }</a:t>
            </a:r>
          </a:p>
          <a:p>
            <a:pPr>
              <a:lnSpc>
                <a:spcPct val="80000"/>
              </a:lnSpc>
            </a:pPr>
            <a:r>
              <a:rPr lang="en-US" altLang="zh-CN" sz="1400" b="1"/>
              <a:t>        }</a:t>
            </a:r>
          </a:p>
          <a:p>
            <a:pPr>
              <a:lnSpc>
                <a:spcPct val="80000"/>
              </a:lnSpc>
            </a:pPr>
            <a:r>
              <a:rPr lang="en-US" altLang="zh-CN" sz="1400"/>
              <a:t>&lt;body</a:t>
            </a:r>
            <a:r>
              <a:rPr lang="en-US" altLang="zh-CN" sz="1400" b="1"/>
              <a:t> </a:t>
            </a:r>
            <a:r>
              <a:rPr lang="en-US" altLang="zh-CN" sz="1400"/>
              <a:t>onclick="BodyClickHandlerOnFF(event);"&gt;</a:t>
            </a:r>
          </a:p>
          <a:p>
            <a:pPr>
              <a:lnSpc>
                <a:spcPct val="80000"/>
              </a:lnSpc>
            </a:pPr>
            <a:endParaRPr lang="zh-CN" altLang="en-US" sz="1400"/>
          </a:p>
          <a:p>
            <a:pPr>
              <a:lnSpc>
                <a:spcPct val="80000"/>
              </a:lnSpc>
            </a:pPr>
            <a:r>
              <a:rPr lang="en-US" altLang="zh-CN" sz="1400"/>
              <a:t>//</a:t>
            </a:r>
            <a:r>
              <a:rPr lang="zh-CN" altLang="en-US" sz="1400"/>
              <a:t>在</a:t>
            </a:r>
            <a:r>
              <a:rPr lang="en-US" altLang="zh-CN" sz="1400"/>
              <a:t>IE</a:t>
            </a:r>
            <a:r>
              <a:rPr lang="zh-CN" altLang="en-US" sz="1400"/>
              <a:t>下的写法</a:t>
            </a:r>
          </a:p>
          <a:p>
            <a:pPr>
              <a:lnSpc>
                <a:spcPct val="80000"/>
              </a:lnSpc>
            </a:pPr>
            <a:r>
              <a:rPr lang="zh-CN" altLang="en-US" sz="1400"/>
              <a:t> </a:t>
            </a:r>
            <a:r>
              <a:rPr lang="en-US" altLang="zh-CN" sz="1400"/>
              <a:t>//</a:t>
            </a:r>
            <a:r>
              <a:rPr lang="zh-CN" altLang="en-US" sz="1400"/>
              <a:t>在</a:t>
            </a:r>
            <a:r>
              <a:rPr lang="en-US" altLang="zh-CN" sz="1400"/>
              <a:t>IE</a:t>
            </a:r>
            <a:r>
              <a:rPr lang="zh-CN" altLang="en-US" sz="1400"/>
              <a:t>下的写法</a:t>
            </a:r>
            <a:endParaRPr lang="zh-CN" altLang="en-US" sz="1400" b="1"/>
          </a:p>
          <a:p>
            <a:pPr>
              <a:lnSpc>
                <a:spcPct val="80000"/>
              </a:lnSpc>
            </a:pPr>
            <a:r>
              <a:rPr lang="zh-CN" altLang="en-US" sz="1400" b="1"/>
              <a:t>        </a:t>
            </a:r>
            <a:r>
              <a:rPr lang="en-US" altLang="zh-CN" sz="1400"/>
              <a:t>function</a:t>
            </a:r>
            <a:r>
              <a:rPr lang="en-US" altLang="zh-CN" sz="1400" b="1"/>
              <a:t> </a:t>
            </a:r>
            <a:r>
              <a:rPr lang="en-US" altLang="zh-CN" sz="1400"/>
              <a:t>BodyClickHandler</a:t>
            </a:r>
            <a:r>
              <a:rPr lang="en-US" altLang="zh-CN" sz="1400" b="1"/>
              <a:t>() {</a:t>
            </a:r>
          </a:p>
          <a:p>
            <a:pPr>
              <a:lnSpc>
                <a:spcPct val="80000"/>
              </a:lnSpc>
            </a:pPr>
            <a:r>
              <a:rPr lang="en-US" altLang="zh-CN" sz="1400" b="1"/>
              <a:t>            </a:t>
            </a:r>
            <a:r>
              <a:rPr lang="en-US" altLang="zh-CN" sz="1400"/>
              <a:t>if</a:t>
            </a:r>
            <a:r>
              <a:rPr lang="en-US" altLang="zh-CN" sz="1400" b="1"/>
              <a:t> (</a:t>
            </a:r>
            <a:r>
              <a:rPr lang="en-US" altLang="zh-CN" sz="1400"/>
              <a:t>window</a:t>
            </a:r>
            <a:r>
              <a:rPr lang="en-US" altLang="zh-CN" sz="1400" b="1"/>
              <a:t>.</a:t>
            </a:r>
            <a:r>
              <a:rPr lang="en-US" altLang="zh-CN" sz="1400"/>
              <a:t>event</a:t>
            </a:r>
            <a:r>
              <a:rPr lang="en-US" altLang="zh-CN" sz="1400" b="1"/>
              <a:t>.</a:t>
            </a:r>
            <a:r>
              <a:rPr lang="en-US" altLang="zh-CN" sz="1400"/>
              <a:t>altKey</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'press alt key'</a:t>
            </a:r>
            <a:r>
              <a:rPr lang="en-US" altLang="zh-CN" sz="1400" b="1"/>
              <a:t>);</a:t>
            </a:r>
          </a:p>
          <a:p>
            <a:pPr>
              <a:lnSpc>
                <a:spcPct val="80000"/>
              </a:lnSpc>
            </a:pPr>
            <a:r>
              <a:rPr lang="en-US" altLang="zh-CN" sz="1400" b="1"/>
              <a:t>            } </a:t>
            </a:r>
            <a:r>
              <a:rPr lang="en-US" altLang="zh-CN" sz="1400"/>
              <a:t>else</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'normal click'</a:t>
            </a:r>
            <a:r>
              <a:rPr lang="en-US" altLang="zh-CN" sz="1400" b="1"/>
              <a:t>);</a:t>
            </a:r>
          </a:p>
          <a:p>
            <a:pPr>
              <a:lnSpc>
                <a:spcPct val="80000"/>
              </a:lnSpc>
            </a:pPr>
            <a:r>
              <a:rPr lang="en-US" altLang="zh-CN" sz="1400" b="1"/>
              <a:t>            }</a:t>
            </a:r>
          </a:p>
          <a:p>
            <a:pPr>
              <a:lnSpc>
                <a:spcPct val="80000"/>
              </a:lnSpc>
            </a:pPr>
            <a:r>
              <a:rPr lang="en-US" altLang="zh-CN" sz="1400" b="1"/>
              <a:t>        }</a:t>
            </a:r>
          </a:p>
          <a:p>
            <a:pPr>
              <a:lnSpc>
                <a:spcPct val="80000"/>
              </a:lnSpc>
            </a:pPr>
            <a:r>
              <a:rPr lang="en-US" altLang="zh-CN" sz="1400"/>
              <a:t>&lt;body</a:t>
            </a:r>
            <a:r>
              <a:rPr lang="en-US" altLang="zh-CN" sz="1400" b="1"/>
              <a:t> </a:t>
            </a:r>
            <a:r>
              <a:rPr lang="en-US" altLang="zh-CN" sz="1400"/>
              <a:t>onclick="BodyClickHandler();"&gt;</a:t>
            </a:r>
          </a:p>
          <a:p>
            <a:pPr>
              <a:lnSpc>
                <a:spcPct val="80000"/>
              </a:lnSpc>
            </a:pPr>
            <a:endParaRPr lang="en-US" altLang="zh-CN" sz="1400"/>
          </a:p>
          <a:p>
            <a:pPr>
              <a:lnSpc>
                <a:spcPct val="80000"/>
              </a:lnSpc>
            </a:pPr>
            <a:r>
              <a:rPr lang="en-US" altLang="zh-CN" sz="1400"/>
              <a:t>===================================</a:t>
            </a:r>
            <a:r>
              <a:rPr lang="zh-CN" altLang="en-US" sz="1400"/>
              <a:t>兼容的写法</a:t>
            </a:r>
            <a:r>
              <a:rPr lang="en-US" altLang="zh-CN" sz="1400"/>
              <a:t>======================================================</a:t>
            </a:r>
          </a:p>
          <a:p>
            <a:pPr>
              <a:lnSpc>
                <a:spcPct val="80000"/>
              </a:lnSpc>
            </a:pPr>
            <a:r>
              <a:rPr lang="en-US" altLang="zh-CN" sz="1400"/>
              <a:t> &lt;script</a:t>
            </a:r>
            <a:r>
              <a:rPr lang="en-US" altLang="zh-CN" sz="1400" b="1"/>
              <a:t> </a:t>
            </a:r>
            <a:r>
              <a:rPr lang="en-US" altLang="zh-CN" sz="1400"/>
              <a:t>type="text/javascript"&gt;</a:t>
            </a:r>
            <a:endParaRPr lang="en-US" altLang="zh-CN" sz="1400" b="1"/>
          </a:p>
          <a:p>
            <a:pPr>
              <a:lnSpc>
                <a:spcPct val="80000"/>
              </a:lnSpc>
            </a:pPr>
            <a:r>
              <a:rPr lang="en-US" altLang="zh-CN" sz="1400" b="1"/>
              <a:t>        </a:t>
            </a:r>
            <a:r>
              <a:rPr lang="en-US" altLang="zh-CN" sz="1400"/>
              <a:t>document</a:t>
            </a:r>
            <a:r>
              <a:rPr lang="en-US" altLang="zh-CN" sz="1400" b="1"/>
              <a:t>.</a:t>
            </a:r>
            <a:r>
              <a:rPr lang="en-US" altLang="zh-CN" sz="1400"/>
              <a:t>body</a:t>
            </a:r>
            <a:r>
              <a:rPr lang="en-US" altLang="zh-CN" sz="1400" b="1"/>
              <a:t>.</a:t>
            </a:r>
            <a:r>
              <a:rPr lang="en-US" altLang="zh-CN" sz="1400"/>
              <a:t>onmousemove</a:t>
            </a:r>
            <a:r>
              <a:rPr lang="en-US" altLang="zh-CN" sz="1400" b="1"/>
              <a:t> </a:t>
            </a:r>
            <a:r>
              <a:rPr lang="en-US" altLang="zh-CN" sz="1400"/>
              <a:t>=</a:t>
            </a:r>
            <a:r>
              <a:rPr lang="en-US" altLang="zh-CN" sz="1400" b="1"/>
              <a:t> </a:t>
            </a:r>
            <a:r>
              <a:rPr lang="en-US" altLang="zh-CN" sz="1400"/>
              <a:t>function</a:t>
            </a:r>
            <a:r>
              <a:rPr lang="en-US" altLang="zh-CN" sz="1400" b="1"/>
              <a:t> () {</a:t>
            </a:r>
          </a:p>
          <a:p>
            <a:pPr>
              <a:lnSpc>
                <a:spcPct val="80000"/>
              </a:lnSpc>
            </a:pPr>
            <a:r>
              <a:rPr lang="en-US" altLang="zh-CN" sz="1400" b="1"/>
              <a:t>            </a:t>
            </a:r>
            <a:r>
              <a:rPr lang="en-US" altLang="zh-CN" sz="1400"/>
              <a:t>if</a:t>
            </a:r>
            <a:r>
              <a:rPr lang="en-US" altLang="zh-CN" sz="1400" b="1"/>
              <a:t> (</a:t>
            </a:r>
            <a:r>
              <a:rPr lang="en-US" altLang="zh-CN" sz="1400"/>
              <a:t>window</a:t>
            </a:r>
            <a:r>
              <a:rPr lang="en-US" altLang="zh-CN" sz="1400" b="1"/>
              <a:t>.</a:t>
            </a:r>
            <a:r>
              <a:rPr lang="en-US" altLang="zh-CN" sz="1400"/>
              <a:t>event</a:t>
            </a:r>
            <a:r>
              <a:rPr lang="en-US" altLang="zh-CN" sz="1400" b="1"/>
              <a:t>) {</a:t>
            </a:r>
          </a:p>
          <a:p>
            <a:pPr>
              <a:lnSpc>
                <a:spcPct val="80000"/>
              </a:lnSpc>
            </a:pPr>
            <a:r>
              <a:rPr lang="en-US" altLang="zh-CN" sz="1400" b="1"/>
              <a:t>                </a:t>
            </a:r>
            <a:r>
              <a:rPr lang="en-US" altLang="zh-CN" sz="1400"/>
              <a:t>document</a:t>
            </a:r>
            <a:r>
              <a:rPr lang="en-US" altLang="zh-CN" sz="1400" b="1"/>
              <a:t>.</a:t>
            </a:r>
            <a:r>
              <a:rPr lang="en-US" altLang="zh-CN" sz="1400"/>
              <a:t>title</a:t>
            </a:r>
            <a:r>
              <a:rPr lang="en-US" altLang="zh-CN" sz="1400" b="1"/>
              <a:t> </a:t>
            </a:r>
            <a:r>
              <a:rPr lang="en-US" altLang="zh-CN" sz="1400"/>
              <a:t>=</a:t>
            </a:r>
            <a:r>
              <a:rPr lang="en-US" altLang="zh-CN" sz="1400" b="1"/>
              <a:t> </a:t>
            </a:r>
            <a:r>
              <a:rPr lang="en-US" altLang="zh-CN" sz="1400"/>
              <a:t>'('</a:t>
            </a:r>
            <a:r>
              <a:rPr lang="en-US" altLang="zh-CN" sz="1400" b="1"/>
              <a:t> </a:t>
            </a:r>
            <a:r>
              <a:rPr lang="en-US" altLang="zh-CN" sz="1400"/>
              <a:t>+</a:t>
            </a:r>
            <a:r>
              <a:rPr lang="en-US" altLang="zh-CN" sz="1400" b="1"/>
              <a:t> </a:t>
            </a:r>
            <a:r>
              <a:rPr lang="en-US" altLang="zh-CN" sz="1400"/>
              <a:t>window</a:t>
            </a:r>
            <a:r>
              <a:rPr lang="en-US" altLang="zh-CN" sz="1400" b="1"/>
              <a:t>.</a:t>
            </a:r>
            <a:r>
              <a:rPr lang="en-US" altLang="zh-CN" sz="1400"/>
              <a:t>event</a:t>
            </a:r>
            <a:r>
              <a:rPr lang="en-US" altLang="zh-CN" sz="1400" b="1"/>
              <a:t>.</a:t>
            </a:r>
            <a:r>
              <a:rPr lang="en-US" altLang="zh-CN" sz="1400"/>
              <a:t>clientX</a:t>
            </a:r>
            <a:r>
              <a:rPr lang="en-US" altLang="zh-CN" sz="1400" b="1"/>
              <a:t> </a:t>
            </a:r>
            <a:r>
              <a:rPr lang="en-US" altLang="zh-CN" sz="1400"/>
              <a:t>+</a:t>
            </a:r>
            <a:r>
              <a:rPr lang="en-US" altLang="zh-CN" sz="1400" b="1"/>
              <a:t> </a:t>
            </a:r>
            <a:r>
              <a:rPr lang="en-US" altLang="zh-CN" sz="1400"/>
              <a:t>','</a:t>
            </a:r>
            <a:r>
              <a:rPr lang="en-US" altLang="zh-CN" sz="1400" b="1"/>
              <a:t> </a:t>
            </a:r>
            <a:r>
              <a:rPr lang="en-US" altLang="zh-CN" sz="1400"/>
              <a:t>+</a:t>
            </a:r>
            <a:r>
              <a:rPr lang="en-US" altLang="zh-CN" sz="1400" b="1"/>
              <a:t> </a:t>
            </a:r>
            <a:r>
              <a:rPr lang="en-US" altLang="zh-CN" sz="1400"/>
              <a:t>window</a:t>
            </a:r>
            <a:r>
              <a:rPr lang="en-US" altLang="zh-CN" sz="1400" b="1"/>
              <a:t>.</a:t>
            </a:r>
            <a:r>
              <a:rPr lang="en-US" altLang="zh-CN" sz="1400"/>
              <a:t>event</a:t>
            </a:r>
            <a:r>
              <a:rPr lang="en-US" altLang="zh-CN" sz="1400" b="1"/>
              <a:t>.</a:t>
            </a:r>
            <a:r>
              <a:rPr lang="en-US" altLang="zh-CN" sz="1400"/>
              <a:t>clientY</a:t>
            </a:r>
            <a:r>
              <a:rPr lang="en-US" altLang="zh-CN" sz="1400" b="1"/>
              <a:t> </a:t>
            </a:r>
            <a:r>
              <a:rPr lang="en-US" altLang="zh-CN" sz="1400"/>
              <a:t>+</a:t>
            </a:r>
            <a:r>
              <a:rPr lang="en-US" altLang="zh-CN" sz="1400" b="1"/>
              <a:t> </a:t>
            </a:r>
            <a:r>
              <a:rPr lang="en-US" altLang="zh-CN" sz="1400"/>
              <a:t>')'</a:t>
            </a:r>
            <a:r>
              <a:rPr lang="en-US" altLang="zh-CN" sz="1400" b="1"/>
              <a:t>;</a:t>
            </a:r>
          </a:p>
          <a:p>
            <a:pPr>
              <a:lnSpc>
                <a:spcPct val="80000"/>
              </a:lnSpc>
            </a:pPr>
            <a:r>
              <a:rPr lang="en-US" altLang="zh-CN" sz="1400" b="1"/>
              <a:t>            } </a:t>
            </a:r>
            <a:r>
              <a:rPr lang="en-US" altLang="zh-CN" sz="1400"/>
              <a:t>else</a:t>
            </a:r>
            <a:r>
              <a:rPr lang="en-US" altLang="zh-CN" sz="1400" b="1"/>
              <a:t> {</a:t>
            </a:r>
          </a:p>
          <a:p>
            <a:pPr>
              <a:lnSpc>
                <a:spcPct val="80000"/>
              </a:lnSpc>
            </a:pPr>
            <a:r>
              <a:rPr lang="en-US" altLang="zh-CN" sz="1400" b="1"/>
              <a:t>                </a:t>
            </a:r>
            <a:r>
              <a:rPr lang="en-US" altLang="zh-CN" sz="1400"/>
              <a:t>document</a:t>
            </a:r>
            <a:r>
              <a:rPr lang="en-US" altLang="zh-CN" sz="1400" b="1"/>
              <a:t>.</a:t>
            </a:r>
            <a:r>
              <a:rPr lang="en-US" altLang="zh-CN" sz="1400"/>
              <a:t>title</a:t>
            </a:r>
            <a:r>
              <a:rPr lang="en-US" altLang="zh-CN" sz="1400" b="1"/>
              <a:t> </a:t>
            </a:r>
            <a:r>
              <a:rPr lang="en-US" altLang="zh-CN" sz="1400"/>
              <a:t>=</a:t>
            </a:r>
            <a:r>
              <a:rPr lang="en-US" altLang="zh-CN" sz="1400" b="1"/>
              <a:t> </a:t>
            </a:r>
            <a:r>
              <a:rPr lang="en-US" altLang="zh-CN" sz="1400"/>
              <a:t>'('</a:t>
            </a:r>
            <a:r>
              <a:rPr lang="en-US" altLang="zh-CN" sz="1400" b="1"/>
              <a:t> </a:t>
            </a:r>
            <a:r>
              <a:rPr lang="en-US" altLang="zh-CN" sz="1400"/>
              <a:t>+</a:t>
            </a:r>
            <a:r>
              <a:rPr lang="en-US" altLang="zh-CN" sz="1400" b="1"/>
              <a:t> </a:t>
            </a:r>
            <a:r>
              <a:rPr lang="en-US" altLang="zh-CN" sz="1400"/>
              <a:t>arguments</a:t>
            </a:r>
            <a:r>
              <a:rPr lang="en-US" altLang="zh-CN" sz="1400" b="1"/>
              <a:t>[</a:t>
            </a:r>
            <a:r>
              <a:rPr lang="en-US" altLang="zh-CN" sz="1400"/>
              <a:t>0</a:t>
            </a:r>
            <a:r>
              <a:rPr lang="en-US" altLang="zh-CN" sz="1400" b="1"/>
              <a:t>].</a:t>
            </a:r>
            <a:r>
              <a:rPr lang="en-US" altLang="zh-CN" sz="1400"/>
              <a:t>clientX</a:t>
            </a:r>
            <a:r>
              <a:rPr lang="en-US" altLang="zh-CN" sz="1400" b="1"/>
              <a:t> </a:t>
            </a:r>
            <a:r>
              <a:rPr lang="en-US" altLang="zh-CN" sz="1400"/>
              <a:t>+</a:t>
            </a:r>
            <a:r>
              <a:rPr lang="en-US" altLang="zh-CN" sz="1400" b="1"/>
              <a:t> </a:t>
            </a:r>
            <a:r>
              <a:rPr lang="en-US" altLang="zh-CN" sz="1400"/>
              <a:t>','</a:t>
            </a:r>
            <a:r>
              <a:rPr lang="en-US" altLang="zh-CN" sz="1400" b="1"/>
              <a:t> </a:t>
            </a:r>
            <a:r>
              <a:rPr lang="en-US" altLang="zh-CN" sz="1400"/>
              <a:t>+</a:t>
            </a:r>
            <a:r>
              <a:rPr lang="en-US" altLang="zh-CN" sz="1400" b="1"/>
              <a:t> </a:t>
            </a:r>
            <a:r>
              <a:rPr lang="en-US" altLang="zh-CN" sz="1400"/>
              <a:t>arguments</a:t>
            </a:r>
            <a:r>
              <a:rPr lang="en-US" altLang="zh-CN" sz="1400" b="1"/>
              <a:t>[</a:t>
            </a:r>
            <a:r>
              <a:rPr lang="en-US" altLang="zh-CN" sz="1400"/>
              <a:t>0</a:t>
            </a:r>
            <a:r>
              <a:rPr lang="en-US" altLang="zh-CN" sz="1400" b="1"/>
              <a:t>].</a:t>
            </a:r>
            <a:r>
              <a:rPr lang="en-US" altLang="zh-CN" sz="1400"/>
              <a:t>clientY</a:t>
            </a:r>
            <a:r>
              <a:rPr lang="en-US" altLang="zh-CN" sz="1400" b="1"/>
              <a:t> </a:t>
            </a:r>
            <a:r>
              <a:rPr lang="en-US" altLang="zh-CN" sz="1400"/>
              <a:t>+</a:t>
            </a:r>
            <a:r>
              <a:rPr lang="en-US" altLang="zh-CN" sz="1400" b="1"/>
              <a:t> </a:t>
            </a:r>
            <a:r>
              <a:rPr lang="en-US" altLang="zh-CN" sz="1400"/>
              <a:t>')'</a:t>
            </a:r>
            <a:r>
              <a:rPr lang="en-US" altLang="zh-CN" sz="1400" b="1"/>
              <a:t>;</a:t>
            </a:r>
          </a:p>
          <a:p>
            <a:pPr>
              <a:lnSpc>
                <a:spcPct val="80000"/>
              </a:lnSpc>
            </a:pPr>
            <a:r>
              <a:rPr lang="en-US" altLang="zh-CN" sz="1400" b="1"/>
              <a:t>            }</a:t>
            </a:r>
          </a:p>
          <a:p>
            <a:pPr>
              <a:lnSpc>
                <a:spcPct val="80000"/>
              </a:lnSpc>
            </a:pPr>
            <a:r>
              <a:rPr lang="en-US" altLang="zh-CN" sz="1400" b="1"/>
              <a:t>        }</a:t>
            </a:r>
          </a:p>
          <a:p>
            <a:pPr>
              <a:lnSpc>
                <a:spcPct val="80000"/>
              </a:lnSpc>
            </a:pPr>
            <a:r>
              <a:rPr lang="en-US" altLang="zh-CN" sz="1400" b="1"/>
              <a:t>    </a:t>
            </a:r>
            <a:r>
              <a:rPr lang="en-US" altLang="zh-CN" sz="1400"/>
              <a:t>&lt;/script&gt;</a:t>
            </a:r>
          </a:p>
          <a:p>
            <a:pPr>
              <a:lnSpc>
                <a:spcPct val="80000"/>
              </a:lnSpc>
            </a:pPr>
            <a:endParaRPr lang="en-US" altLang="zh-CN" sz="1400"/>
          </a:p>
          <a:p>
            <a:pPr>
              <a:lnSpc>
                <a:spcPct val="80000"/>
              </a:lnSpc>
            </a:pPr>
            <a:endParaRPr lang="zh-CN" altLang="en-US" sz="1400"/>
          </a:p>
        </p:txBody>
      </p:sp>
    </p:spTree>
    <p:extLst>
      <p:ext uri="{BB962C8B-B14F-4D97-AF65-F5344CB8AC3E}">
        <p14:creationId xmlns:p14="http://schemas.microsoft.com/office/powerpoint/2010/main" val="262500653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p:txBody>
          <a:bodyPr/>
          <a:lstStyle/>
          <a:p>
            <a:r>
              <a:rPr lang="zh-CN" altLang="en-US"/>
              <a:t> </a:t>
            </a:r>
            <a:r>
              <a:rPr lang="en-US" altLang="zh-CN"/>
              <a:t>document</a:t>
            </a:r>
            <a:r>
              <a:rPr lang="en-US" altLang="zh-CN" b="1"/>
              <a:t>.</a:t>
            </a:r>
            <a:r>
              <a:rPr lang="en-US" altLang="zh-CN"/>
              <a:t>getElementById</a:t>
            </a:r>
            <a:r>
              <a:rPr lang="en-US" altLang="zh-CN" b="1"/>
              <a:t>(</a:t>
            </a:r>
            <a:r>
              <a:rPr lang="en-US" altLang="zh-CN"/>
              <a:t>'dv'</a:t>
            </a:r>
            <a:r>
              <a:rPr lang="en-US" altLang="zh-CN" b="1"/>
              <a:t>).</a:t>
            </a:r>
            <a:r>
              <a:rPr lang="en-US" altLang="zh-CN"/>
              <a:t>onmousemove</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document</a:t>
            </a:r>
            <a:r>
              <a:rPr lang="en-US" altLang="zh-CN" b="1"/>
              <a:t>.</a:t>
            </a:r>
            <a:r>
              <a:rPr lang="en-US" altLang="zh-CN"/>
              <a:t>title</a:t>
            </a:r>
            <a:r>
              <a:rPr lang="en-US" altLang="zh-CN" b="1"/>
              <a:t> </a:t>
            </a:r>
            <a:r>
              <a:rPr lang="en-US" altLang="zh-CN"/>
              <a:t>=</a:t>
            </a:r>
            <a:r>
              <a:rPr lang="en-US" altLang="zh-CN" b="1"/>
              <a:t> </a:t>
            </a:r>
            <a:r>
              <a:rPr lang="en-US" altLang="zh-CN"/>
              <a:t>window</a:t>
            </a:r>
            <a:r>
              <a:rPr lang="en-US" altLang="zh-CN" b="1"/>
              <a:t>.</a:t>
            </a:r>
            <a:r>
              <a:rPr lang="en-US" altLang="zh-CN"/>
              <a:t>event</a:t>
            </a:r>
            <a:r>
              <a:rPr lang="en-US" altLang="zh-CN" b="1"/>
              <a:t>.</a:t>
            </a:r>
            <a:r>
              <a:rPr lang="en-US" altLang="zh-CN"/>
              <a:t>screenX</a:t>
            </a:r>
            <a:r>
              <a:rPr lang="en-US" altLang="zh-CN" b="1"/>
              <a:t> </a:t>
            </a:r>
            <a:r>
              <a:rPr lang="en-US" altLang="zh-CN"/>
              <a:t>+</a:t>
            </a:r>
            <a:r>
              <a:rPr lang="en-US" altLang="zh-CN" b="1"/>
              <a:t> </a:t>
            </a:r>
            <a:r>
              <a:rPr lang="en-US" altLang="zh-CN"/>
              <a:t>','</a:t>
            </a:r>
            <a:r>
              <a:rPr lang="en-US" altLang="zh-CN" b="1"/>
              <a:t> </a:t>
            </a:r>
            <a:r>
              <a:rPr lang="en-US" altLang="zh-CN"/>
              <a:t>+</a:t>
            </a:r>
            <a:r>
              <a:rPr lang="en-US" altLang="zh-CN" b="1"/>
              <a:t> </a:t>
            </a:r>
            <a:r>
              <a:rPr lang="en-US" altLang="zh-CN"/>
              <a:t>window</a:t>
            </a:r>
            <a:r>
              <a:rPr lang="en-US" altLang="zh-CN" b="1"/>
              <a:t>.</a:t>
            </a:r>
            <a:r>
              <a:rPr lang="en-US" altLang="zh-CN"/>
              <a:t>event</a:t>
            </a:r>
            <a:r>
              <a:rPr lang="en-US" altLang="zh-CN" b="1"/>
              <a:t>.</a:t>
            </a:r>
            <a:r>
              <a:rPr lang="en-US" altLang="zh-CN"/>
              <a:t>screenY</a:t>
            </a:r>
            <a:r>
              <a:rPr lang="en-US" altLang="zh-CN" b="1"/>
              <a:t>;</a:t>
            </a:r>
          </a:p>
          <a:p>
            <a:r>
              <a:rPr lang="en-US" altLang="zh-CN" b="1"/>
              <a:t>            }</a:t>
            </a:r>
          </a:p>
          <a:p>
            <a:r>
              <a:rPr lang="en-US" altLang="zh-CN"/>
              <a:t>==================</a:t>
            </a:r>
            <a:r>
              <a:rPr lang="zh-CN" altLang="en-US"/>
              <a:t>屏幕坐标</a:t>
            </a:r>
          </a:p>
          <a:p>
            <a:r>
              <a:rPr lang="zh-CN" altLang="en-US"/>
              <a:t> </a:t>
            </a:r>
            <a:r>
              <a:rPr lang="en-US" altLang="zh-CN"/>
              <a:t>document</a:t>
            </a:r>
            <a:r>
              <a:rPr lang="en-US" altLang="zh-CN" b="1"/>
              <a:t>.</a:t>
            </a:r>
            <a:r>
              <a:rPr lang="en-US" altLang="zh-CN"/>
              <a:t>getElementById</a:t>
            </a:r>
            <a:r>
              <a:rPr lang="en-US" altLang="zh-CN" b="1"/>
              <a:t>(</a:t>
            </a:r>
            <a:r>
              <a:rPr lang="en-US" altLang="zh-CN"/>
              <a:t>'aLink'</a:t>
            </a:r>
            <a:r>
              <a:rPr lang="en-US" altLang="zh-CN" b="1"/>
              <a:t>).</a:t>
            </a:r>
            <a:r>
              <a:rPr lang="en-US" altLang="zh-CN"/>
              <a:t>onclick</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alert</a:t>
            </a:r>
            <a:r>
              <a:rPr lang="en-US" altLang="zh-CN" b="1"/>
              <a:t>(</a:t>
            </a:r>
            <a:r>
              <a:rPr lang="en-US" altLang="zh-CN"/>
              <a:t>new</a:t>
            </a:r>
            <a:r>
              <a:rPr lang="en-US" altLang="zh-CN" b="1"/>
              <a:t> </a:t>
            </a:r>
            <a:r>
              <a:rPr lang="en-US" altLang="zh-CN"/>
              <a:t>Date</a:t>
            </a:r>
            <a:r>
              <a:rPr lang="en-US" altLang="zh-CN" b="1"/>
              <a:t>().</a:t>
            </a:r>
            <a:r>
              <a:rPr lang="en-US" altLang="zh-CN"/>
              <a:t>toLocaleTimeString</a:t>
            </a:r>
            <a:r>
              <a:rPr lang="en-US" altLang="zh-CN" b="1"/>
              <a:t>());</a:t>
            </a:r>
          </a:p>
          <a:p>
            <a:r>
              <a:rPr lang="en-US" altLang="zh-CN" b="1"/>
              <a:t>                </a:t>
            </a:r>
            <a:r>
              <a:rPr lang="en-US" altLang="zh-CN"/>
              <a:t>if</a:t>
            </a:r>
            <a:r>
              <a:rPr lang="en-US" altLang="zh-CN" b="1"/>
              <a:t> (</a:t>
            </a:r>
            <a:r>
              <a:rPr lang="en-US" altLang="zh-CN"/>
              <a:t>!window</a:t>
            </a:r>
            <a:r>
              <a:rPr lang="en-US" altLang="zh-CN" b="1"/>
              <a:t>.</a:t>
            </a:r>
            <a:r>
              <a:rPr lang="en-US" altLang="zh-CN"/>
              <a:t>event</a:t>
            </a:r>
            <a:r>
              <a:rPr lang="en-US" altLang="zh-CN" b="1"/>
              <a:t>.</a:t>
            </a:r>
            <a:r>
              <a:rPr lang="en-US" altLang="zh-CN"/>
              <a:t>shiftKey</a:t>
            </a:r>
            <a:r>
              <a:rPr lang="en-US" altLang="zh-CN" b="1"/>
              <a:t>) {</a:t>
            </a:r>
          </a:p>
          <a:p>
            <a:r>
              <a:rPr lang="en-US" altLang="zh-CN" b="1"/>
              <a:t>                    </a:t>
            </a:r>
            <a:r>
              <a:rPr lang="en-US" altLang="zh-CN"/>
              <a:t>window</a:t>
            </a:r>
            <a:r>
              <a:rPr lang="en-US" altLang="zh-CN" b="1"/>
              <a:t>.</a:t>
            </a:r>
            <a:r>
              <a:rPr lang="en-US" altLang="zh-CN"/>
              <a:t>event</a:t>
            </a:r>
            <a:r>
              <a:rPr lang="en-US" altLang="zh-CN" b="1"/>
              <a:t>.</a:t>
            </a:r>
            <a:r>
              <a:rPr lang="en-US" altLang="zh-CN"/>
              <a:t>returnValue</a:t>
            </a:r>
            <a:r>
              <a:rPr lang="en-US" altLang="zh-CN" b="1"/>
              <a:t> </a:t>
            </a:r>
            <a:r>
              <a:rPr lang="en-US" altLang="zh-CN"/>
              <a:t>=</a:t>
            </a:r>
            <a:r>
              <a:rPr lang="en-US" altLang="zh-CN" b="1"/>
              <a:t> </a:t>
            </a:r>
            <a:r>
              <a:rPr lang="en-US" altLang="zh-CN"/>
              <a:t>false</a:t>
            </a:r>
            <a:r>
              <a:rPr lang="en-US" altLang="zh-CN" b="1"/>
              <a:t>;//</a:t>
            </a:r>
            <a:r>
              <a:rPr lang="zh-CN" altLang="en-US" b="1"/>
              <a:t>事件返回</a:t>
            </a:r>
            <a:r>
              <a:rPr lang="en-US" altLang="zh-CN" b="1"/>
              <a:t>false return false;</a:t>
            </a:r>
          </a:p>
          <a:p>
            <a:r>
              <a:rPr lang="en-US" altLang="zh-CN" b="1"/>
              <a:t>                }</a:t>
            </a:r>
          </a:p>
          <a:p>
            <a:r>
              <a:rPr lang="en-US" altLang="zh-CN" b="1"/>
              <a:t>            };</a:t>
            </a:r>
          </a:p>
          <a:p>
            <a:r>
              <a:rPr lang="en-US" altLang="zh-CN" b="1"/>
              <a:t>&lt;a </a:t>
            </a:r>
            <a:r>
              <a:rPr lang="en-US" altLang="zh-CN"/>
              <a:t>id="aLink"</a:t>
            </a:r>
            <a:r>
              <a:rPr lang="en-US" altLang="zh-CN" b="1"/>
              <a:t> </a:t>
            </a:r>
            <a:r>
              <a:rPr lang="en-US" altLang="zh-CN"/>
              <a:t>href="http://www.baidu.com"</a:t>
            </a:r>
            <a:r>
              <a:rPr lang="en-US" altLang="zh-CN" b="1"/>
              <a:t> </a:t>
            </a:r>
            <a:r>
              <a:rPr lang="en-US" altLang="zh-CN"/>
              <a:t>&gt;</a:t>
            </a:r>
            <a:r>
              <a:rPr lang="zh-CN" altLang="en-US" b="1"/>
              <a:t>百度</a:t>
            </a:r>
            <a:r>
              <a:rPr lang="en-US" altLang="zh-CN"/>
              <a:t>&lt;/a&gt;</a:t>
            </a:r>
          </a:p>
          <a:p>
            <a:endParaRPr lang="en-US" altLang="zh-CN" b="1"/>
          </a:p>
          <a:p>
            <a:r>
              <a:rPr lang="en-US" altLang="zh-CN"/>
              <a:t>-------------------------</a:t>
            </a:r>
            <a:r>
              <a:rPr lang="zh-CN" altLang="en-US"/>
              <a:t>点击</a:t>
            </a:r>
            <a:r>
              <a:rPr lang="en-US" altLang="zh-CN"/>
              <a:t>a</a:t>
            </a:r>
            <a:r>
              <a:rPr lang="zh-CN" altLang="en-US"/>
              <a:t>标签显示时间跳转另一个网页</a:t>
            </a:r>
          </a:p>
          <a:p>
            <a:r>
              <a:rPr lang="zh-CN" altLang="en-US"/>
              <a:t> </a:t>
            </a:r>
          </a:p>
          <a:p>
            <a:r>
              <a:rPr lang="zh-CN" altLang="en-US"/>
              <a:t> </a:t>
            </a:r>
          </a:p>
        </p:txBody>
      </p:sp>
    </p:spTree>
    <p:extLst>
      <p:ext uri="{BB962C8B-B14F-4D97-AF65-F5344CB8AC3E}">
        <p14:creationId xmlns:p14="http://schemas.microsoft.com/office/powerpoint/2010/main" val="255286479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p:spPr>
        <p:txBody>
          <a:bodyPr/>
          <a:lstStyle/>
          <a:p>
            <a:pPr>
              <a:lnSpc>
                <a:spcPct val="80000"/>
              </a:lnSpc>
            </a:pPr>
            <a:r>
              <a:rPr lang="en-US" altLang="zh-CN" sz="1400"/>
              <a:t>alert</a:t>
            </a:r>
            <a:r>
              <a:rPr lang="en-US" altLang="zh-CN" sz="1400" b="1"/>
              <a:t>(</a:t>
            </a:r>
            <a:r>
              <a:rPr lang="en-US" altLang="zh-CN" sz="1400"/>
              <a:t>this</a:t>
            </a:r>
            <a:r>
              <a:rPr lang="en-US" altLang="zh-CN" sz="1400" b="1"/>
              <a:t>.</a:t>
            </a:r>
            <a:r>
              <a:rPr lang="en-US" altLang="zh-CN" sz="1400"/>
              <a:t>value</a:t>
            </a:r>
            <a:r>
              <a:rPr lang="en-US" altLang="zh-CN" sz="1400" b="1"/>
              <a:t>);</a:t>
            </a:r>
          </a:p>
          <a:p>
            <a:pPr>
              <a:lnSpc>
                <a:spcPct val="80000"/>
              </a:lnSpc>
            </a:pPr>
            <a:r>
              <a:rPr lang="en-US" altLang="zh-CN" sz="1400" b="1"/>
              <a:t>                </a:t>
            </a:r>
            <a:r>
              <a:rPr lang="en-US" altLang="zh-CN" sz="1400"/>
              <a:t>alert</a:t>
            </a:r>
            <a:r>
              <a:rPr lang="en-US" altLang="zh-CN" sz="1400" b="1"/>
              <a:t>(</a:t>
            </a:r>
            <a:r>
              <a:rPr lang="en-US" altLang="zh-CN" sz="1400"/>
              <a:t>window</a:t>
            </a:r>
            <a:r>
              <a:rPr lang="en-US" altLang="zh-CN" sz="1400" b="1"/>
              <a:t>.</a:t>
            </a:r>
            <a:r>
              <a:rPr lang="en-US" altLang="zh-CN" sz="1400"/>
              <a:t>event</a:t>
            </a:r>
            <a:r>
              <a:rPr lang="en-US" altLang="zh-CN" sz="1400" b="1"/>
              <a:t>.</a:t>
            </a:r>
            <a:r>
              <a:rPr lang="en-US" altLang="zh-CN" sz="1400"/>
              <a:t>srcElement</a:t>
            </a:r>
            <a:r>
              <a:rPr lang="en-US" altLang="zh-CN" sz="1400" b="1"/>
              <a:t>.</a:t>
            </a:r>
            <a:r>
              <a:rPr lang="en-US" altLang="zh-CN" sz="1400"/>
              <a:t>value</a:t>
            </a:r>
            <a:r>
              <a:rPr lang="en-US" altLang="zh-CN" sz="1400" b="1"/>
              <a:t>);</a:t>
            </a:r>
          </a:p>
          <a:p>
            <a:pPr>
              <a:lnSpc>
                <a:spcPct val="80000"/>
              </a:lnSpc>
            </a:pPr>
            <a:r>
              <a:rPr lang="en-US" altLang="zh-CN" sz="1400"/>
              <a:t>----------------------------</a:t>
            </a:r>
            <a:r>
              <a:rPr lang="zh-CN" altLang="en-US" sz="1400"/>
              <a:t>对比</a:t>
            </a:r>
          </a:p>
          <a:p>
            <a:pPr>
              <a:lnSpc>
                <a:spcPct val="80000"/>
              </a:lnSpc>
            </a:pPr>
            <a:r>
              <a:rPr lang="en-US" altLang="zh-CN" sz="1400"/>
              <a:t> document</a:t>
            </a:r>
            <a:r>
              <a:rPr lang="en-US" altLang="zh-CN" sz="1400" b="1"/>
              <a:t>.</a:t>
            </a:r>
            <a:r>
              <a:rPr lang="en-US" altLang="zh-CN" sz="1400"/>
              <a:t>getElementById</a:t>
            </a:r>
            <a:r>
              <a:rPr lang="en-US" altLang="zh-CN" sz="1400" b="1"/>
              <a:t>(</a:t>
            </a:r>
            <a:r>
              <a:rPr lang="en-US" altLang="zh-CN" sz="1400"/>
              <a:t>'b1'</a:t>
            </a:r>
            <a:r>
              <a:rPr lang="en-US" altLang="zh-CN" sz="1400" b="1"/>
              <a:t>).</a:t>
            </a:r>
            <a:r>
              <a:rPr lang="en-US" altLang="zh-CN" sz="1400"/>
              <a:t>onclick</a:t>
            </a:r>
            <a:r>
              <a:rPr lang="en-US" altLang="zh-CN" sz="1400" b="1"/>
              <a:t> </a:t>
            </a:r>
            <a:r>
              <a:rPr lang="en-US" altLang="zh-CN" sz="1400"/>
              <a:t>=</a:t>
            </a:r>
            <a:r>
              <a:rPr lang="en-US" altLang="zh-CN" sz="1400" b="1"/>
              <a:t> </a:t>
            </a:r>
            <a:r>
              <a:rPr lang="en-US" altLang="zh-CN" sz="1400"/>
              <a:t>function</a:t>
            </a:r>
            <a:r>
              <a:rPr lang="en-US" altLang="zh-CN" sz="1400" b="1"/>
              <a:t> () {</a:t>
            </a:r>
          </a:p>
          <a:p>
            <a:pPr>
              <a:lnSpc>
                <a:spcPct val="80000"/>
              </a:lnSpc>
            </a:pPr>
            <a:r>
              <a:rPr lang="en-US" altLang="zh-CN" sz="1400" b="1"/>
              <a:t>                </a:t>
            </a:r>
            <a:r>
              <a:rPr lang="en-US" altLang="zh-CN" sz="1400"/>
              <a:t>if</a:t>
            </a:r>
            <a:r>
              <a:rPr lang="en-US" altLang="zh-CN" sz="1400" b="1"/>
              <a:t> (</a:t>
            </a:r>
            <a:r>
              <a:rPr lang="en-US" altLang="zh-CN" sz="1400"/>
              <a:t>window</a:t>
            </a:r>
            <a:r>
              <a:rPr lang="en-US" altLang="zh-CN" sz="1400" b="1"/>
              <a:t>.</a:t>
            </a:r>
            <a:r>
              <a:rPr lang="en-US" altLang="zh-CN" sz="1400"/>
              <a:t>screen</a:t>
            </a:r>
            <a:r>
              <a:rPr lang="en-US" altLang="zh-CN" sz="1400" b="1"/>
              <a:t>.</a:t>
            </a:r>
            <a:r>
              <a:rPr lang="en-US" altLang="zh-CN" sz="1400"/>
              <a:t>width</a:t>
            </a:r>
            <a:r>
              <a:rPr lang="en-US" altLang="zh-CN" sz="1400" b="1"/>
              <a:t> </a:t>
            </a:r>
            <a:r>
              <a:rPr lang="en-US" altLang="zh-CN" sz="1400"/>
              <a:t>&lt;</a:t>
            </a:r>
            <a:r>
              <a:rPr lang="en-US" altLang="zh-CN" sz="1400" b="1"/>
              <a:t> </a:t>
            </a:r>
            <a:r>
              <a:rPr lang="en-US" altLang="zh-CN" sz="1400"/>
              <a:t>1024</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a:t>
            </a:r>
            <a:r>
              <a:rPr lang="zh-CN" altLang="en-US" sz="1400"/>
              <a:t>分辨率小</a:t>
            </a:r>
            <a:r>
              <a:rPr lang="en-US" altLang="zh-CN" sz="1400"/>
              <a:t>'</a:t>
            </a:r>
            <a:r>
              <a:rPr lang="en-US" altLang="zh-CN" sz="1400" b="1"/>
              <a:t>);</a:t>
            </a:r>
          </a:p>
          <a:p>
            <a:pPr>
              <a:lnSpc>
                <a:spcPct val="80000"/>
              </a:lnSpc>
            </a:pPr>
            <a:r>
              <a:rPr lang="en-US" altLang="zh-CN" sz="1400" b="1"/>
              <a:t>                } </a:t>
            </a:r>
            <a:r>
              <a:rPr lang="en-US" altLang="zh-CN" sz="1400"/>
              <a:t>else</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window</a:t>
            </a:r>
            <a:r>
              <a:rPr lang="en-US" altLang="zh-CN" sz="1400" b="1"/>
              <a:t>.</a:t>
            </a:r>
            <a:r>
              <a:rPr lang="en-US" altLang="zh-CN" sz="1400"/>
              <a:t>screen</a:t>
            </a:r>
            <a:r>
              <a:rPr lang="en-US" altLang="zh-CN" sz="1400" b="1"/>
              <a:t>.</a:t>
            </a:r>
            <a:r>
              <a:rPr lang="en-US" altLang="zh-CN" sz="1400"/>
              <a:t>width</a:t>
            </a:r>
            <a:r>
              <a:rPr lang="en-US" altLang="zh-CN" sz="1400" b="1"/>
              <a:t>);</a:t>
            </a:r>
          </a:p>
          <a:p>
            <a:pPr>
              <a:lnSpc>
                <a:spcPct val="80000"/>
              </a:lnSpc>
            </a:pPr>
            <a:r>
              <a:rPr lang="en-US" altLang="zh-CN" sz="1400" b="1"/>
              <a:t>                }</a:t>
            </a:r>
          </a:p>
          <a:p>
            <a:pPr>
              <a:lnSpc>
                <a:spcPct val="80000"/>
              </a:lnSpc>
            </a:pPr>
            <a:r>
              <a:rPr lang="en-US" altLang="zh-CN" sz="1400" b="1"/>
              <a:t>            };</a:t>
            </a:r>
          </a:p>
          <a:p>
            <a:pPr>
              <a:lnSpc>
                <a:spcPct val="80000"/>
              </a:lnSpc>
            </a:pPr>
            <a:r>
              <a:rPr lang="en-US" altLang="zh-CN" sz="1400"/>
              <a:t>----------------------</a:t>
            </a:r>
            <a:r>
              <a:rPr lang="zh-CN" altLang="en-US" sz="1400"/>
              <a:t>检测分辨率</a:t>
            </a:r>
          </a:p>
          <a:p>
            <a:pPr>
              <a:lnSpc>
                <a:spcPct val="80000"/>
              </a:lnSpc>
            </a:pPr>
            <a:endParaRPr lang="en-US" altLang="zh-CN" sz="1400"/>
          </a:p>
          <a:p>
            <a:pPr>
              <a:lnSpc>
                <a:spcPct val="80000"/>
              </a:lnSpc>
            </a:pPr>
            <a:r>
              <a:rPr lang="en-US" altLang="zh-CN" sz="1400"/>
              <a:t>document</a:t>
            </a:r>
            <a:r>
              <a:rPr lang="en-US" altLang="zh-CN" sz="1400" b="1"/>
              <a:t>.</a:t>
            </a:r>
            <a:r>
              <a:rPr lang="en-US" altLang="zh-CN" sz="1400"/>
              <a:t>getElementById</a:t>
            </a:r>
            <a:r>
              <a:rPr lang="en-US" altLang="zh-CN" sz="1400" b="1"/>
              <a:t>(</a:t>
            </a:r>
            <a:r>
              <a:rPr lang="en-US" altLang="zh-CN" sz="1400"/>
              <a:t>'d1'</a:t>
            </a:r>
            <a:r>
              <a:rPr lang="en-US" altLang="zh-CN" sz="1400" b="1"/>
              <a:t>).</a:t>
            </a:r>
            <a:r>
              <a:rPr lang="en-US" altLang="zh-CN" sz="1400"/>
              <a:t>onmousedown</a:t>
            </a:r>
            <a:r>
              <a:rPr lang="en-US" altLang="zh-CN" sz="1400" b="1"/>
              <a:t> </a:t>
            </a:r>
            <a:r>
              <a:rPr lang="en-US" altLang="zh-CN" sz="1400"/>
              <a:t>=</a:t>
            </a:r>
            <a:r>
              <a:rPr lang="en-US" altLang="zh-CN" sz="1400" b="1"/>
              <a:t> </a:t>
            </a:r>
            <a:r>
              <a:rPr lang="en-US" altLang="zh-CN" sz="1400"/>
              <a:t>function</a:t>
            </a:r>
            <a:r>
              <a:rPr lang="en-US" altLang="zh-CN" sz="1400" b="1"/>
              <a:t> () {</a:t>
            </a:r>
          </a:p>
          <a:p>
            <a:pPr>
              <a:lnSpc>
                <a:spcPct val="80000"/>
              </a:lnSpc>
            </a:pPr>
            <a:r>
              <a:rPr lang="en-US" altLang="zh-CN" sz="1400" b="1"/>
              <a:t>                </a:t>
            </a:r>
            <a:r>
              <a:rPr lang="en-US" altLang="zh-CN" sz="1400"/>
              <a:t>alert</a:t>
            </a:r>
            <a:r>
              <a:rPr lang="en-US" altLang="zh-CN" sz="1400" b="1"/>
              <a:t>(</a:t>
            </a:r>
            <a:r>
              <a:rPr lang="en-US" altLang="zh-CN" sz="1400"/>
              <a:t>window</a:t>
            </a:r>
            <a:r>
              <a:rPr lang="en-US" altLang="zh-CN" sz="1400" b="1"/>
              <a:t>.</a:t>
            </a:r>
            <a:r>
              <a:rPr lang="en-US" altLang="zh-CN" sz="1400"/>
              <a:t>event</a:t>
            </a:r>
            <a:r>
              <a:rPr lang="en-US" altLang="zh-CN" sz="1400" b="1"/>
              <a:t>.</a:t>
            </a:r>
            <a:r>
              <a:rPr lang="en-US" altLang="zh-CN" sz="1400"/>
              <a:t>button</a:t>
            </a:r>
            <a:r>
              <a:rPr lang="en-US" altLang="zh-CN" sz="1400" b="1"/>
              <a:t>);</a:t>
            </a:r>
          </a:p>
          <a:p>
            <a:pPr>
              <a:lnSpc>
                <a:spcPct val="80000"/>
              </a:lnSpc>
            </a:pPr>
            <a:r>
              <a:rPr lang="en-US" altLang="zh-CN" sz="1400" b="1"/>
              <a:t>            };</a:t>
            </a:r>
          </a:p>
          <a:p>
            <a:pPr>
              <a:lnSpc>
                <a:spcPct val="80000"/>
              </a:lnSpc>
            </a:pPr>
            <a:r>
              <a:rPr lang="en-US" altLang="zh-CN" sz="1400"/>
              <a:t>---------------------------------------</a:t>
            </a:r>
            <a:r>
              <a:rPr lang="zh-CN" altLang="en-US" sz="1400"/>
              <a:t>鼠标</a:t>
            </a:r>
          </a:p>
          <a:p>
            <a:pPr>
              <a:lnSpc>
                <a:spcPct val="80000"/>
              </a:lnSpc>
            </a:pPr>
            <a:endParaRPr lang="en-US" altLang="zh-CN" sz="1400"/>
          </a:p>
          <a:p>
            <a:pPr>
              <a:lnSpc>
                <a:spcPct val="80000"/>
              </a:lnSpc>
            </a:pPr>
            <a:endParaRPr lang="en-US" altLang="zh-CN" sz="1400"/>
          </a:p>
          <a:p>
            <a:pPr>
              <a:lnSpc>
                <a:spcPct val="80000"/>
              </a:lnSpc>
            </a:pPr>
            <a:endParaRPr lang="en-US" altLang="zh-CN" sz="1400"/>
          </a:p>
          <a:p>
            <a:pPr>
              <a:lnSpc>
                <a:spcPct val="80000"/>
              </a:lnSpc>
            </a:pPr>
            <a:r>
              <a:rPr lang="en-US" altLang="zh-CN" sz="1400"/>
              <a:t>==================================</a:t>
            </a:r>
            <a:r>
              <a:rPr lang="zh-CN" altLang="en-US" sz="1400"/>
              <a:t>备注</a:t>
            </a:r>
            <a:r>
              <a:rPr lang="en-US" altLang="zh-CN" sz="1400"/>
              <a:t>1================================</a:t>
            </a:r>
          </a:p>
          <a:p>
            <a:pPr>
              <a:lnSpc>
                <a:spcPct val="80000"/>
              </a:lnSpc>
            </a:pPr>
            <a:r>
              <a:rPr lang="en-US" altLang="zh-CN" sz="1400"/>
              <a:t> //It works on IE</a:t>
            </a:r>
            <a:endParaRPr lang="en-US" altLang="zh-CN" sz="1400" b="1"/>
          </a:p>
          <a:p>
            <a:pPr>
              <a:lnSpc>
                <a:spcPct val="80000"/>
              </a:lnSpc>
            </a:pPr>
            <a:r>
              <a:rPr lang="en-US" altLang="zh-CN" sz="1400" b="1"/>
              <a:t>        </a:t>
            </a:r>
            <a:r>
              <a:rPr lang="en-US" altLang="zh-CN" sz="1400"/>
              <a:t>function</a:t>
            </a:r>
            <a:r>
              <a:rPr lang="en-US" altLang="zh-CN" sz="1400" b="1"/>
              <a:t> </a:t>
            </a:r>
            <a:r>
              <a:rPr lang="en-US" altLang="zh-CN" sz="1400"/>
              <a:t>MyEventHandler</a:t>
            </a:r>
            <a:r>
              <a:rPr lang="en-US" altLang="zh-CN" sz="1400" b="1"/>
              <a:t>() {</a:t>
            </a:r>
          </a:p>
          <a:p>
            <a:pPr>
              <a:lnSpc>
                <a:spcPct val="80000"/>
              </a:lnSpc>
            </a:pPr>
            <a:r>
              <a:rPr lang="en-US" altLang="zh-CN" sz="1400" b="1"/>
              <a:t>            </a:t>
            </a:r>
            <a:r>
              <a:rPr lang="en-US" altLang="zh-CN" sz="1400"/>
              <a:t>var</a:t>
            </a:r>
            <a:r>
              <a:rPr lang="en-US" altLang="zh-CN" sz="1400" b="1"/>
              <a:t> </a:t>
            </a:r>
            <a:r>
              <a:rPr lang="en-US" altLang="zh-CN" sz="1400"/>
              <a:t>obj</a:t>
            </a:r>
            <a:r>
              <a:rPr lang="en-US" altLang="zh-CN" sz="1400" b="1"/>
              <a:t> </a:t>
            </a:r>
            <a:r>
              <a:rPr lang="en-US" altLang="zh-CN" sz="1400"/>
              <a:t>=</a:t>
            </a:r>
            <a:r>
              <a:rPr lang="en-US" altLang="zh-CN" sz="1400" b="1"/>
              <a:t> </a:t>
            </a:r>
            <a:r>
              <a:rPr lang="en-US" altLang="zh-CN" sz="1400"/>
              <a:t>window</a:t>
            </a:r>
            <a:r>
              <a:rPr lang="en-US" altLang="zh-CN" sz="1400" b="1"/>
              <a:t>.</a:t>
            </a:r>
            <a:r>
              <a:rPr lang="en-US" altLang="zh-CN" sz="1400"/>
              <a:t>event</a:t>
            </a:r>
            <a:r>
              <a:rPr lang="en-US" altLang="zh-CN" sz="1400" b="1"/>
              <a:t>.</a:t>
            </a:r>
            <a:r>
              <a:rPr lang="en-US" altLang="zh-CN" sz="1400"/>
              <a:t>srcElement</a:t>
            </a:r>
            <a:r>
              <a:rPr lang="en-US" altLang="zh-CN" sz="1400" b="1"/>
              <a:t>;</a:t>
            </a:r>
          </a:p>
          <a:p>
            <a:pPr>
              <a:lnSpc>
                <a:spcPct val="80000"/>
              </a:lnSpc>
            </a:pPr>
            <a:r>
              <a:rPr lang="en-US" altLang="zh-CN" sz="1400" b="1"/>
              <a:t>            </a:t>
            </a:r>
            <a:r>
              <a:rPr lang="en-US" altLang="zh-CN" sz="1400"/>
              <a:t>alert</a:t>
            </a:r>
            <a:r>
              <a:rPr lang="en-US" altLang="zh-CN" sz="1400" b="1"/>
              <a:t>(</a:t>
            </a:r>
            <a:r>
              <a:rPr lang="en-US" altLang="zh-CN" sz="1400"/>
              <a:t>obj</a:t>
            </a:r>
            <a:r>
              <a:rPr lang="en-US" altLang="zh-CN" sz="1400" b="1"/>
              <a:t>.</a:t>
            </a:r>
            <a:r>
              <a:rPr lang="en-US" altLang="zh-CN" sz="1400"/>
              <a:t>value</a:t>
            </a:r>
            <a:r>
              <a:rPr lang="en-US" altLang="zh-CN" sz="1400" b="1"/>
              <a:t>);</a:t>
            </a:r>
          </a:p>
          <a:p>
            <a:pPr>
              <a:lnSpc>
                <a:spcPct val="80000"/>
              </a:lnSpc>
            </a:pPr>
            <a:r>
              <a:rPr lang="en-US" altLang="zh-CN" sz="1400" b="1"/>
              <a:t>        }</a:t>
            </a:r>
          </a:p>
          <a:p>
            <a:pPr>
              <a:lnSpc>
                <a:spcPct val="80000"/>
              </a:lnSpc>
            </a:pPr>
            <a:r>
              <a:rPr lang="en-US" altLang="zh-CN" sz="1400"/>
              <a:t>&lt;input</a:t>
            </a:r>
            <a:r>
              <a:rPr lang="en-US" altLang="zh-CN" sz="1400" b="1"/>
              <a:t> </a:t>
            </a:r>
            <a:r>
              <a:rPr lang="en-US" altLang="zh-CN" sz="1400"/>
              <a:t>type="button"</a:t>
            </a:r>
            <a:r>
              <a:rPr lang="en-US" altLang="zh-CN" sz="1400" b="1"/>
              <a:t> </a:t>
            </a:r>
            <a:r>
              <a:rPr lang="en-US" altLang="zh-CN" sz="1400"/>
              <a:t>value="click me!"</a:t>
            </a:r>
            <a:r>
              <a:rPr lang="en-US" altLang="zh-CN" sz="1400" b="1"/>
              <a:t> </a:t>
            </a:r>
            <a:r>
              <a:rPr lang="en-US" altLang="zh-CN" sz="1400"/>
              <a:t>onclick="MyEventHandler();"</a:t>
            </a:r>
            <a:r>
              <a:rPr lang="en-US" altLang="zh-CN" sz="1400" b="1"/>
              <a:t> </a:t>
            </a:r>
            <a:r>
              <a:rPr lang="en-US" altLang="zh-CN" sz="1400"/>
              <a:t>/&gt;</a:t>
            </a:r>
          </a:p>
          <a:p>
            <a:pPr>
              <a:lnSpc>
                <a:spcPct val="80000"/>
              </a:lnSpc>
            </a:pPr>
            <a:endParaRPr lang="en-US" altLang="zh-CN" sz="1400"/>
          </a:p>
          <a:p>
            <a:pPr>
              <a:lnSpc>
                <a:spcPct val="80000"/>
              </a:lnSpc>
            </a:pPr>
            <a:endParaRPr lang="en-US" altLang="zh-CN" sz="1400"/>
          </a:p>
          <a:p>
            <a:pPr>
              <a:lnSpc>
                <a:spcPct val="80000"/>
              </a:lnSpc>
            </a:pPr>
            <a:r>
              <a:rPr lang="en-US" altLang="zh-CN" sz="1400"/>
              <a:t>//FF</a:t>
            </a:r>
          </a:p>
          <a:p>
            <a:pPr>
              <a:lnSpc>
                <a:spcPct val="80000"/>
              </a:lnSpc>
            </a:pPr>
            <a:r>
              <a:rPr lang="en-US" altLang="zh-CN" sz="1400"/>
              <a:t> //FF</a:t>
            </a:r>
            <a:endParaRPr lang="en-US" altLang="zh-CN" sz="1400" b="1"/>
          </a:p>
          <a:p>
            <a:pPr>
              <a:lnSpc>
                <a:spcPct val="80000"/>
              </a:lnSpc>
            </a:pPr>
            <a:r>
              <a:rPr lang="en-US" altLang="zh-CN" sz="1400" b="1"/>
              <a:t>        </a:t>
            </a:r>
            <a:r>
              <a:rPr lang="en-US" altLang="zh-CN" sz="1400"/>
              <a:t>function</a:t>
            </a:r>
            <a:r>
              <a:rPr lang="en-US" altLang="zh-CN" sz="1400" b="1"/>
              <a:t> </a:t>
            </a:r>
            <a:r>
              <a:rPr lang="en-US" altLang="zh-CN" sz="1400"/>
              <a:t>MyEventHandlerFF</a:t>
            </a:r>
            <a:r>
              <a:rPr lang="en-US" altLang="zh-CN" sz="1400" b="1"/>
              <a:t>(</a:t>
            </a:r>
            <a:r>
              <a:rPr lang="en-US" altLang="zh-CN" sz="1400"/>
              <a:t>e</a:t>
            </a:r>
            <a:r>
              <a:rPr lang="en-US" altLang="zh-CN" sz="1400" b="1"/>
              <a:t>) {</a:t>
            </a:r>
          </a:p>
          <a:p>
            <a:pPr>
              <a:lnSpc>
                <a:spcPct val="80000"/>
              </a:lnSpc>
            </a:pPr>
            <a:r>
              <a:rPr lang="en-US" altLang="zh-CN" sz="1400" b="1"/>
              <a:t>            </a:t>
            </a:r>
            <a:r>
              <a:rPr lang="en-US" altLang="zh-CN" sz="1400"/>
              <a:t>var</a:t>
            </a:r>
            <a:r>
              <a:rPr lang="en-US" altLang="zh-CN" sz="1400" b="1"/>
              <a:t> </a:t>
            </a:r>
            <a:r>
              <a:rPr lang="en-US" altLang="zh-CN" sz="1400"/>
              <a:t>obj</a:t>
            </a:r>
            <a:r>
              <a:rPr lang="en-US" altLang="zh-CN" sz="1400" b="1"/>
              <a:t> </a:t>
            </a:r>
            <a:r>
              <a:rPr lang="en-US" altLang="zh-CN" sz="1400"/>
              <a:t>=</a:t>
            </a:r>
            <a:r>
              <a:rPr lang="en-US" altLang="zh-CN" sz="1400" b="1"/>
              <a:t> </a:t>
            </a:r>
            <a:r>
              <a:rPr lang="en-US" altLang="zh-CN" sz="1400"/>
              <a:t>e</a:t>
            </a:r>
            <a:r>
              <a:rPr lang="en-US" altLang="zh-CN" sz="1400" b="1"/>
              <a:t>.</a:t>
            </a:r>
            <a:r>
              <a:rPr lang="en-US" altLang="zh-CN" sz="1400"/>
              <a:t>target</a:t>
            </a:r>
            <a:r>
              <a:rPr lang="en-US" altLang="zh-CN" sz="1400" b="1"/>
              <a:t>;</a:t>
            </a:r>
          </a:p>
          <a:p>
            <a:pPr>
              <a:lnSpc>
                <a:spcPct val="80000"/>
              </a:lnSpc>
            </a:pPr>
            <a:r>
              <a:rPr lang="en-US" altLang="zh-CN" sz="1400" b="1"/>
              <a:t>            </a:t>
            </a:r>
            <a:r>
              <a:rPr lang="en-US" altLang="zh-CN" sz="1400"/>
              <a:t>alert</a:t>
            </a:r>
            <a:r>
              <a:rPr lang="en-US" altLang="zh-CN" sz="1400" b="1"/>
              <a:t>(</a:t>
            </a:r>
            <a:r>
              <a:rPr lang="en-US" altLang="zh-CN" sz="1400"/>
              <a:t>obj</a:t>
            </a:r>
            <a:r>
              <a:rPr lang="en-US" altLang="zh-CN" sz="1400" b="1"/>
              <a:t>.</a:t>
            </a:r>
            <a:r>
              <a:rPr lang="en-US" altLang="zh-CN" sz="1400"/>
              <a:t>value</a:t>
            </a:r>
            <a:r>
              <a:rPr lang="en-US" altLang="zh-CN" sz="1400" b="1"/>
              <a:t>);</a:t>
            </a:r>
          </a:p>
          <a:p>
            <a:pPr>
              <a:lnSpc>
                <a:spcPct val="80000"/>
              </a:lnSpc>
            </a:pPr>
            <a:r>
              <a:rPr lang="en-US" altLang="zh-CN" sz="1400" b="1"/>
              <a:t>        }</a:t>
            </a:r>
          </a:p>
          <a:p>
            <a:pPr>
              <a:lnSpc>
                <a:spcPct val="80000"/>
              </a:lnSpc>
            </a:pPr>
            <a:r>
              <a:rPr lang="en-US" altLang="zh-CN" sz="1400"/>
              <a:t> &lt;input</a:t>
            </a:r>
            <a:r>
              <a:rPr lang="en-US" altLang="zh-CN" sz="1400" b="1"/>
              <a:t> </a:t>
            </a:r>
            <a:r>
              <a:rPr lang="en-US" altLang="zh-CN" sz="1400"/>
              <a:t>type="button"</a:t>
            </a:r>
            <a:r>
              <a:rPr lang="en-US" altLang="zh-CN" sz="1400" b="1"/>
              <a:t> </a:t>
            </a:r>
            <a:r>
              <a:rPr lang="en-US" altLang="zh-CN" sz="1400"/>
              <a:t>value="In FF Click me"</a:t>
            </a:r>
            <a:r>
              <a:rPr lang="en-US" altLang="zh-CN" sz="1400" b="1"/>
              <a:t> </a:t>
            </a:r>
            <a:r>
              <a:rPr lang="en-US" altLang="zh-CN" sz="1400"/>
              <a:t>onclick="MyEventHandlerFF(event);"</a:t>
            </a:r>
            <a:r>
              <a:rPr lang="en-US" altLang="zh-CN" sz="1400" b="1"/>
              <a:t> </a:t>
            </a:r>
            <a:r>
              <a:rPr lang="en-US" altLang="zh-CN" sz="1400"/>
              <a:t>/&gt;</a:t>
            </a:r>
          </a:p>
          <a:p>
            <a:pPr>
              <a:lnSpc>
                <a:spcPct val="80000"/>
              </a:lnSpc>
            </a:pPr>
            <a:endParaRPr lang="en-US" altLang="zh-CN" sz="1400"/>
          </a:p>
          <a:p>
            <a:pPr>
              <a:lnSpc>
                <a:spcPct val="80000"/>
              </a:lnSpc>
            </a:pPr>
            <a:endParaRPr lang="en-US" altLang="zh-CN" sz="1400"/>
          </a:p>
          <a:p>
            <a:pPr>
              <a:lnSpc>
                <a:spcPct val="80000"/>
              </a:lnSpc>
            </a:pPr>
            <a:r>
              <a:rPr lang="en-US" altLang="zh-CN" sz="1400"/>
              <a:t>//IE and FF</a:t>
            </a:r>
          </a:p>
          <a:p>
            <a:pPr>
              <a:lnSpc>
                <a:spcPct val="80000"/>
              </a:lnSpc>
            </a:pPr>
            <a:r>
              <a:rPr lang="en-US" altLang="zh-CN" sz="1400"/>
              <a:t> function</a:t>
            </a:r>
            <a:r>
              <a:rPr lang="en-US" altLang="zh-CN" sz="1400" b="1"/>
              <a:t> </a:t>
            </a:r>
            <a:r>
              <a:rPr lang="en-US" altLang="zh-CN" sz="1400"/>
              <a:t>TNB</a:t>
            </a:r>
            <a:r>
              <a:rPr lang="en-US" altLang="zh-CN" sz="1400" b="1"/>
              <a:t>(</a:t>
            </a:r>
            <a:r>
              <a:rPr lang="en-US" altLang="zh-CN" sz="1400"/>
              <a:t>e</a:t>
            </a:r>
            <a:r>
              <a:rPr lang="en-US" altLang="zh-CN" sz="1400" b="1"/>
              <a:t>) {</a:t>
            </a:r>
          </a:p>
          <a:p>
            <a:pPr>
              <a:lnSpc>
                <a:spcPct val="80000"/>
              </a:lnSpc>
            </a:pPr>
            <a:r>
              <a:rPr lang="en-US" altLang="zh-CN" sz="1400" b="1"/>
              <a:t>            </a:t>
            </a:r>
            <a:r>
              <a:rPr lang="en-US" altLang="zh-CN" sz="1400"/>
              <a:t>if</a:t>
            </a:r>
            <a:r>
              <a:rPr lang="en-US" altLang="zh-CN" sz="1400" b="1"/>
              <a:t> (</a:t>
            </a:r>
            <a:r>
              <a:rPr lang="en-US" altLang="zh-CN" sz="1400"/>
              <a:t>e</a:t>
            </a:r>
            <a:r>
              <a:rPr lang="en-US" altLang="zh-CN" sz="1400" b="1"/>
              <a:t>.</a:t>
            </a:r>
            <a:r>
              <a:rPr lang="en-US" altLang="zh-CN" sz="1400"/>
              <a:t>target</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e</a:t>
            </a:r>
            <a:r>
              <a:rPr lang="en-US" altLang="zh-CN" sz="1400" b="1"/>
              <a:t>.</a:t>
            </a:r>
            <a:r>
              <a:rPr lang="en-US" altLang="zh-CN" sz="1400"/>
              <a:t>target</a:t>
            </a:r>
            <a:r>
              <a:rPr lang="en-US" altLang="zh-CN" sz="1400" b="1"/>
              <a:t>.</a:t>
            </a:r>
            <a:r>
              <a:rPr lang="en-US" altLang="zh-CN" sz="1400"/>
              <a:t>value</a:t>
            </a:r>
            <a:r>
              <a:rPr lang="en-US" altLang="zh-CN" sz="1400" b="1"/>
              <a:t>);</a:t>
            </a:r>
          </a:p>
          <a:p>
            <a:pPr>
              <a:lnSpc>
                <a:spcPct val="80000"/>
              </a:lnSpc>
            </a:pPr>
            <a:r>
              <a:rPr lang="en-US" altLang="zh-CN" sz="1400" b="1"/>
              <a:t>            } </a:t>
            </a:r>
            <a:r>
              <a:rPr lang="en-US" altLang="zh-CN" sz="1400"/>
              <a:t>else</a:t>
            </a:r>
            <a:r>
              <a:rPr lang="en-US" altLang="zh-CN" sz="1400" b="1"/>
              <a:t> </a:t>
            </a:r>
            <a:r>
              <a:rPr lang="en-US" altLang="zh-CN" sz="1400"/>
              <a:t>if</a:t>
            </a:r>
            <a:r>
              <a:rPr lang="en-US" altLang="zh-CN" sz="1400" b="1"/>
              <a:t> (</a:t>
            </a:r>
            <a:r>
              <a:rPr lang="en-US" altLang="zh-CN" sz="1400"/>
              <a:t>e</a:t>
            </a:r>
            <a:r>
              <a:rPr lang="en-US" altLang="zh-CN" sz="1400" b="1"/>
              <a:t>.</a:t>
            </a:r>
            <a:r>
              <a:rPr lang="en-US" altLang="zh-CN" sz="1400"/>
              <a:t>srcElement</a:t>
            </a:r>
            <a:r>
              <a:rPr lang="en-US" altLang="zh-CN" sz="1400" b="1"/>
              <a:t>) {</a:t>
            </a:r>
          </a:p>
          <a:p>
            <a:pPr>
              <a:lnSpc>
                <a:spcPct val="80000"/>
              </a:lnSpc>
            </a:pPr>
            <a:r>
              <a:rPr lang="en-US" altLang="zh-CN" sz="1400" b="1"/>
              <a:t>            </a:t>
            </a:r>
            <a:r>
              <a:rPr lang="en-US" altLang="zh-CN" sz="1400"/>
              <a:t>alert</a:t>
            </a:r>
            <a:r>
              <a:rPr lang="en-US" altLang="zh-CN" sz="1400" b="1"/>
              <a:t>(</a:t>
            </a:r>
            <a:r>
              <a:rPr lang="en-US" altLang="zh-CN" sz="1400"/>
              <a:t>e</a:t>
            </a:r>
            <a:r>
              <a:rPr lang="en-US" altLang="zh-CN" sz="1400" b="1"/>
              <a:t>.</a:t>
            </a:r>
            <a:r>
              <a:rPr lang="en-US" altLang="zh-CN" sz="1400"/>
              <a:t>srcElement</a:t>
            </a:r>
            <a:r>
              <a:rPr lang="en-US" altLang="zh-CN" sz="1400" b="1"/>
              <a:t>.</a:t>
            </a:r>
            <a:r>
              <a:rPr lang="en-US" altLang="zh-CN" sz="1400"/>
              <a:t>value</a:t>
            </a:r>
            <a:r>
              <a:rPr lang="en-US" altLang="zh-CN" sz="1400" b="1"/>
              <a:t>);</a:t>
            </a:r>
          </a:p>
          <a:p>
            <a:pPr>
              <a:lnSpc>
                <a:spcPct val="80000"/>
              </a:lnSpc>
            </a:pPr>
            <a:r>
              <a:rPr lang="en-US" altLang="zh-CN" sz="1400" b="1"/>
              <a:t>            }</a:t>
            </a:r>
          </a:p>
          <a:p>
            <a:pPr>
              <a:lnSpc>
                <a:spcPct val="80000"/>
              </a:lnSpc>
            </a:pPr>
            <a:r>
              <a:rPr lang="en-US" altLang="zh-CN" sz="1400" b="1"/>
              <a:t>        }</a:t>
            </a:r>
          </a:p>
          <a:p>
            <a:pPr>
              <a:lnSpc>
                <a:spcPct val="80000"/>
              </a:lnSpc>
            </a:pPr>
            <a:endParaRPr lang="en-US" altLang="zh-CN" sz="1400"/>
          </a:p>
        </p:txBody>
      </p:sp>
    </p:spTree>
    <p:extLst>
      <p:ext uri="{BB962C8B-B14F-4D97-AF65-F5344CB8AC3E}">
        <p14:creationId xmlns:p14="http://schemas.microsoft.com/office/powerpoint/2010/main" val="91033322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p:spPr>
        <p:txBody>
          <a:bodyPr/>
          <a:lstStyle/>
          <a:p>
            <a:pPr lvl="1"/>
            <a:r>
              <a:rPr lang="en-US" altLang="zh-CN"/>
              <a:t> clipboardData</a:t>
            </a:r>
            <a:r>
              <a:rPr lang="en-US" altLang="zh-CN" b="1"/>
              <a:t>.</a:t>
            </a:r>
            <a:r>
              <a:rPr lang="en-US" altLang="zh-CN"/>
              <a:t>setData</a:t>
            </a:r>
            <a:r>
              <a:rPr lang="en-US" altLang="zh-CN" b="1"/>
              <a:t>(</a:t>
            </a:r>
            <a:r>
              <a:rPr lang="en-US" altLang="zh-CN"/>
              <a:t>‘text’,</a:t>
            </a:r>
            <a:r>
              <a:rPr lang="en-US" altLang="zh-CN" b="1"/>
              <a:t> </a:t>
            </a:r>
            <a:r>
              <a:rPr lang="en-US" altLang="zh-CN"/>
              <a:t>url</a:t>
            </a:r>
            <a:r>
              <a:rPr lang="en-US" altLang="zh-CN" b="1"/>
              <a:t>);//</a:t>
            </a:r>
            <a:r>
              <a:rPr lang="zh-CN" altLang="en-US" b="1"/>
              <a:t>赋值</a:t>
            </a:r>
          </a:p>
          <a:p>
            <a:pPr lvl="1"/>
            <a:r>
              <a:rPr lang="en-US" altLang="zh-CN" b="1"/>
              <a:t>                </a:t>
            </a:r>
            <a:r>
              <a:rPr lang="en-US" altLang="zh-CN"/>
              <a:t>clipboardData</a:t>
            </a:r>
            <a:r>
              <a:rPr lang="en-US" altLang="zh-CN" b="1"/>
              <a:t>.</a:t>
            </a:r>
            <a:r>
              <a:rPr lang="en-US" altLang="zh-CN"/>
              <a:t>getData</a:t>
            </a:r>
            <a:r>
              <a:rPr lang="en-US" altLang="zh-CN" b="1"/>
              <a:t>(</a:t>
            </a:r>
            <a:r>
              <a:rPr lang="en-US" altLang="zh-CN"/>
              <a:t>‘text’</a:t>
            </a:r>
            <a:r>
              <a:rPr lang="en-US" altLang="zh-CN" b="1"/>
              <a:t>);//</a:t>
            </a:r>
            <a:r>
              <a:rPr lang="zh-CN" altLang="en-US" b="1"/>
              <a:t>粘贴</a:t>
            </a:r>
          </a:p>
          <a:p>
            <a:pPr lvl="1"/>
            <a:endParaRPr lang="zh-CN" altLang="en-US" b="1"/>
          </a:p>
          <a:p>
            <a:pPr lvl="1"/>
            <a:r>
              <a:rPr lang="en-US" altLang="zh-CN" b="1"/>
              <a:t>http://yanqing.readnovel.com/</a:t>
            </a:r>
          </a:p>
          <a:p>
            <a:pPr lvl="1"/>
            <a:endParaRPr lang="zh-CN" altLang="en-US" b="1"/>
          </a:p>
          <a:p>
            <a:pPr lvl="1"/>
            <a:r>
              <a:rPr lang="en-US" altLang="zh-CN" b="1"/>
              <a:t>-------------------</a:t>
            </a:r>
          </a:p>
          <a:p>
            <a:pPr lvl="1"/>
            <a:r>
              <a:rPr lang="en-US" altLang="zh-CN"/>
              <a:t> </a:t>
            </a:r>
            <a:r>
              <a:rPr lang="en-US" altLang="zh-CN" b="1"/>
              <a:t>document.body.oncopy = function () {</a:t>
            </a:r>
          </a:p>
          <a:p>
            <a:pPr lvl="1"/>
            <a:r>
              <a:rPr lang="en-US" altLang="zh-CN" b="1"/>
              <a:t>                alert('</a:t>
            </a:r>
            <a:r>
              <a:rPr lang="zh-CN" altLang="en-US" b="1"/>
              <a:t>不让复制</a:t>
            </a:r>
            <a:r>
              <a:rPr lang="en-US" altLang="zh-CN" b="1"/>
              <a:t>');</a:t>
            </a:r>
          </a:p>
          <a:p>
            <a:pPr lvl="1"/>
            <a:r>
              <a:rPr lang="en-US" altLang="zh-CN" b="1"/>
              <a:t>                return false;</a:t>
            </a:r>
          </a:p>
          <a:p>
            <a:pPr lvl="1"/>
            <a:r>
              <a:rPr lang="en-US" altLang="zh-CN" b="1"/>
              <a:t>-------------------</a:t>
            </a:r>
            <a:r>
              <a:rPr lang="zh-CN" altLang="en-US" b="1"/>
              <a:t>禁止复制</a:t>
            </a:r>
          </a:p>
          <a:p>
            <a:pPr lvl="1"/>
            <a:r>
              <a:rPr lang="zh-CN" altLang="en-US"/>
              <a:t> </a:t>
            </a:r>
            <a:r>
              <a:rPr lang="en-US" altLang="zh-CN"/>
              <a:t>clipboardData</a:t>
            </a:r>
            <a:r>
              <a:rPr lang="en-US" altLang="zh-CN" b="1"/>
              <a:t>.</a:t>
            </a:r>
            <a:r>
              <a:rPr lang="en-US" altLang="zh-CN"/>
              <a:t>getData</a:t>
            </a:r>
            <a:r>
              <a:rPr lang="en-US" altLang="zh-CN" b="1"/>
              <a:t>(</a:t>
            </a:r>
            <a:r>
              <a:rPr lang="en-US" altLang="zh-CN"/>
              <a:t>‘text’</a:t>
            </a:r>
            <a:r>
              <a:rPr lang="en-US" altLang="zh-CN" b="1"/>
              <a:t>)+‘</a:t>
            </a:r>
            <a:r>
              <a:rPr lang="zh-CN" altLang="en-US" b="1"/>
              <a:t>本文出自小杨’</a:t>
            </a:r>
            <a:r>
              <a:rPr lang="en-US" altLang="zh-CN" b="1"/>
              <a:t>;</a:t>
            </a:r>
          </a:p>
          <a:p>
            <a:pPr lvl="1"/>
            <a:endParaRPr lang="zh-CN" altLang="en-US" b="1"/>
          </a:p>
          <a:p>
            <a:pPr lvl="1"/>
            <a:endParaRPr lang="zh-CN" altLang="en-US" b="1"/>
          </a:p>
          <a:p>
            <a:pPr lvl="1"/>
            <a:r>
              <a:rPr lang="zh-CN" altLang="en-US"/>
              <a:t> </a:t>
            </a:r>
            <a:r>
              <a:rPr lang="en-US" altLang="zh-CN"/>
              <a:t>document</a:t>
            </a:r>
            <a:r>
              <a:rPr lang="en-US" altLang="zh-CN" b="1"/>
              <a:t>.</a:t>
            </a:r>
            <a:r>
              <a:rPr lang="en-US" altLang="zh-CN"/>
              <a:t>getElementById</a:t>
            </a:r>
            <a:r>
              <a:rPr lang="en-US" altLang="zh-CN" b="1"/>
              <a:t>(</a:t>
            </a:r>
            <a:r>
              <a:rPr lang="en-US" altLang="zh-CN"/>
              <a:t>'t'</a:t>
            </a:r>
            <a:r>
              <a:rPr lang="en-US" altLang="zh-CN" b="1"/>
              <a:t>).</a:t>
            </a:r>
            <a:r>
              <a:rPr lang="en-US" altLang="zh-CN"/>
              <a:t>onpaste</a:t>
            </a:r>
            <a:r>
              <a:rPr lang="en-US" altLang="zh-CN" b="1"/>
              <a:t> </a:t>
            </a:r>
            <a:r>
              <a:rPr lang="en-US" altLang="zh-CN"/>
              <a:t>=</a:t>
            </a:r>
            <a:r>
              <a:rPr lang="en-US" altLang="zh-CN" b="1"/>
              <a:t> </a:t>
            </a:r>
            <a:r>
              <a:rPr lang="en-US" altLang="zh-CN"/>
              <a:t>function</a:t>
            </a:r>
            <a:r>
              <a:rPr lang="en-US" altLang="zh-CN" b="1"/>
              <a:t> () {</a:t>
            </a:r>
          </a:p>
          <a:p>
            <a:pPr lvl="1"/>
            <a:r>
              <a:rPr lang="en-US" altLang="zh-CN" b="1"/>
              <a:t>                </a:t>
            </a:r>
            <a:r>
              <a:rPr lang="en-US" altLang="zh-CN"/>
              <a:t>alert</a:t>
            </a:r>
            <a:r>
              <a:rPr lang="en-US" altLang="zh-CN" b="1"/>
              <a:t>(</a:t>
            </a:r>
            <a:r>
              <a:rPr lang="en-US" altLang="zh-CN"/>
              <a:t>'</a:t>
            </a:r>
            <a:r>
              <a:rPr lang="zh-CN" altLang="en-US"/>
              <a:t>禁止粘贴</a:t>
            </a:r>
            <a:r>
              <a:rPr lang="en-US" altLang="zh-CN"/>
              <a:t>'</a:t>
            </a:r>
            <a:r>
              <a:rPr lang="en-US" altLang="zh-CN" b="1"/>
              <a:t>);</a:t>
            </a:r>
          </a:p>
          <a:p>
            <a:pPr lvl="1"/>
            <a:r>
              <a:rPr lang="en-US" altLang="zh-CN" b="1"/>
              <a:t>                </a:t>
            </a:r>
            <a:r>
              <a:rPr lang="en-US" altLang="zh-CN"/>
              <a:t>return</a:t>
            </a:r>
            <a:r>
              <a:rPr lang="en-US" altLang="zh-CN" b="1"/>
              <a:t> </a:t>
            </a:r>
            <a:r>
              <a:rPr lang="en-US" altLang="zh-CN"/>
              <a:t>false</a:t>
            </a:r>
            <a:r>
              <a:rPr lang="en-US" altLang="zh-CN" b="1"/>
              <a:t>;</a:t>
            </a:r>
          </a:p>
          <a:p>
            <a:pPr lvl="1"/>
            <a:r>
              <a:rPr lang="en-US" altLang="zh-CN" b="1"/>
              <a:t>            };</a:t>
            </a:r>
          </a:p>
          <a:p>
            <a:pPr lvl="1"/>
            <a:r>
              <a:rPr lang="en-US" altLang="zh-CN" b="1"/>
              <a:t>------------------------</a:t>
            </a:r>
            <a:r>
              <a:rPr lang="zh-CN" altLang="en-US" b="1"/>
              <a:t>禁止粘贴</a:t>
            </a:r>
          </a:p>
          <a:p>
            <a:pPr lvl="1"/>
            <a:endParaRPr lang="en-US" altLang="zh-CN"/>
          </a:p>
          <a:p>
            <a:pPr lvl="1"/>
            <a:endParaRPr lang="en-US" altLang="zh-CN"/>
          </a:p>
          <a:p>
            <a:pPr lvl="1"/>
            <a:endParaRPr lang="en-US" altLang="zh-CN"/>
          </a:p>
          <a:p>
            <a:pPr lvl="1"/>
            <a:r>
              <a:rPr lang="en-US" altLang="zh-CN"/>
              <a:t>&lt;input type="button" value="</a:t>
            </a:r>
            <a:r>
              <a:rPr lang="zh-CN" altLang="en-US"/>
              <a:t>推荐给好友</a:t>
            </a:r>
            <a:r>
              <a:rPr lang="en-US" altLang="zh-CN"/>
              <a:t>" onclick="clipboardData.setData('Text','</a:t>
            </a:r>
            <a:r>
              <a:rPr lang="zh-CN" altLang="en-US"/>
              <a:t>推荐给你一个网站，很好玩</a:t>
            </a:r>
            <a:r>
              <a:rPr lang="en-US" altLang="zh-CN"/>
              <a:t>'+location.href);alert('</a:t>
            </a:r>
            <a:r>
              <a:rPr lang="zh-CN" altLang="en-US"/>
              <a:t>已经将网址放到粘贴板中，发给你的好友即可</a:t>
            </a:r>
            <a:r>
              <a:rPr lang="en-US" altLang="zh-CN"/>
              <a:t>');"/&gt;</a:t>
            </a:r>
          </a:p>
          <a:p>
            <a:pPr lvl="1"/>
            <a:endParaRPr lang="zh-CN" altLang="en-US"/>
          </a:p>
          <a:p>
            <a:pPr lvl="1"/>
            <a:r>
              <a:rPr lang="zh-CN" altLang="en-US"/>
              <a:t>帐号：</a:t>
            </a:r>
            <a:r>
              <a:rPr lang="en-US" altLang="zh-CN"/>
              <a:t>&lt;input type="text" /&gt;&lt;br /&gt;</a:t>
            </a:r>
          </a:p>
          <a:p>
            <a:pPr lvl="1"/>
            <a:r>
              <a:rPr lang="zh-CN" altLang="en-US"/>
              <a:t>重复帐号：</a:t>
            </a:r>
            <a:r>
              <a:rPr lang="en-US" altLang="zh-CN"/>
              <a:t>&lt;input type="text" onpaste="alert('</a:t>
            </a:r>
            <a:r>
              <a:rPr lang="zh-CN" altLang="en-US"/>
              <a:t>为保证帐号的正确，请勿粘贴帐号</a:t>
            </a:r>
            <a:r>
              <a:rPr lang="en-US" altLang="zh-CN"/>
              <a:t>');return false;" /&gt;</a:t>
            </a:r>
          </a:p>
          <a:p>
            <a:pPr lvl="1"/>
            <a:endParaRPr lang="zh-CN" altLang="en-US"/>
          </a:p>
          <a:p>
            <a:pPr lvl="1"/>
            <a:r>
              <a:rPr lang="en-US" altLang="zh-CN"/>
              <a:t>=========================================Firefox</a:t>
            </a:r>
            <a:r>
              <a:rPr lang="zh-CN" altLang="en-US"/>
              <a:t>下使用</a:t>
            </a:r>
            <a:r>
              <a:rPr lang="en-US" altLang="zh-CN"/>
              <a:t>clipboardData</a:t>
            </a:r>
            <a:r>
              <a:rPr lang="zh-CN" altLang="en-US"/>
              <a:t>对象</a:t>
            </a:r>
            <a:r>
              <a:rPr lang="en-US" altLang="zh-CN"/>
              <a:t>======================</a:t>
            </a:r>
          </a:p>
          <a:p>
            <a:pPr lvl="1"/>
            <a:r>
              <a:rPr lang="en-US" altLang="zh-CN"/>
              <a:t> //Firefox</a:t>
            </a:r>
            <a:r>
              <a:rPr lang="zh-CN" altLang="en-US"/>
              <a:t>下</a:t>
            </a:r>
            <a:r>
              <a:rPr lang="en-US" altLang="zh-CN"/>
              <a:t>Clipboard</a:t>
            </a:r>
            <a:r>
              <a:rPr lang="zh-CN" altLang="en-US"/>
              <a:t>的读写</a:t>
            </a:r>
            <a:r>
              <a:rPr lang="en-US" altLang="zh-CN"/>
              <a:t>js</a:t>
            </a:r>
            <a:r>
              <a:rPr lang="zh-CN" altLang="en-US"/>
              <a:t>脚本</a:t>
            </a:r>
            <a:br>
              <a:rPr lang="zh-CN" altLang="en-US"/>
            </a:br>
            <a:r>
              <a:rPr lang="en-US" altLang="zh-CN"/>
              <a:t>/**************************************************</a:t>
            </a:r>
            <a:br>
              <a:rPr lang="en-US" altLang="zh-CN"/>
            </a:br>
            <a:r>
              <a:rPr lang="en-US" altLang="zh-CN">
                <a:hlinkClick r:id="rId4"/>
              </a:rPr>
              <a:t>http://www.krikkit.net/howto_javascript_copy_clipboard.html</a:t>
            </a:r>
            <a:r>
              <a:rPr lang="en-US" altLang="zh-CN"/>
              <a:t/>
            </a:r>
            <a:br>
              <a:rPr lang="en-US" altLang="zh-CN"/>
            </a:br>
            <a:r>
              <a:rPr lang="zh-CN" altLang="en-US"/>
              <a:t>将字符串</a:t>
            </a:r>
            <a:r>
              <a:rPr lang="en-US" altLang="zh-CN"/>
              <a:t>maintext</a:t>
            </a:r>
            <a:r>
              <a:rPr lang="zh-CN" altLang="en-US"/>
              <a:t>复制到剪贴板</a:t>
            </a:r>
            <a:br>
              <a:rPr lang="zh-CN" altLang="en-US"/>
            </a:br>
            <a:r>
              <a:rPr lang="zh-CN" altLang="en-US"/>
              <a:t>**************************************************</a:t>
            </a:r>
            <a:r>
              <a:rPr lang="en-US" altLang="zh-CN"/>
              <a:t>/</a:t>
            </a:r>
            <a:br>
              <a:rPr lang="en-US" altLang="zh-CN"/>
            </a:br>
            <a:r>
              <a:rPr lang="en-US" altLang="zh-CN"/>
              <a:t>function setClipboard(maintext) {</a:t>
            </a:r>
            <a:br>
              <a:rPr lang="en-US" altLang="zh-CN"/>
            </a:br>
            <a:r>
              <a:rPr lang="en-US" altLang="zh-CN"/>
              <a:t>   if (window.clipboardData) {</a:t>
            </a:r>
            <a:br>
              <a:rPr lang="en-US" altLang="zh-CN"/>
            </a:br>
            <a:r>
              <a:rPr lang="en-US" altLang="zh-CN"/>
              <a:t>      return (window.clipboardData.setData("Text", maintext));</a:t>
            </a:r>
            <a:br>
              <a:rPr lang="en-US" altLang="zh-CN"/>
            </a:br>
            <a:r>
              <a:rPr lang="en-US" altLang="zh-CN"/>
              <a:t>   }</a:t>
            </a:r>
            <a:br>
              <a:rPr lang="en-US" altLang="zh-CN"/>
            </a:br>
            <a:r>
              <a:rPr lang="en-US" altLang="zh-CN"/>
              <a:t>   else if (window.netscape) {</a:t>
            </a:r>
            <a:br>
              <a:rPr lang="en-US" altLang="zh-CN"/>
            </a:br>
            <a:r>
              <a:rPr lang="en-US" altLang="zh-CN"/>
              <a:t>      netscape.security.PrivilegeManager.enablePrivilege('UniversalXPConnect');</a:t>
            </a:r>
            <a:br>
              <a:rPr lang="en-US" altLang="zh-CN"/>
            </a:br>
            <a:r>
              <a:rPr lang="en-US" altLang="zh-CN"/>
              <a:t>      var clip = Components.classes['@mozilla.org/widget/clipboard;1'].createInstance(Components.interfaces.nsIClipboard);</a:t>
            </a:r>
            <a:br>
              <a:rPr lang="en-US" altLang="zh-CN"/>
            </a:br>
            <a:r>
              <a:rPr lang="en-US" altLang="zh-CN"/>
              <a:t>      if (!clip) return;</a:t>
            </a:r>
            <a:br>
              <a:rPr lang="en-US" altLang="zh-CN"/>
            </a:br>
            <a:r>
              <a:rPr lang="en-US" altLang="zh-CN"/>
              <a:t>      var trans = Components.classes['@mozilla.org/widget/transferable;1'].createInstance(Components.interfaces.nsITransferable);</a:t>
            </a:r>
            <a:br>
              <a:rPr lang="en-US" altLang="zh-CN"/>
            </a:br>
            <a:r>
              <a:rPr lang="en-US" altLang="zh-CN"/>
              <a:t>      if (!trans) return;</a:t>
            </a:r>
            <a:br>
              <a:rPr lang="en-US" altLang="zh-CN"/>
            </a:br>
            <a:r>
              <a:rPr lang="en-US" altLang="zh-CN"/>
              <a:t>      trans.addDataFlavor('text/unicode');</a:t>
            </a:r>
            <a:br>
              <a:rPr lang="en-US" altLang="zh-CN"/>
            </a:br>
            <a:r>
              <a:rPr lang="en-US" altLang="zh-CN"/>
              <a:t>      var str = new Object();</a:t>
            </a:r>
            <a:br>
              <a:rPr lang="en-US" altLang="zh-CN"/>
            </a:br>
            <a:r>
              <a:rPr lang="en-US" altLang="zh-CN"/>
              <a:t>      var len = new Object();</a:t>
            </a:r>
            <a:br>
              <a:rPr lang="en-US" altLang="zh-CN"/>
            </a:br>
            <a:r>
              <a:rPr lang="en-US" altLang="zh-CN"/>
              <a:t>      var str = Components.classes["@mozilla.org/supports-string;1"].createInstance(Components.interfaces.nsISupportsString);</a:t>
            </a:r>
            <a:br>
              <a:rPr lang="en-US" altLang="zh-CN"/>
            </a:br>
            <a:r>
              <a:rPr lang="en-US" altLang="zh-CN"/>
              <a:t>      var copytext=maintext;</a:t>
            </a:r>
            <a:br>
              <a:rPr lang="en-US" altLang="zh-CN"/>
            </a:br>
            <a:r>
              <a:rPr lang="en-US" altLang="zh-CN"/>
              <a:t>      str.data=copytext;</a:t>
            </a:r>
            <a:br>
              <a:rPr lang="en-US" altLang="zh-CN"/>
            </a:br>
            <a:r>
              <a:rPr lang="en-US" altLang="zh-CN"/>
              <a:t>      trans.setTransferData("text/unicode",str,copytext.length*2);</a:t>
            </a:r>
            <a:br>
              <a:rPr lang="en-US" altLang="zh-CN"/>
            </a:br>
            <a:r>
              <a:rPr lang="en-US" altLang="zh-CN"/>
              <a:t>      var clipid=Components.interfaces.nsIClipboard;</a:t>
            </a:r>
            <a:br>
              <a:rPr lang="en-US" altLang="zh-CN"/>
            </a:br>
            <a:r>
              <a:rPr lang="en-US" altLang="zh-CN"/>
              <a:t>      if (!clip) return false;</a:t>
            </a:r>
            <a:br>
              <a:rPr lang="en-US" altLang="zh-CN"/>
            </a:br>
            <a:r>
              <a:rPr lang="en-US" altLang="zh-CN"/>
              <a:t>      clip.setData(trans,null,clipid.kGlobalClipboard);</a:t>
            </a:r>
            <a:br>
              <a:rPr lang="en-US" altLang="zh-CN"/>
            </a:br>
            <a:r>
              <a:rPr lang="en-US" altLang="zh-CN"/>
              <a:t>      return true;</a:t>
            </a:r>
            <a:br>
              <a:rPr lang="en-US" altLang="zh-CN"/>
            </a:br>
            <a:r>
              <a:rPr lang="en-US" altLang="zh-CN"/>
              <a:t>   }</a:t>
            </a:r>
            <a:br>
              <a:rPr lang="en-US" altLang="zh-CN"/>
            </a:br>
            <a:r>
              <a:rPr lang="en-US" altLang="zh-CN"/>
              <a:t>   return false;</a:t>
            </a:r>
            <a:br>
              <a:rPr lang="en-US" altLang="zh-CN"/>
            </a:br>
            <a:r>
              <a:rPr lang="en-US" altLang="zh-CN"/>
              <a:t>}</a:t>
            </a:r>
            <a:br>
              <a:rPr lang="en-US" altLang="zh-CN"/>
            </a:br>
            <a:r>
              <a:rPr lang="en-US" altLang="zh-CN"/>
              <a:t>/**************************************************</a:t>
            </a:r>
            <a:br>
              <a:rPr lang="en-US" altLang="zh-CN"/>
            </a:br>
            <a:r>
              <a:rPr lang="en-US" altLang="zh-CN">
                <a:hlinkClick r:id="rId5"/>
              </a:rPr>
              <a:t>http://www.codebase.nl/index.php/command/viewcode/id/174</a:t>
            </a:r>
            <a:r>
              <a:rPr lang="en-US" altLang="zh-CN"/>
              <a:t/>
            </a:r>
            <a:br>
              <a:rPr lang="en-US" altLang="zh-CN"/>
            </a:br>
            <a:r>
              <a:rPr lang="zh-CN" altLang="en-US"/>
              <a:t>返回剪贴板的内容</a:t>
            </a:r>
            <a:br>
              <a:rPr lang="zh-CN" altLang="en-US"/>
            </a:br>
            <a:r>
              <a:rPr lang="zh-CN" altLang="en-US"/>
              <a:t>**************************************************</a:t>
            </a:r>
            <a:r>
              <a:rPr lang="en-US" altLang="zh-CN"/>
              <a:t>/</a:t>
            </a:r>
            <a:br>
              <a:rPr lang="en-US" altLang="zh-CN"/>
            </a:br>
            <a:r>
              <a:rPr lang="en-US" altLang="zh-CN"/>
              <a:t>function getClipboard() {</a:t>
            </a:r>
            <a:br>
              <a:rPr lang="en-US" altLang="zh-CN"/>
            </a:br>
            <a:r>
              <a:rPr lang="en-US" altLang="zh-CN"/>
              <a:t>   if (window.clipboardData) {</a:t>
            </a:r>
            <a:br>
              <a:rPr lang="en-US" altLang="zh-CN"/>
            </a:br>
            <a:r>
              <a:rPr lang="en-US" altLang="zh-CN"/>
              <a:t>      return(window.clipboardData.getData('Text'));</a:t>
            </a:r>
            <a:br>
              <a:rPr lang="en-US" altLang="zh-CN"/>
            </a:br>
            <a:r>
              <a:rPr lang="en-US" altLang="zh-CN"/>
              <a:t>   }</a:t>
            </a:r>
            <a:br>
              <a:rPr lang="en-US" altLang="zh-CN"/>
            </a:br>
            <a:r>
              <a:rPr lang="en-US" altLang="zh-CN"/>
              <a:t>   else if (window.netscape) {</a:t>
            </a:r>
            <a:br>
              <a:rPr lang="en-US" altLang="zh-CN"/>
            </a:br>
            <a:r>
              <a:rPr lang="en-US" altLang="zh-CN"/>
              <a:t>      netscape.security.PrivilegeManager.enablePrivilege('UniversalXPConnect');</a:t>
            </a:r>
            <a:br>
              <a:rPr lang="en-US" altLang="zh-CN"/>
            </a:br>
            <a:r>
              <a:rPr lang="en-US" altLang="zh-CN"/>
              <a:t>      var clip = Components.classes['@mozilla.org/widget/clipboard;1'].createInstance(Components.interfaces.nsIClipboard);</a:t>
            </a:r>
            <a:br>
              <a:rPr lang="en-US" altLang="zh-CN"/>
            </a:br>
            <a:r>
              <a:rPr lang="en-US" altLang="zh-CN"/>
              <a:t>      if (!clip) return;</a:t>
            </a:r>
            <a:br>
              <a:rPr lang="en-US" altLang="zh-CN"/>
            </a:br>
            <a:r>
              <a:rPr lang="en-US" altLang="zh-CN"/>
              <a:t>      var trans = Components.classes['@mozilla.org/widget/transferable;1'].createInstance(Components.interfaces.nsITransferable);</a:t>
            </a:r>
            <a:br>
              <a:rPr lang="en-US" altLang="zh-CN"/>
            </a:br>
            <a:r>
              <a:rPr lang="en-US" altLang="zh-CN"/>
              <a:t>      if (!trans) return;</a:t>
            </a:r>
            <a:br>
              <a:rPr lang="en-US" altLang="zh-CN"/>
            </a:br>
            <a:r>
              <a:rPr lang="en-US" altLang="zh-CN"/>
              <a:t>      trans.addDataFlavor('text/unicode');</a:t>
            </a:r>
            <a:br>
              <a:rPr lang="en-US" altLang="zh-CN"/>
            </a:br>
            <a:r>
              <a:rPr lang="en-US" altLang="zh-CN"/>
              <a:t>      clip.getData(trans,clip.kGlobalClipboard);</a:t>
            </a:r>
            <a:br>
              <a:rPr lang="en-US" altLang="zh-CN"/>
            </a:br>
            <a:r>
              <a:rPr lang="en-US" altLang="zh-CN"/>
              <a:t>      var str = new Object();</a:t>
            </a:r>
            <a:br>
              <a:rPr lang="en-US" altLang="zh-CN"/>
            </a:br>
            <a:r>
              <a:rPr lang="en-US" altLang="zh-CN"/>
              <a:t>      var len = new Object();</a:t>
            </a:r>
            <a:br>
              <a:rPr lang="en-US" altLang="zh-CN"/>
            </a:br>
            <a:r>
              <a:rPr lang="en-US" altLang="zh-CN"/>
              <a:t>      try {</a:t>
            </a:r>
            <a:br>
              <a:rPr lang="en-US" altLang="zh-CN"/>
            </a:br>
            <a:r>
              <a:rPr lang="en-US" altLang="zh-CN"/>
              <a:t>         trans.getTransferData('text/unicode',str,len);</a:t>
            </a:r>
            <a:br>
              <a:rPr lang="en-US" altLang="zh-CN"/>
            </a:br>
            <a:r>
              <a:rPr lang="en-US" altLang="zh-CN"/>
              <a:t>      }</a:t>
            </a:r>
            <a:br>
              <a:rPr lang="en-US" altLang="zh-CN"/>
            </a:br>
            <a:r>
              <a:rPr lang="en-US" altLang="zh-CN"/>
              <a:t>      catch(error) {</a:t>
            </a:r>
            <a:br>
              <a:rPr lang="en-US" altLang="zh-CN"/>
            </a:br>
            <a:r>
              <a:rPr lang="en-US" altLang="zh-CN"/>
              <a:t>         return null;</a:t>
            </a:r>
            <a:br>
              <a:rPr lang="en-US" altLang="zh-CN"/>
            </a:br>
            <a:r>
              <a:rPr lang="en-US" altLang="zh-CN"/>
              <a:t>      }</a:t>
            </a:r>
            <a:br>
              <a:rPr lang="en-US" altLang="zh-CN"/>
            </a:br>
            <a:r>
              <a:rPr lang="en-US" altLang="zh-CN"/>
              <a:t>      if (str) {</a:t>
            </a:r>
            <a:br>
              <a:rPr lang="en-US" altLang="zh-CN"/>
            </a:br>
            <a:r>
              <a:rPr lang="en-US" altLang="zh-CN"/>
              <a:t>         if (Components.interfaces.nsISupportsWString) str=str.value.QueryInterface(Components.interfaces.nsISupportsWString);</a:t>
            </a:r>
            <a:br>
              <a:rPr lang="en-US" altLang="zh-CN"/>
            </a:br>
            <a:r>
              <a:rPr lang="en-US" altLang="zh-CN"/>
              <a:t>         else if (Components.interfaces.nsISupportsString) str=str.value.QueryInterface(Components.interfaces.nsISupportsString);</a:t>
            </a:r>
            <a:br>
              <a:rPr lang="en-US" altLang="zh-CN"/>
            </a:br>
            <a:r>
              <a:rPr lang="en-US" altLang="zh-CN"/>
              <a:t>         else str = null;</a:t>
            </a:r>
            <a:br>
              <a:rPr lang="en-US" altLang="zh-CN"/>
            </a:br>
            <a:r>
              <a:rPr lang="en-US" altLang="zh-CN"/>
              <a:t>      }</a:t>
            </a:r>
            <a:br>
              <a:rPr lang="en-US" altLang="zh-CN"/>
            </a:br>
            <a:r>
              <a:rPr lang="en-US" altLang="zh-CN"/>
              <a:t>      if (str) {</a:t>
            </a:r>
            <a:br>
              <a:rPr lang="en-US" altLang="zh-CN"/>
            </a:br>
            <a:r>
              <a:rPr lang="en-US" altLang="zh-CN"/>
              <a:t>         return(str.data.substring(0,len.value / 2));</a:t>
            </a:r>
            <a:br>
              <a:rPr lang="en-US" altLang="zh-CN"/>
            </a:br>
            <a:r>
              <a:rPr lang="en-US" altLang="zh-CN"/>
              <a:t>      }</a:t>
            </a:r>
            <a:br>
              <a:rPr lang="en-US" altLang="zh-CN"/>
            </a:br>
            <a:r>
              <a:rPr lang="en-US" altLang="zh-CN"/>
              <a:t>   }</a:t>
            </a:r>
            <a:br>
              <a:rPr lang="en-US" altLang="zh-CN"/>
            </a:br>
            <a:r>
              <a:rPr lang="en-US" altLang="zh-CN"/>
              <a:t>   return null;</a:t>
            </a:r>
            <a:br>
              <a:rPr lang="en-US" altLang="zh-CN"/>
            </a:br>
            <a:r>
              <a:rPr lang="en-US" altLang="zh-CN"/>
              <a:t>} </a:t>
            </a:r>
          </a:p>
        </p:txBody>
      </p:sp>
    </p:spTree>
    <p:extLst>
      <p:ext uri="{BB962C8B-B14F-4D97-AF65-F5344CB8AC3E}">
        <p14:creationId xmlns:p14="http://schemas.microsoft.com/office/powerpoint/2010/main" val="1279487743"/>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noFill/>
        </p:spPr>
        <p:txBody>
          <a:bodyPr/>
          <a:lstStyle/>
          <a:p>
            <a:endParaRPr lang="en-US" altLang="zh-CN"/>
          </a:p>
          <a:p>
            <a:r>
              <a:rPr lang="en-US" altLang="zh-CN"/>
              <a:t>document.write</a:t>
            </a:r>
            <a:r>
              <a:rPr lang="zh-CN" altLang="en-US"/>
              <a:t>的时候去百度找新闻</a:t>
            </a:r>
          </a:p>
          <a:p>
            <a:r>
              <a:rPr lang="en-US" altLang="zh-CN"/>
              <a:t>http://news.baidu.com/newscode.html</a:t>
            </a:r>
          </a:p>
          <a:p>
            <a:endParaRPr lang="en-US" altLang="zh-CN"/>
          </a:p>
          <a:p>
            <a:r>
              <a:rPr lang="zh-CN" altLang="en-US"/>
              <a:t>黑马广告联盟</a:t>
            </a:r>
          </a:p>
          <a:p>
            <a:r>
              <a:rPr lang="en-US" altLang="zh-CN"/>
              <a:t>http://heima8.com</a:t>
            </a:r>
          </a:p>
          <a:p>
            <a:r>
              <a:rPr lang="en-US" altLang="zh-CN"/>
              <a:t>yzk</a:t>
            </a:r>
          </a:p>
          <a:p>
            <a:r>
              <a:rPr lang="en-US" altLang="zh-CN"/>
              <a:t>123456</a:t>
            </a:r>
          </a:p>
          <a:p>
            <a:endParaRPr lang="en-US" altLang="zh-CN"/>
          </a:p>
          <a:p>
            <a:endParaRPr lang="en-US" altLang="zh-CN"/>
          </a:p>
          <a:p>
            <a:r>
              <a:rPr lang="en-US" altLang="zh-CN"/>
              <a:t>=========================</a:t>
            </a:r>
            <a:r>
              <a:rPr lang="zh-CN" altLang="en-US"/>
              <a:t>站长统计</a:t>
            </a:r>
            <a:r>
              <a:rPr lang="en-US" altLang="zh-CN"/>
              <a:t>=====================================</a:t>
            </a:r>
          </a:p>
          <a:p>
            <a:r>
              <a:rPr lang="en-US" altLang="zh-CN"/>
              <a:t>&lt;SCRIPT language=JavaScript charset=gb2312 src="http://s23.cnzz.com/stat.php?id=613505&amp;amp;web_id=613505&amp;amp;show=pic2"&gt;&lt;/SCRIPT&gt;</a:t>
            </a:r>
          </a:p>
          <a:p>
            <a:r>
              <a:rPr lang="en-US" altLang="zh-CN"/>
              <a:t>&lt;A title=</a:t>
            </a:r>
            <a:r>
              <a:rPr lang="zh-CN" altLang="en-US"/>
              <a:t>站长统计 </a:t>
            </a:r>
            <a:r>
              <a:rPr lang="en-US" altLang="zh-CN"/>
              <a:t>href="http://www.cnzz.com/stat/website.php?web_id=613505" target=_blank&gt;&lt;IMG border=0 hspace=0 vspace=0 src="http://icon.cnzz.com/pic2.gif"&gt;&lt;/A&gt;&lt;IMG border=0 src="http://hzs13.cnzz.com/stat.htm?id=613505&amp;amp;r=&amp;amp;lg=zh-cn&amp;amp;ntime=0.20273000 1323873730&amp;amp;repeatip=1&amp;amp;rtime=0&amp;amp;cnzz_eid=16357578-1323873730-&amp;amp;showp=1440x900&amp;amp;st=31&amp;amp;sin=&amp;amp;res=0" width=0 height=0&gt;&lt;/DIV&gt;&lt;/DIV&gt;</a:t>
            </a:r>
          </a:p>
          <a:p>
            <a:endParaRPr lang="en-US" altLang="zh-CN"/>
          </a:p>
          <a:p>
            <a:endParaRPr lang="en-US" altLang="zh-CN"/>
          </a:p>
          <a:p>
            <a:r>
              <a:rPr lang="en-US" altLang="zh-CN"/>
              <a:t>==========</a:t>
            </a:r>
            <a:r>
              <a:rPr lang="zh-CN" altLang="en-US"/>
              <a:t>备注</a:t>
            </a:r>
            <a:r>
              <a:rPr lang="en-US" altLang="zh-CN"/>
              <a:t>1===========</a:t>
            </a:r>
          </a:p>
          <a:p>
            <a:r>
              <a:rPr lang="it-IT" altLang="en-US"/>
              <a:t>document.write('&lt;pre&gt;');</a:t>
            </a:r>
          </a:p>
          <a:p>
            <a:r>
              <a:rPr lang="it-IT" altLang="en-US"/>
              <a:t>document.write('1');</a:t>
            </a:r>
          </a:p>
          <a:p>
            <a:r>
              <a:rPr lang="it-IT" altLang="en-US"/>
              <a:t>document.writeln('2');</a:t>
            </a:r>
          </a:p>
          <a:p>
            <a:r>
              <a:rPr lang="it-IT" altLang="en-US"/>
              <a:t>document.write('3');</a:t>
            </a:r>
          </a:p>
          <a:p>
            <a:r>
              <a:rPr lang="it-IT" altLang="en-US"/>
              <a:t>document.write('&lt;/pre&gt;');</a:t>
            </a:r>
            <a:endParaRPr lang="en-US" altLang="zh-CN"/>
          </a:p>
          <a:p>
            <a:r>
              <a:rPr lang="zh-CN" altLang="en-US" noProof="1"/>
              <a:t>这里是页面的内容。</a:t>
            </a:r>
          </a:p>
          <a:p>
            <a:r>
              <a:rPr lang="en-US" altLang="en-US" noProof="1"/>
              <a:t>&lt;script type="text/javascript"&gt;</a:t>
            </a:r>
          </a:p>
          <a:p>
            <a:r>
              <a:rPr lang="en-US" altLang="en-US" noProof="1"/>
              <a:t>    document.write("&lt;font color=red&gt;</a:t>
            </a:r>
            <a:r>
              <a:rPr lang="zh-CN" altLang="en-US" noProof="1"/>
              <a:t>红色呀</a:t>
            </a:r>
            <a:r>
              <a:rPr lang="en-US" altLang="en-US" noProof="1"/>
              <a:t>&lt;/font&gt;");</a:t>
            </a:r>
          </a:p>
          <a:p>
            <a:r>
              <a:rPr lang="en-US" altLang="en-US" noProof="1"/>
              <a:t>&lt;/script&gt;</a:t>
            </a:r>
          </a:p>
          <a:p>
            <a:r>
              <a:rPr lang="zh-CN" altLang="en-US" noProof="1"/>
              <a:t>哈哈哈哈哈 。</a:t>
            </a:r>
            <a:endParaRPr lang="en-US" altLang="zh-CN"/>
          </a:p>
          <a:p>
            <a:endParaRPr lang="en-US" altLang="zh-CN"/>
          </a:p>
          <a:p>
            <a:r>
              <a:rPr lang="en-US" altLang="zh-CN"/>
              <a:t>write</a:t>
            </a:r>
            <a:r>
              <a:rPr lang="zh-CN" altLang="en-US"/>
              <a:t>经常在广告代码、整合资源代码中被使用</a:t>
            </a:r>
          </a:p>
          <a:p>
            <a:r>
              <a:rPr lang="zh-CN" altLang="en-US"/>
              <a:t>广告代码的例子：在</a:t>
            </a:r>
            <a:r>
              <a:rPr lang="en-US" altLang="zh-CN"/>
              <a:t>http://heima8.com/</a:t>
            </a:r>
            <a:r>
              <a:rPr lang="zh-CN" altLang="en-US"/>
              <a:t>注册一个账户（测试用 账户名：</a:t>
            </a:r>
            <a:r>
              <a:rPr lang="en-US" altLang="zh-CN"/>
              <a:t>itcast0710 </a:t>
            </a:r>
            <a:r>
              <a:rPr lang="zh-CN" altLang="en-US"/>
              <a:t>密码：</a:t>
            </a:r>
            <a:r>
              <a:rPr lang="en-US" altLang="zh-CN"/>
              <a:t>123456</a:t>
            </a:r>
            <a:r>
              <a:rPr lang="zh-CN" altLang="en-US"/>
              <a:t>），申请一个广告代码，然后放到页面中</a:t>
            </a:r>
          </a:p>
          <a:p>
            <a:r>
              <a:rPr lang="zh-CN" altLang="en-US"/>
              <a:t>整合资源的例子：百度新闻 </a:t>
            </a:r>
            <a:r>
              <a:rPr lang="en-US" altLang="zh-CN"/>
              <a:t>http://news.baidu.com/newscode.html</a:t>
            </a:r>
          </a:p>
          <a:p>
            <a:r>
              <a:rPr lang="zh-CN" altLang="en-US"/>
              <a:t>百度新闻代码相当于页面中嵌入另外一个网站的</a:t>
            </a:r>
            <a:r>
              <a:rPr lang="en-US" altLang="zh-CN"/>
              <a:t>js</a:t>
            </a:r>
            <a:r>
              <a:rPr lang="zh-CN" altLang="en-US"/>
              <a:t>文件，</a:t>
            </a:r>
            <a:r>
              <a:rPr lang="en-US" altLang="zh-CN"/>
              <a:t>js</a:t>
            </a:r>
            <a:r>
              <a:rPr lang="zh-CN" altLang="en-US"/>
              <a:t>文件就是一个大的</a:t>
            </a:r>
            <a:r>
              <a:rPr lang="en-US" altLang="zh-CN"/>
              <a:t>write</a:t>
            </a:r>
            <a:r>
              <a:rPr lang="zh-CN" altLang="en-US"/>
              <a:t>语句，这样的好处就是主页面不用写死内容，被嵌入的</a:t>
            </a:r>
            <a:r>
              <a:rPr lang="en-US" altLang="zh-CN"/>
              <a:t>js</a:t>
            </a:r>
            <a:r>
              <a:rPr lang="zh-CN" altLang="en-US"/>
              <a:t>内容变了嵌入的内容就变了。</a:t>
            </a:r>
          </a:p>
          <a:p>
            <a:endParaRPr lang="en-US" altLang="zh-CN"/>
          </a:p>
          <a:p>
            <a:endParaRPr lang="en-US" altLang="zh-CN"/>
          </a:p>
          <a:p>
            <a:r>
              <a:rPr lang="zh-CN" altLang="en-US"/>
              <a:t>脚本的好处：</a:t>
            </a:r>
            <a:endParaRPr lang="en-US" altLang="zh-CN"/>
          </a:p>
          <a:p>
            <a:r>
              <a:rPr lang="en-US" altLang="zh-CN"/>
              <a:t>1.</a:t>
            </a:r>
            <a:r>
              <a:rPr lang="zh-CN" altLang="en-US"/>
              <a:t>自动执行</a:t>
            </a:r>
            <a:endParaRPr lang="en-US" altLang="zh-CN"/>
          </a:p>
          <a:p>
            <a:r>
              <a:rPr lang="en-US" altLang="zh-CN"/>
              <a:t>2.</a:t>
            </a:r>
            <a:r>
              <a:rPr lang="zh-CN" altLang="en-US"/>
              <a:t>动态生成。</a:t>
            </a:r>
          </a:p>
          <a:p>
            <a:r>
              <a:rPr lang="en-US" altLang="zh-CN"/>
              <a:t>===================================example===============================</a:t>
            </a:r>
          </a:p>
          <a:p>
            <a:r>
              <a:rPr lang="en-US" altLang="zh-CN" b="1"/>
              <a:t>&lt;script type="text/javascript"&gt;</a:t>
            </a:r>
          </a:p>
          <a:p>
            <a:r>
              <a:rPr lang="en-US" altLang="zh-CN" b="1"/>
              <a:t>        var reffer = "";</a:t>
            </a:r>
          </a:p>
          <a:p>
            <a:r>
              <a:rPr lang="en-US" altLang="zh-CN" b="1"/>
              <a:t>        var url = "";</a:t>
            </a:r>
          </a:p>
          <a:p>
            <a:r>
              <a:rPr lang="en-US" altLang="zh-CN" b="1"/>
              <a:t>        if (window.parent != window.self) {</a:t>
            </a:r>
          </a:p>
          <a:p>
            <a:r>
              <a:rPr lang="en-US" altLang="zh-CN" b="1"/>
              <a:t>            try { reffer = parent.document.referrer; }</a:t>
            </a:r>
          </a:p>
          <a:p>
            <a:r>
              <a:rPr lang="en-US" altLang="zh-CN" b="1"/>
              <a:t>            catch (err) { reffer = document.referrer; }</a:t>
            </a:r>
          </a:p>
          <a:p>
            <a:r>
              <a:rPr lang="en-US" altLang="zh-CN" b="1"/>
              <a:t>            try { url = parent.document.location; }</a:t>
            </a:r>
          </a:p>
          <a:p>
            <a:r>
              <a:rPr lang="en-US" altLang="zh-CN" b="1"/>
              <a:t>            catch (err) { url = document.location; }</a:t>
            </a:r>
          </a:p>
          <a:p>
            <a:r>
              <a:rPr lang="en-US" altLang="zh-CN" b="1"/>
              <a:t>        } else { reffer = document.referrer; url = document.location; }</a:t>
            </a:r>
          </a:p>
          <a:p>
            <a:r>
              <a:rPr lang="en-US" altLang="zh-CN" b="1"/>
              <a:t>        document.writeln("&lt;iframe marginwidth='0' marginheight='0' frameborder='0' bordercolor='#000000' scrolling='no' src='http://pv.heima8.com/index.php?p=126292971&amp;b=100002856&amp;itemid1=107075271&amp;reffer=" + escape(reffer) + "&amp;url=" + escape(url) + "' width='468' height='60'&gt;&lt;/iframe&gt;");</a:t>
            </a:r>
          </a:p>
          <a:p>
            <a:r>
              <a:rPr lang="en-US" altLang="zh-CN" b="1"/>
              <a:t>    &lt;/script&gt;</a:t>
            </a:r>
          </a:p>
          <a:p>
            <a:endParaRPr lang="en-US" altLang="zh-CN" b="1"/>
          </a:p>
          <a:p>
            <a:r>
              <a:rPr lang="en-US" altLang="zh-CN" b="1"/>
              <a:t>==========================</a:t>
            </a:r>
            <a:r>
              <a:rPr lang="zh-CN" altLang="en-US" b="1"/>
              <a:t>站长统计的</a:t>
            </a:r>
            <a:r>
              <a:rPr lang="en-US" altLang="zh-CN" b="1"/>
              <a:t>============================</a:t>
            </a:r>
          </a:p>
          <a:p>
            <a:r>
              <a:rPr lang="fr-FR" altLang="en-US" b="1"/>
              <a:t>&lt;script src="http://s84.cnzz.com/stat.php?id=3493955&amp;web_id=3493955" language="JavaScript"&gt;&lt;/script&gt;</a:t>
            </a:r>
          </a:p>
          <a:p>
            <a:endParaRPr lang="en-US" altLang="zh-CN" b="1"/>
          </a:p>
          <a:p>
            <a:endParaRPr lang="en-US" altLang="zh-CN"/>
          </a:p>
        </p:txBody>
      </p:sp>
    </p:spTree>
    <p:extLst>
      <p:ext uri="{BB962C8B-B14F-4D97-AF65-F5344CB8AC3E}">
        <p14:creationId xmlns:p14="http://schemas.microsoft.com/office/powerpoint/2010/main" val="131519848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noFill/>
        </p:spPr>
        <p:txBody>
          <a:bodyPr/>
          <a:lstStyle/>
          <a:p>
            <a:r>
              <a:rPr lang="en-US" altLang="zh-CN"/>
              <a:t>===================================备注1</a:t>
            </a:r>
            <a:r>
              <a:rPr lang="en-US" altLang="en-US" noProof="1"/>
              <a:t> </a:t>
            </a:r>
            <a:r>
              <a:rPr lang="en-US" altLang="zh-CN"/>
              <a:t>================================</a:t>
            </a:r>
          </a:p>
          <a:p>
            <a:r>
              <a:rPr lang="en-US" altLang="zh-CN"/>
              <a:t>//</a:t>
            </a:r>
            <a:r>
              <a:rPr lang="zh-CN" altLang="en-US"/>
              <a:t>遍历直接子节点，如需获得所有节点，用递归。需要放在页面的最后测试（或者是在</a:t>
            </a:r>
            <a:r>
              <a:rPr lang="en-US" altLang="zh-CN"/>
              <a:t>onload</a:t>
            </a:r>
            <a:r>
              <a:rPr lang="zh-CN" altLang="en-US"/>
              <a:t>里面，否则页面还没有加载完毕。）</a:t>
            </a:r>
          </a:p>
          <a:p>
            <a:r>
              <a:rPr lang="en-US" altLang="zh-CN"/>
              <a:t> var</a:t>
            </a:r>
            <a:r>
              <a:rPr lang="en-US" altLang="zh-CN" b="1"/>
              <a:t> </a:t>
            </a:r>
            <a:r>
              <a:rPr lang="en-US" altLang="zh-CN"/>
              <a:t>objHtml</a:t>
            </a:r>
            <a:r>
              <a:rPr lang="en-US" altLang="zh-CN" b="1"/>
              <a:t> </a:t>
            </a:r>
            <a:r>
              <a:rPr lang="en-US" altLang="zh-CN"/>
              <a:t>=</a:t>
            </a:r>
            <a:r>
              <a:rPr lang="en-US" altLang="zh-CN" b="1"/>
              <a:t> </a:t>
            </a:r>
            <a:r>
              <a:rPr lang="en-US" altLang="zh-CN"/>
              <a:t>document</a:t>
            </a:r>
            <a:r>
              <a:rPr lang="en-US" altLang="zh-CN" b="1"/>
              <a:t>.</a:t>
            </a:r>
            <a:r>
              <a:rPr lang="en-US" altLang="zh-CN"/>
              <a:t>documentElement</a:t>
            </a:r>
            <a:r>
              <a:rPr lang="en-US" altLang="zh-CN" b="1"/>
              <a:t>;</a:t>
            </a:r>
          </a:p>
          <a:p>
            <a:r>
              <a:rPr lang="en-US" altLang="zh-CN" b="1"/>
              <a:t>        </a:t>
            </a:r>
            <a:r>
              <a:rPr lang="en-US" altLang="zh-CN"/>
              <a:t>for</a:t>
            </a:r>
            <a:r>
              <a:rPr lang="en-US" altLang="zh-CN" b="1"/>
              <a:t> (</a:t>
            </a:r>
            <a:r>
              <a:rPr lang="en-US" altLang="zh-CN"/>
              <a:t>var</a:t>
            </a:r>
            <a:r>
              <a:rPr lang="en-US" altLang="zh-CN" b="1"/>
              <a:t> </a:t>
            </a:r>
            <a:r>
              <a:rPr lang="en-US" altLang="zh-CN"/>
              <a:t>i</a:t>
            </a:r>
            <a:r>
              <a:rPr lang="en-US" altLang="zh-CN" b="1"/>
              <a:t> </a:t>
            </a:r>
            <a:r>
              <a:rPr lang="en-US" altLang="zh-CN"/>
              <a:t>=</a:t>
            </a:r>
            <a:r>
              <a:rPr lang="en-US" altLang="zh-CN" b="1"/>
              <a:t> </a:t>
            </a:r>
            <a:r>
              <a:rPr lang="en-US" altLang="zh-CN"/>
              <a:t>0</a:t>
            </a:r>
            <a:r>
              <a:rPr lang="en-US" altLang="zh-CN" b="1"/>
              <a:t>; </a:t>
            </a:r>
            <a:r>
              <a:rPr lang="en-US" altLang="zh-CN"/>
              <a:t>i</a:t>
            </a:r>
            <a:r>
              <a:rPr lang="en-US" altLang="zh-CN" b="1"/>
              <a:t> </a:t>
            </a:r>
            <a:r>
              <a:rPr lang="en-US" altLang="zh-CN"/>
              <a:t>&lt;</a:t>
            </a:r>
            <a:r>
              <a:rPr lang="en-US" altLang="zh-CN" b="1"/>
              <a:t> </a:t>
            </a:r>
            <a:r>
              <a:rPr lang="en-US" altLang="zh-CN"/>
              <a:t>objHtml</a:t>
            </a:r>
            <a:r>
              <a:rPr lang="en-US" altLang="zh-CN" b="1"/>
              <a:t>.</a:t>
            </a:r>
            <a:r>
              <a:rPr lang="en-US" altLang="zh-CN"/>
              <a:t>childNodes</a:t>
            </a:r>
            <a:r>
              <a:rPr lang="en-US" altLang="zh-CN" b="1"/>
              <a:t>.</a:t>
            </a:r>
            <a:r>
              <a:rPr lang="en-US" altLang="zh-CN"/>
              <a:t>length</a:t>
            </a:r>
            <a:r>
              <a:rPr lang="en-US" altLang="zh-CN" b="1"/>
              <a:t>; </a:t>
            </a:r>
            <a:r>
              <a:rPr lang="en-US" altLang="zh-CN"/>
              <a:t>i++</a:t>
            </a:r>
            <a:r>
              <a:rPr lang="en-US" altLang="zh-CN" b="1"/>
              <a:t>) {</a:t>
            </a:r>
          </a:p>
          <a:p>
            <a:r>
              <a:rPr lang="en-US" altLang="zh-CN" b="1"/>
              <a:t>            </a:t>
            </a:r>
            <a:r>
              <a:rPr lang="en-US" altLang="zh-CN"/>
              <a:t>alert</a:t>
            </a:r>
            <a:r>
              <a:rPr lang="en-US" altLang="zh-CN" b="1"/>
              <a:t>(</a:t>
            </a:r>
            <a:r>
              <a:rPr lang="en-US" altLang="zh-CN"/>
              <a:t>objHtml</a:t>
            </a:r>
            <a:r>
              <a:rPr lang="en-US" altLang="zh-CN" b="1"/>
              <a:t>.</a:t>
            </a:r>
            <a:r>
              <a:rPr lang="en-US" altLang="zh-CN"/>
              <a:t>childNodes</a:t>
            </a:r>
            <a:r>
              <a:rPr lang="en-US" altLang="zh-CN" b="1"/>
              <a:t>[</a:t>
            </a:r>
            <a:r>
              <a:rPr lang="en-US" altLang="zh-CN"/>
              <a:t>i</a:t>
            </a:r>
            <a:r>
              <a:rPr lang="en-US" altLang="zh-CN" b="1"/>
              <a:t>].</a:t>
            </a:r>
            <a:r>
              <a:rPr lang="en-US" altLang="zh-CN"/>
              <a:t>nodeName</a:t>
            </a:r>
            <a:r>
              <a:rPr lang="en-US" altLang="zh-CN" b="1"/>
              <a:t>);</a:t>
            </a:r>
          </a:p>
          <a:p>
            <a:r>
              <a:rPr lang="en-US" altLang="zh-CN" b="1"/>
              <a:t>        }</a:t>
            </a:r>
          </a:p>
          <a:p>
            <a:r>
              <a:rPr lang="en-US" altLang="zh-CN"/>
              <a:t>======================</a:t>
            </a:r>
            <a:r>
              <a:rPr lang="zh-CN" altLang="en-US"/>
              <a:t>递归版本</a:t>
            </a:r>
            <a:r>
              <a:rPr lang="en-US" altLang="zh-CN"/>
              <a:t>=========================</a:t>
            </a:r>
          </a:p>
          <a:p>
            <a:r>
              <a:rPr lang="en-US" altLang="zh-CN"/>
              <a:t>function dg(snodes){</a:t>
            </a:r>
          </a:p>
          <a:p>
            <a:r>
              <a:rPr lang="en-US" altLang="zh-CN"/>
              <a:t>//alert(snodes.nodeName+'   '+snodes.childNodes.length);</a:t>
            </a:r>
          </a:p>
          <a:p>
            <a:endParaRPr lang="en-US" altLang="zh-CN"/>
          </a:p>
          <a:p>
            <a:r>
              <a:rPr lang="en-US" altLang="zh-CN"/>
              <a:t>	for(var i=0;i&lt;snodes.childNodes.length;i++)</a:t>
            </a:r>
          </a:p>
          <a:p>
            <a:r>
              <a:rPr lang="en-US" altLang="zh-CN"/>
              <a:t>	{</a:t>
            </a:r>
          </a:p>
          <a:p>
            <a:r>
              <a:rPr lang="en-US" altLang="zh-CN"/>
              <a:t>		alert(snodes.childNodes[i].nodeName);</a:t>
            </a:r>
          </a:p>
          <a:p>
            <a:r>
              <a:rPr lang="en-US" altLang="zh-CN"/>
              <a:t>		</a:t>
            </a:r>
          </a:p>
          <a:p>
            <a:r>
              <a:rPr lang="en-US" altLang="zh-CN"/>
              <a:t>		if(snodes.childNodes[i].childNodes.length&gt;0){</a:t>
            </a:r>
          </a:p>
          <a:p>
            <a:r>
              <a:rPr lang="en-US" altLang="zh-CN"/>
              <a:t>			dg(snodes.childNodes[i]);</a:t>
            </a:r>
          </a:p>
          <a:p>
            <a:r>
              <a:rPr lang="en-US" altLang="zh-CN"/>
              <a:t>		}</a:t>
            </a:r>
          </a:p>
          <a:p>
            <a:r>
              <a:rPr lang="en-US" altLang="zh-CN"/>
              <a:t>		</a:t>
            </a:r>
          </a:p>
          <a:p>
            <a:r>
              <a:rPr lang="en-US" altLang="zh-CN"/>
              <a:t>	}</a:t>
            </a:r>
          </a:p>
          <a:p>
            <a:r>
              <a:rPr lang="en-US" altLang="zh-CN"/>
              <a:t>	</a:t>
            </a:r>
          </a:p>
          <a:p>
            <a:r>
              <a:rPr lang="en-US" altLang="zh-CN"/>
              <a:t>}</a:t>
            </a:r>
          </a:p>
          <a:p>
            <a:r>
              <a:rPr lang="en-US" altLang="zh-CN"/>
              <a:t>//</a:t>
            </a:r>
            <a:r>
              <a:rPr lang="zh-CN" altLang="en-US"/>
              <a:t>放在</a:t>
            </a:r>
            <a:r>
              <a:rPr lang="en-US" altLang="zh-CN"/>
              <a:t>onload</a:t>
            </a:r>
            <a:r>
              <a:rPr lang="zh-CN" altLang="en-US"/>
              <a:t>事件中。</a:t>
            </a:r>
          </a:p>
          <a:p>
            <a:r>
              <a:rPr lang="en-US" altLang="zh-CN"/>
              <a:t>dg(document.documentElement);</a:t>
            </a:r>
          </a:p>
          <a:p>
            <a:endParaRPr lang="en-US" altLang="zh-CN"/>
          </a:p>
          <a:p>
            <a:endParaRPr lang="en-US" altLang="zh-CN"/>
          </a:p>
          <a:p>
            <a:endParaRPr lang="en-US" altLang="zh-CN"/>
          </a:p>
          <a:p>
            <a:r>
              <a:rPr lang="en-US" altLang="en-US" noProof="1"/>
              <a:t>//</a:t>
            </a:r>
            <a:r>
              <a:rPr lang="zh-CN" altLang="en-US" noProof="1"/>
              <a:t>本来可以直接使用元素的</a:t>
            </a:r>
            <a:r>
              <a:rPr lang="en-US" altLang="en-US" noProof="1"/>
              <a:t>Id</a:t>
            </a:r>
            <a:r>
              <a:rPr lang="zh-CN" altLang="en-US" noProof="1"/>
              <a:t>来访问，但是如果元素嵌套在表单中后，就不能直接使用元素</a:t>
            </a:r>
            <a:r>
              <a:rPr lang="en-US" altLang="en-US" noProof="1"/>
              <a:t>Id</a:t>
            </a:r>
            <a:r>
              <a:rPr lang="zh-CN" altLang="en-US" noProof="1"/>
              <a:t>了</a:t>
            </a:r>
          </a:p>
          <a:p>
            <a:r>
              <a:rPr lang="zh-CN" altLang="en-US" noProof="1"/>
              <a:t>            //还需要</a:t>
            </a:r>
            <a:r>
              <a:rPr lang="en-US" altLang="en-US" noProof="1"/>
              <a:t>window.form.</a:t>
            </a:r>
            <a:r>
              <a:rPr lang="zh-CN" altLang="en-US" noProof="1"/>
              <a:t>元素</a:t>
            </a:r>
            <a:r>
              <a:rPr lang="en-US" altLang="en-US" noProof="1"/>
              <a:t>id,</a:t>
            </a:r>
            <a:r>
              <a:rPr lang="zh-CN" altLang="en-US" noProof="1"/>
              <a:t>所以我们一般用</a:t>
            </a:r>
            <a:r>
              <a:rPr lang="en-US" altLang="en-US" noProof="1"/>
              <a:t>document.getElementById(</a:t>
            </a:r>
            <a:r>
              <a:rPr lang="zh-CN" altLang="en-US" noProof="1"/>
              <a:t>元素</a:t>
            </a:r>
            <a:r>
              <a:rPr lang="en-US" altLang="en-US" noProof="1"/>
              <a:t>id).</a:t>
            </a:r>
            <a:r>
              <a:rPr lang="zh-CN" altLang="en-US" noProof="1"/>
              <a:t>该方法无论在哪里</a:t>
            </a:r>
          </a:p>
          <a:p>
            <a:r>
              <a:rPr lang="zh-CN" altLang="en-US" noProof="1"/>
              <a:t>            //都会搜索网页中的全部元素，找对应</a:t>
            </a:r>
            <a:r>
              <a:rPr lang="en-US" altLang="en-US" noProof="1"/>
              <a:t>id</a:t>
            </a:r>
            <a:r>
              <a:rPr lang="zh-CN" altLang="en-US" noProof="1"/>
              <a:t>的元素。</a:t>
            </a:r>
          </a:p>
          <a:p>
            <a:r>
              <a:rPr lang="en-US" altLang="en-US" noProof="1"/>
              <a:t>            document.getElementById('btn2').value = 'button';</a:t>
            </a:r>
            <a:endParaRPr lang="en-US" altLang="zh-CN"/>
          </a:p>
          <a:p>
            <a:endParaRPr lang="en-US" altLang="zh-CN"/>
          </a:p>
          <a:p>
            <a:endParaRPr lang="en-US" altLang="en-US" noProof="1"/>
          </a:p>
          <a:p>
            <a:r>
              <a:rPr lang="en-US" altLang="en-US" noProof="1"/>
              <a:t>            //</a:t>
            </a:r>
            <a:r>
              <a:rPr lang="zh-CN" altLang="en-US" noProof="1"/>
              <a:t>如果在网页中有</a:t>
            </a:r>
            <a:r>
              <a:rPr lang="en-US" altLang="en-US" noProof="1"/>
              <a:t>id</a:t>
            </a:r>
            <a:r>
              <a:rPr lang="zh-CN" altLang="en-US" noProof="1"/>
              <a:t>重复的元素，那么</a:t>
            </a:r>
            <a:r>
              <a:rPr lang="en-US" altLang="en-US" noProof="1"/>
              <a:t>getElementById()</a:t>
            </a:r>
            <a:r>
              <a:rPr lang="zh-CN" altLang="en-US" noProof="1"/>
              <a:t>获得的是</a:t>
            </a:r>
          </a:p>
          <a:p>
            <a:r>
              <a:rPr lang="zh-CN" altLang="en-US" noProof="1"/>
              <a:t>            //第一</a:t>
            </a:r>
            <a:r>
              <a:rPr lang="en-US" altLang="en-US" noProof="1"/>
              <a:t>id</a:t>
            </a:r>
            <a:r>
              <a:rPr lang="zh-CN" altLang="en-US" noProof="1"/>
              <a:t>为指定</a:t>
            </a:r>
            <a:r>
              <a:rPr lang="en-US" altLang="en-US" noProof="1"/>
              <a:t>id</a:t>
            </a:r>
            <a:r>
              <a:rPr lang="zh-CN" altLang="en-US" noProof="1"/>
              <a:t>的元素，而不是数组</a:t>
            </a:r>
          </a:p>
          <a:p>
            <a:r>
              <a:rPr lang="en-US" altLang="en-US" noProof="1"/>
              <a:t>            var txtctrl = document.getElementById('txt1');</a:t>
            </a:r>
            <a:endParaRPr lang="zh-CN" altLang="en-US"/>
          </a:p>
          <a:p>
            <a:endParaRPr lang="zh-CN" altLang="en-US"/>
          </a:p>
          <a:p>
            <a:endParaRPr lang="zh-CN" altLang="en-US"/>
          </a:p>
          <a:p>
            <a:r>
              <a:rPr lang="zh-CN" altLang="en-US"/>
              <a:t> </a:t>
            </a:r>
          </a:p>
        </p:txBody>
      </p:sp>
    </p:spTree>
    <p:extLst>
      <p:ext uri="{BB962C8B-B14F-4D97-AF65-F5344CB8AC3E}">
        <p14:creationId xmlns:p14="http://schemas.microsoft.com/office/powerpoint/2010/main" val="301677643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p:spPr>
        <p:txBody>
          <a:bodyPr/>
          <a:lstStyle/>
          <a:p>
            <a:pPr>
              <a:lnSpc>
                <a:spcPct val="80000"/>
              </a:lnSpc>
            </a:pPr>
            <a:r>
              <a:rPr lang="zh-CN" altLang="en-US" sz="1400"/>
              <a:t>加法计算器。</a:t>
            </a:r>
          </a:p>
          <a:p>
            <a:pPr>
              <a:lnSpc>
                <a:spcPct val="80000"/>
              </a:lnSpc>
            </a:pPr>
            <a:r>
              <a:rPr lang="zh-CN" altLang="en-US" sz="1400"/>
              <a:t>    </a:t>
            </a:r>
            <a:r>
              <a:rPr lang="en-US" altLang="zh-CN" sz="1400"/>
              <a:t>&lt;input type="text" id="num1" /&gt;+&lt;input type="text" id="num2" /&gt;</a:t>
            </a:r>
          </a:p>
          <a:p>
            <a:pPr>
              <a:lnSpc>
                <a:spcPct val="80000"/>
              </a:lnSpc>
            </a:pPr>
            <a:r>
              <a:rPr lang="en-US" altLang="zh-CN" sz="1400"/>
              <a:t>    &lt;input type="button" onclick="calc()" value="=" /&gt;&lt;input type="text" id="num3" /&gt;</a:t>
            </a:r>
          </a:p>
          <a:p>
            <a:pPr>
              <a:lnSpc>
                <a:spcPct val="80000"/>
              </a:lnSpc>
            </a:pPr>
            <a:r>
              <a:rPr lang="en-US" altLang="zh-CN" sz="1400"/>
              <a:t>        function calc() {</a:t>
            </a:r>
          </a:p>
          <a:p>
            <a:pPr>
              <a:lnSpc>
                <a:spcPct val="80000"/>
              </a:lnSpc>
            </a:pPr>
            <a:r>
              <a:rPr lang="en-US" altLang="zh-CN" sz="1400"/>
              <a:t>            var s1 = document.getElementById("num1").value;</a:t>
            </a:r>
          </a:p>
          <a:p>
            <a:pPr>
              <a:lnSpc>
                <a:spcPct val="80000"/>
              </a:lnSpc>
            </a:pPr>
            <a:r>
              <a:rPr lang="en-US" altLang="zh-CN" sz="1400"/>
              <a:t>            var s2 = document.getElementById("num2").value;</a:t>
            </a:r>
          </a:p>
          <a:p>
            <a:pPr>
              <a:lnSpc>
                <a:spcPct val="80000"/>
              </a:lnSpc>
            </a:pPr>
            <a:r>
              <a:rPr lang="en-US" altLang="zh-CN" sz="1400"/>
              <a:t>            var i3 = parseInt(s1) + parseInt(s2);</a:t>
            </a:r>
          </a:p>
          <a:p>
            <a:pPr>
              <a:lnSpc>
                <a:spcPct val="80000"/>
              </a:lnSpc>
            </a:pPr>
            <a:r>
              <a:rPr lang="en-US" altLang="zh-CN" sz="1400"/>
              <a:t>            document.getElementById("num3").value = i3;</a:t>
            </a:r>
          </a:p>
          <a:p>
            <a:pPr>
              <a:lnSpc>
                <a:spcPct val="80000"/>
              </a:lnSpc>
            </a:pPr>
            <a:r>
              <a:rPr lang="en-US" altLang="zh-CN" sz="1400"/>
              <a:t>        }</a:t>
            </a:r>
          </a:p>
          <a:p>
            <a:pPr>
              <a:lnSpc>
                <a:spcPct val="80000"/>
              </a:lnSpc>
            </a:pPr>
            <a:r>
              <a:rPr lang="zh-CN" altLang="en-US" sz="1400"/>
              <a:t>案例：十秒钟后协议文本框下的注册按钮才能点击，时钟倒数。</a:t>
            </a:r>
            <a:r>
              <a:rPr lang="en-US" altLang="zh-CN" sz="1400"/>
              <a:t>(btn.disabled = true )</a:t>
            </a:r>
          </a:p>
          <a:p>
            <a:pPr>
              <a:lnSpc>
                <a:spcPct val="80000"/>
              </a:lnSpc>
            </a:pPr>
            <a:r>
              <a:rPr lang="zh-CN" altLang="en-US" sz="1400"/>
              <a:t>思路：</a:t>
            </a:r>
          </a:p>
          <a:p>
            <a:pPr>
              <a:lnSpc>
                <a:spcPct val="80000"/>
              </a:lnSpc>
            </a:pPr>
            <a:r>
              <a:rPr lang="en-US" altLang="zh-CN" sz="1400"/>
              <a:t>1</a:t>
            </a:r>
            <a:r>
              <a:rPr lang="zh-CN" altLang="en-US" sz="1400"/>
              <a:t>、注册按钮初始状态为不可用，</a:t>
            </a:r>
            <a:r>
              <a:rPr lang="en-US" altLang="zh-CN" sz="1400"/>
              <a:t>disabled</a:t>
            </a:r>
          </a:p>
          <a:p>
            <a:pPr>
              <a:lnSpc>
                <a:spcPct val="80000"/>
              </a:lnSpc>
            </a:pPr>
            <a:r>
              <a:rPr lang="en-US" altLang="zh-CN" sz="1400"/>
              <a:t>2</a:t>
            </a:r>
            <a:r>
              <a:rPr lang="zh-CN" altLang="en-US" sz="1400"/>
              <a:t>、启动定时器，</a:t>
            </a:r>
            <a:r>
              <a:rPr lang="en-US" altLang="zh-CN" sz="1400"/>
              <a:t>setInterval</a:t>
            </a:r>
            <a:r>
              <a:rPr lang="zh-CN" altLang="en-US" sz="1400"/>
              <a:t>，</a:t>
            </a:r>
            <a:r>
              <a:rPr lang="en-US" altLang="zh-CN" sz="1400"/>
              <a:t>1</a:t>
            </a:r>
            <a:r>
              <a:rPr lang="zh-CN" altLang="en-US" sz="1400"/>
              <a:t>秒钟运行一次</a:t>
            </a:r>
            <a:r>
              <a:rPr lang="en-US" altLang="zh-CN" sz="1400"/>
              <a:t>CountDown</a:t>
            </a:r>
            <a:r>
              <a:rPr lang="zh-CN" altLang="en-US" sz="1400"/>
              <a:t>方法，设定一个初始值为</a:t>
            </a:r>
            <a:r>
              <a:rPr lang="en-US" altLang="zh-CN" sz="1400"/>
              <a:t>10</a:t>
            </a:r>
            <a:r>
              <a:rPr lang="zh-CN" altLang="en-US" sz="1400"/>
              <a:t>的全局变量，在</a:t>
            </a:r>
            <a:r>
              <a:rPr lang="en-US" altLang="zh-CN" sz="1400"/>
              <a:t>CountDown</a:t>
            </a:r>
            <a:r>
              <a:rPr lang="zh-CN" altLang="en-US" sz="1400"/>
              <a:t>方法中对全局变量倒数，然后将倒数的值写到注册按钮上（请仔细阅读协议（还剩</a:t>
            </a:r>
            <a:r>
              <a:rPr lang="en-US" altLang="zh-CN" sz="1400"/>
              <a:t>8</a:t>
            </a:r>
            <a:r>
              <a:rPr lang="zh-CN" altLang="en-US" sz="1400"/>
              <a:t>秒））。</a:t>
            </a:r>
          </a:p>
          <a:p>
            <a:pPr>
              <a:lnSpc>
                <a:spcPct val="80000"/>
              </a:lnSpc>
            </a:pPr>
            <a:r>
              <a:rPr lang="en-US" altLang="zh-CN" sz="1400"/>
              <a:t>3</a:t>
            </a:r>
            <a:r>
              <a:rPr lang="zh-CN" altLang="en-US" sz="1400"/>
              <a:t>、直到全局变量值为</a:t>
            </a:r>
            <a:r>
              <a:rPr lang="en-US" altLang="zh-CN" sz="1400"/>
              <a:t>&lt;=0</a:t>
            </a:r>
            <a:r>
              <a:rPr lang="zh-CN" altLang="en-US" sz="1400"/>
              <a:t>，就让注册按钮可用，将按钮的文本设置为“同意”</a:t>
            </a:r>
            <a:endParaRPr lang="en-US" altLang="zh-CN" sz="1400"/>
          </a:p>
          <a:p>
            <a:pPr>
              <a:lnSpc>
                <a:spcPct val="80000"/>
              </a:lnSpc>
            </a:pPr>
            <a:endParaRPr lang="zh-CN" altLang="en-US" sz="1400"/>
          </a:p>
          <a:p>
            <a:pPr>
              <a:lnSpc>
                <a:spcPct val="80000"/>
              </a:lnSpc>
            </a:pPr>
            <a:r>
              <a:rPr lang="en-US" altLang="zh-CN" sz="1400"/>
              <a:t>================================================</a:t>
            </a:r>
          </a:p>
          <a:p>
            <a:pPr>
              <a:lnSpc>
                <a:spcPct val="80000"/>
              </a:lnSpc>
            </a:pPr>
            <a:endParaRPr lang="zh-CN" altLang="en-US" sz="1400"/>
          </a:p>
          <a:p>
            <a:pPr>
              <a:lnSpc>
                <a:spcPct val="80000"/>
              </a:lnSpc>
            </a:pPr>
            <a:r>
              <a:rPr lang="zh-CN" altLang="en-US" sz="1400"/>
              <a:t> </a:t>
            </a:r>
            <a:r>
              <a:rPr lang="en-US" altLang="zh-CN" sz="1400"/>
              <a:t>&lt;script type="text/javascript"&gt;</a:t>
            </a:r>
          </a:p>
          <a:p>
            <a:pPr>
              <a:lnSpc>
                <a:spcPct val="80000"/>
              </a:lnSpc>
            </a:pPr>
            <a:r>
              <a:rPr lang="en-US" altLang="zh-CN" sz="1400"/>
              <a:t>function g(){</a:t>
            </a:r>
          </a:p>
          <a:p>
            <a:pPr>
              <a:lnSpc>
                <a:spcPct val="80000"/>
              </a:lnSpc>
            </a:pPr>
            <a:r>
              <a:rPr lang="en-US" altLang="zh-CN" sz="1400"/>
              <a:t>var ctrls=document.getElementsByTagName('input');</a:t>
            </a:r>
          </a:p>
          <a:p>
            <a:pPr>
              <a:lnSpc>
                <a:spcPct val="80000"/>
              </a:lnSpc>
            </a:pPr>
            <a:r>
              <a:rPr lang="en-US" altLang="zh-CN" sz="1400"/>
              <a:t>for(var i=0;i&lt;ctrls.length;i++){</a:t>
            </a:r>
          </a:p>
          <a:p>
            <a:pPr>
              <a:lnSpc>
                <a:spcPct val="80000"/>
              </a:lnSpc>
            </a:pPr>
            <a:r>
              <a:rPr lang="en-US" altLang="zh-CN" sz="1400"/>
              <a:t>ctrls[i].value='</a:t>
            </a:r>
            <a:r>
              <a:rPr lang="zh-CN" altLang="en-US" sz="1400"/>
              <a:t>哈哈</a:t>
            </a:r>
            <a:r>
              <a:rPr lang="en-US" altLang="zh-CN" sz="1400"/>
              <a:t>';</a:t>
            </a:r>
          </a:p>
          <a:p>
            <a:pPr>
              <a:lnSpc>
                <a:spcPct val="80000"/>
              </a:lnSpc>
            </a:pPr>
            <a:r>
              <a:rPr lang="en-US" altLang="zh-CN" sz="1400"/>
              <a:t>}</a:t>
            </a:r>
          </a:p>
          <a:p>
            <a:pPr>
              <a:lnSpc>
                <a:spcPct val="80000"/>
              </a:lnSpc>
            </a:pPr>
            <a:r>
              <a:rPr lang="en-US" altLang="zh-CN" sz="1400"/>
              <a:t>window.event.srcElement.value='</a:t>
            </a:r>
            <a:r>
              <a:rPr lang="zh-CN" altLang="en-US" sz="1400"/>
              <a:t>呜呜</a:t>
            </a:r>
            <a:r>
              <a:rPr lang="en-US" altLang="zh-CN" sz="1400"/>
              <a:t>!!';</a:t>
            </a:r>
          </a:p>
          <a:p>
            <a:pPr>
              <a:lnSpc>
                <a:spcPct val="80000"/>
              </a:lnSpc>
            </a:pPr>
            <a:r>
              <a:rPr lang="en-US" altLang="zh-CN" sz="1400"/>
              <a:t>}</a:t>
            </a:r>
          </a:p>
          <a:p>
            <a:pPr>
              <a:lnSpc>
                <a:spcPct val="80000"/>
              </a:lnSpc>
            </a:pPr>
            <a:r>
              <a:rPr lang="en-US" altLang="zh-CN" sz="1400"/>
              <a:t>  &lt;/script&gt;</a:t>
            </a:r>
          </a:p>
          <a:p>
            <a:pPr>
              <a:lnSpc>
                <a:spcPct val="80000"/>
              </a:lnSpc>
            </a:pPr>
            <a:r>
              <a:rPr lang="en-US" altLang="zh-CN" sz="1400"/>
              <a:t>============================</a:t>
            </a:r>
            <a:r>
              <a:rPr lang="zh-CN" altLang="en-US" sz="1400"/>
              <a:t>美女时钟</a:t>
            </a:r>
            <a:r>
              <a:rPr lang="en-US" altLang="zh-CN" sz="1400"/>
              <a:t>==========================</a:t>
            </a:r>
          </a:p>
          <a:p>
            <a:pPr>
              <a:lnSpc>
                <a:spcPct val="80000"/>
              </a:lnSpc>
            </a:pPr>
            <a:r>
              <a:rPr lang="en-US" altLang="zh-CN" sz="1400" b="1"/>
              <a:t>&lt;html xmlns="http://www.w3.org/1999/xhtml"&gt;</a:t>
            </a:r>
          </a:p>
          <a:p>
            <a:pPr>
              <a:lnSpc>
                <a:spcPct val="80000"/>
              </a:lnSpc>
            </a:pPr>
            <a:r>
              <a:rPr lang="en-US" altLang="zh-CN" sz="1400" b="1"/>
              <a:t>&lt;head&gt;</a:t>
            </a:r>
          </a:p>
          <a:p>
            <a:pPr>
              <a:lnSpc>
                <a:spcPct val="80000"/>
              </a:lnSpc>
            </a:pPr>
            <a:r>
              <a:rPr lang="en-US" altLang="zh-CN" sz="1400" b="1"/>
              <a:t>    &lt;title&gt;</a:t>
            </a:r>
            <a:r>
              <a:rPr lang="zh-CN" altLang="en-US" sz="1400" b="1"/>
              <a:t>美女时钟</a:t>
            </a:r>
            <a:r>
              <a:rPr lang="en-US" altLang="zh-CN" sz="1400" b="1"/>
              <a:t>&lt;/title&gt;</a:t>
            </a:r>
          </a:p>
          <a:p>
            <a:pPr>
              <a:lnSpc>
                <a:spcPct val="80000"/>
              </a:lnSpc>
            </a:pPr>
            <a:endParaRPr lang="en-US" altLang="zh-CN" sz="1400" b="1"/>
          </a:p>
          <a:p>
            <a:pPr>
              <a:lnSpc>
                <a:spcPct val="80000"/>
              </a:lnSpc>
            </a:pPr>
            <a:r>
              <a:rPr lang="en-US" altLang="zh-CN" sz="1400" b="1"/>
              <a:t>    &lt;script type="text/javascript"&gt;</a:t>
            </a:r>
          </a:p>
          <a:p>
            <a:pPr>
              <a:lnSpc>
                <a:spcPct val="80000"/>
              </a:lnSpc>
            </a:pPr>
            <a:endParaRPr lang="en-US" altLang="zh-CN" sz="1400" b="1"/>
          </a:p>
          <a:p>
            <a:pPr>
              <a:lnSpc>
                <a:spcPct val="80000"/>
              </a:lnSpc>
            </a:pPr>
            <a:r>
              <a:rPr lang="en-US" altLang="zh-CN" sz="1400" b="1"/>
              <a:t>        function GetImg() {</a:t>
            </a:r>
          </a:p>
          <a:p>
            <a:pPr>
              <a:lnSpc>
                <a:spcPct val="80000"/>
              </a:lnSpc>
            </a:pPr>
            <a:r>
              <a:rPr lang="en-US" altLang="zh-CN" sz="1400" b="1"/>
              <a:t>            var curDate = new Date();</a:t>
            </a:r>
          </a:p>
          <a:p>
            <a:pPr>
              <a:lnSpc>
                <a:spcPct val="80000"/>
              </a:lnSpc>
            </a:pPr>
            <a:r>
              <a:rPr lang="en-US" altLang="zh-CN" sz="1400" b="1"/>
              <a:t>            var h = curDate.getHours();</a:t>
            </a:r>
          </a:p>
          <a:p>
            <a:pPr>
              <a:lnSpc>
                <a:spcPct val="80000"/>
              </a:lnSpc>
            </a:pPr>
            <a:r>
              <a:rPr lang="en-US" altLang="zh-CN" sz="1400" b="1"/>
              <a:t>            // var m = curDate.getMinutes();</a:t>
            </a:r>
          </a:p>
          <a:p>
            <a:pPr>
              <a:lnSpc>
                <a:spcPct val="80000"/>
              </a:lnSpc>
            </a:pPr>
            <a:r>
              <a:rPr lang="en-US" altLang="zh-CN" sz="1400" b="1"/>
              <a:t>            var s = curDate.getSeconds();</a:t>
            </a:r>
          </a:p>
          <a:p>
            <a:pPr>
              <a:lnSpc>
                <a:spcPct val="80000"/>
              </a:lnSpc>
            </a:pPr>
            <a:r>
              <a:rPr lang="en-US" altLang="zh-CN" sz="1400" b="1"/>
              <a:t>            if (h &lt; 10) {</a:t>
            </a:r>
          </a:p>
          <a:p>
            <a:pPr>
              <a:lnSpc>
                <a:spcPct val="80000"/>
              </a:lnSpc>
            </a:pPr>
            <a:r>
              <a:rPr lang="en-US" altLang="zh-CN" sz="1400" b="1"/>
              <a:t>                h = '0' + h;</a:t>
            </a:r>
          </a:p>
          <a:p>
            <a:pPr>
              <a:lnSpc>
                <a:spcPct val="80000"/>
              </a:lnSpc>
            </a:pPr>
            <a:r>
              <a:rPr lang="en-US" altLang="zh-CN" sz="1400" b="1"/>
              <a:t>            }</a:t>
            </a:r>
          </a:p>
          <a:p>
            <a:pPr>
              <a:lnSpc>
                <a:spcPct val="80000"/>
              </a:lnSpc>
            </a:pPr>
            <a:r>
              <a:rPr lang="en-US" altLang="zh-CN" sz="1400" b="1"/>
              <a:t>            if (s &lt; 10) {</a:t>
            </a:r>
          </a:p>
          <a:p>
            <a:pPr>
              <a:lnSpc>
                <a:spcPct val="80000"/>
              </a:lnSpc>
            </a:pPr>
            <a:r>
              <a:rPr lang="en-US" altLang="zh-CN" sz="1400" b="1"/>
              <a:t>                s = '0' + s;</a:t>
            </a:r>
          </a:p>
          <a:p>
            <a:pPr>
              <a:lnSpc>
                <a:spcPct val="80000"/>
              </a:lnSpc>
            </a:pPr>
            <a:r>
              <a:rPr lang="en-US" altLang="zh-CN" sz="1400" b="1"/>
              <a:t>            }</a:t>
            </a:r>
          </a:p>
          <a:p>
            <a:pPr>
              <a:lnSpc>
                <a:spcPct val="80000"/>
              </a:lnSpc>
            </a:pPr>
            <a:r>
              <a:rPr lang="en-US" altLang="zh-CN" sz="1400" b="1"/>
              <a:t>            var filename = 'images/' + h + '_' + s + '.jpg';</a:t>
            </a:r>
          </a:p>
          <a:p>
            <a:pPr>
              <a:lnSpc>
                <a:spcPct val="80000"/>
              </a:lnSpc>
            </a:pPr>
            <a:r>
              <a:rPr lang="en-US" altLang="zh-CN" sz="1400" b="1"/>
              <a:t>            document.getElementById('imgClock').src = filename;</a:t>
            </a:r>
          </a:p>
          <a:p>
            <a:pPr>
              <a:lnSpc>
                <a:spcPct val="80000"/>
              </a:lnSpc>
            </a:pPr>
            <a:r>
              <a:rPr lang="en-US" altLang="zh-CN" sz="1400" b="1"/>
              <a:t>        }</a:t>
            </a:r>
          </a:p>
          <a:p>
            <a:pPr>
              <a:lnSpc>
                <a:spcPct val="80000"/>
              </a:lnSpc>
            </a:pPr>
            <a:endParaRPr lang="en-US" altLang="zh-CN" sz="1400" b="1"/>
          </a:p>
          <a:p>
            <a:pPr>
              <a:lnSpc>
                <a:spcPct val="80000"/>
              </a:lnSpc>
            </a:pPr>
            <a:r>
              <a:rPr lang="en-US" altLang="zh-CN" sz="1400" b="1"/>
              <a:t>        function ChangeTime() {</a:t>
            </a:r>
          </a:p>
          <a:p>
            <a:pPr>
              <a:lnSpc>
                <a:spcPct val="80000"/>
              </a:lnSpc>
            </a:pPr>
            <a:r>
              <a:rPr lang="en-US" altLang="zh-CN" sz="1400" b="1"/>
              <a:t>            setInterval(GetImg, 1000);</a:t>
            </a:r>
          </a:p>
          <a:p>
            <a:pPr>
              <a:lnSpc>
                <a:spcPct val="80000"/>
              </a:lnSpc>
            </a:pPr>
            <a:r>
              <a:rPr lang="en-US" altLang="zh-CN" sz="1400" b="1"/>
              <a:t>        }</a:t>
            </a:r>
          </a:p>
          <a:p>
            <a:pPr>
              <a:lnSpc>
                <a:spcPct val="80000"/>
              </a:lnSpc>
            </a:pPr>
            <a:endParaRPr lang="en-US" altLang="zh-CN" sz="1400" b="1"/>
          </a:p>
          <a:p>
            <a:pPr>
              <a:lnSpc>
                <a:spcPct val="80000"/>
              </a:lnSpc>
            </a:pPr>
            <a:r>
              <a:rPr lang="en-US" altLang="zh-CN" sz="1400" b="1"/>
              <a:t>        </a:t>
            </a:r>
          </a:p>
          <a:p>
            <a:pPr>
              <a:lnSpc>
                <a:spcPct val="80000"/>
              </a:lnSpc>
            </a:pPr>
            <a:r>
              <a:rPr lang="en-US" altLang="zh-CN" sz="1400" b="1"/>
              <a:t>    &lt;/script&gt;</a:t>
            </a:r>
          </a:p>
          <a:p>
            <a:pPr>
              <a:lnSpc>
                <a:spcPct val="80000"/>
              </a:lnSpc>
            </a:pPr>
            <a:endParaRPr lang="en-US" altLang="zh-CN" sz="1400" b="1"/>
          </a:p>
          <a:p>
            <a:pPr>
              <a:lnSpc>
                <a:spcPct val="80000"/>
              </a:lnSpc>
            </a:pPr>
            <a:r>
              <a:rPr lang="en-US" altLang="zh-CN" sz="1400" b="1"/>
              <a:t>&lt;/head&gt;</a:t>
            </a:r>
          </a:p>
          <a:p>
            <a:pPr>
              <a:lnSpc>
                <a:spcPct val="80000"/>
              </a:lnSpc>
            </a:pPr>
            <a:r>
              <a:rPr lang="en-US" altLang="zh-CN" sz="1400" b="1"/>
              <a:t>&lt;body onload="ChangeTime();"&gt;</a:t>
            </a:r>
          </a:p>
          <a:p>
            <a:pPr>
              <a:lnSpc>
                <a:spcPct val="80000"/>
              </a:lnSpc>
            </a:pPr>
            <a:r>
              <a:rPr lang="en-US" altLang="zh-CN" sz="1400" b="1"/>
              <a:t>    &lt;img id="imgClock" src="" /&gt;</a:t>
            </a:r>
          </a:p>
          <a:p>
            <a:pPr>
              <a:lnSpc>
                <a:spcPct val="80000"/>
              </a:lnSpc>
            </a:pPr>
            <a:r>
              <a:rPr lang="en-US" altLang="zh-CN" sz="1400" b="1"/>
              <a:t>&lt;/body&gt;</a:t>
            </a:r>
          </a:p>
          <a:p>
            <a:pPr>
              <a:lnSpc>
                <a:spcPct val="80000"/>
              </a:lnSpc>
            </a:pPr>
            <a:r>
              <a:rPr lang="en-US" altLang="zh-CN" sz="1400" b="1"/>
              <a:t>&lt;/html&gt;</a:t>
            </a:r>
          </a:p>
          <a:p>
            <a:pPr>
              <a:lnSpc>
                <a:spcPct val="80000"/>
              </a:lnSpc>
            </a:pPr>
            <a:endParaRPr lang="en-US" altLang="zh-CN" sz="1400"/>
          </a:p>
        </p:txBody>
      </p:sp>
    </p:spTree>
    <p:extLst>
      <p:ext uri="{BB962C8B-B14F-4D97-AF65-F5344CB8AC3E}">
        <p14:creationId xmlns:p14="http://schemas.microsoft.com/office/powerpoint/2010/main" val="1614801487"/>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p:sp>
      <p:sp>
        <p:nvSpPr>
          <p:cNvPr id="46083" name="Rectangle 3"/>
          <p:cNvSpPr>
            <a:spLocks noGrp="1" noChangeArrowheads="1"/>
          </p:cNvSpPr>
          <p:nvPr>
            <p:ph type="body" idx="1"/>
          </p:nvPr>
        </p:nvSpPr>
        <p:spPr>
          <a:noFill/>
        </p:spPr>
        <p:txBody>
          <a:bodyPr/>
          <a:lstStyle/>
          <a:p>
            <a:r>
              <a:rPr lang="en-US" altLang="zh-CN" b="1"/>
              <a:t> //window.event.srcElement</a:t>
            </a:r>
            <a:r>
              <a:rPr lang="zh-CN" altLang="en-US" b="1"/>
              <a:t>指最初引发事件的事件源（对象、元素）</a:t>
            </a:r>
          </a:p>
          <a:p>
            <a:r>
              <a:rPr lang="en-US" altLang="zh-CN" b="1"/>
              <a:t>            //alert('body click ' + window.event.srcElement.id);</a:t>
            </a:r>
          </a:p>
          <a:p>
            <a:r>
              <a:rPr lang="zh-CN" altLang="en-US" b="1"/>
              <a:t>            </a:t>
            </a:r>
            <a:r>
              <a:rPr lang="en-US" altLang="zh-CN" b="1"/>
              <a:t>//this</a:t>
            </a:r>
            <a:r>
              <a:rPr lang="zh-CN" altLang="en-US" b="1"/>
              <a:t>表示当前谁在执行事件，则</a:t>
            </a:r>
            <a:r>
              <a:rPr lang="en-US" altLang="zh-CN" b="1"/>
              <a:t>this</a:t>
            </a:r>
            <a:r>
              <a:rPr lang="zh-CN" altLang="en-US" b="1"/>
              <a:t>就表示哪个对象。</a:t>
            </a:r>
            <a:endParaRPr lang="zh-CN" altLang="en-US" noProof="1"/>
          </a:p>
          <a:p>
            <a:endParaRPr lang="zh-CN" altLang="en-US" noProof="1"/>
          </a:p>
          <a:p>
            <a:r>
              <a:rPr lang="en-US" altLang="en-US" noProof="1"/>
              <a:t> &lt;table onclick="alert('table onclick');"&gt;</a:t>
            </a:r>
          </a:p>
          <a:p>
            <a:r>
              <a:rPr lang="en-US" altLang="en-US" noProof="1"/>
              <a:t>        &lt;tr onclick="alert('tr onclick');"&gt;</a:t>
            </a:r>
          </a:p>
          <a:p>
            <a:r>
              <a:rPr lang="en-US" altLang="en-US" noProof="1"/>
              <a:t>            &lt;td onclick="alert('td onclick');"&gt;&lt;p onclick="alert('p onclick');"&gt;aaaa&lt;/p&gt;&lt;/td&gt;</a:t>
            </a:r>
          </a:p>
          <a:p>
            <a:r>
              <a:rPr lang="en-US" altLang="en-US" noProof="1"/>
              <a:t>            &lt;td&gt;bbb&lt;/td&gt;</a:t>
            </a:r>
          </a:p>
          <a:p>
            <a:r>
              <a:rPr lang="en-US" altLang="en-US" noProof="1"/>
              <a:t>        &lt;/tr&gt;</a:t>
            </a:r>
          </a:p>
          <a:p>
            <a:r>
              <a:rPr lang="en-US" altLang="en-US" noProof="1"/>
              <a:t>    &lt;/table&gt;</a:t>
            </a:r>
            <a:endParaRPr lang="zh-CN" altLang="en-US"/>
          </a:p>
          <a:p>
            <a:endParaRPr lang="zh-CN" altLang="en-US"/>
          </a:p>
        </p:txBody>
      </p:sp>
    </p:spTree>
    <p:extLst>
      <p:ext uri="{BB962C8B-B14F-4D97-AF65-F5344CB8AC3E}">
        <p14:creationId xmlns:p14="http://schemas.microsoft.com/office/powerpoint/2010/main" val="2055470821"/>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p:spPr>
        <p:txBody>
          <a:bodyPr/>
          <a:lstStyle/>
          <a:p>
            <a:r>
              <a:rPr lang="en-US" altLang="zh-CN" b="1"/>
              <a:t>&lt;![CDATA[</a:t>
            </a:r>
          </a:p>
          <a:p>
            <a:r>
              <a:rPr lang="en-US" altLang="zh-CN" b="1"/>
              <a:t>      &lt;h1&gt;This is the HTML to show in the element&lt;/h1&gt;</a:t>
            </a:r>
          </a:p>
          <a:p>
            <a:r>
              <a:rPr lang="en-US" altLang="zh-CN" b="1"/>
              <a:t>   ]]&gt;</a:t>
            </a:r>
          </a:p>
          <a:p>
            <a:endParaRPr lang="en-US" altLang="zh-CN" b="1"/>
          </a:p>
          <a:p>
            <a:endParaRPr lang="en-US" altLang="zh-CN" b="1"/>
          </a:p>
          <a:p>
            <a:endParaRPr lang="en-US" altLang="zh-CN" b="1"/>
          </a:p>
          <a:p>
            <a:r>
              <a:rPr lang="en-US" altLang="zh-CN" b="1"/>
              <a:t>=====================</a:t>
            </a:r>
            <a:r>
              <a:rPr lang="zh-CN" altLang="en-US" b="1"/>
              <a:t>常用方法与属性</a:t>
            </a:r>
            <a:r>
              <a:rPr lang="en-US" altLang="zh-CN" b="1"/>
              <a:t>===========================</a:t>
            </a:r>
          </a:p>
          <a:p>
            <a:r>
              <a:rPr lang="zh-CN" altLang="en-US" b="1"/>
              <a:t>方法：</a:t>
            </a:r>
          </a:p>
          <a:p>
            <a:r>
              <a:rPr lang="en-US" altLang="zh-CN" b="1"/>
              <a:t>createElement(‘element’);</a:t>
            </a:r>
          </a:p>
          <a:p>
            <a:r>
              <a:rPr lang="en-US" altLang="zh-CN" b="1"/>
              <a:t>appendChild(node);</a:t>
            </a:r>
          </a:p>
          <a:p>
            <a:r>
              <a:rPr lang="en-US" altLang="zh-CN" b="1"/>
              <a:t>removeChild(node);</a:t>
            </a:r>
          </a:p>
          <a:p>
            <a:r>
              <a:rPr lang="en-US" altLang="zh-CN" b="1"/>
              <a:t>replaceChild(new,old);</a:t>
            </a:r>
          </a:p>
          <a:p>
            <a:r>
              <a:rPr lang="en-US" altLang="zh-CN" b="1"/>
              <a:t>insertBefore(new,</a:t>
            </a:r>
            <a:r>
              <a:rPr lang="zh-CN" altLang="en-US" b="1"/>
              <a:t>参照</a:t>
            </a:r>
            <a:r>
              <a:rPr lang="en-US" altLang="zh-CN" b="1"/>
              <a:t>);</a:t>
            </a:r>
          </a:p>
          <a:p>
            <a:r>
              <a:rPr lang="zh-CN" altLang="en-US" b="1"/>
              <a:t>属性：</a:t>
            </a:r>
          </a:p>
          <a:p>
            <a:r>
              <a:rPr lang="en-US" altLang="zh-CN" b="1"/>
              <a:t>firstChild</a:t>
            </a:r>
          </a:p>
          <a:p>
            <a:r>
              <a:rPr lang="en-US" altLang="zh-CN" b="1"/>
              <a:t>lastChild</a:t>
            </a:r>
          </a:p>
          <a:p>
            <a:endParaRPr lang="en-US" altLang="zh-CN" b="1"/>
          </a:p>
          <a:p>
            <a:endParaRPr lang="en-US" altLang="zh-CN" b="1"/>
          </a:p>
          <a:p>
            <a:r>
              <a:rPr lang="en-US" altLang="zh-CN" b="1"/>
              <a:t>//</a:t>
            </a:r>
            <a:r>
              <a:rPr lang="zh-CN" altLang="en-US" b="1"/>
              <a:t>通过</a:t>
            </a:r>
            <a:r>
              <a:rPr lang="en-US" altLang="zh-CN" b="1"/>
              <a:t>js</a:t>
            </a:r>
            <a:r>
              <a:rPr lang="zh-CN" altLang="en-US" b="1"/>
              <a:t>动态创建的元素，直接  右键→查看源码是看不到的，需要通过“开发人员工具”才能看到。</a:t>
            </a:r>
            <a:r>
              <a:rPr lang="en-US" altLang="zh-CN" b="1"/>
              <a:t>s</a:t>
            </a:r>
          </a:p>
          <a:p>
            <a:endParaRPr lang="en-US" altLang="zh-CN" b="1"/>
          </a:p>
          <a:p>
            <a:r>
              <a:rPr lang="en-US" altLang="zh-CN" b="1"/>
              <a:t>nodeType</a:t>
            </a:r>
            <a:endParaRPr lang="en-US" altLang="zh-CN"/>
          </a:p>
          <a:p>
            <a:r>
              <a:rPr lang="en-US" altLang="zh-CN"/>
              <a:t>nodeType </a:t>
            </a:r>
            <a:r>
              <a:rPr lang="zh-CN" altLang="en-US"/>
              <a:t>属性可返回节点的类型。</a:t>
            </a:r>
          </a:p>
          <a:p>
            <a:r>
              <a:rPr lang="zh-CN" altLang="en-US"/>
              <a:t>最重要的节点类型是：</a:t>
            </a:r>
            <a:br>
              <a:rPr lang="zh-CN" altLang="en-US"/>
            </a:br>
            <a:r>
              <a:rPr lang="zh-CN" altLang="en-US"/>
              <a:t>元素类型 节点类型</a:t>
            </a:r>
            <a:br>
              <a:rPr lang="zh-CN" altLang="en-US"/>
            </a:br>
            <a:r>
              <a:rPr lang="zh-CN" altLang="en-US"/>
              <a:t>元素</a:t>
            </a:r>
            <a:r>
              <a:rPr lang="en-US" altLang="zh-CN"/>
              <a:t>element 1</a:t>
            </a:r>
            <a:br>
              <a:rPr lang="en-US" altLang="zh-CN"/>
            </a:br>
            <a:r>
              <a:rPr lang="zh-CN" altLang="en-US"/>
              <a:t>属性</a:t>
            </a:r>
            <a:r>
              <a:rPr lang="en-US" altLang="zh-CN"/>
              <a:t>attr 2</a:t>
            </a:r>
            <a:br>
              <a:rPr lang="en-US" altLang="zh-CN"/>
            </a:br>
            <a:r>
              <a:rPr lang="zh-CN" altLang="en-US"/>
              <a:t>文本</a:t>
            </a:r>
            <a:r>
              <a:rPr lang="en-US" altLang="zh-CN"/>
              <a:t>text 3</a:t>
            </a:r>
            <a:br>
              <a:rPr lang="en-US" altLang="zh-CN"/>
            </a:br>
            <a:r>
              <a:rPr lang="zh-CN" altLang="en-US"/>
              <a:t>注释</a:t>
            </a:r>
            <a:r>
              <a:rPr lang="en-US" altLang="zh-CN"/>
              <a:t>comments 8</a:t>
            </a:r>
            <a:br>
              <a:rPr lang="en-US" altLang="zh-CN"/>
            </a:br>
            <a:r>
              <a:rPr lang="zh-CN" altLang="en-US"/>
              <a:t>文档</a:t>
            </a:r>
            <a:r>
              <a:rPr lang="en-US" altLang="zh-CN"/>
              <a:t>document 9</a:t>
            </a:r>
            <a:endParaRPr lang="zh-CN" altLang="en-US"/>
          </a:p>
        </p:txBody>
      </p:sp>
    </p:spTree>
    <p:extLst>
      <p:ext uri="{BB962C8B-B14F-4D97-AF65-F5344CB8AC3E}">
        <p14:creationId xmlns:p14="http://schemas.microsoft.com/office/powerpoint/2010/main" val="211735867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p:spPr>
        <p:txBody>
          <a:bodyPr/>
          <a:lstStyle/>
          <a:p>
            <a:pPr>
              <a:lnSpc>
                <a:spcPct val="90000"/>
              </a:lnSpc>
            </a:pPr>
            <a:r>
              <a:rPr lang="en-US" altLang="zh-CN" sz="900"/>
              <a:t>=========================</a:t>
            </a:r>
            <a:r>
              <a:rPr lang="zh-CN" altLang="en-US" sz="900"/>
              <a:t>备注</a:t>
            </a:r>
            <a:r>
              <a:rPr lang="en-US" altLang="zh-CN" sz="900"/>
              <a:t>1==============================</a:t>
            </a:r>
          </a:p>
          <a:p>
            <a:r>
              <a:rPr lang="en-US" altLang="zh-CN"/>
              <a:t>function</a:t>
            </a:r>
            <a:r>
              <a:rPr lang="en-US" altLang="zh-CN" b="1"/>
              <a:t> </a:t>
            </a:r>
            <a:r>
              <a:rPr lang="en-US" altLang="zh-CN"/>
              <a:t>ihd</a:t>
            </a:r>
            <a:r>
              <a:rPr lang="en-US" altLang="zh-CN" b="1"/>
              <a:t>() {</a:t>
            </a:r>
          </a:p>
          <a:p>
            <a:r>
              <a:rPr lang="en-US" altLang="zh-CN" b="1"/>
              <a:t>            </a:t>
            </a:r>
            <a:r>
              <a:rPr lang="en-US" altLang="zh-CN"/>
              <a:t>var</a:t>
            </a:r>
            <a:r>
              <a:rPr lang="en-US" altLang="zh-CN" b="1"/>
              <a:t> </a:t>
            </a:r>
            <a:r>
              <a:rPr lang="en-US" altLang="zh-CN"/>
              <a:t>vv</a:t>
            </a:r>
            <a:r>
              <a:rPr lang="en-US" altLang="zh-CN" b="1"/>
              <a:t> </a:t>
            </a:r>
            <a:r>
              <a:rPr lang="en-US" altLang="zh-CN"/>
              <a:t>=</a:t>
            </a:r>
            <a:r>
              <a:rPr lang="en-US" altLang="zh-CN" b="1"/>
              <a:t> </a:t>
            </a:r>
            <a:r>
              <a:rPr lang="en-US" altLang="zh-CN"/>
              <a:t>document</a:t>
            </a:r>
            <a:r>
              <a:rPr lang="en-US" altLang="zh-CN" b="1"/>
              <a:t>.</a:t>
            </a:r>
            <a:r>
              <a:rPr lang="en-US" altLang="zh-CN"/>
              <a:t>getElementById</a:t>
            </a:r>
            <a:r>
              <a:rPr lang="en-US" altLang="zh-CN" b="1"/>
              <a:t>(</a:t>
            </a:r>
            <a:r>
              <a:rPr lang="en-US" altLang="zh-CN"/>
              <a:t>'dv1'</a:t>
            </a:r>
            <a:r>
              <a:rPr lang="en-US" altLang="zh-CN" b="1"/>
              <a:t>);</a:t>
            </a:r>
          </a:p>
          <a:p>
            <a:r>
              <a:rPr lang="en-US" altLang="zh-CN" b="1"/>
              <a:t>            </a:t>
            </a:r>
            <a:r>
              <a:rPr lang="en-US" altLang="zh-CN"/>
              <a:t>if</a:t>
            </a:r>
            <a:r>
              <a:rPr lang="en-US" altLang="zh-CN" b="1"/>
              <a:t> (</a:t>
            </a:r>
            <a:r>
              <a:rPr lang="en-US" altLang="zh-CN"/>
              <a:t>typeof</a:t>
            </a:r>
            <a:r>
              <a:rPr lang="en-US" altLang="zh-CN" b="1"/>
              <a:t> (</a:t>
            </a:r>
            <a:r>
              <a:rPr lang="en-US" altLang="zh-CN"/>
              <a:t>vv</a:t>
            </a:r>
            <a:r>
              <a:rPr lang="en-US" altLang="zh-CN" b="1"/>
              <a:t>.</a:t>
            </a:r>
            <a:r>
              <a:rPr lang="en-US" altLang="zh-CN"/>
              <a:t>innerText</a:t>
            </a:r>
            <a:r>
              <a:rPr lang="en-US" altLang="zh-CN" b="1"/>
              <a:t>) </a:t>
            </a:r>
            <a:r>
              <a:rPr lang="en-US" altLang="zh-CN"/>
              <a:t>==</a:t>
            </a:r>
            <a:r>
              <a:rPr lang="en-US" altLang="zh-CN" b="1"/>
              <a:t> </a:t>
            </a:r>
            <a:r>
              <a:rPr lang="en-US" altLang="zh-CN"/>
              <a:t>'string'</a:t>
            </a:r>
            <a:r>
              <a:rPr lang="en-US" altLang="zh-CN" b="1"/>
              <a:t>) {</a:t>
            </a:r>
          </a:p>
          <a:p>
            <a:r>
              <a:rPr lang="en-US" altLang="zh-CN" b="1"/>
              <a:t>                </a:t>
            </a:r>
            <a:r>
              <a:rPr lang="en-US" altLang="zh-CN"/>
              <a:t>document</a:t>
            </a:r>
            <a:r>
              <a:rPr lang="en-US" altLang="zh-CN" b="1"/>
              <a:t>.</a:t>
            </a:r>
            <a:r>
              <a:rPr lang="en-US" altLang="zh-CN"/>
              <a:t>getElementById</a:t>
            </a:r>
            <a:r>
              <a:rPr lang="en-US" altLang="zh-CN" b="1"/>
              <a:t>(</a:t>
            </a:r>
            <a:r>
              <a:rPr lang="en-US" altLang="zh-CN"/>
              <a:t>'dv1'</a:t>
            </a:r>
            <a:r>
              <a:rPr lang="en-US" altLang="zh-CN" b="1"/>
              <a:t>).</a:t>
            </a:r>
            <a:r>
              <a:rPr lang="en-US" altLang="zh-CN"/>
              <a:t>innerText</a:t>
            </a:r>
            <a:r>
              <a:rPr lang="en-US" altLang="zh-CN" b="1"/>
              <a:t> </a:t>
            </a:r>
            <a:r>
              <a:rPr lang="en-US" altLang="zh-CN"/>
              <a:t>=</a:t>
            </a:r>
            <a:r>
              <a:rPr lang="en-US" altLang="zh-CN" b="1"/>
              <a:t> </a:t>
            </a:r>
            <a:r>
              <a:rPr lang="en-US" altLang="zh-CN"/>
              <a:t>'</a:t>
            </a:r>
            <a:r>
              <a:rPr lang="zh-CN" altLang="en-US"/>
              <a:t>哈哈。。</a:t>
            </a:r>
            <a:r>
              <a:rPr lang="en-US" altLang="zh-CN"/>
              <a:t>'</a:t>
            </a:r>
            <a:r>
              <a:rPr lang="en-US" altLang="zh-CN" b="1"/>
              <a:t>;</a:t>
            </a:r>
          </a:p>
          <a:p>
            <a:r>
              <a:rPr lang="en-US" altLang="zh-CN" b="1"/>
              <a:t>            } </a:t>
            </a:r>
            <a:r>
              <a:rPr lang="en-US" altLang="zh-CN"/>
              <a:t>else</a:t>
            </a:r>
            <a:r>
              <a:rPr lang="en-US" altLang="zh-CN" b="1"/>
              <a:t> {</a:t>
            </a:r>
          </a:p>
          <a:p>
            <a:r>
              <a:rPr lang="en-US" altLang="zh-CN" b="1"/>
              <a:t>                </a:t>
            </a:r>
            <a:r>
              <a:rPr lang="en-US" altLang="zh-CN"/>
              <a:t>vv</a:t>
            </a:r>
            <a:r>
              <a:rPr lang="en-US" altLang="zh-CN" b="1"/>
              <a:t>.</a:t>
            </a:r>
            <a:r>
              <a:rPr lang="en-US" altLang="zh-CN"/>
              <a:t>textContent</a:t>
            </a:r>
            <a:r>
              <a:rPr lang="en-US" altLang="zh-CN" b="1"/>
              <a:t> </a:t>
            </a:r>
            <a:r>
              <a:rPr lang="en-US" altLang="zh-CN"/>
              <a:t>=</a:t>
            </a:r>
            <a:r>
              <a:rPr lang="en-US" altLang="zh-CN" b="1"/>
              <a:t> </a:t>
            </a:r>
            <a:r>
              <a:rPr lang="en-US" altLang="zh-CN"/>
              <a:t>'</a:t>
            </a:r>
            <a:r>
              <a:rPr lang="zh-CN" altLang="en-US"/>
              <a:t>哈哈。。</a:t>
            </a:r>
            <a:r>
              <a:rPr lang="en-US" altLang="zh-CN"/>
              <a:t>'</a:t>
            </a:r>
            <a:r>
              <a:rPr lang="en-US" altLang="zh-CN" b="1"/>
              <a:t>;</a:t>
            </a:r>
          </a:p>
          <a:p>
            <a:r>
              <a:rPr lang="en-US" altLang="zh-CN" b="1"/>
              <a:t>            }</a:t>
            </a:r>
          </a:p>
          <a:p>
            <a:r>
              <a:rPr lang="en-US" altLang="zh-CN" b="1"/>
              <a:t>        }</a:t>
            </a:r>
          </a:p>
          <a:p>
            <a:pPr>
              <a:lnSpc>
                <a:spcPct val="90000"/>
              </a:lnSpc>
            </a:pPr>
            <a:endParaRPr lang="en-US" altLang="zh-CN" sz="900"/>
          </a:p>
          <a:p>
            <a:pPr>
              <a:lnSpc>
                <a:spcPct val="90000"/>
              </a:lnSpc>
            </a:pPr>
            <a:endParaRPr lang="en-US" altLang="zh-CN" sz="900"/>
          </a:p>
          <a:p>
            <a:pPr>
              <a:lnSpc>
                <a:spcPct val="90000"/>
              </a:lnSpc>
            </a:pPr>
            <a:endParaRPr lang="en-US" altLang="zh-CN" sz="900"/>
          </a:p>
          <a:p>
            <a:pPr>
              <a:lnSpc>
                <a:spcPct val="90000"/>
              </a:lnSpc>
            </a:pPr>
            <a:r>
              <a:rPr lang="en-US" altLang="zh-CN" sz="900"/>
              <a:t>//innerText</a:t>
            </a:r>
            <a:r>
              <a:rPr lang="zh-CN" altLang="en-US" sz="900"/>
              <a:t>只能设置纯文本，即便写了</a:t>
            </a:r>
            <a:r>
              <a:rPr lang="en-US" altLang="zh-CN" sz="900"/>
              <a:t>html</a:t>
            </a:r>
            <a:r>
              <a:rPr lang="zh-CN" altLang="en-US" sz="900"/>
              <a:t>代码，也会对</a:t>
            </a:r>
            <a:r>
              <a:rPr lang="en-US" altLang="zh-CN" sz="900"/>
              <a:t>html</a:t>
            </a:r>
            <a:r>
              <a:rPr lang="zh-CN" altLang="en-US" sz="900"/>
              <a:t>代码进行编码，</a:t>
            </a:r>
            <a:endParaRPr lang="en-US" altLang="zh-CN" sz="900"/>
          </a:p>
          <a:p>
            <a:pPr>
              <a:lnSpc>
                <a:spcPct val="90000"/>
              </a:lnSpc>
            </a:pPr>
            <a:r>
              <a:rPr lang="en-US" altLang="zh-CN" sz="900"/>
              <a:t>//innerHTML</a:t>
            </a:r>
            <a:r>
              <a:rPr lang="zh-CN" altLang="en-US" sz="900"/>
              <a:t>可以设置</a:t>
            </a:r>
            <a:r>
              <a:rPr lang="en-US" altLang="zh-CN" sz="900"/>
              <a:t>html</a:t>
            </a:r>
            <a:r>
              <a:rPr lang="zh-CN" altLang="en-US" sz="900"/>
              <a:t>代码和纯文本。</a:t>
            </a:r>
            <a:endParaRPr lang="en-US" altLang="zh-CN" sz="900"/>
          </a:p>
          <a:p>
            <a:pPr>
              <a:lnSpc>
                <a:spcPct val="90000"/>
              </a:lnSpc>
            </a:pPr>
            <a:endParaRPr lang="en-US" altLang="zh-CN" sz="900"/>
          </a:p>
          <a:p>
            <a:pPr>
              <a:lnSpc>
                <a:spcPct val="90000"/>
              </a:lnSpc>
            </a:pPr>
            <a:endParaRPr lang="en-US" altLang="zh-CN" sz="900"/>
          </a:p>
          <a:p>
            <a:pPr>
              <a:lnSpc>
                <a:spcPct val="90000"/>
              </a:lnSpc>
            </a:pPr>
            <a:endParaRPr lang="en-US" altLang="zh-CN" sz="900"/>
          </a:p>
          <a:p>
            <a:pPr>
              <a:lnSpc>
                <a:spcPct val="90000"/>
              </a:lnSpc>
            </a:pPr>
            <a:endParaRPr lang="en-US" altLang="zh-CN" sz="900"/>
          </a:p>
          <a:p>
            <a:pPr>
              <a:lnSpc>
                <a:spcPct val="90000"/>
              </a:lnSpc>
            </a:pPr>
            <a:r>
              <a:rPr lang="en-US" altLang="zh-CN" sz="900"/>
              <a:t>============innerHTML</a:t>
            </a:r>
            <a:r>
              <a:rPr lang="zh-CN" altLang="en-US" sz="900"/>
              <a:t>与</a:t>
            </a:r>
            <a:r>
              <a:rPr lang="en-US" altLang="zh-CN" sz="900"/>
              <a:t>innerText</a:t>
            </a:r>
            <a:r>
              <a:rPr lang="zh-CN" altLang="en-US" sz="900"/>
              <a:t>示例</a:t>
            </a:r>
            <a:r>
              <a:rPr lang="en-US" altLang="zh-CN" sz="900"/>
              <a:t>=================</a:t>
            </a:r>
          </a:p>
          <a:p>
            <a:pPr>
              <a:lnSpc>
                <a:spcPct val="90000"/>
              </a:lnSpc>
            </a:pPr>
            <a:r>
              <a:rPr lang="en-US" altLang="zh-CN" sz="900"/>
              <a:t>&lt;script</a:t>
            </a:r>
            <a:r>
              <a:rPr lang="en-US" altLang="zh-CN" sz="900" b="1"/>
              <a:t> </a:t>
            </a:r>
            <a:r>
              <a:rPr lang="en-US" altLang="zh-CN" sz="900"/>
              <a:t>type="text/javascript"&gt;</a:t>
            </a:r>
            <a:endParaRPr lang="en-US" altLang="zh-CN" sz="900" b="1"/>
          </a:p>
          <a:p>
            <a:pPr>
              <a:lnSpc>
                <a:spcPct val="90000"/>
              </a:lnSpc>
            </a:pPr>
            <a:r>
              <a:rPr lang="en-US" altLang="zh-CN" sz="900" b="1"/>
              <a:t>        </a:t>
            </a:r>
            <a:r>
              <a:rPr lang="en-US" altLang="zh-CN" sz="900"/>
              <a:t>function</a:t>
            </a:r>
            <a:r>
              <a:rPr lang="en-US" altLang="zh-CN" sz="900" b="1"/>
              <a:t> </a:t>
            </a:r>
            <a:r>
              <a:rPr lang="en-US" altLang="zh-CN" sz="900"/>
              <a:t>showInfo</a:t>
            </a:r>
            <a:r>
              <a:rPr lang="en-US" altLang="zh-CN" sz="900" b="1"/>
              <a:t>() {</a:t>
            </a:r>
          </a:p>
          <a:p>
            <a:pPr>
              <a:lnSpc>
                <a:spcPct val="90000"/>
              </a:lnSpc>
            </a:pPr>
            <a:r>
              <a:rPr lang="en-US" altLang="zh-CN" sz="900" b="1"/>
              <a:t>            </a:t>
            </a:r>
            <a:r>
              <a:rPr lang="en-US" altLang="zh-CN" sz="900"/>
              <a:t>var</a:t>
            </a:r>
            <a:r>
              <a:rPr lang="en-US" altLang="zh-CN" sz="900" b="1"/>
              <a:t> </a:t>
            </a:r>
            <a:r>
              <a:rPr lang="en-US" altLang="zh-CN" sz="900"/>
              <a:t>aObj</a:t>
            </a:r>
            <a:r>
              <a:rPr lang="en-US" altLang="zh-CN" sz="900" b="1"/>
              <a:t> </a:t>
            </a:r>
            <a:r>
              <a:rPr lang="en-US" altLang="zh-CN" sz="900"/>
              <a:t>=</a:t>
            </a:r>
            <a:r>
              <a:rPr lang="en-US" altLang="zh-CN" sz="900" b="1"/>
              <a:t> </a:t>
            </a:r>
            <a:r>
              <a:rPr lang="en-US" altLang="zh-CN" sz="900"/>
              <a:t>document</a:t>
            </a:r>
            <a:r>
              <a:rPr lang="en-US" altLang="zh-CN" sz="900" b="1"/>
              <a:t>.</a:t>
            </a:r>
            <a:r>
              <a:rPr lang="en-US" altLang="zh-CN" sz="900"/>
              <a:t>getElementById</a:t>
            </a:r>
            <a:r>
              <a:rPr lang="en-US" altLang="zh-CN" sz="900" b="1"/>
              <a:t>(</a:t>
            </a:r>
            <a:r>
              <a:rPr lang="en-US" altLang="zh-CN" sz="900"/>
              <a:t>'a1'</a:t>
            </a:r>
            <a:r>
              <a:rPr lang="en-US" altLang="zh-CN" sz="900" b="1"/>
              <a:t>);</a:t>
            </a:r>
          </a:p>
          <a:p>
            <a:pPr>
              <a:lnSpc>
                <a:spcPct val="90000"/>
              </a:lnSpc>
            </a:pPr>
            <a:r>
              <a:rPr lang="en-US" altLang="zh-CN" sz="900" b="1"/>
              <a:t>            </a:t>
            </a:r>
            <a:r>
              <a:rPr lang="en-US" altLang="zh-CN" sz="900"/>
              <a:t>alert</a:t>
            </a:r>
            <a:r>
              <a:rPr lang="en-US" altLang="zh-CN" sz="900" b="1"/>
              <a:t>(</a:t>
            </a:r>
            <a:r>
              <a:rPr lang="en-US" altLang="zh-CN" sz="900"/>
              <a:t>aObj</a:t>
            </a:r>
            <a:r>
              <a:rPr lang="en-US" altLang="zh-CN" sz="900" b="1"/>
              <a:t>.</a:t>
            </a:r>
            <a:r>
              <a:rPr lang="en-US" altLang="zh-CN" sz="900"/>
              <a:t>innerHTML</a:t>
            </a:r>
            <a:r>
              <a:rPr lang="en-US" altLang="zh-CN" sz="900" b="1"/>
              <a:t>);</a:t>
            </a:r>
          </a:p>
          <a:p>
            <a:pPr>
              <a:lnSpc>
                <a:spcPct val="90000"/>
              </a:lnSpc>
            </a:pPr>
            <a:r>
              <a:rPr lang="en-US" altLang="zh-CN" sz="900" b="1"/>
              <a:t>            </a:t>
            </a:r>
            <a:r>
              <a:rPr lang="en-US" altLang="zh-CN" sz="900"/>
              <a:t>alert</a:t>
            </a:r>
            <a:r>
              <a:rPr lang="en-US" altLang="zh-CN" sz="900" b="1"/>
              <a:t>(</a:t>
            </a:r>
            <a:r>
              <a:rPr lang="en-US" altLang="zh-CN" sz="900"/>
              <a:t>aObj</a:t>
            </a:r>
            <a:r>
              <a:rPr lang="en-US" altLang="zh-CN" sz="900" b="1"/>
              <a:t>.</a:t>
            </a:r>
            <a:r>
              <a:rPr lang="en-US" altLang="zh-CN" sz="900"/>
              <a:t>innerText</a:t>
            </a:r>
            <a:r>
              <a:rPr lang="en-US" altLang="zh-CN" sz="900" b="1"/>
              <a:t>);</a:t>
            </a:r>
          </a:p>
          <a:p>
            <a:pPr>
              <a:lnSpc>
                <a:spcPct val="90000"/>
              </a:lnSpc>
            </a:pPr>
            <a:r>
              <a:rPr lang="en-US" altLang="zh-CN" sz="900" b="1"/>
              <a:t>        }</a:t>
            </a:r>
          </a:p>
          <a:p>
            <a:pPr>
              <a:lnSpc>
                <a:spcPct val="90000"/>
              </a:lnSpc>
            </a:pPr>
            <a:r>
              <a:rPr lang="en-US" altLang="zh-CN" sz="900" b="1"/>
              <a:t>    </a:t>
            </a:r>
            <a:r>
              <a:rPr lang="en-US" altLang="zh-CN" sz="900"/>
              <a:t>&lt;/script&gt;</a:t>
            </a:r>
          </a:p>
          <a:p>
            <a:pPr>
              <a:lnSpc>
                <a:spcPct val="90000"/>
              </a:lnSpc>
            </a:pPr>
            <a:endParaRPr lang="zh-CN" altLang="en-US" sz="900"/>
          </a:p>
          <a:p>
            <a:pPr>
              <a:lnSpc>
                <a:spcPct val="90000"/>
              </a:lnSpc>
            </a:pPr>
            <a:r>
              <a:rPr lang="en-US" altLang="zh-CN" sz="900"/>
              <a:t>&lt;a</a:t>
            </a:r>
            <a:r>
              <a:rPr lang="en-US" altLang="zh-CN" sz="900" b="1"/>
              <a:t> </a:t>
            </a:r>
            <a:r>
              <a:rPr lang="en-US" altLang="zh-CN" sz="900"/>
              <a:t>id="a1"</a:t>
            </a:r>
            <a:r>
              <a:rPr lang="en-US" altLang="zh-CN" sz="900" b="1"/>
              <a:t> </a:t>
            </a:r>
            <a:r>
              <a:rPr lang="en-US" altLang="zh-CN" sz="900"/>
              <a:t>href="#"&gt;&lt;font</a:t>
            </a:r>
            <a:r>
              <a:rPr lang="en-US" altLang="zh-CN" sz="900" b="1"/>
              <a:t> </a:t>
            </a:r>
            <a:r>
              <a:rPr lang="en-US" altLang="zh-CN" sz="900"/>
              <a:t>color="red"&gt;</a:t>
            </a:r>
            <a:r>
              <a:rPr lang="zh-CN" altLang="en-US" sz="900" b="1"/>
              <a:t>传</a:t>
            </a:r>
            <a:r>
              <a:rPr lang="en-US" altLang="zh-CN" sz="900"/>
              <a:t>&lt;/font&gt;</a:t>
            </a:r>
            <a:r>
              <a:rPr lang="zh-CN" altLang="en-US" sz="900" b="1"/>
              <a:t>智</a:t>
            </a:r>
            <a:r>
              <a:rPr lang="en-US" altLang="zh-CN" sz="900"/>
              <a:t>&lt;font</a:t>
            </a:r>
            <a:r>
              <a:rPr lang="en-US" altLang="zh-CN" sz="900" b="1"/>
              <a:t> </a:t>
            </a:r>
            <a:r>
              <a:rPr lang="en-US" altLang="zh-CN" sz="900"/>
              <a:t>color="green"&gt;</a:t>
            </a:r>
            <a:r>
              <a:rPr lang="zh-CN" altLang="en-US" sz="900" b="1"/>
              <a:t>播</a:t>
            </a:r>
            <a:r>
              <a:rPr lang="en-US" altLang="zh-CN" sz="900"/>
              <a:t>&lt;/font&gt;</a:t>
            </a:r>
            <a:r>
              <a:rPr lang="zh-CN" altLang="en-US" sz="900" b="1"/>
              <a:t>客</a:t>
            </a:r>
            <a:r>
              <a:rPr lang="en-US" altLang="zh-CN" sz="900" b="1"/>
              <a:t>.net</a:t>
            </a:r>
            <a:r>
              <a:rPr lang="zh-CN" altLang="en-US" sz="900" b="1"/>
              <a:t>培训</a:t>
            </a:r>
            <a:r>
              <a:rPr lang="en-US" altLang="zh-CN" sz="900"/>
              <a:t>&lt;/a&gt;</a:t>
            </a:r>
            <a:endParaRPr lang="en-US" altLang="zh-CN" sz="900" b="1"/>
          </a:p>
          <a:p>
            <a:pPr>
              <a:lnSpc>
                <a:spcPct val="90000"/>
              </a:lnSpc>
            </a:pPr>
            <a:r>
              <a:rPr lang="en-US" altLang="zh-CN" sz="900" b="1"/>
              <a:t>    </a:t>
            </a:r>
            <a:r>
              <a:rPr lang="en-US" altLang="zh-CN" sz="900"/>
              <a:t>&lt;br</a:t>
            </a:r>
            <a:r>
              <a:rPr lang="en-US" altLang="zh-CN" sz="900" b="1"/>
              <a:t> </a:t>
            </a:r>
            <a:r>
              <a:rPr lang="en-US" altLang="zh-CN" sz="900"/>
              <a:t>/&gt;</a:t>
            </a:r>
            <a:endParaRPr lang="en-US" altLang="zh-CN" sz="900" b="1"/>
          </a:p>
          <a:p>
            <a:pPr>
              <a:lnSpc>
                <a:spcPct val="90000"/>
              </a:lnSpc>
            </a:pPr>
            <a:r>
              <a:rPr lang="en-US" altLang="zh-CN" sz="900" b="1"/>
              <a:t>    </a:t>
            </a:r>
            <a:r>
              <a:rPr lang="en-US" altLang="zh-CN" sz="900"/>
              <a:t>&lt;input</a:t>
            </a:r>
            <a:r>
              <a:rPr lang="en-US" altLang="zh-CN" sz="900" b="1"/>
              <a:t> </a:t>
            </a:r>
            <a:r>
              <a:rPr lang="en-US" altLang="zh-CN" sz="900"/>
              <a:t>type="button"</a:t>
            </a:r>
            <a:r>
              <a:rPr lang="en-US" altLang="zh-CN" sz="900" b="1"/>
              <a:t> </a:t>
            </a:r>
            <a:r>
              <a:rPr lang="en-US" altLang="zh-CN" sz="900"/>
              <a:t>value="show innerText and innerHTML"</a:t>
            </a:r>
            <a:r>
              <a:rPr lang="en-US" altLang="zh-CN" sz="900" b="1"/>
              <a:t> </a:t>
            </a:r>
            <a:r>
              <a:rPr lang="en-US" altLang="zh-CN" sz="900"/>
              <a:t>onclick="showInfo();"</a:t>
            </a:r>
            <a:r>
              <a:rPr lang="en-US" altLang="zh-CN" sz="900" b="1"/>
              <a:t> </a:t>
            </a:r>
            <a:r>
              <a:rPr lang="en-US" altLang="zh-CN" sz="900"/>
              <a:t>/&gt;</a:t>
            </a:r>
          </a:p>
          <a:p>
            <a:pPr>
              <a:lnSpc>
                <a:spcPct val="90000"/>
              </a:lnSpc>
            </a:pPr>
            <a:r>
              <a:rPr lang="en-US" altLang="zh-CN" sz="900"/>
              <a:t>===============================</a:t>
            </a:r>
            <a:r>
              <a:rPr lang="zh-CN" altLang="en-US" sz="900"/>
              <a:t>备注</a:t>
            </a:r>
            <a:r>
              <a:rPr lang="en-US" altLang="zh-CN" sz="900"/>
              <a:t>1===========================</a:t>
            </a:r>
          </a:p>
          <a:p>
            <a:pPr>
              <a:lnSpc>
                <a:spcPct val="90000"/>
              </a:lnSpc>
            </a:pPr>
            <a:r>
              <a:rPr lang="en-US" altLang="zh-CN" sz="900"/>
              <a:t>&lt;a</a:t>
            </a:r>
            <a:r>
              <a:rPr lang="en-US" altLang="zh-CN" sz="900" b="1"/>
              <a:t> </a:t>
            </a:r>
            <a:r>
              <a:rPr lang="en-US" altLang="zh-CN" sz="900"/>
              <a:t>id="a1"</a:t>
            </a:r>
            <a:r>
              <a:rPr lang="en-US" altLang="zh-CN" sz="900" b="1"/>
              <a:t> </a:t>
            </a:r>
            <a:r>
              <a:rPr lang="en-US" altLang="zh-CN" sz="900"/>
              <a:t>href="#"&gt;&lt;font</a:t>
            </a:r>
            <a:r>
              <a:rPr lang="en-US" altLang="zh-CN" sz="900" b="1"/>
              <a:t> </a:t>
            </a:r>
            <a:r>
              <a:rPr lang="en-US" altLang="zh-CN" sz="900"/>
              <a:t>color="red"&gt;</a:t>
            </a:r>
            <a:r>
              <a:rPr lang="zh-CN" altLang="en-US" sz="900" b="1"/>
              <a:t>传</a:t>
            </a:r>
            <a:r>
              <a:rPr lang="en-US" altLang="zh-CN" sz="900"/>
              <a:t>&lt;/font&gt;</a:t>
            </a:r>
            <a:r>
              <a:rPr lang="zh-CN" altLang="en-US" sz="900" b="1"/>
              <a:t>智</a:t>
            </a:r>
            <a:r>
              <a:rPr lang="en-US" altLang="zh-CN" sz="900"/>
              <a:t>&lt;font</a:t>
            </a:r>
            <a:r>
              <a:rPr lang="en-US" altLang="zh-CN" sz="900" b="1"/>
              <a:t> </a:t>
            </a:r>
            <a:r>
              <a:rPr lang="en-US" altLang="zh-CN" sz="900"/>
              <a:t>color="green"&gt;</a:t>
            </a:r>
            <a:r>
              <a:rPr lang="zh-CN" altLang="en-US" sz="900" b="1"/>
              <a:t>播</a:t>
            </a:r>
            <a:r>
              <a:rPr lang="en-US" altLang="zh-CN" sz="900"/>
              <a:t>&lt;/font&gt;</a:t>
            </a:r>
            <a:r>
              <a:rPr lang="zh-CN" altLang="en-US" sz="900" b="1"/>
              <a:t>客</a:t>
            </a:r>
            <a:r>
              <a:rPr lang="en-US" altLang="zh-CN" sz="900" b="1"/>
              <a:t>.net</a:t>
            </a:r>
            <a:r>
              <a:rPr lang="zh-CN" altLang="en-US" sz="900" b="1"/>
              <a:t>培训</a:t>
            </a:r>
            <a:r>
              <a:rPr lang="en-US" altLang="zh-CN" sz="900"/>
              <a:t>&lt;/a&gt;</a:t>
            </a:r>
          </a:p>
          <a:p>
            <a:pPr>
              <a:lnSpc>
                <a:spcPct val="90000"/>
              </a:lnSpc>
            </a:pPr>
            <a:r>
              <a:rPr lang="en-US" altLang="zh-CN" sz="900"/>
              <a:t>&lt;script</a:t>
            </a:r>
            <a:r>
              <a:rPr lang="en-US" altLang="zh-CN" sz="900" b="1"/>
              <a:t> </a:t>
            </a:r>
            <a:r>
              <a:rPr lang="en-US" altLang="zh-CN" sz="900"/>
              <a:t>type="text/javascript"&gt;</a:t>
            </a:r>
            <a:endParaRPr lang="en-US" altLang="zh-CN" sz="900" b="1"/>
          </a:p>
          <a:p>
            <a:pPr>
              <a:lnSpc>
                <a:spcPct val="90000"/>
              </a:lnSpc>
            </a:pPr>
            <a:r>
              <a:rPr lang="en-US" altLang="zh-CN" sz="900" b="1"/>
              <a:t>        </a:t>
            </a:r>
            <a:r>
              <a:rPr lang="en-US" altLang="zh-CN" sz="900"/>
              <a:t>function</a:t>
            </a:r>
            <a:r>
              <a:rPr lang="en-US" altLang="zh-CN" sz="900" b="1"/>
              <a:t> </a:t>
            </a:r>
            <a:r>
              <a:rPr lang="en-US" altLang="zh-CN" sz="900"/>
              <a:t>showInfo</a:t>
            </a:r>
            <a:r>
              <a:rPr lang="en-US" altLang="zh-CN" sz="900" b="1"/>
              <a:t>() {</a:t>
            </a:r>
          </a:p>
          <a:p>
            <a:pPr>
              <a:lnSpc>
                <a:spcPct val="90000"/>
              </a:lnSpc>
            </a:pPr>
            <a:r>
              <a:rPr lang="en-US" altLang="zh-CN" sz="900" b="1"/>
              <a:t>            </a:t>
            </a:r>
            <a:r>
              <a:rPr lang="en-US" altLang="zh-CN" sz="900"/>
              <a:t>var</a:t>
            </a:r>
            <a:r>
              <a:rPr lang="en-US" altLang="zh-CN" sz="900" b="1"/>
              <a:t> </a:t>
            </a:r>
            <a:r>
              <a:rPr lang="en-US" altLang="zh-CN" sz="900"/>
              <a:t>aObj</a:t>
            </a:r>
            <a:r>
              <a:rPr lang="en-US" altLang="zh-CN" sz="900" b="1"/>
              <a:t> </a:t>
            </a:r>
            <a:r>
              <a:rPr lang="en-US" altLang="zh-CN" sz="900"/>
              <a:t>=</a:t>
            </a:r>
            <a:r>
              <a:rPr lang="en-US" altLang="zh-CN" sz="900" b="1"/>
              <a:t> </a:t>
            </a:r>
            <a:r>
              <a:rPr lang="en-US" altLang="zh-CN" sz="900"/>
              <a:t>document</a:t>
            </a:r>
            <a:r>
              <a:rPr lang="en-US" altLang="zh-CN" sz="900" b="1"/>
              <a:t>.</a:t>
            </a:r>
            <a:r>
              <a:rPr lang="en-US" altLang="zh-CN" sz="900"/>
              <a:t>getElementById</a:t>
            </a:r>
            <a:r>
              <a:rPr lang="en-US" altLang="zh-CN" sz="900" b="1"/>
              <a:t>(</a:t>
            </a:r>
            <a:r>
              <a:rPr lang="en-US" altLang="zh-CN" sz="900"/>
              <a:t>'a1'</a:t>
            </a:r>
            <a:r>
              <a:rPr lang="en-US" altLang="zh-CN" sz="900" b="1"/>
              <a:t>);</a:t>
            </a:r>
          </a:p>
          <a:p>
            <a:pPr>
              <a:lnSpc>
                <a:spcPct val="90000"/>
              </a:lnSpc>
            </a:pPr>
            <a:r>
              <a:rPr lang="en-US" altLang="zh-CN" sz="900" b="1"/>
              <a:t>            </a:t>
            </a:r>
            <a:r>
              <a:rPr lang="en-US" altLang="zh-CN" sz="900"/>
              <a:t>alert</a:t>
            </a:r>
            <a:r>
              <a:rPr lang="en-US" altLang="zh-CN" sz="900" b="1"/>
              <a:t>(</a:t>
            </a:r>
            <a:r>
              <a:rPr lang="en-US" altLang="zh-CN" sz="900"/>
              <a:t>aObj</a:t>
            </a:r>
            <a:r>
              <a:rPr lang="en-US" altLang="zh-CN" sz="900" b="1"/>
              <a:t>.</a:t>
            </a:r>
            <a:r>
              <a:rPr lang="en-US" altLang="zh-CN" sz="900"/>
              <a:t>innerHTML</a:t>
            </a:r>
            <a:r>
              <a:rPr lang="en-US" altLang="zh-CN" sz="900" b="1"/>
              <a:t>);</a:t>
            </a:r>
          </a:p>
          <a:p>
            <a:pPr>
              <a:lnSpc>
                <a:spcPct val="90000"/>
              </a:lnSpc>
            </a:pPr>
            <a:r>
              <a:rPr lang="en-US" altLang="zh-CN" sz="900" b="1"/>
              <a:t>            </a:t>
            </a:r>
            <a:r>
              <a:rPr lang="en-US" altLang="zh-CN" sz="900"/>
              <a:t>alert</a:t>
            </a:r>
            <a:r>
              <a:rPr lang="en-US" altLang="zh-CN" sz="900" b="1"/>
              <a:t>(</a:t>
            </a:r>
            <a:r>
              <a:rPr lang="en-US" altLang="zh-CN" sz="900"/>
              <a:t>aObj</a:t>
            </a:r>
            <a:r>
              <a:rPr lang="en-US" altLang="zh-CN" sz="900" b="1"/>
              <a:t>.</a:t>
            </a:r>
            <a:r>
              <a:rPr lang="en-US" altLang="zh-CN" sz="900"/>
              <a:t>innerText</a:t>
            </a:r>
            <a:r>
              <a:rPr lang="en-US" altLang="zh-CN" sz="900" b="1"/>
              <a:t>); </a:t>
            </a:r>
            <a:r>
              <a:rPr lang="en-US" altLang="zh-CN" sz="900"/>
              <a:t>//</a:t>
            </a:r>
            <a:r>
              <a:rPr lang="zh-CN" altLang="en-US" sz="900"/>
              <a:t>获取去掉</a:t>
            </a:r>
            <a:r>
              <a:rPr lang="en-US" altLang="zh-CN" sz="900"/>
              <a:t>html</a:t>
            </a:r>
            <a:r>
              <a:rPr lang="zh-CN" altLang="en-US" sz="900"/>
              <a:t>标签的所有文本</a:t>
            </a:r>
            <a:endParaRPr lang="zh-CN" altLang="en-US" sz="900" b="1"/>
          </a:p>
          <a:p>
            <a:pPr>
              <a:lnSpc>
                <a:spcPct val="90000"/>
              </a:lnSpc>
            </a:pPr>
            <a:r>
              <a:rPr lang="zh-CN" altLang="en-US" sz="900" b="1"/>
              <a:t>        </a:t>
            </a:r>
            <a:r>
              <a:rPr lang="en-US" altLang="zh-CN" sz="900" b="1"/>
              <a:t>}</a:t>
            </a:r>
          </a:p>
          <a:p>
            <a:pPr>
              <a:lnSpc>
                <a:spcPct val="90000"/>
              </a:lnSpc>
            </a:pPr>
            <a:r>
              <a:rPr lang="en-US" altLang="zh-CN" sz="900" b="1"/>
              <a:t>    </a:t>
            </a:r>
            <a:r>
              <a:rPr lang="en-US" altLang="zh-CN" sz="900"/>
              <a:t>&lt;/script&gt;</a:t>
            </a:r>
          </a:p>
          <a:p>
            <a:pPr>
              <a:lnSpc>
                <a:spcPct val="90000"/>
              </a:lnSpc>
            </a:pPr>
            <a:r>
              <a:rPr lang="en-US" altLang="zh-CN" sz="900"/>
              <a:t>=========================================outerText</a:t>
            </a:r>
            <a:r>
              <a:rPr lang="zh-CN" altLang="en-US" sz="900"/>
              <a:t>与</a:t>
            </a:r>
            <a:r>
              <a:rPr lang="en-US" altLang="zh-CN" sz="900"/>
              <a:t>outerHTML=====================================</a:t>
            </a:r>
          </a:p>
          <a:p>
            <a:pPr>
              <a:lnSpc>
                <a:spcPct val="90000"/>
              </a:lnSpc>
            </a:pPr>
            <a:r>
              <a:rPr lang="zh-CN" altLang="en-US" sz="900"/>
              <a:t>将原来的元素直接替换。</a:t>
            </a:r>
          </a:p>
        </p:txBody>
      </p:sp>
    </p:spTree>
    <p:extLst>
      <p:ext uri="{BB962C8B-B14F-4D97-AF65-F5344CB8AC3E}">
        <p14:creationId xmlns:p14="http://schemas.microsoft.com/office/powerpoint/2010/main" val="1288961012"/>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p:sp>
      <p:sp>
        <p:nvSpPr>
          <p:cNvPr id="13315" name="Rectangle 3"/>
          <p:cNvSpPr>
            <a:spLocks noGrp="1" noChangeArrowheads="1"/>
          </p:cNvSpPr>
          <p:nvPr>
            <p:ph type="body" idx="1"/>
          </p:nvPr>
        </p:nvSpPr>
        <p:spPr/>
        <p:txBody>
          <a:bodyPr/>
          <a:lstStyle/>
          <a:p>
            <a:r>
              <a:rPr lang="zh-CN" altLang="en-US" sz="1000"/>
              <a:t>整个页面或者说窗口就是一个</a:t>
            </a:r>
            <a:r>
              <a:rPr lang="en-US" altLang="zh-CN" sz="1000"/>
              <a:t>window</a:t>
            </a:r>
            <a:r>
              <a:rPr lang="zh-CN" altLang="en-US" sz="1000"/>
              <a:t>对象</a:t>
            </a:r>
            <a:r>
              <a:rPr lang="en-US" altLang="zh-CN" sz="1000"/>
              <a:t>---------------window</a:t>
            </a:r>
            <a:r>
              <a:rPr lang="zh-CN" altLang="en-US" sz="1000"/>
              <a:t>是顶级对象</a:t>
            </a:r>
          </a:p>
          <a:p>
            <a:r>
              <a:rPr lang="zh-CN" altLang="en-US" sz="1000"/>
              <a:t> </a:t>
            </a:r>
            <a:r>
              <a:rPr lang="en-US" altLang="zh-CN" sz="1000"/>
              <a:t>&lt;script</a:t>
            </a:r>
            <a:r>
              <a:rPr lang="en-US" altLang="zh-CN" sz="1000" b="1"/>
              <a:t> </a:t>
            </a:r>
            <a:r>
              <a:rPr lang="en-US" altLang="zh-CN" sz="1000"/>
              <a:t>type="text/javascript"&gt;</a:t>
            </a:r>
            <a:endParaRPr lang="en-US" altLang="zh-CN" sz="1000" b="1"/>
          </a:p>
          <a:p>
            <a:r>
              <a:rPr lang="en-US" altLang="zh-CN" sz="1000" b="1"/>
              <a:t>        </a:t>
            </a:r>
            <a:r>
              <a:rPr lang="en-US" altLang="zh-CN" sz="1000"/>
              <a:t>var</a:t>
            </a:r>
            <a:r>
              <a:rPr lang="en-US" altLang="zh-CN" sz="1000" b="1"/>
              <a:t> </a:t>
            </a:r>
            <a:r>
              <a:rPr lang="en-US" altLang="zh-CN" sz="1000"/>
              <a:t>n1</a:t>
            </a:r>
            <a:r>
              <a:rPr lang="en-US" altLang="zh-CN" sz="1000" b="1"/>
              <a:t> </a:t>
            </a:r>
            <a:r>
              <a:rPr lang="en-US" altLang="zh-CN" sz="1000"/>
              <a:t>=</a:t>
            </a:r>
            <a:r>
              <a:rPr lang="en-US" altLang="zh-CN" sz="1000" b="1"/>
              <a:t> </a:t>
            </a:r>
            <a:r>
              <a:rPr lang="en-US" altLang="zh-CN" sz="1000"/>
              <a:t>'</a:t>
            </a:r>
            <a:r>
              <a:rPr lang="zh-CN" altLang="en-US" sz="1000"/>
              <a:t>呵呵</a:t>
            </a:r>
            <a:r>
              <a:rPr lang="en-US" altLang="zh-CN" sz="1000"/>
              <a:t>'</a:t>
            </a:r>
            <a:r>
              <a:rPr lang="en-US" altLang="zh-CN" sz="1000" b="1"/>
              <a:t>;</a:t>
            </a:r>
          </a:p>
          <a:p>
            <a:r>
              <a:rPr lang="en-US" altLang="zh-CN" sz="1000" b="1"/>
              <a:t>        </a:t>
            </a:r>
            <a:r>
              <a:rPr lang="en-US" altLang="zh-CN" sz="1000"/>
              <a:t>var</a:t>
            </a:r>
            <a:r>
              <a:rPr lang="en-US" altLang="zh-CN" sz="1000" b="1"/>
              <a:t> </a:t>
            </a:r>
            <a:r>
              <a:rPr lang="en-US" altLang="zh-CN" sz="1000"/>
              <a:t>n2</a:t>
            </a:r>
            <a:r>
              <a:rPr lang="en-US" altLang="zh-CN" sz="1000" b="1"/>
              <a:t> </a:t>
            </a:r>
            <a:r>
              <a:rPr lang="en-US" altLang="zh-CN" sz="1000"/>
              <a:t>=</a:t>
            </a:r>
            <a:r>
              <a:rPr lang="en-US" altLang="zh-CN" sz="1000" b="1"/>
              <a:t> </a:t>
            </a:r>
            <a:r>
              <a:rPr lang="en-US" altLang="zh-CN" sz="1000"/>
              <a:t>'</a:t>
            </a:r>
            <a:r>
              <a:rPr lang="zh-CN" altLang="en-US" sz="1000"/>
              <a:t>天气好</a:t>
            </a:r>
            <a:r>
              <a:rPr lang="en-US" altLang="zh-CN" sz="1000"/>
              <a:t>'</a:t>
            </a:r>
            <a:r>
              <a:rPr lang="en-US" altLang="zh-CN" sz="1000" b="1"/>
              <a:t>;</a:t>
            </a:r>
          </a:p>
          <a:p>
            <a:r>
              <a:rPr lang="en-US" altLang="zh-CN" sz="1000" b="1"/>
              <a:t>    </a:t>
            </a:r>
            <a:r>
              <a:rPr lang="en-US" altLang="zh-CN" sz="1000"/>
              <a:t>&lt;/script&gt;</a:t>
            </a:r>
            <a:endParaRPr lang="en-US" altLang="zh-CN" sz="1000" b="1"/>
          </a:p>
          <a:p>
            <a:r>
              <a:rPr lang="en-US" altLang="zh-CN" sz="1000" b="1"/>
              <a:t>     </a:t>
            </a:r>
            <a:r>
              <a:rPr lang="en-US" altLang="zh-CN" sz="1000"/>
              <a:t>&lt;script</a:t>
            </a:r>
            <a:r>
              <a:rPr lang="en-US" altLang="zh-CN" sz="1000" b="1"/>
              <a:t> </a:t>
            </a:r>
            <a:r>
              <a:rPr lang="en-US" altLang="zh-CN" sz="1000"/>
              <a:t>type="text/javascript"&gt;</a:t>
            </a:r>
            <a:endParaRPr lang="en-US" altLang="zh-CN" sz="1000" b="1"/>
          </a:p>
          <a:p>
            <a:r>
              <a:rPr lang="en-US" altLang="zh-CN" sz="1000" b="1"/>
              <a:t>         </a:t>
            </a:r>
            <a:r>
              <a:rPr lang="en-US" altLang="zh-CN" sz="1000"/>
              <a:t>function</a:t>
            </a:r>
            <a:r>
              <a:rPr lang="en-US" altLang="zh-CN" sz="1000" b="1"/>
              <a:t> </a:t>
            </a:r>
            <a:r>
              <a:rPr lang="en-US" altLang="zh-CN" sz="1000"/>
              <a:t>f1</a:t>
            </a:r>
            <a:r>
              <a:rPr lang="en-US" altLang="zh-CN" sz="1000" b="1"/>
              <a:t>() {</a:t>
            </a:r>
          </a:p>
          <a:p>
            <a:r>
              <a:rPr lang="en-US" altLang="zh-CN" sz="1000" b="1"/>
              <a:t>             </a:t>
            </a:r>
            <a:r>
              <a:rPr lang="en-US" altLang="zh-CN" sz="1000"/>
              <a:t>alert</a:t>
            </a:r>
            <a:r>
              <a:rPr lang="en-US" altLang="zh-CN" sz="1000" b="1"/>
              <a:t>(</a:t>
            </a:r>
            <a:r>
              <a:rPr lang="en-US" altLang="zh-CN" sz="1000"/>
              <a:t>'</a:t>
            </a:r>
            <a:r>
              <a:rPr lang="zh-CN" altLang="en-US" sz="1000"/>
              <a:t>老牛很猥琐</a:t>
            </a:r>
            <a:r>
              <a:rPr lang="en-US" altLang="zh-CN" sz="1000"/>
              <a:t>'</a:t>
            </a:r>
            <a:r>
              <a:rPr lang="en-US" altLang="zh-CN" sz="1000" b="1"/>
              <a:t>);</a:t>
            </a:r>
          </a:p>
          <a:p>
            <a:r>
              <a:rPr lang="en-US" altLang="zh-CN" sz="1000" b="1"/>
              <a:t>         }</a:t>
            </a:r>
          </a:p>
          <a:p>
            <a:r>
              <a:rPr lang="en-US" altLang="zh-CN" sz="1000" b="1"/>
              <a:t>     </a:t>
            </a:r>
            <a:r>
              <a:rPr lang="en-US" altLang="zh-CN" sz="1000"/>
              <a:t>&lt;/script&gt;</a:t>
            </a:r>
            <a:endParaRPr lang="en-US" altLang="zh-CN" sz="1000" b="1"/>
          </a:p>
          <a:p>
            <a:r>
              <a:rPr lang="en-US" altLang="zh-CN" sz="1000" b="1"/>
              <a:t>     </a:t>
            </a:r>
            <a:r>
              <a:rPr lang="en-US" altLang="zh-CN" sz="1000"/>
              <a:t>&lt;script</a:t>
            </a:r>
            <a:r>
              <a:rPr lang="en-US" altLang="zh-CN" sz="1000" b="1"/>
              <a:t> </a:t>
            </a:r>
            <a:r>
              <a:rPr lang="en-US" altLang="zh-CN" sz="1000"/>
              <a:t>type="text/javascript"&gt;</a:t>
            </a:r>
            <a:endParaRPr lang="en-US" altLang="zh-CN" sz="1000" b="1"/>
          </a:p>
          <a:p>
            <a:r>
              <a:rPr lang="en-US" altLang="zh-CN" sz="1000" b="1"/>
              <a:t>         </a:t>
            </a:r>
            <a:r>
              <a:rPr lang="en-US" altLang="zh-CN" sz="1000"/>
              <a:t>alert</a:t>
            </a:r>
            <a:r>
              <a:rPr lang="en-US" altLang="zh-CN" sz="1000" b="1"/>
              <a:t>(</a:t>
            </a:r>
            <a:r>
              <a:rPr lang="en-US" altLang="zh-CN" sz="1000"/>
              <a:t>window</a:t>
            </a:r>
            <a:r>
              <a:rPr lang="en-US" altLang="zh-CN" sz="1000" b="1"/>
              <a:t>.</a:t>
            </a:r>
            <a:r>
              <a:rPr lang="en-US" altLang="zh-CN" sz="1000"/>
              <a:t>n1</a:t>
            </a:r>
            <a:r>
              <a:rPr lang="en-US" altLang="zh-CN" sz="1000" b="1"/>
              <a:t>);</a:t>
            </a:r>
          </a:p>
          <a:p>
            <a:r>
              <a:rPr lang="en-US" altLang="zh-CN" sz="1000" b="1"/>
              <a:t>         </a:t>
            </a:r>
            <a:r>
              <a:rPr lang="en-US" altLang="zh-CN" sz="1000"/>
              <a:t>alert</a:t>
            </a:r>
            <a:r>
              <a:rPr lang="en-US" altLang="zh-CN" sz="1000" b="1"/>
              <a:t>(</a:t>
            </a:r>
            <a:r>
              <a:rPr lang="en-US" altLang="zh-CN" sz="1000"/>
              <a:t>window</a:t>
            </a:r>
            <a:r>
              <a:rPr lang="en-US" altLang="zh-CN" sz="1000" b="1"/>
              <a:t>.</a:t>
            </a:r>
            <a:r>
              <a:rPr lang="en-US" altLang="zh-CN" sz="1000"/>
              <a:t>n2</a:t>
            </a:r>
            <a:r>
              <a:rPr lang="en-US" altLang="zh-CN" sz="1000" b="1"/>
              <a:t>);</a:t>
            </a:r>
          </a:p>
          <a:p>
            <a:r>
              <a:rPr lang="en-US" altLang="zh-CN" sz="1000" b="1"/>
              <a:t>         </a:t>
            </a:r>
            <a:r>
              <a:rPr lang="en-US" altLang="zh-CN" sz="1000"/>
              <a:t>window</a:t>
            </a:r>
            <a:r>
              <a:rPr lang="en-US" altLang="zh-CN" sz="1000" b="1"/>
              <a:t>.</a:t>
            </a:r>
            <a:r>
              <a:rPr lang="en-US" altLang="zh-CN" sz="1000"/>
              <a:t>f1</a:t>
            </a:r>
            <a:r>
              <a:rPr lang="en-US" altLang="zh-CN" sz="1000" b="1"/>
              <a:t>();</a:t>
            </a:r>
          </a:p>
          <a:p>
            <a:r>
              <a:rPr lang="en-US" altLang="zh-CN" sz="1000" b="1"/>
              <a:t>    </a:t>
            </a:r>
            <a:r>
              <a:rPr lang="en-US" altLang="zh-CN" sz="1000"/>
              <a:t>&lt;/script&gt;</a:t>
            </a:r>
          </a:p>
          <a:p>
            <a:r>
              <a:rPr lang="en-US" altLang="zh-CN" sz="1000"/>
              <a:t>=============</a:t>
            </a:r>
          </a:p>
          <a:p>
            <a:r>
              <a:rPr lang="en-US" altLang="zh-CN" sz="1000"/>
              <a:t>Document</a:t>
            </a:r>
            <a:r>
              <a:rPr lang="zh-CN" altLang="en-US" sz="1000"/>
              <a:t>相当于</a:t>
            </a:r>
            <a:r>
              <a:rPr lang="en-US" altLang="zh-CN" sz="1000"/>
              <a:t>window</a:t>
            </a:r>
            <a:r>
              <a:rPr lang="zh-CN" altLang="en-US" sz="1000"/>
              <a:t>下面的大将</a:t>
            </a:r>
            <a:r>
              <a:rPr lang="en-US" altLang="zh-CN" sz="1000"/>
              <a:t>,</a:t>
            </a:r>
            <a:r>
              <a:rPr lang="zh-CN" altLang="en-US" sz="1000"/>
              <a:t>是整个页面</a:t>
            </a:r>
          </a:p>
          <a:p>
            <a:r>
              <a:rPr lang="en-US" altLang="zh-CN" sz="1000"/>
              <a:t>window.txt1.value = '</a:t>
            </a:r>
            <a:r>
              <a:rPr lang="zh-CN" altLang="en-US" sz="1000"/>
              <a:t>哈哈</a:t>
            </a:r>
            <a:r>
              <a:rPr lang="en-US" altLang="zh-CN" sz="1000"/>
              <a:t>'</a:t>
            </a:r>
            <a:endParaRPr lang="zh-CN" altLang="en-US" sz="1000"/>
          </a:p>
          <a:p>
            <a:r>
              <a:rPr lang="zh-CN" altLang="en-US" sz="1000"/>
              <a:t> </a:t>
            </a:r>
            <a:r>
              <a:rPr lang="en-US" altLang="zh-CN" sz="1000"/>
              <a:t>window</a:t>
            </a:r>
            <a:r>
              <a:rPr lang="en-US" altLang="zh-CN" sz="1000" b="1"/>
              <a:t>.</a:t>
            </a:r>
            <a:r>
              <a:rPr lang="en-US" altLang="zh-CN" sz="1000"/>
              <a:t>document</a:t>
            </a:r>
            <a:r>
              <a:rPr lang="en-US" altLang="zh-CN" sz="1000" b="1"/>
              <a:t>.</a:t>
            </a:r>
            <a:r>
              <a:rPr lang="en-US" altLang="zh-CN" sz="1000"/>
              <a:t>getElementById</a:t>
            </a:r>
            <a:r>
              <a:rPr lang="en-US" altLang="zh-CN" sz="1000" b="1"/>
              <a:t>(</a:t>
            </a:r>
            <a:r>
              <a:rPr lang="en-US" altLang="zh-CN" sz="1000"/>
              <a:t>'txt1'</a:t>
            </a:r>
            <a:r>
              <a:rPr lang="en-US" altLang="zh-CN" sz="1000" b="1"/>
              <a:t>).</a:t>
            </a:r>
            <a:r>
              <a:rPr lang="en-US" altLang="zh-CN" sz="1000"/>
              <a:t>value</a:t>
            </a:r>
            <a:r>
              <a:rPr lang="en-US" altLang="zh-CN" sz="1000" b="1"/>
              <a:t> </a:t>
            </a:r>
            <a:r>
              <a:rPr lang="en-US" altLang="zh-CN" sz="1000"/>
              <a:t>=</a:t>
            </a:r>
            <a:r>
              <a:rPr lang="en-US" altLang="zh-CN" sz="1000" b="1"/>
              <a:t> </a:t>
            </a:r>
            <a:r>
              <a:rPr lang="en-US" altLang="zh-CN" sz="1000"/>
              <a:t>'</a:t>
            </a:r>
            <a:r>
              <a:rPr lang="zh-CN" altLang="en-US" sz="1000"/>
              <a:t>哈哈看我</a:t>
            </a:r>
            <a:r>
              <a:rPr lang="en-US" altLang="zh-CN" sz="1000"/>
              <a:t>'</a:t>
            </a:r>
            <a:r>
              <a:rPr lang="en-US" altLang="zh-CN" sz="1000" b="1"/>
              <a:t>;</a:t>
            </a:r>
          </a:p>
          <a:p>
            <a:endParaRPr lang="zh-CN" altLang="en-US" sz="1000"/>
          </a:p>
        </p:txBody>
      </p:sp>
    </p:spTree>
    <p:extLst>
      <p:ext uri="{BB962C8B-B14F-4D97-AF65-F5344CB8AC3E}">
        <p14:creationId xmlns:p14="http://schemas.microsoft.com/office/powerpoint/2010/main" val="647051789"/>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p:spPr>
        <p:txBody>
          <a:bodyPr/>
          <a:lstStyle/>
          <a:p>
            <a:r>
              <a:rPr lang="zh-CN" altLang="en-US"/>
              <a:t>浏览器兼容性问题：</a:t>
            </a:r>
          </a:p>
          <a:p>
            <a:r>
              <a:rPr lang="en-US" altLang="en-US" noProof="1"/>
              <a:t>&lt;table id="tableLinks"&gt;</a:t>
            </a:r>
          </a:p>
          <a:p>
            <a:r>
              <a:rPr lang="en-US" altLang="en-US" noProof="1"/>
              <a:t>&lt;tbody&gt;&lt;/tbody&gt;</a:t>
            </a:r>
          </a:p>
          <a:p>
            <a:r>
              <a:rPr lang="en-US" altLang="en-US" noProof="1"/>
              <a:t>&lt;/table&gt;</a:t>
            </a:r>
            <a:r>
              <a:rPr lang="zh-CN" altLang="en-US"/>
              <a:t>，然后</a:t>
            </a:r>
            <a:r>
              <a:rPr lang="en-US" altLang="en-US" noProof="1"/>
              <a:t>tableLinks.childNodes[0].appendChild(tr);</a:t>
            </a:r>
            <a:endParaRPr lang="zh-CN" altLang="en-US"/>
          </a:p>
          <a:p>
            <a:endParaRPr lang="zh-CN" altLang="en-US"/>
          </a:p>
        </p:txBody>
      </p:sp>
    </p:spTree>
    <p:extLst>
      <p:ext uri="{BB962C8B-B14F-4D97-AF65-F5344CB8AC3E}">
        <p14:creationId xmlns:p14="http://schemas.microsoft.com/office/powerpoint/2010/main" val="1624968816"/>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p:spPr>
        <p:txBody>
          <a:bodyPr/>
          <a:lstStyle/>
          <a:p>
            <a:pPr>
              <a:lnSpc>
                <a:spcPct val="80000"/>
              </a:lnSpc>
            </a:pPr>
            <a:r>
              <a:rPr lang="en-US" altLang="zh-CN" sz="800" b="1"/>
              <a:t>&lt;html xmlns="http://www.w3.org/1999/xhtml"&gt;</a:t>
            </a:r>
          </a:p>
          <a:p>
            <a:pPr>
              <a:lnSpc>
                <a:spcPct val="80000"/>
              </a:lnSpc>
            </a:pPr>
            <a:r>
              <a:rPr lang="en-US" altLang="zh-CN" sz="800" b="1"/>
              <a:t>&lt;head&gt;</a:t>
            </a:r>
          </a:p>
          <a:p>
            <a:pPr>
              <a:lnSpc>
                <a:spcPct val="80000"/>
              </a:lnSpc>
            </a:pPr>
            <a:r>
              <a:rPr lang="en-US" altLang="zh-CN" sz="800" b="1"/>
              <a:t>    &lt;title&gt;&lt;/title&gt;</a:t>
            </a:r>
          </a:p>
          <a:p>
            <a:pPr>
              <a:lnSpc>
                <a:spcPct val="80000"/>
              </a:lnSpc>
            </a:pPr>
            <a:endParaRPr lang="en-US" altLang="zh-CN" sz="800" b="1"/>
          </a:p>
          <a:p>
            <a:pPr>
              <a:lnSpc>
                <a:spcPct val="80000"/>
              </a:lnSpc>
            </a:pPr>
            <a:r>
              <a:rPr lang="en-US" altLang="zh-CN" sz="800" b="1"/>
              <a:t>    &lt;script type="text/javascript"&gt;</a:t>
            </a:r>
          </a:p>
          <a:p>
            <a:pPr>
              <a:lnSpc>
                <a:spcPct val="80000"/>
              </a:lnSpc>
            </a:pPr>
            <a:r>
              <a:rPr lang="en-US" altLang="zh-CN" sz="800" b="1"/>
              <a:t>        function AddComment() {</a:t>
            </a:r>
          </a:p>
          <a:p>
            <a:pPr>
              <a:lnSpc>
                <a:spcPct val="80000"/>
              </a:lnSpc>
            </a:pPr>
            <a:r>
              <a:rPr lang="en-US" altLang="zh-CN" sz="800" b="1"/>
              <a:t>            var txtContent = document.getElementById('txtArea1').value; //</a:t>
            </a:r>
            <a:r>
              <a:rPr lang="zh-CN" altLang="en-US" sz="800" b="1"/>
              <a:t>获得评论文字</a:t>
            </a:r>
          </a:p>
          <a:p>
            <a:pPr>
              <a:lnSpc>
                <a:spcPct val="80000"/>
              </a:lnSpc>
            </a:pPr>
            <a:r>
              <a:rPr lang="zh-CN" altLang="en-US" sz="800" b="1"/>
              <a:t>            </a:t>
            </a:r>
            <a:r>
              <a:rPr lang="en-US" altLang="zh-CN" sz="800" b="1"/>
              <a:t>var txtNickname = document.getElementById('txtNickname').value; ; //</a:t>
            </a:r>
            <a:r>
              <a:rPr lang="zh-CN" altLang="en-US" sz="800" b="1"/>
              <a:t>获得昵称</a:t>
            </a:r>
          </a:p>
          <a:p>
            <a:pPr>
              <a:lnSpc>
                <a:spcPct val="80000"/>
              </a:lnSpc>
            </a:pPr>
            <a:endParaRPr lang="zh-CN" altLang="en-US" sz="800" b="1"/>
          </a:p>
          <a:p>
            <a:pPr>
              <a:lnSpc>
                <a:spcPct val="80000"/>
              </a:lnSpc>
            </a:pPr>
            <a:endParaRPr lang="zh-CN" altLang="en-US" sz="800" b="1"/>
          </a:p>
          <a:p>
            <a:pPr>
              <a:lnSpc>
                <a:spcPct val="80000"/>
              </a:lnSpc>
            </a:pPr>
            <a:r>
              <a:rPr lang="zh-CN" altLang="en-US" sz="800" b="1"/>
              <a:t>            </a:t>
            </a:r>
            <a:r>
              <a:rPr lang="en-US" altLang="zh-CN" sz="800" b="1"/>
              <a:t>var tableObj = document.getElementById('tabComment');</a:t>
            </a:r>
          </a:p>
          <a:p>
            <a:pPr>
              <a:lnSpc>
                <a:spcPct val="80000"/>
              </a:lnSpc>
            </a:pPr>
            <a:r>
              <a:rPr lang="en-US" altLang="zh-CN" sz="800" b="1"/>
              <a:t>            var trTag = tableObj.insertRow(-1);</a:t>
            </a:r>
          </a:p>
          <a:p>
            <a:pPr>
              <a:lnSpc>
                <a:spcPct val="80000"/>
              </a:lnSpc>
            </a:pPr>
            <a:r>
              <a:rPr lang="en-US" altLang="zh-CN" sz="800" b="1"/>
              <a:t>            var tdTag1 = trTag.insertCell(-1);</a:t>
            </a:r>
          </a:p>
          <a:p>
            <a:pPr>
              <a:lnSpc>
                <a:spcPct val="80000"/>
              </a:lnSpc>
            </a:pPr>
            <a:r>
              <a:rPr lang="en-US" altLang="zh-CN" sz="800" b="1"/>
              <a:t>            tdTag1.innerHTML = txtNickname;</a:t>
            </a:r>
          </a:p>
          <a:p>
            <a:pPr>
              <a:lnSpc>
                <a:spcPct val="80000"/>
              </a:lnSpc>
            </a:pPr>
            <a:r>
              <a:rPr lang="en-US" altLang="zh-CN" sz="800" b="1"/>
              <a:t>            var tdTag2 = trTag.insertCell(-1);</a:t>
            </a:r>
          </a:p>
          <a:p>
            <a:pPr>
              <a:lnSpc>
                <a:spcPct val="80000"/>
              </a:lnSpc>
            </a:pPr>
            <a:r>
              <a:rPr lang="en-US" altLang="zh-CN" sz="800" b="1"/>
              <a:t>            tdTag2.innerHTML = txtContent;</a:t>
            </a:r>
          </a:p>
          <a:p>
            <a:pPr>
              <a:lnSpc>
                <a:spcPct val="80000"/>
              </a:lnSpc>
            </a:pPr>
            <a:r>
              <a:rPr lang="en-US" altLang="zh-CN" sz="800" b="1"/>
              <a:t>            </a:t>
            </a:r>
          </a:p>
          <a:p>
            <a:pPr>
              <a:lnSpc>
                <a:spcPct val="80000"/>
              </a:lnSpc>
            </a:pPr>
            <a:r>
              <a:rPr lang="en-US" altLang="zh-CN" sz="800" b="1"/>
              <a:t>        }</a:t>
            </a:r>
          </a:p>
          <a:p>
            <a:pPr>
              <a:lnSpc>
                <a:spcPct val="80000"/>
              </a:lnSpc>
            </a:pPr>
            <a:r>
              <a:rPr lang="en-US" altLang="zh-CN" sz="800" b="1"/>
              <a:t>    &lt;/script&gt;</a:t>
            </a:r>
          </a:p>
          <a:p>
            <a:pPr>
              <a:lnSpc>
                <a:spcPct val="80000"/>
              </a:lnSpc>
            </a:pPr>
            <a:endParaRPr lang="en-US" altLang="zh-CN" sz="800" b="1"/>
          </a:p>
          <a:p>
            <a:pPr>
              <a:lnSpc>
                <a:spcPct val="80000"/>
              </a:lnSpc>
            </a:pPr>
            <a:r>
              <a:rPr lang="en-US" altLang="zh-CN" sz="800" b="1"/>
              <a:t>&lt;/head&gt;</a:t>
            </a:r>
          </a:p>
          <a:p>
            <a:pPr>
              <a:lnSpc>
                <a:spcPct val="80000"/>
              </a:lnSpc>
            </a:pPr>
            <a:r>
              <a:rPr lang="en-US" altLang="zh-CN" sz="800" b="1"/>
              <a:t>&lt;body&gt;</a:t>
            </a:r>
          </a:p>
          <a:p>
            <a:pPr>
              <a:lnSpc>
                <a:spcPct val="80000"/>
              </a:lnSpc>
            </a:pPr>
            <a:r>
              <a:rPr lang="en-US" altLang="zh-CN" sz="800" b="1"/>
              <a:t>    &lt;div&gt;</a:t>
            </a:r>
          </a:p>
          <a:p>
            <a:pPr>
              <a:lnSpc>
                <a:spcPct val="80000"/>
              </a:lnSpc>
            </a:pPr>
            <a:r>
              <a:rPr lang="en-US" altLang="zh-CN" sz="800" b="1"/>
              <a:t>        </a:t>
            </a:r>
            <a:r>
              <a:rPr lang="zh-CN" altLang="en-US" sz="800" b="1"/>
              <a:t>简单来说解放路口的书法家第三方 </a:t>
            </a:r>
            <a:r>
              <a:rPr lang="en-US" altLang="zh-CN" sz="800" b="1"/>
              <a:t>fds</a:t>
            </a:r>
            <a:r>
              <a:rPr lang="zh-CN" altLang="en-US" sz="800" b="1"/>
              <a:t>放到书中的代码少了几行，不明白书中为何非要使用</a:t>
            </a:r>
            <a:r>
              <a:rPr lang="en-US" altLang="zh-CN" sz="800" b="1"/>
              <a:t>for/in</a:t>
            </a:r>
            <a:r>
              <a:rPr lang="zh-CN" altLang="en-US" sz="800" b="1"/>
              <a:t>循环，难道只是为了讲解</a:t>
            </a:r>
            <a:r>
              <a:rPr lang="en-US" altLang="zh-CN" sz="800" b="1"/>
              <a:t>for/in</a:t>
            </a:r>
            <a:r>
              <a:rPr lang="zh-CN" altLang="en-US" sz="800" b="1"/>
              <a:t>循环需要？ 对于上面这两个函数，我个人认为不够通用，因为将一个定义列表创建到文档的末尾可能会影响原有的布局，因此，我将</a:t>
            </a:r>
            <a:r>
              <a:rPr lang="en-US" altLang="zh-CN" sz="800" b="1"/>
              <a:t>abbr</a:t>
            </a:r>
            <a:r>
              <a:rPr lang="zh-CN" altLang="en-US" sz="800" b="1"/>
              <a:t>的</a:t>
            </a:r>
            <a:r>
              <a:rPr lang="en-US" altLang="zh-CN" sz="800" b="1"/>
              <a:t>title</a:t>
            </a:r>
            <a:r>
              <a:rPr lang="zh-CN" altLang="en-US" sz="800" b="1"/>
              <a:t>属性堤崛</a:t>
            </a:r>
            <a:r>
              <a:rPr lang="en-US" altLang="zh-CN" sz="800" b="1"/>
              <a:t>〕</a:t>
            </a:r>
            <a:r>
              <a:rPr lang="zh-CN" altLang="en-US" sz="800" b="1"/>
              <a:t>隼床迦氲剿趼杂锏暮竺妫⒂靡欢岳</a:t>
            </a:r>
            <a:r>
              <a:rPr lang="en-US" altLang="zh-CN" sz="800" b="1"/>
              <a:t>ê</a:t>
            </a:r>
            <a:r>
              <a:rPr lang="zh-CN" altLang="en-US" sz="800" b="1"/>
              <a:t>虐</a:t>
            </a:r>
            <a:r>
              <a:rPr lang="en-US" altLang="zh-CN" sz="800" b="1"/>
              <a:t>А</a:t>
            </a:r>
            <a:r>
              <a:rPr lang="zh-CN" altLang="en-US" sz="800" b="1"/>
              <a:t>４肴缦拢</a:t>
            </a:r>
          </a:p>
          <a:p>
            <a:pPr>
              <a:lnSpc>
                <a:spcPct val="80000"/>
              </a:lnSpc>
            </a:pPr>
            <a:r>
              <a:rPr lang="zh-CN" altLang="en-US" sz="800" b="1"/>
              <a:t>    </a:t>
            </a:r>
            <a:r>
              <a:rPr lang="en-US" altLang="zh-CN" sz="800" b="1"/>
              <a:t>&lt;/div&gt;</a:t>
            </a:r>
          </a:p>
          <a:p>
            <a:pPr>
              <a:lnSpc>
                <a:spcPct val="80000"/>
              </a:lnSpc>
            </a:pPr>
            <a:r>
              <a:rPr lang="en-US" altLang="zh-CN" sz="800" b="1"/>
              <a:t>    &lt;br /&gt;</a:t>
            </a:r>
          </a:p>
          <a:p>
            <a:pPr>
              <a:lnSpc>
                <a:spcPct val="80000"/>
              </a:lnSpc>
            </a:pPr>
            <a:r>
              <a:rPr lang="en-US" altLang="zh-CN" sz="800" b="1"/>
              <a:t>    &lt;table id="tabComment" border="1" width="500"&gt;</a:t>
            </a:r>
          </a:p>
          <a:p>
            <a:pPr>
              <a:lnSpc>
                <a:spcPct val="80000"/>
              </a:lnSpc>
            </a:pPr>
            <a:r>
              <a:rPr lang="en-US" altLang="zh-CN" sz="800" b="1"/>
              <a:t>        &lt;tr&gt;</a:t>
            </a:r>
          </a:p>
          <a:p>
            <a:pPr>
              <a:lnSpc>
                <a:spcPct val="80000"/>
              </a:lnSpc>
            </a:pPr>
            <a:r>
              <a:rPr lang="en-US" altLang="zh-CN" sz="800" b="1"/>
              <a:t>            &lt;td&gt;</a:t>
            </a:r>
          </a:p>
          <a:p>
            <a:pPr>
              <a:lnSpc>
                <a:spcPct val="80000"/>
              </a:lnSpc>
            </a:pPr>
            <a:r>
              <a:rPr lang="en-US" altLang="zh-CN" sz="800" b="1"/>
              <a:t>                </a:t>
            </a:r>
            <a:r>
              <a:rPr lang="zh-CN" altLang="en-US" sz="800" b="1"/>
              <a:t>昵称</a:t>
            </a:r>
          </a:p>
          <a:p>
            <a:pPr>
              <a:lnSpc>
                <a:spcPct val="80000"/>
              </a:lnSpc>
            </a:pPr>
            <a:r>
              <a:rPr lang="zh-CN" altLang="en-US" sz="800" b="1"/>
              <a:t>            </a:t>
            </a:r>
            <a:r>
              <a:rPr lang="en-US" altLang="zh-CN" sz="800" b="1"/>
              <a:t>&lt;/td&gt;</a:t>
            </a:r>
          </a:p>
          <a:p>
            <a:pPr>
              <a:lnSpc>
                <a:spcPct val="80000"/>
              </a:lnSpc>
            </a:pPr>
            <a:r>
              <a:rPr lang="en-US" altLang="zh-CN" sz="800" b="1"/>
              <a:t>            &lt;td&gt;</a:t>
            </a:r>
          </a:p>
          <a:p>
            <a:pPr>
              <a:lnSpc>
                <a:spcPct val="80000"/>
              </a:lnSpc>
            </a:pPr>
            <a:r>
              <a:rPr lang="en-US" altLang="zh-CN" sz="800" b="1"/>
              <a:t>                </a:t>
            </a:r>
            <a:r>
              <a:rPr lang="zh-CN" altLang="en-US" sz="800" b="1"/>
              <a:t>品论内容</a:t>
            </a:r>
          </a:p>
          <a:p>
            <a:pPr>
              <a:lnSpc>
                <a:spcPct val="80000"/>
              </a:lnSpc>
            </a:pPr>
            <a:r>
              <a:rPr lang="zh-CN" altLang="en-US" sz="800" b="1"/>
              <a:t>            </a:t>
            </a:r>
            <a:r>
              <a:rPr lang="en-US" altLang="zh-CN" sz="800" b="1"/>
              <a:t>&lt;/td&gt;</a:t>
            </a:r>
          </a:p>
          <a:p>
            <a:pPr>
              <a:lnSpc>
                <a:spcPct val="80000"/>
              </a:lnSpc>
            </a:pPr>
            <a:r>
              <a:rPr lang="en-US" altLang="zh-CN" sz="800" b="1"/>
              <a:t>        &lt;/tr&gt;</a:t>
            </a:r>
          </a:p>
          <a:p>
            <a:pPr>
              <a:lnSpc>
                <a:spcPct val="80000"/>
              </a:lnSpc>
            </a:pPr>
            <a:r>
              <a:rPr lang="en-US" altLang="zh-CN" sz="800" b="1"/>
              <a:t>    &lt;/table&gt;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&lt;br /&gt;</a:t>
            </a:r>
          </a:p>
          <a:p>
            <a:pPr>
              <a:lnSpc>
                <a:spcPct val="80000"/>
              </a:lnSpc>
            </a:pPr>
            <a:r>
              <a:rPr lang="en-US" altLang="zh-CN" sz="800" b="1"/>
              <a:t>    </a:t>
            </a:r>
            <a:r>
              <a:rPr lang="zh-CN" altLang="en-US" sz="800" b="1"/>
              <a:t>输入您的评论：</a:t>
            </a:r>
            <a:r>
              <a:rPr lang="en-US" altLang="zh-CN" sz="800" b="1"/>
              <a:t>&lt;textarea cols="10" rows="6" id="txtArea1"&gt;&lt;/textarea&gt;</a:t>
            </a:r>
          </a:p>
          <a:p>
            <a:pPr>
              <a:lnSpc>
                <a:spcPct val="80000"/>
              </a:lnSpc>
            </a:pPr>
            <a:r>
              <a:rPr lang="en-US" altLang="zh-CN" sz="800" b="1"/>
              <a:t>    &lt;br /&gt;</a:t>
            </a:r>
          </a:p>
          <a:p>
            <a:pPr>
              <a:lnSpc>
                <a:spcPct val="80000"/>
              </a:lnSpc>
            </a:pPr>
            <a:r>
              <a:rPr lang="en-US" altLang="zh-CN" sz="800" b="1"/>
              <a:t>    </a:t>
            </a:r>
            <a:r>
              <a:rPr lang="zh-CN" altLang="en-US" sz="800" b="1"/>
              <a:t>昵称：</a:t>
            </a:r>
            <a:r>
              <a:rPr lang="en-US" altLang="zh-CN" sz="800" b="1"/>
              <a:t>&lt;input id="txtNickname" /&gt;</a:t>
            </a:r>
          </a:p>
          <a:p>
            <a:pPr>
              <a:lnSpc>
                <a:spcPct val="80000"/>
              </a:lnSpc>
            </a:pPr>
            <a:r>
              <a:rPr lang="en-US" altLang="zh-CN" sz="800" b="1"/>
              <a:t>    &lt;input type="button" value="</a:t>
            </a:r>
            <a:r>
              <a:rPr lang="zh-CN" altLang="en-US" sz="800" b="1"/>
              <a:t>提交评论</a:t>
            </a:r>
            <a:r>
              <a:rPr lang="en-US" altLang="zh-CN" sz="800" b="1"/>
              <a:t>" onclick="AddComment();" /&gt;</a:t>
            </a:r>
          </a:p>
          <a:p>
            <a:pPr>
              <a:lnSpc>
                <a:spcPct val="80000"/>
              </a:lnSpc>
            </a:pPr>
            <a:r>
              <a:rPr lang="en-US" altLang="zh-CN" sz="800" b="1"/>
              <a:t>&lt;/body&gt;</a:t>
            </a:r>
          </a:p>
          <a:p>
            <a:pPr>
              <a:lnSpc>
                <a:spcPct val="80000"/>
              </a:lnSpc>
            </a:pPr>
            <a:r>
              <a:rPr lang="en-US" altLang="zh-CN" sz="800" b="1"/>
              <a:t>&lt;/html&gt;</a:t>
            </a:r>
          </a:p>
          <a:p>
            <a:pPr>
              <a:lnSpc>
                <a:spcPct val="80000"/>
              </a:lnSpc>
            </a:pPr>
            <a:endParaRPr lang="en-US" altLang="zh-CN" sz="800" b="1"/>
          </a:p>
          <a:p>
            <a:pPr>
              <a:lnSpc>
                <a:spcPct val="80000"/>
              </a:lnSpc>
            </a:pPr>
            <a:endParaRPr lang="zh-CN" altLang="en-US" sz="800"/>
          </a:p>
        </p:txBody>
      </p:sp>
    </p:spTree>
    <p:extLst>
      <p:ext uri="{BB962C8B-B14F-4D97-AF65-F5344CB8AC3E}">
        <p14:creationId xmlns:p14="http://schemas.microsoft.com/office/powerpoint/2010/main" val="3122119349"/>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a:noFill/>
        </p:spPr>
        <p:txBody>
          <a:bodyPr/>
          <a:lstStyle/>
          <a:p>
            <a:pPr>
              <a:lnSpc>
                <a:spcPct val="80000"/>
              </a:lnSpc>
            </a:pPr>
            <a:r>
              <a:rPr lang="en-US" altLang="zh-CN" sz="800"/>
              <a:t>========================</a:t>
            </a:r>
            <a:r>
              <a:rPr lang="zh-CN" altLang="en-US" sz="800"/>
              <a:t>备注</a:t>
            </a:r>
            <a:r>
              <a:rPr lang="en-US" altLang="zh-CN" sz="800"/>
              <a:t>1==========================</a:t>
            </a:r>
          </a:p>
          <a:p>
            <a:pPr>
              <a:lnSpc>
                <a:spcPct val="80000"/>
              </a:lnSpc>
            </a:pPr>
            <a:r>
              <a:rPr lang="en-US" altLang="zh-CN" sz="800"/>
              <a:t>var</a:t>
            </a:r>
            <a:r>
              <a:rPr lang="en-US" altLang="zh-CN" sz="800" b="1"/>
              <a:t> </a:t>
            </a:r>
            <a:r>
              <a:rPr lang="en-US" altLang="zh-CN" sz="800"/>
              <a:t>vv</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'dv1'</a:t>
            </a:r>
            <a:r>
              <a:rPr lang="en-US" altLang="zh-CN" sz="800" b="1"/>
              <a:t>);</a:t>
            </a:r>
          </a:p>
          <a:p>
            <a:pPr>
              <a:lnSpc>
                <a:spcPct val="80000"/>
              </a:lnSpc>
            </a:pPr>
            <a:r>
              <a:rPr lang="en-US" altLang="zh-CN" sz="800" b="1"/>
              <a:t>            </a:t>
            </a:r>
            <a:r>
              <a:rPr lang="en-US" altLang="zh-CN" sz="800"/>
              <a:t>if</a:t>
            </a:r>
            <a:r>
              <a:rPr lang="en-US" altLang="zh-CN" sz="800" b="1"/>
              <a:t> (</a:t>
            </a:r>
            <a:r>
              <a:rPr lang="en-US" altLang="zh-CN" sz="800"/>
              <a:t>typeof</a:t>
            </a:r>
            <a:r>
              <a:rPr lang="en-US" altLang="zh-CN" sz="800" b="1"/>
              <a:t> (</a:t>
            </a:r>
            <a:r>
              <a:rPr lang="en-US" altLang="zh-CN" sz="800"/>
              <a:t>vv</a:t>
            </a:r>
            <a:r>
              <a:rPr lang="en-US" altLang="zh-CN" sz="800" b="1"/>
              <a:t>.</a:t>
            </a:r>
            <a:r>
              <a:rPr lang="en-US" altLang="zh-CN" sz="800"/>
              <a:t>style</a:t>
            </a:r>
            <a:r>
              <a:rPr lang="en-US" altLang="zh-CN" sz="800" b="1"/>
              <a:t>.</a:t>
            </a:r>
            <a:r>
              <a:rPr lang="en-US" altLang="zh-CN" sz="800"/>
              <a:t>styleFloat</a:t>
            </a:r>
            <a:r>
              <a:rPr lang="en-US" altLang="zh-CN" sz="800" b="1"/>
              <a:t>) </a:t>
            </a:r>
            <a:r>
              <a:rPr lang="en-US" altLang="zh-CN" sz="800"/>
              <a:t>==</a:t>
            </a:r>
            <a:r>
              <a:rPr lang="en-US" altLang="zh-CN" sz="800" b="1"/>
              <a:t> </a:t>
            </a:r>
            <a:r>
              <a:rPr lang="en-US" altLang="zh-CN" sz="800"/>
              <a:t>'string'</a:t>
            </a:r>
            <a:r>
              <a:rPr lang="en-US" altLang="zh-CN" sz="800" b="1"/>
              <a:t>) {</a:t>
            </a:r>
          </a:p>
          <a:p>
            <a:pPr>
              <a:lnSpc>
                <a:spcPct val="80000"/>
              </a:lnSpc>
            </a:pPr>
            <a:r>
              <a:rPr lang="en-US" altLang="zh-CN" sz="800" b="1"/>
              <a:t>                </a:t>
            </a:r>
            <a:r>
              <a:rPr lang="en-US" altLang="zh-CN" sz="800"/>
              <a:t>vv</a:t>
            </a:r>
            <a:r>
              <a:rPr lang="en-US" altLang="zh-CN" sz="800" b="1"/>
              <a:t>.</a:t>
            </a:r>
            <a:r>
              <a:rPr lang="en-US" altLang="zh-CN" sz="800"/>
              <a:t>style</a:t>
            </a:r>
            <a:r>
              <a:rPr lang="en-US" altLang="zh-CN" sz="800" b="1"/>
              <a:t>.</a:t>
            </a:r>
            <a:r>
              <a:rPr lang="en-US" altLang="zh-CN" sz="800"/>
              <a:t>styleFloat</a:t>
            </a:r>
            <a:r>
              <a:rPr lang="en-US" altLang="zh-CN" sz="800" b="1"/>
              <a:t> </a:t>
            </a:r>
            <a:r>
              <a:rPr lang="en-US" altLang="zh-CN" sz="800"/>
              <a:t>=</a:t>
            </a:r>
            <a:r>
              <a:rPr lang="en-US" altLang="zh-CN" sz="800" b="1"/>
              <a:t> </a:t>
            </a:r>
            <a:r>
              <a:rPr lang="en-US" altLang="zh-CN" sz="800"/>
              <a:t>'right'</a:t>
            </a:r>
            <a:r>
              <a:rPr lang="en-US" altLang="zh-CN" sz="800" b="1"/>
              <a:t>;</a:t>
            </a:r>
          </a:p>
          <a:p>
            <a:pPr>
              <a:lnSpc>
                <a:spcPct val="80000"/>
              </a:lnSpc>
            </a:pPr>
            <a:r>
              <a:rPr lang="en-US" altLang="zh-CN" sz="800" b="1"/>
              <a:t>            } </a:t>
            </a:r>
            <a:r>
              <a:rPr lang="en-US" altLang="zh-CN" sz="800"/>
              <a:t>else</a:t>
            </a:r>
            <a:r>
              <a:rPr lang="en-US" altLang="zh-CN" sz="800" b="1"/>
              <a:t> {</a:t>
            </a:r>
          </a:p>
          <a:p>
            <a:pPr>
              <a:lnSpc>
                <a:spcPct val="80000"/>
              </a:lnSpc>
            </a:pPr>
            <a:r>
              <a:rPr lang="en-US" altLang="zh-CN" sz="800" b="1"/>
              <a:t>                </a:t>
            </a:r>
            <a:r>
              <a:rPr lang="en-US" altLang="zh-CN" sz="800"/>
              <a:t>vv</a:t>
            </a:r>
            <a:r>
              <a:rPr lang="en-US" altLang="zh-CN" sz="800" b="1"/>
              <a:t>.</a:t>
            </a:r>
            <a:r>
              <a:rPr lang="en-US" altLang="zh-CN" sz="800"/>
              <a:t>style</a:t>
            </a:r>
            <a:r>
              <a:rPr lang="en-US" altLang="zh-CN" sz="800" b="1"/>
              <a:t>.</a:t>
            </a:r>
            <a:r>
              <a:rPr lang="en-US" altLang="zh-CN" sz="800"/>
              <a:t>cssFloat</a:t>
            </a:r>
            <a:r>
              <a:rPr lang="en-US" altLang="zh-CN" sz="800" b="1"/>
              <a:t> </a:t>
            </a:r>
            <a:r>
              <a:rPr lang="en-US" altLang="zh-CN" sz="800"/>
              <a:t>=</a:t>
            </a:r>
            <a:r>
              <a:rPr lang="en-US" altLang="zh-CN" sz="800" b="1"/>
              <a:t> </a:t>
            </a:r>
            <a:r>
              <a:rPr lang="en-US" altLang="zh-CN" sz="800"/>
              <a:t>'right'</a:t>
            </a:r>
            <a:r>
              <a:rPr lang="en-US" altLang="zh-CN" sz="800" b="1"/>
              <a:t>;</a:t>
            </a:r>
          </a:p>
          <a:p>
            <a:pPr>
              <a:lnSpc>
                <a:spcPct val="80000"/>
              </a:lnSpc>
            </a:pPr>
            <a:r>
              <a:rPr lang="en-US" altLang="zh-CN" sz="800" b="1"/>
              <a:t>            }</a:t>
            </a:r>
          </a:p>
          <a:p>
            <a:pPr>
              <a:lnSpc>
                <a:spcPct val="80000"/>
              </a:lnSpc>
            </a:pPr>
            <a:endParaRPr lang="en-US" altLang="zh-CN" sz="800"/>
          </a:p>
          <a:p>
            <a:pPr>
              <a:lnSpc>
                <a:spcPct val="80000"/>
              </a:lnSpc>
            </a:pPr>
            <a:endParaRPr lang="en-US" altLang="zh-CN" sz="800"/>
          </a:p>
          <a:p>
            <a:pPr>
              <a:lnSpc>
                <a:spcPct val="80000"/>
              </a:lnSpc>
            </a:pPr>
            <a:r>
              <a:rPr lang="en-US" altLang="zh-CN" sz="800"/>
              <a:t>========================================================</a:t>
            </a:r>
          </a:p>
          <a:p>
            <a:pPr>
              <a:lnSpc>
                <a:spcPct val="80000"/>
              </a:lnSpc>
            </a:pPr>
            <a:endParaRPr lang="en-US" altLang="zh-CN" sz="800"/>
          </a:p>
          <a:p>
            <a:pPr>
              <a:lnSpc>
                <a:spcPct val="80000"/>
              </a:lnSpc>
            </a:pPr>
            <a:endParaRPr lang="en-US" altLang="zh-CN" sz="800"/>
          </a:p>
          <a:p>
            <a:pPr>
              <a:lnSpc>
                <a:spcPct val="80000"/>
              </a:lnSpc>
            </a:pPr>
            <a:endParaRPr lang="zh-CN" altLang="en-US" sz="800"/>
          </a:p>
          <a:p>
            <a:pPr>
              <a:lnSpc>
                <a:spcPct val="80000"/>
              </a:lnSpc>
            </a:pPr>
            <a:r>
              <a:rPr lang="zh-CN" altLang="en-US" sz="800"/>
              <a:t> </a:t>
            </a:r>
            <a:r>
              <a:rPr lang="en-US" altLang="zh-CN" sz="800"/>
              <a:t>&lt;style type="text/css"&gt;</a:t>
            </a:r>
          </a:p>
          <a:p>
            <a:pPr>
              <a:lnSpc>
                <a:spcPct val="80000"/>
              </a:lnSpc>
            </a:pPr>
            <a:r>
              <a:rPr lang="en-US" altLang="zh-CN" sz="800"/>
              <a:t>        .emptyfield</a:t>
            </a:r>
          </a:p>
          <a:p>
            <a:pPr>
              <a:lnSpc>
                <a:spcPct val="80000"/>
              </a:lnSpc>
            </a:pPr>
            <a:r>
              <a:rPr lang="en-US" altLang="zh-CN" sz="800"/>
              <a:t>        {</a:t>
            </a:r>
          </a:p>
          <a:p>
            <a:pPr>
              <a:lnSpc>
                <a:spcPct val="80000"/>
              </a:lnSpc>
            </a:pPr>
            <a:r>
              <a:rPr lang="en-US" altLang="zh-CN" sz="800"/>
              <a:t>        	background-color:Red;</a:t>
            </a:r>
          </a:p>
          <a:p>
            <a:pPr>
              <a:lnSpc>
                <a:spcPct val="80000"/>
              </a:lnSpc>
            </a:pPr>
            <a:r>
              <a:rPr lang="en-US" altLang="zh-CN" sz="800"/>
              <a:t>        }</a:t>
            </a:r>
          </a:p>
          <a:p>
            <a:pPr>
              <a:lnSpc>
                <a:spcPct val="80000"/>
              </a:lnSpc>
            </a:pPr>
            <a:r>
              <a:rPr lang="en-US" altLang="zh-CN" sz="800"/>
              <a:t>        .normal</a:t>
            </a:r>
          </a:p>
          <a:p>
            <a:pPr>
              <a:lnSpc>
                <a:spcPct val="80000"/>
              </a:lnSpc>
            </a:pPr>
            <a:r>
              <a:rPr lang="en-US" altLang="zh-CN" sz="800"/>
              <a:t>        {</a:t>
            </a:r>
          </a:p>
          <a:p>
            <a:pPr>
              <a:lnSpc>
                <a:spcPct val="80000"/>
              </a:lnSpc>
            </a:pPr>
            <a:r>
              <a:rPr lang="en-US" altLang="zh-CN" sz="800"/>
              <a:t>        	background-color:inherit;</a:t>
            </a:r>
          </a:p>
          <a:p>
            <a:pPr>
              <a:lnSpc>
                <a:spcPct val="80000"/>
              </a:lnSpc>
            </a:pPr>
            <a:r>
              <a:rPr lang="en-US" altLang="zh-CN" sz="800"/>
              <a:t>        }</a:t>
            </a:r>
          </a:p>
          <a:p>
            <a:pPr>
              <a:lnSpc>
                <a:spcPct val="80000"/>
              </a:lnSpc>
            </a:pPr>
            <a:r>
              <a:rPr lang="en-US" altLang="zh-CN" sz="800"/>
              <a:t>    &lt;/style&gt;</a:t>
            </a:r>
          </a:p>
          <a:p>
            <a:pPr>
              <a:lnSpc>
                <a:spcPct val="80000"/>
              </a:lnSpc>
            </a:pPr>
            <a:r>
              <a:rPr lang="en-US" altLang="zh-CN" sz="800"/>
              <a:t>    &lt;script type="text/javascript"&gt;</a:t>
            </a:r>
          </a:p>
          <a:p>
            <a:pPr>
              <a:lnSpc>
                <a:spcPct val="80000"/>
              </a:lnSpc>
            </a:pPr>
            <a:r>
              <a:rPr lang="en-US" altLang="zh-CN" sz="800"/>
              <a:t>        function check(txt) {</a:t>
            </a:r>
          </a:p>
          <a:p>
            <a:pPr>
              <a:lnSpc>
                <a:spcPct val="80000"/>
              </a:lnSpc>
            </a:pPr>
            <a:r>
              <a:rPr lang="en-US" altLang="zh-CN" sz="800"/>
              <a:t>            var s = txt.value;</a:t>
            </a:r>
          </a:p>
          <a:p>
            <a:pPr>
              <a:lnSpc>
                <a:spcPct val="80000"/>
              </a:lnSpc>
            </a:pPr>
            <a:r>
              <a:rPr lang="en-US" altLang="zh-CN" sz="800"/>
              <a:t>            if (s.length &lt;= 0) {</a:t>
            </a:r>
          </a:p>
          <a:p>
            <a:pPr>
              <a:lnSpc>
                <a:spcPct val="80000"/>
              </a:lnSpc>
            </a:pPr>
            <a:r>
              <a:rPr lang="en-US" altLang="zh-CN" sz="800"/>
              <a:t>                txt.className = "emptyfield";</a:t>
            </a:r>
          </a:p>
          <a:p>
            <a:pPr>
              <a:lnSpc>
                <a:spcPct val="80000"/>
              </a:lnSpc>
            </a:pPr>
            <a:r>
              <a:rPr lang="en-US" altLang="zh-CN" sz="800"/>
              <a:t>                alert('</a:t>
            </a:r>
            <a:r>
              <a:rPr lang="zh-CN" altLang="en-US" sz="800"/>
              <a:t>这个字段必填！</a:t>
            </a:r>
            <a:r>
              <a:rPr lang="en-US" altLang="zh-CN" sz="800"/>
              <a:t>');                </a:t>
            </a:r>
          </a:p>
          <a:p>
            <a:pPr>
              <a:lnSpc>
                <a:spcPct val="80000"/>
              </a:lnSpc>
            </a:pPr>
            <a:r>
              <a:rPr lang="en-US" altLang="zh-CN" sz="800"/>
              <a:t>            }</a:t>
            </a:r>
          </a:p>
          <a:p>
            <a:pPr>
              <a:lnSpc>
                <a:spcPct val="80000"/>
              </a:lnSpc>
            </a:pPr>
            <a:r>
              <a:rPr lang="en-US" altLang="zh-CN" sz="800"/>
              <a:t>            else {</a:t>
            </a:r>
          </a:p>
          <a:p>
            <a:pPr>
              <a:lnSpc>
                <a:spcPct val="80000"/>
              </a:lnSpc>
            </a:pPr>
            <a:r>
              <a:rPr lang="en-US" altLang="zh-CN" sz="800"/>
              <a:t>                txt.className = "normal";</a:t>
            </a:r>
          </a:p>
          <a:p>
            <a:pPr>
              <a:lnSpc>
                <a:spcPct val="80000"/>
              </a:lnSpc>
            </a:pPr>
            <a:r>
              <a:rPr lang="en-US" altLang="zh-CN" sz="800"/>
              <a:t>            }</a:t>
            </a:r>
          </a:p>
          <a:p>
            <a:pPr>
              <a:lnSpc>
                <a:spcPct val="80000"/>
              </a:lnSpc>
            </a:pPr>
            <a:r>
              <a:rPr lang="en-US" altLang="zh-CN" sz="800"/>
              <a:t>        }</a:t>
            </a:r>
          </a:p>
          <a:p>
            <a:pPr>
              <a:lnSpc>
                <a:spcPct val="80000"/>
              </a:lnSpc>
            </a:pPr>
            <a:r>
              <a:rPr lang="en-US" altLang="zh-CN" sz="800"/>
              <a:t>    &lt;/script&gt;</a:t>
            </a:r>
          </a:p>
          <a:p>
            <a:pPr>
              <a:lnSpc>
                <a:spcPct val="80000"/>
              </a:lnSpc>
            </a:pPr>
            <a:r>
              <a:rPr lang="en-US" altLang="zh-CN" sz="800"/>
              <a:t>&lt;input type="text" onblur="check(this)" /&gt;</a:t>
            </a:r>
          </a:p>
          <a:p>
            <a:pPr>
              <a:lnSpc>
                <a:spcPct val="80000"/>
              </a:lnSpc>
            </a:pPr>
            <a:r>
              <a:rPr lang="en-US" altLang="zh-CN" sz="800"/>
              <a:t>&lt;input type="text" onblur="check(this)" /&gt;</a:t>
            </a:r>
          </a:p>
          <a:p>
            <a:pPr>
              <a:lnSpc>
                <a:spcPct val="80000"/>
              </a:lnSpc>
            </a:pPr>
            <a:r>
              <a:rPr lang="en-US" altLang="zh-CN" sz="800"/>
              <a:t>&lt;input type="text" onblur="check(this)" /&gt;</a:t>
            </a:r>
            <a:endParaRPr lang="zh-CN" altLang="en-US" sz="800"/>
          </a:p>
          <a:p>
            <a:pPr>
              <a:lnSpc>
                <a:spcPct val="80000"/>
              </a:lnSpc>
            </a:pPr>
            <a:endParaRPr lang="zh-CN" altLang="en-US" sz="800"/>
          </a:p>
        </p:txBody>
      </p:sp>
    </p:spTree>
    <p:extLst>
      <p:ext uri="{BB962C8B-B14F-4D97-AF65-F5344CB8AC3E}">
        <p14:creationId xmlns:p14="http://schemas.microsoft.com/office/powerpoint/2010/main" val="374618934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p:spPr>
        <p:txBody>
          <a:bodyPr/>
          <a:lstStyle/>
          <a:p>
            <a:pPr>
              <a:lnSpc>
                <a:spcPct val="80000"/>
              </a:lnSpc>
            </a:pPr>
            <a:r>
              <a:rPr lang="en-US" altLang="zh-CN" sz="800"/>
              <a:t>=========================================</a:t>
            </a:r>
            <a:r>
              <a:rPr lang="zh-CN" altLang="en-US" sz="800"/>
              <a:t>备注</a:t>
            </a:r>
            <a:r>
              <a:rPr lang="en-US" altLang="zh-CN" sz="800"/>
              <a:t>1==========================</a:t>
            </a:r>
          </a:p>
          <a:p>
            <a:pPr>
              <a:lnSpc>
                <a:spcPct val="80000"/>
              </a:lnSpc>
            </a:pPr>
            <a:r>
              <a:rPr lang="en-US" altLang="zh-CN" sz="800"/>
              <a:t>&lt;!DOCTYPE</a:t>
            </a:r>
            <a:r>
              <a:rPr lang="en-US" altLang="zh-CN" sz="800" b="1"/>
              <a:t> </a:t>
            </a:r>
            <a:r>
              <a:rPr lang="en-US" altLang="zh-CN" sz="800"/>
              <a:t>html</a:t>
            </a:r>
            <a:r>
              <a:rPr lang="en-US" altLang="zh-CN" sz="800" b="1"/>
              <a:t> </a:t>
            </a:r>
            <a:r>
              <a:rPr lang="en-US" altLang="zh-CN" sz="800"/>
              <a:t>PUBLIC</a:t>
            </a:r>
            <a:r>
              <a:rPr lang="en-US" altLang="zh-CN" sz="800" b="1"/>
              <a:t> </a:t>
            </a:r>
            <a:r>
              <a:rPr lang="en-US" altLang="zh-CN" sz="800"/>
              <a:t>"-//W3C//DTD XHTML 1.0 Transitional//EN"</a:t>
            </a:r>
            <a:r>
              <a:rPr lang="en-US" altLang="zh-CN" sz="800" b="1"/>
              <a:t> </a:t>
            </a:r>
            <a:r>
              <a:rPr lang="en-US" altLang="zh-CN" sz="800"/>
              <a:t>"http://www.w3.org/TR/xhtml1/DTD/xhtml1-transitional.dtd"&gt;</a:t>
            </a:r>
            <a:endParaRPr lang="en-US" altLang="zh-CN" sz="800" b="1"/>
          </a:p>
          <a:p>
            <a:pPr>
              <a:lnSpc>
                <a:spcPct val="80000"/>
              </a:lnSpc>
            </a:pPr>
            <a:r>
              <a:rPr lang="en-US" altLang="zh-CN" sz="800"/>
              <a:t>&lt;html</a:t>
            </a:r>
            <a:r>
              <a:rPr lang="en-US" altLang="zh-CN" sz="800" b="1"/>
              <a:t> </a:t>
            </a:r>
            <a:r>
              <a:rPr lang="en-US" altLang="zh-CN" sz="800"/>
              <a:t>xmlns="http://www.w3.org/1999/xhtml"&gt;</a:t>
            </a:r>
            <a:endParaRPr lang="en-US" altLang="zh-CN" sz="800" b="1"/>
          </a:p>
          <a:p>
            <a:pPr>
              <a:lnSpc>
                <a:spcPct val="80000"/>
              </a:lnSpc>
            </a:pPr>
            <a:r>
              <a:rPr lang="en-US" altLang="zh-CN" sz="800"/>
              <a:t>&lt;head&gt;</a:t>
            </a:r>
            <a:endParaRPr lang="en-US" altLang="zh-CN" sz="800" b="1"/>
          </a:p>
          <a:p>
            <a:pPr>
              <a:lnSpc>
                <a:spcPct val="80000"/>
              </a:lnSpc>
            </a:pPr>
            <a:r>
              <a:rPr lang="en-US" altLang="zh-CN" sz="800" b="1"/>
              <a:t>    </a:t>
            </a:r>
            <a:r>
              <a:rPr lang="en-US" altLang="zh-CN" sz="800"/>
              <a:t>&lt;title&gt;</a:t>
            </a:r>
            <a:r>
              <a:rPr lang="zh-CN" altLang="en-US" sz="800" b="1"/>
              <a:t>评分控件好看版</a:t>
            </a:r>
            <a:r>
              <a:rPr lang="en-US" altLang="zh-CN" sz="800"/>
              <a:t>&lt;/title&gt;</a:t>
            </a:r>
            <a:endParaRPr lang="en-US" altLang="zh-CN" sz="800" b="1"/>
          </a:p>
          <a:p>
            <a:pPr>
              <a:lnSpc>
                <a:spcPct val="80000"/>
              </a:lnSpc>
            </a:pPr>
            <a:r>
              <a:rPr lang="en-US" altLang="zh-CN" sz="800" b="1"/>
              <a:t>    </a:t>
            </a:r>
            <a:r>
              <a:rPr lang="en-US" altLang="zh-CN" sz="800"/>
              <a:t>&lt;script</a:t>
            </a:r>
            <a:r>
              <a:rPr lang="en-US" altLang="zh-CN" sz="800" b="1"/>
              <a:t> </a:t>
            </a:r>
            <a:r>
              <a:rPr lang="en-US" altLang="zh-CN" sz="800"/>
              <a:t>type="text/javascript"&gt;</a:t>
            </a:r>
            <a:endParaRPr lang="en-US" altLang="zh-CN" sz="800" b="1"/>
          </a:p>
          <a:p>
            <a:pPr>
              <a:lnSpc>
                <a:spcPct val="80000"/>
              </a:lnSpc>
            </a:pPr>
            <a:endParaRPr lang="en-US" altLang="zh-CN" sz="800" b="1"/>
          </a:p>
          <a:p>
            <a:pPr>
              <a:lnSpc>
                <a:spcPct val="80000"/>
              </a:lnSpc>
            </a:pPr>
            <a:r>
              <a:rPr lang="en-US" altLang="zh-CN" sz="800" b="1"/>
              <a:t>        </a:t>
            </a:r>
            <a:r>
              <a:rPr lang="en-US" altLang="zh-CN" sz="800"/>
              <a:t>function</a:t>
            </a:r>
            <a:r>
              <a:rPr lang="en-US" altLang="zh-CN" sz="800" b="1"/>
              <a:t> </a:t>
            </a:r>
            <a:r>
              <a:rPr lang="en-US" altLang="zh-CN" sz="800"/>
              <a:t>getCurrentIndex</a:t>
            </a:r>
            <a:r>
              <a:rPr lang="en-US" altLang="zh-CN" sz="800" b="1"/>
              <a:t>(</a:t>
            </a:r>
            <a:r>
              <a:rPr lang="en-US" altLang="zh-CN" sz="800"/>
              <a:t>curTd</a:t>
            </a:r>
            <a:r>
              <a:rPr lang="en-US" altLang="zh-CN" sz="800" b="1"/>
              <a:t>) {</a:t>
            </a:r>
          </a:p>
          <a:p>
            <a:pPr>
              <a:lnSpc>
                <a:spcPct val="80000"/>
              </a:lnSpc>
            </a:pPr>
            <a:r>
              <a:rPr lang="en-US" altLang="zh-CN" sz="800" b="1"/>
              <a:t>            </a:t>
            </a:r>
            <a:r>
              <a:rPr lang="en-US" altLang="zh-CN" sz="800"/>
              <a:t>var</a:t>
            </a:r>
            <a:r>
              <a:rPr lang="en-US" altLang="zh-CN" sz="800" b="1"/>
              <a:t> </a:t>
            </a:r>
            <a:r>
              <a:rPr lang="en-US" altLang="zh-CN" sz="800"/>
              <a:t>tdArr</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'tblVote'</a:t>
            </a:r>
            <a:r>
              <a:rPr lang="en-US" altLang="zh-CN" sz="800" b="1"/>
              <a:t>).</a:t>
            </a:r>
            <a:r>
              <a:rPr lang="en-US" altLang="zh-CN" sz="800"/>
              <a:t>getElementsByTagName</a:t>
            </a:r>
            <a:r>
              <a:rPr lang="en-US" altLang="zh-CN" sz="800" b="1"/>
              <a:t>(</a:t>
            </a:r>
            <a:r>
              <a:rPr lang="en-US" altLang="zh-CN" sz="800"/>
              <a:t>'td'</a:t>
            </a:r>
            <a:r>
              <a:rPr lang="en-US" altLang="zh-CN" sz="800" b="1"/>
              <a:t>);</a:t>
            </a:r>
          </a:p>
          <a:p>
            <a:pPr>
              <a:lnSpc>
                <a:spcPct val="80000"/>
              </a:lnSpc>
            </a:pPr>
            <a:r>
              <a:rPr lang="en-US" altLang="zh-CN" sz="800" b="1"/>
              <a:t>            </a:t>
            </a:r>
            <a:r>
              <a:rPr lang="en-US" altLang="zh-CN" sz="800"/>
              <a:t>for</a:t>
            </a:r>
            <a:r>
              <a:rPr lang="en-US" altLang="zh-CN" sz="800" b="1"/>
              <a:t> (</a:t>
            </a:r>
            <a:r>
              <a:rPr lang="en-US" altLang="zh-CN" sz="800"/>
              <a:t>var</a:t>
            </a:r>
            <a:r>
              <a:rPr lang="en-US" altLang="zh-CN" sz="800" b="1"/>
              <a:t> </a:t>
            </a:r>
            <a:r>
              <a:rPr lang="en-US" altLang="zh-CN" sz="800"/>
              <a:t>i</a:t>
            </a:r>
            <a:r>
              <a:rPr lang="en-US" altLang="zh-CN" sz="800" b="1"/>
              <a:t> </a:t>
            </a:r>
            <a:r>
              <a:rPr lang="en-US" altLang="zh-CN" sz="800"/>
              <a:t>=</a:t>
            </a:r>
            <a:r>
              <a:rPr lang="en-US" altLang="zh-CN" sz="800" b="1"/>
              <a:t> </a:t>
            </a:r>
            <a:r>
              <a:rPr lang="en-US" altLang="zh-CN" sz="800"/>
              <a:t>0</a:t>
            </a:r>
            <a:r>
              <a:rPr lang="en-US" altLang="zh-CN" sz="800" b="1"/>
              <a:t>; </a:t>
            </a:r>
            <a:r>
              <a:rPr lang="en-US" altLang="zh-CN" sz="800"/>
              <a:t>i</a:t>
            </a:r>
            <a:r>
              <a:rPr lang="en-US" altLang="zh-CN" sz="800" b="1"/>
              <a:t> </a:t>
            </a:r>
            <a:r>
              <a:rPr lang="en-US" altLang="zh-CN" sz="800"/>
              <a:t>&lt;</a:t>
            </a:r>
            <a:r>
              <a:rPr lang="en-US" altLang="zh-CN" sz="800" b="1"/>
              <a:t> </a:t>
            </a:r>
            <a:r>
              <a:rPr lang="en-US" altLang="zh-CN" sz="800"/>
              <a:t>tdArr</a:t>
            </a:r>
            <a:r>
              <a:rPr lang="en-US" altLang="zh-CN" sz="800" b="1"/>
              <a:t>.</a:t>
            </a:r>
            <a:r>
              <a:rPr lang="en-US" altLang="zh-CN" sz="800"/>
              <a:t>length</a:t>
            </a:r>
            <a:r>
              <a:rPr lang="en-US" altLang="zh-CN" sz="800" b="1"/>
              <a:t>; </a:t>
            </a:r>
            <a:r>
              <a:rPr lang="en-US" altLang="zh-CN" sz="800"/>
              <a:t>i++</a:t>
            </a:r>
            <a:r>
              <a:rPr lang="en-US" altLang="zh-CN" sz="800" b="1"/>
              <a:t>) {</a:t>
            </a:r>
          </a:p>
          <a:p>
            <a:pPr>
              <a:lnSpc>
                <a:spcPct val="80000"/>
              </a:lnSpc>
            </a:pPr>
            <a:r>
              <a:rPr lang="en-US" altLang="zh-CN" sz="800" b="1"/>
              <a:t>                </a:t>
            </a:r>
            <a:r>
              <a:rPr lang="en-US" altLang="zh-CN" sz="800"/>
              <a:t>if</a:t>
            </a:r>
            <a:r>
              <a:rPr lang="en-US" altLang="zh-CN" sz="800" b="1"/>
              <a:t> (</a:t>
            </a:r>
            <a:r>
              <a:rPr lang="en-US" altLang="zh-CN" sz="800"/>
              <a:t>curTd</a:t>
            </a:r>
            <a:r>
              <a:rPr lang="en-US" altLang="zh-CN" sz="800" b="1"/>
              <a:t> </a:t>
            </a:r>
            <a:r>
              <a:rPr lang="en-US" altLang="zh-CN" sz="800"/>
              <a:t>==</a:t>
            </a:r>
            <a:r>
              <a:rPr lang="en-US" altLang="zh-CN" sz="800" b="1"/>
              <a:t> </a:t>
            </a:r>
            <a:r>
              <a:rPr lang="en-US" altLang="zh-CN" sz="800"/>
              <a:t>tdArr</a:t>
            </a:r>
            <a:r>
              <a:rPr lang="en-US" altLang="zh-CN" sz="800" b="1"/>
              <a:t>[</a:t>
            </a:r>
            <a:r>
              <a:rPr lang="en-US" altLang="zh-CN" sz="800"/>
              <a:t>i</a:t>
            </a:r>
            <a:r>
              <a:rPr lang="en-US" altLang="zh-CN" sz="800" b="1"/>
              <a:t>]) {</a:t>
            </a:r>
          </a:p>
          <a:p>
            <a:pPr>
              <a:lnSpc>
                <a:spcPct val="80000"/>
              </a:lnSpc>
            </a:pPr>
            <a:r>
              <a:rPr lang="en-US" altLang="zh-CN" sz="800" b="1"/>
              <a:t>                    </a:t>
            </a:r>
            <a:r>
              <a:rPr lang="en-US" altLang="zh-CN" sz="800"/>
              <a:t>return</a:t>
            </a:r>
            <a:r>
              <a:rPr lang="en-US" altLang="zh-CN" sz="800" b="1"/>
              <a:t> </a:t>
            </a:r>
            <a:r>
              <a:rPr lang="en-US" altLang="zh-CN" sz="800"/>
              <a:t>i</a:t>
            </a:r>
            <a:r>
              <a:rPr lang="en-US" altLang="zh-CN" sz="800" b="1"/>
              <a:t>;</a:t>
            </a:r>
          </a:p>
          <a:p>
            <a:pPr>
              <a:lnSpc>
                <a:spcPct val="80000"/>
              </a:lnSpc>
            </a:pPr>
            <a:r>
              <a:rPr lang="en-US" altLang="zh-CN" sz="800" b="1"/>
              <a:t>                }</a:t>
            </a:r>
          </a:p>
          <a:p>
            <a:pPr>
              <a:lnSpc>
                <a:spcPct val="80000"/>
              </a:lnSpc>
            </a:pPr>
            <a:r>
              <a:rPr lang="en-US" altLang="zh-CN" sz="800" b="1"/>
              <a:t>            }</a:t>
            </a:r>
          </a:p>
          <a:p>
            <a:pPr>
              <a:lnSpc>
                <a:spcPct val="80000"/>
              </a:lnSpc>
            </a:pPr>
            <a:r>
              <a:rPr lang="en-US" altLang="zh-CN" sz="800" b="1"/>
              <a:t>            </a:t>
            </a:r>
            <a:r>
              <a:rPr lang="en-US" altLang="zh-CN" sz="800"/>
              <a:t>return</a:t>
            </a:r>
            <a:r>
              <a:rPr lang="en-US" altLang="zh-CN" sz="800" b="1"/>
              <a:t> </a:t>
            </a:r>
            <a:r>
              <a:rPr lang="en-US" altLang="zh-CN" sz="800"/>
              <a:t>-1</a:t>
            </a:r>
            <a:r>
              <a:rPr lang="en-US" altLang="zh-CN" sz="800" b="1"/>
              <a:t>;</a:t>
            </a:r>
          </a:p>
          <a:p>
            <a:pPr>
              <a:lnSpc>
                <a:spcPct val="80000"/>
              </a:lnSpc>
            </a:pPr>
            <a:r>
              <a:rPr lang="en-US" altLang="zh-CN" sz="800" b="1"/>
              <a:t>        }</a:t>
            </a:r>
          </a:p>
          <a:p>
            <a:pPr>
              <a:lnSpc>
                <a:spcPct val="80000"/>
              </a:lnSpc>
            </a:pPr>
            <a:endParaRPr lang="en-US" altLang="zh-CN" sz="800" b="1"/>
          </a:p>
          <a:p>
            <a:pPr>
              <a:lnSpc>
                <a:spcPct val="80000"/>
              </a:lnSpc>
            </a:pPr>
            <a:r>
              <a:rPr lang="en-US" altLang="zh-CN" sz="800" b="1"/>
              <a:t>        </a:t>
            </a:r>
            <a:r>
              <a:rPr lang="en-US" altLang="zh-CN" sz="800"/>
              <a:t>function</a:t>
            </a:r>
            <a:r>
              <a:rPr lang="en-US" altLang="zh-CN" sz="800" b="1"/>
              <a:t> </a:t>
            </a:r>
            <a:r>
              <a:rPr lang="en-US" altLang="zh-CN" sz="800"/>
              <a:t>initialEvent</a:t>
            </a:r>
            <a:r>
              <a:rPr lang="en-US" altLang="zh-CN" sz="800" b="1"/>
              <a:t>() {</a:t>
            </a:r>
          </a:p>
          <a:p>
            <a:pPr>
              <a:lnSpc>
                <a:spcPct val="80000"/>
              </a:lnSpc>
            </a:pPr>
            <a:endParaRPr lang="en-US" altLang="zh-CN" sz="800" b="1"/>
          </a:p>
          <a:p>
            <a:pPr>
              <a:lnSpc>
                <a:spcPct val="80000"/>
              </a:lnSpc>
            </a:pPr>
            <a:r>
              <a:rPr lang="en-US" altLang="zh-CN" sz="800" b="1"/>
              <a:t>            </a:t>
            </a:r>
            <a:r>
              <a:rPr lang="en-US" altLang="zh-CN" sz="800"/>
              <a:t>var</a:t>
            </a:r>
            <a:r>
              <a:rPr lang="en-US" altLang="zh-CN" sz="800" b="1"/>
              <a:t> </a:t>
            </a:r>
            <a:r>
              <a:rPr lang="en-US" altLang="zh-CN" sz="800"/>
              <a:t>tdArr</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'tblVote'</a:t>
            </a:r>
            <a:r>
              <a:rPr lang="en-US" altLang="zh-CN" sz="800" b="1"/>
              <a:t>).</a:t>
            </a:r>
            <a:r>
              <a:rPr lang="en-US" altLang="zh-CN" sz="800"/>
              <a:t>getElementsByTagName</a:t>
            </a:r>
            <a:r>
              <a:rPr lang="en-US" altLang="zh-CN" sz="800" b="1"/>
              <a:t>(</a:t>
            </a:r>
            <a:r>
              <a:rPr lang="en-US" altLang="zh-CN" sz="800"/>
              <a:t>'td'</a:t>
            </a:r>
            <a:r>
              <a:rPr lang="en-US" altLang="zh-CN" sz="800" b="1"/>
              <a:t>);</a:t>
            </a:r>
          </a:p>
          <a:p>
            <a:pPr>
              <a:lnSpc>
                <a:spcPct val="80000"/>
              </a:lnSpc>
            </a:pPr>
            <a:endParaRPr lang="en-US" altLang="zh-CN" sz="800" b="1"/>
          </a:p>
          <a:p>
            <a:pPr>
              <a:lnSpc>
                <a:spcPct val="80000"/>
              </a:lnSpc>
            </a:pPr>
            <a:r>
              <a:rPr lang="en-US" altLang="zh-CN" sz="800" b="1"/>
              <a:t>            </a:t>
            </a:r>
            <a:r>
              <a:rPr lang="en-US" altLang="zh-CN" sz="800"/>
              <a:t>for</a:t>
            </a:r>
            <a:r>
              <a:rPr lang="en-US" altLang="zh-CN" sz="800" b="1"/>
              <a:t> (</a:t>
            </a:r>
            <a:r>
              <a:rPr lang="en-US" altLang="zh-CN" sz="800"/>
              <a:t>var</a:t>
            </a:r>
            <a:r>
              <a:rPr lang="en-US" altLang="zh-CN" sz="800" b="1"/>
              <a:t> </a:t>
            </a:r>
            <a:r>
              <a:rPr lang="en-US" altLang="zh-CN" sz="800"/>
              <a:t>i</a:t>
            </a:r>
            <a:r>
              <a:rPr lang="en-US" altLang="zh-CN" sz="800" b="1"/>
              <a:t> </a:t>
            </a:r>
            <a:r>
              <a:rPr lang="en-US" altLang="zh-CN" sz="800"/>
              <a:t>=</a:t>
            </a:r>
            <a:r>
              <a:rPr lang="en-US" altLang="zh-CN" sz="800" b="1"/>
              <a:t> </a:t>
            </a:r>
            <a:r>
              <a:rPr lang="en-US" altLang="zh-CN" sz="800"/>
              <a:t>0</a:t>
            </a:r>
            <a:r>
              <a:rPr lang="en-US" altLang="zh-CN" sz="800" b="1"/>
              <a:t>; </a:t>
            </a:r>
            <a:r>
              <a:rPr lang="en-US" altLang="zh-CN" sz="800"/>
              <a:t>i</a:t>
            </a:r>
            <a:r>
              <a:rPr lang="en-US" altLang="zh-CN" sz="800" b="1"/>
              <a:t> </a:t>
            </a:r>
            <a:r>
              <a:rPr lang="en-US" altLang="zh-CN" sz="800"/>
              <a:t>&lt;</a:t>
            </a:r>
            <a:r>
              <a:rPr lang="en-US" altLang="zh-CN" sz="800" b="1"/>
              <a:t> </a:t>
            </a:r>
            <a:r>
              <a:rPr lang="en-US" altLang="zh-CN" sz="800"/>
              <a:t>tdArr</a:t>
            </a:r>
            <a:r>
              <a:rPr lang="en-US" altLang="zh-CN" sz="800" b="1"/>
              <a:t>.</a:t>
            </a:r>
            <a:r>
              <a:rPr lang="en-US" altLang="zh-CN" sz="800"/>
              <a:t>length</a:t>
            </a:r>
            <a:r>
              <a:rPr lang="en-US" altLang="zh-CN" sz="800" b="1"/>
              <a:t>; </a:t>
            </a:r>
            <a:r>
              <a:rPr lang="en-US" altLang="zh-CN" sz="800"/>
              <a:t>i++</a:t>
            </a:r>
            <a:r>
              <a:rPr lang="en-US" altLang="zh-CN" sz="800" b="1"/>
              <a:t>) {</a:t>
            </a:r>
          </a:p>
          <a:p>
            <a:pPr>
              <a:lnSpc>
                <a:spcPct val="80000"/>
              </a:lnSpc>
            </a:pPr>
            <a:r>
              <a:rPr lang="en-US" altLang="zh-CN" sz="800" b="1"/>
              <a:t>                </a:t>
            </a:r>
            <a:r>
              <a:rPr lang="en-US" altLang="zh-CN" sz="800"/>
              <a:t>//</a:t>
            </a:r>
            <a:r>
              <a:rPr lang="zh-CN" altLang="en-US" sz="800"/>
              <a:t>为每个</a:t>
            </a:r>
            <a:r>
              <a:rPr lang="en-US" altLang="zh-CN" sz="800"/>
              <a:t>td</a:t>
            </a:r>
            <a:r>
              <a:rPr lang="zh-CN" altLang="en-US" sz="800"/>
              <a:t>设置分数</a:t>
            </a:r>
            <a:endParaRPr lang="zh-CN" altLang="en-US" sz="800" b="1"/>
          </a:p>
          <a:p>
            <a:pPr>
              <a:lnSpc>
                <a:spcPct val="80000"/>
              </a:lnSpc>
            </a:pPr>
            <a:r>
              <a:rPr lang="zh-CN" altLang="en-US" sz="800" b="1"/>
              <a:t>                </a:t>
            </a:r>
            <a:r>
              <a:rPr lang="en-US" altLang="zh-CN" sz="800"/>
              <a:t>tdArr</a:t>
            </a:r>
            <a:r>
              <a:rPr lang="en-US" altLang="zh-CN" sz="800" b="1"/>
              <a:t>[</a:t>
            </a:r>
            <a:r>
              <a:rPr lang="en-US" altLang="zh-CN" sz="800"/>
              <a:t>i</a:t>
            </a:r>
            <a:r>
              <a:rPr lang="en-US" altLang="zh-CN" sz="800" b="1"/>
              <a:t>].</a:t>
            </a:r>
            <a:r>
              <a:rPr lang="en-US" altLang="zh-CN" sz="800"/>
              <a:t>setAttribute</a:t>
            </a:r>
            <a:r>
              <a:rPr lang="en-US" altLang="zh-CN" sz="800" b="1"/>
              <a:t>(</a:t>
            </a:r>
            <a:r>
              <a:rPr lang="en-US" altLang="zh-CN" sz="800"/>
              <a:t>"curScore",</a:t>
            </a:r>
            <a:r>
              <a:rPr lang="en-US" altLang="zh-CN" sz="800" b="1"/>
              <a:t> </a:t>
            </a:r>
            <a:r>
              <a:rPr lang="en-US" altLang="zh-CN" sz="800"/>
              <a:t>10</a:t>
            </a:r>
            <a:r>
              <a:rPr lang="en-US" altLang="zh-CN" sz="800" b="1"/>
              <a:t> </a:t>
            </a:r>
            <a:r>
              <a:rPr lang="en-US" altLang="zh-CN" sz="800"/>
              <a:t>*</a:t>
            </a:r>
            <a:r>
              <a:rPr lang="en-US" altLang="zh-CN" sz="800" b="1"/>
              <a:t> (</a:t>
            </a:r>
            <a:r>
              <a:rPr lang="en-US" altLang="zh-CN" sz="800"/>
              <a:t>i</a:t>
            </a:r>
            <a:r>
              <a:rPr lang="en-US" altLang="zh-CN" sz="800" b="1"/>
              <a:t> </a:t>
            </a:r>
            <a:r>
              <a:rPr lang="en-US" altLang="zh-CN" sz="800"/>
              <a:t>+</a:t>
            </a:r>
            <a:r>
              <a:rPr lang="en-US" altLang="zh-CN" sz="800" b="1"/>
              <a:t> </a:t>
            </a:r>
            <a:r>
              <a:rPr lang="en-US" altLang="zh-CN" sz="800"/>
              <a:t>1</a:t>
            </a:r>
            <a:r>
              <a:rPr lang="en-US" altLang="zh-CN" sz="800" b="1"/>
              <a:t>));</a:t>
            </a:r>
          </a:p>
          <a:p>
            <a:pPr>
              <a:lnSpc>
                <a:spcPct val="80000"/>
              </a:lnSpc>
            </a:pPr>
            <a:endParaRPr lang="en-US" altLang="zh-CN" sz="800" b="1"/>
          </a:p>
          <a:p>
            <a:pPr>
              <a:lnSpc>
                <a:spcPct val="80000"/>
              </a:lnSpc>
            </a:pPr>
            <a:r>
              <a:rPr lang="en-US" altLang="zh-CN" sz="800" b="1"/>
              <a:t>                </a:t>
            </a:r>
            <a:r>
              <a:rPr lang="en-US" altLang="zh-CN" sz="800"/>
              <a:t>//</a:t>
            </a:r>
            <a:r>
              <a:rPr lang="zh-CN" altLang="en-US" sz="800"/>
              <a:t>绑定</a:t>
            </a:r>
            <a:r>
              <a:rPr lang="en-US" altLang="zh-CN" sz="800"/>
              <a:t>onmouseover</a:t>
            </a:r>
            <a:r>
              <a:rPr lang="zh-CN" altLang="en-US" sz="800"/>
              <a:t>事件</a:t>
            </a:r>
            <a:endParaRPr lang="zh-CN" altLang="en-US" sz="800" b="1"/>
          </a:p>
          <a:p>
            <a:pPr>
              <a:lnSpc>
                <a:spcPct val="80000"/>
              </a:lnSpc>
            </a:pPr>
            <a:r>
              <a:rPr lang="zh-CN" altLang="en-US" sz="800" b="1"/>
              <a:t>                </a:t>
            </a:r>
            <a:r>
              <a:rPr lang="en-US" altLang="zh-CN" sz="800"/>
              <a:t>tdArr</a:t>
            </a:r>
            <a:r>
              <a:rPr lang="en-US" altLang="zh-CN" sz="800" b="1"/>
              <a:t>[</a:t>
            </a:r>
            <a:r>
              <a:rPr lang="en-US" altLang="zh-CN" sz="800"/>
              <a:t>i</a:t>
            </a:r>
            <a:r>
              <a:rPr lang="en-US" altLang="zh-CN" sz="800" b="1"/>
              <a:t>].</a:t>
            </a:r>
            <a:r>
              <a:rPr lang="en-US" altLang="zh-CN" sz="800"/>
              <a:t>onmouseover</a:t>
            </a:r>
            <a:r>
              <a:rPr lang="en-US" altLang="zh-CN" sz="800" b="1"/>
              <a:t> </a:t>
            </a:r>
            <a:r>
              <a:rPr lang="en-US" altLang="zh-CN" sz="800"/>
              <a:t>=</a:t>
            </a:r>
            <a:r>
              <a:rPr lang="en-US" altLang="zh-CN" sz="800" b="1"/>
              <a:t> </a:t>
            </a:r>
            <a:r>
              <a:rPr lang="en-US" altLang="zh-CN" sz="800"/>
              <a:t>function</a:t>
            </a:r>
            <a:r>
              <a:rPr lang="en-US" altLang="zh-CN" sz="800" b="1"/>
              <a:t> () {</a:t>
            </a:r>
          </a:p>
          <a:p>
            <a:pPr>
              <a:lnSpc>
                <a:spcPct val="80000"/>
              </a:lnSpc>
            </a:pPr>
            <a:r>
              <a:rPr lang="en-US" altLang="zh-CN" sz="800" b="1"/>
              <a:t>                    </a:t>
            </a:r>
            <a:r>
              <a:rPr lang="en-US" altLang="zh-CN" sz="800"/>
              <a:t>//</a:t>
            </a:r>
            <a:r>
              <a:rPr lang="zh-CN" altLang="en-US" sz="800"/>
              <a:t>设置鼠标指针为</a:t>
            </a:r>
            <a:r>
              <a:rPr lang="en-US" altLang="zh-CN" sz="800"/>
              <a:t>:</a:t>
            </a:r>
            <a:r>
              <a:rPr lang="zh-CN" altLang="en-US" sz="800"/>
              <a:t>手形</a:t>
            </a:r>
            <a:endParaRPr lang="zh-CN" altLang="en-US" sz="800" b="1"/>
          </a:p>
          <a:p>
            <a:pPr>
              <a:lnSpc>
                <a:spcPct val="80000"/>
              </a:lnSpc>
            </a:pPr>
            <a:r>
              <a:rPr lang="zh-CN" altLang="en-US" sz="800" b="1"/>
              <a:t>                    </a:t>
            </a:r>
            <a:r>
              <a:rPr lang="en-US" altLang="zh-CN" sz="800"/>
              <a:t>this</a:t>
            </a:r>
            <a:r>
              <a:rPr lang="en-US" altLang="zh-CN" sz="800" b="1"/>
              <a:t>.</a:t>
            </a:r>
            <a:r>
              <a:rPr lang="en-US" altLang="zh-CN" sz="800"/>
              <a:t>style</a:t>
            </a:r>
            <a:r>
              <a:rPr lang="en-US" altLang="zh-CN" sz="800" b="1"/>
              <a:t>.</a:t>
            </a:r>
            <a:r>
              <a:rPr lang="en-US" altLang="zh-CN" sz="800"/>
              <a:t>cursor</a:t>
            </a:r>
            <a:r>
              <a:rPr lang="en-US" altLang="zh-CN" sz="800" b="1"/>
              <a:t> </a:t>
            </a:r>
            <a:r>
              <a:rPr lang="en-US" altLang="zh-CN" sz="800"/>
              <a:t>=</a:t>
            </a:r>
            <a:r>
              <a:rPr lang="en-US" altLang="zh-CN" sz="800" b="1"/>
              <a:t> </a:t>
            </a:r>
            <a:r>
              <a:rPr lang="en-US" altLang="zh-CN" sz="800"/>
              <a:t>'hand'</a:t>
            </a:r>
            <a:r>
              <a:rPr lang="en-US" altLang="zh-CN" sz="800" b="1"/>
              <a:t>;</a:t>
            </a:r>
          </a:p>
          <a:p>
            <a:pPr>
              <a:lnSpc>
                <a:spcPct val="80000"/>
              </a:lnSpc>
            </a:pPr>
            <a:r>
              <a:rPr lang="en-US" altLang="zh-CN" sz="800" b="1"/>
              <a:t>                    </a:t>
            </a:r>
            <a:r>
              <a:rPr lang="en-US" altLang="zh-CN" sz="800"/>
              <a:t>var</a:t>
            </a:r>
            <a:r>
              <a:rPr lang="en-US" altLang="zh-CN" sz="800" b="1"/>
              <a:t> </a:t>
            </a:r>
            <a:r>
              <a:rPr lang="en-US" altLang="zh-CN" sz="800"/>
              <a:t>tdArr</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'tblVote'</a:t>
            </a:r>
            <a:r>
              <a:rPr lang="en-US" altLang="zh-CN" sz="800" b="1"/>
              <a:t>).</a:t>
            </a:r>
            <a:r>
              <a:rPr lang="en-US" altLang="zh-CN" sz="800"/>
              <a:t>getElementsByTagName</a:t>
            </a:r>
            <a:r>
              <a:rPr lang="en-US" altLang="zh-CN" sz="800" b="1"/>
              <a:t>(</a:t>
            </a:r>
            <a:r>
              <a:rPr lang="en-US" altLang="zh-CN" sz="800"/>
              <a:t>'td'</a:t>
            </a:r>
            <a:r>
              <a:rPr lang="en-US" altLang="zh-CN" sz="800" b="1"/>
              <a:t>);</a:t>
            </a:r>
          </a:p>
          <a:p>
            <a:pPr>
              <a:lnSpc>
                <a:spcPct val="80000"/>
              </a:lnSpc>
            </a:pPr>
            <a:r>
              <a:rPr lang="en-US" altLang="zh-CN" sz="800" b="1"/>
              <a:t>                    </a:t>
            </a:r>
            <a:r>
              <a:rPr lang="en-US" altLang="zh-CN" sz="800"/>
              <a:t>var</a:t>
            </a:r>
            <a:r>
              <a:rPr lang="en-US" altLang="zh-CN" sz="800" b="1"/>
              <a:t> </a:t>
            </a:r>
            <a:r>
              <a:rPr lang="en-US" altLang="zh-CN" sz="800"/>
              <a:t>curIndex</a:t>
            </a:r>
            <a:r>
              <a:rPr lang="en-US" altLang="zh-CN" sz="800" b="1"/>
              <a:t> </a:t>
            </a:r>
            <a:r>
              <a:rPr lang="en-US" altLang="zh-CN" sz="800"/>
              <a:t>=</a:t>
            </a:r>
            <a:r>
              <a:rPr lang="en-US" altLang="zh-CN" sz="800" b="1"/>
              <a:t> </a:t>
            </a:r>
            <a:r>
              <a:rPr lang="en-US" altLang="zh-CN" sz="800"/>
              <a:t>getCurrentIndex</a:t>
            </a:r>
            <a:r>
              <a:rPr lang="en-US" altLang="zh-CN" sz="800" b="1"/>
              <a:t>(</a:t>
            </a:r>
            <a:r>
              <a:rPr lang="en-US" altLang="zh-CN" sz="800"/>
              <a:t>this</a:t>
            </a:r>
            <a:r>
              <a:rPr lang="en-US" altLang="zh-CN" sz="800" b="1"/>
              <a:t>); </a:t>
            </a:r>
            <a:r>
              <a:rPr lang="en-US" altLang="zh-CN" sz="800"/>
              <a:t>//</a:t>
            </a:r>
            <a:r>
              <a:rPr lang="zh-CN" altLang="en-US" sz="800"/>
              <a:t>这里只能传</a:t>
            </a:r>
            <a:r>
              <a:rPr lang="en-US" altLang="zh-CN" sz="800"/>
              <a:t>this</a:t>
            </a:r>
            <a:r>
              <a:rPr lang="zh-CN" altLang="en-US" sz="800"/>
              <a:t>参数，不能传</a:t>
            </a:r>
            <a:r>
              <a:rPr lang="en-US" altLang="zh-CN" sz="800"/>
              <a:t>tdArr[i]</a:t>
            </a:r>
            <a:endParaRPr lang="en-US" altLang="zh-CN" sz="800" b="1"/>
          </a:p>
          <a:p>
            <a:pPr>
              <a:lnSpc>
                <a:spcPct val="80000"/>
              </a:lnSpc>
            </a:pPr>
            <a:endParaRPr lang="en-US" altLang="zh-CN" sz="800" b="1"/>
          </a:p>
          <a:p>
            <a:pPr>
              <a:lnSpc>
                <a:spcPct val="80000"/>
              </a:lnSpc>
            </a:pPr>
            <a:r>
              <a:rPr lang="en-US" altLang="zh-CN" sz="800" b="1"/>
              <a:t>                    </a:t>
            </a:r>
            <a:r>
              <a:rPr lang="en-US" altLang="zh-CN" sz="800"/>
              <a:t>//</a:t>
            </a:r>
            <a:r>
              <a:rPr lang="zh-CN" altLang="en-US" sz="800"/>
              <a:t>将</a:t>
            </a:r>
            <a:r>
              <a:rPr lang="en-US" altLang="zh-CN" sz="800"/>
              <a:t>curIndex</a:t>
            </a:r>
            <a:r>
              <a:rPr lang="zh-CN" altLang="en-US" sz="800"/>
              <a:t>之前的五角星设置为：★</a:t>
            </a:r>
            <a:endParaRPr lang="zh-CN" altLang="en-US" sz="800" b="1"/>
          </a:p>
          <a:p>
            <a:pPr>
              <a:lnSpc>
                <a:spcPct val="80000"/>
              </a:lnSpc>
            </a:pPr>
            <a:r>
              <a:rPr lang="zh-CN" altLang="en-US" sz="800" b="1"/>
              <a:t>                    </a:t>
            </a:r>
            <a:r>
              <a:rPr lang="en-US" altLang="zh-CN" sz="800"/>
              <a:t>for</a:t>
            </a:r>
            <a:r>
              <a:rPr lang="en-US" altLang="zh-CN" sz="800" b="1"/>
              <a:t> (</a:t>
            </a:r>
            <a:r>
              <a:rPr lang="en-US" altLang="zh-CN" sz="800"/>
              <a:t>var</a:t>
            </a:r>
            <a:r>
              <a:rPr lang="en-US" altLang="zh-CN" sz="800" b="1"/>
              <a:t> </a:t>
            </a:r>
            <a:r>
              <a:rPr lang="en-US" altLang="zh-CN" sz="800"/>
              <a:t>j</a:t>
            </a:r>
            <a:r>
              <a:rPr lang="en-US" altLang="zh-CN" sz="800" b="1"/>
              <a:t> </a:t>
            </a:r>
            <a:r>
              <a:rPr lang="en-US" altLang="zh-CN" sz="800"/>
              <a:t>=</a:t>
            </a:r>
            <a:r>
              <a:rPr lang="en-US" altLang="zh-CN" sz="800" b="1"/>
              <a:t> </a:t>
            </a:r>
            <a:r>
              <a:rPr lang="en-US" altLang="zh-CN" sz="800"/>
              <a:t>0</a:t>
            </a:r>
            <a:r>
              <a:rPr lang="en-US" altLang="zh-CN" sz="800" b="1"/>
              <a:t>; </a:t>
            </a:r>
            <a:r>
              <a:rPr lang="en-US" altLang="zh-CN" sz="800"/>
              <a:t>j</a:t>
            </a:r>
            <a:r>
              <a:rPr lang="en-US" altLang="zh-CN" sz="800" b="1"/>
              <a:t> </a:t>
            </a:r>
            <a:r>
              <a:rPr lang="en-US" altLang="zh-CN" sz="800"/>
              <a:t>&lt;=</a:t>
            </a:r>
            <a:r>
              <a:rPr lang="en-US" altLang="zh-CN" sz="800" b="1"/>
              <a:t> </a:t>
            </a:r>
            <a:r>
              <a:rPr lang="en-US" altLang="zh-CN" sz="800"/>
              <a:t>curIndex</a:t>
            </a:r>
            <a:r>
              <a:rPr lang="en-US" altLang="zh-CN" sz="800" b="1"/>
              <a:t>; </a:t>
            </a:r>
            <a:r>
              <a:rPr lang="en-US" altLang="zh-CN" sz="800"/>
              <a:t>j++</a:t>
            </a:r>
            <a:r>
              <a:rPr lang="en-US" altLang="zh-CN" sz="800" b="1"/>
              <a:t>) {</a:t>
            </a:r>
          </a:p>
          <a:p>
            <a:pPr>
              <a:lnSpc>
                <a:spcPct val="80000"/>
              </a:lnSpc>
            </a:pPr>
            <a:r>
              <a:rPr lang="en-US" altLang="zh-CN" sz="800" b="1"/>
              <a:t>                        </a:t>
            </a:r>
            <a:r>
              <a:rPr lang="en-US" altLang="zh-CN" sz="800"/>
              <a:t>tdArr</a:t>
            </a:r>
            <a:r>
              <a:rPr lang="en-US" altLang="zh-CN" sz="800" b="1"/>
              <a:t>[</a:t>
            </a:r>
            <a:r>
              <a:rPr lang="en-US" altLang="zh-CN" sz="800"/>
              <a:t>j</a:t>
            </a:r>
            <a:r>
              <a:rPr lang="en-US" altLang="zh-CN" sz="800" b="1"/>
              <a:t>].</a:t>
            </a:r>
            <a:r>
              <a:rPr lang="en-US" altLang="zh-CN" sz="800"/>
              <a:t>innerHTML</a:t>
            </a:r>
            <a:r>
              <a:rPr lang="en-US" altLang="zh-CN" sz="800" b="1"/>
              <a:t> </a:t>
            </a:r>
            <a:r>
              <a:rPr lang="en-US" altLang="zh-CN" sz="800"/>
              <a:t>=</a:t>
            </a:r>
            <a:r>
              <a:rPr lang="en-US" altLang="zh-CN" sz="800" b="1"/>
              <a:t> </a:t>
            </a:r>
            <a:r>
              <a:rPr lang="en-US" altLang="zh-CN" sz="800"/>
              <a:t>'★'</a:t>
            </a:r>
            <a:r>
              <a:rPr lang="en-US" altLang="zh-CN" sz="800" b="1"/>
              <a:t>;</a:t>
            </a:r>
          </a:p>
          <a:p>
            <a:pPr>
              <a:lnSpc>
                <a:spcPct val="80000"/>
              </a:lnSpc>
            </a:pPr>
            <a:r>
              <a:rPr lang="en-US" altLang="zh-CN" sz="800" b="1"/>
              <a:t>                    }</a:t>
            </a:r>
          </a:p>
          <a:p>
            <a:pPr>
              <a:lnSpc>
                <a:spcPct val="80000"/>
              </a:lnSpc>
            </a:pPr>
            <a:r>
              <a:rPr lang="en-US" altLang="zh-CN" sz="800" b="1"/>
              <a:t>                    </a:t>
            </a:r>
            <a:r>
              <a:rPr lang="en-US" altLang="zh-CN" sz="800"/>
              <a:t>//</a:t>
            </a:r>
            <a:r>
              <a:rPr lang="zh-CN" altLang="en-US" sz="800"/>
              <a:t>将</a:t>
            </a:r>
            <a:r>
              <a:rPr lang="en-US" altLang="zh-CN" sz="800"/>
              <a:t>curIndex</a:t>
            </a:r>
            <a:r>
              <a:rPr lang="zh-CN" altLang="en-US" sz="800"/>
              <a:t>之后的五角星设置为：☆</a:t>
            </a:r>
            <a:endParaRPr lang="zh-CN" altLang="en-US" sz="800" b="1"/>
          </a:p>
          <a:p>
            <a:pPr>
              <a:lnSpc>
                <a:spcPct val="80000"/>
              </a:lnSpc>
            </a:pPr>
            <a:r>
              <a:rPr lang="zh-CN" altLang="en-US" sz="800" b="1"/>
              <a:t>                    </a:t>
            </a:r>
            <a:r>
              <a:rPr lang="en-US" altLang="zh-CN" sz="800"/>
              <a:t>for</a:t>
            </a:r>
            <a:r>
              <a:rPr lang="en-US" altLang="zh-CN" sz="800" b="1"/>
              <a:t> (</a:t>
            </a:r>
            <a:r>
              <a:rPr lang="en-US" altLang="zh-CN" sz="800"/>
              <a:t>var</a:t>
            </a:r>
            <a:r>
              <a:rPr lang="en-US" altLang="zh-CN" sz="800" b="1"/>
              <a:t> </a:t>
            </a:r>
            <a:r>
              <a:rPr lang="en-US" altLang="zh-CN" sz="800"/>
              <a:t>j</a:t>
            </a:r>
            <a:r>
              <a:rPr lang="en-US" altLang="zh-CN" sz="800" b="1"/>
              <a:t> </a:t>
            </a:r>
            <a:r>
              <a:rPr lang="en-US" altLang="zh-CN" sz="800"/>
              <a:t>=</a:t>
            </a:r>
            <a:r>
              <a:rPr lang="en-US" altLang="zh-CN" sz="800" b="1"/>
              <a:t> </a:t>
            </a:r>
            <a:r>
              <a:rPr lang="en-US" altLang="zh-CN" sz="800"/>
              <a:t>curIndex</a:t>
            </a:r>
            <a:r>
              <a:rPr lang="en-US" altLang="zh-CN" sz="800" b="1"/>
              <a:t> </a:t>
            </a:r>
            <a:r>
              <a:rPr lang="en-US" altLang="zh-CN" sz="800"/>
              <a:t>+</a:t>
            </a:r>
            <a:r>
              <a:rPr lang="en-US" altLang="zh-CN" sz="800" b="1"/>
              <a:t> </a:t>
            </a:r>
            <a:r>
              <a:rPr lang="en-US" altLang="zh-CN" sz="800"/>
              <a:t>1</a:t>
            </a:r>
            <a:r>
              <a:rPr lang="en-US" altLang="zh-CN" sz="800" b="1"/>
              <a:t>; </a:t>
            </a:r>
            <a:r>
              <a:rPr lang="en-US" altLang="zh-CN" sz="800"/>
              <a:t>j</a:t>
            </a:r>
            <a:r>
              <a:rPr lang="en-US" altLang="zh-CN" sz="800" b="1"/>
              <a:t> </a:t>
            </a:r>
            <a:r>
              <a:rPr lang="en-US" altLang="zh-CN" sz="800"/>
              <a:t>&lt;</a:t>
            </a:r>
            <a:r>
              <a:rPr lang="en-US" altLang="zh-CN" sz="800" b="1"/>
              <a:t> </a:t>
            </a:r>
            <a:r>
              <a:rPr lang="en-US" altLang="zh-CN" sz="800"/>
              <a:t>tdArr</a:t>
            </a:r>
            <a:r>
              <a:rPr lang="en-US" altLang="zh-CN" sz="800" b="1"/>
              <a:t>.</a:t>
            </a:r>
            <a:r>
              <a:rPr lang="en-US" altLang="zh-CN" sz="800"/>
              <a:t>length</a:t>
            </a:r>
            <a:r>
              <a:rPr lang="en-US" altLang="zh-CN" sz="800" b="1"/>
              <a:t>; </a:t>
            </a:r>
            <a:r>
              <a:rPr lang="en-US" altLang="zh-CN" sz="800"/>
              <a:t>j++</a:t>
            </a:r>
            <a:r>
              <a:rPr lang="en-US" altLang="zh-CN" sz="800" b="1"/>
              <a:t>) {</a:t>
            </a:r>
          </a:p>
          <a:p>
            <a:pPr>
              <a:lnSpc>
                <a:spcPct val="80000"/>
              </a:lnSpc>
            </a:pPr>
            <a:r>
              <a:rPr lang="en-US" altLang="zh-CN" sz="800" b="1"/>
              <a:t>                        </a:t>
            </a:r>
            <a:r>
              <a:rPr lang="en-US" altLang="zh-CN" sz="800"/>
              <a:t>tdArr</a:t>
            </a:r>
            <a:r>
              <a:rPr lang="en-US" altLang="zh-CN" sz="800" b="1"/>
              <a:t>[</a:t>
            </a:r>
            <a:r>
              <a:rPr lang="en-US" altLang="zh-CN" sz="800"/>
              <a:t>j</a:t>
            </a:r>
            <a:r>
              <a:rPr lang="en-US" altLang="zh-CN" sz="800" b="1"/>
              <a:t>].</a:t>
            </a:r>
            <a:r>
              <a:rPr lang="en-US" altLang="zh-CN" sz="800"/>
              <a:t>innerHTML</a:t>
            </a:r>
            <a:r>
              <a:rPr lang="en-US" altLang="zh-CN" sz="800" b="1"/>
              <a:t> </a:t>
            </a:r>
            <a:r>
              <a:rPr lang="en-US" altLang="zh-CN" sz="800"/>
              <a:t>=</a:t>
            </a:r>
            <a:r>
              <a:rPr lang="en-US" altLang="zh-CN" sz="800" b="1"/>
              <a:t> </a:t>
            </a:r>
            <a:r>
              <a:rPr lang="en-US" altLang="zh-CN" sz="800"/>
              <a:t>'☆'</a:t>
            </a:r>
            <a:r>
              <a:rPr lang="en-US" altLang="zh-CN" sz="800" b="1"/>
              <a:t>;</a:t>
            </a:r>
          </a:p>
          <a:p>
            <a:pPr>
              <a:lnSpc>
                <a:spcPct val="80000"/>
              </a:lnSpc>
            </a:pPr>
            <a:r>
              <a:rPr lang="en-US" altLang="zh-CN" sz="800" b="1"/>
              <a:t>                    }</a:t>
            </a:r>
          </a:p>
          <a:p>
            <a:pPr>
              <a:lnSpc>
                <a:spcPct val="80000"/>
              </a:lnSpc>
            </a:pPr>
            <a:endParaRPr lang="en-US" altLang="zh-CN" sz="800" b="1"/>
          </a:p>
          <a:p>
            <a:pPr>
              <a:lnSpc>
                <a:spcPct val="80000"/>
              </a:lnSpc>
            </a:pPr>
            <a:r>
              <a:rPr lang="en-US" altLang="zh-CN" sz="800" b="1"/>
              <a:t>                }</a:t>
            </a:r>
          </a:p>
          <a:p>
            <a:pPr>
              <a:lnSpc>
                <a:spcPct val="80000"/>
              </a:lnSpc>
            </a:pPr>
            <a:endParaRPr lang="en-US" altLang="zh-CN" sz="800" b="1"/>
          </a:p>
          <a:p>
            <a:pPr>
              <a:lnSpc>
                <a:spcPct val="80000"/>
              </a:lnSpc>
            </a:pPr>
            <a:r>
              <a:rPr lang="en-US" altLang="zh-CN" sz="800" b="1"/>
              <a:t>                </a:t>
            </a:r>
            <a:r>
              <a:rPr lang="en-US" altLang="zh-CN" sz="800"/>
              <a:t>//</a:t>
            </a:r>
            <a:r>
              <a:rPr lang="zh-CN" altLang="en-US" sz="800"/>
              <a:t>绑定</a:t>
            </a:r>
            <a:r>
              <a:rPr lang="en-US" altLang="zh-CN" sz="800"/>
              <a:t>onclick</a:t>
            </a:r>
            <a:r>
              <a:rPr lang="zh-CN" altLang="en-US" sz="800"/>
              <a:t>事件</a:t>
            </a:r>
            <a:endParaRPr lang="zh-CN" altLang="en-US" sz="800" b="1"/>
          </a:p>
          <a:p>
            <a:pPr>
              <a:lnSpc>
                <a:spcPct val="80000"/>
              </a:lnSpc>
            </a:pPr>
            <a:r>
              <a:rPr lang="zh-CN" altLang="en-US" sz="800" b="1"/>
              <a:t>                </a:t>
            </a:r>
            <a:r>
              <a:rPr lang="en-US" altLang="zh-CN" sz="800"/>
              <a:t>tdArr</a:t>
            </a:r>
            <a:r>
              <a:rPr lang="en-US" altLang="zh-CN" sz="800" b="1"/>
              <a:t>[</a:t>
            </a:r>
            <a:r>
              <a:rPr lang="en-US" altLang="zh-CN" sz="800"/>
              <a:t>i</a:t>
            </a:r>
            <a:r>
              <a:rPr lang="en-US" altLang="zh-CN" sz="800" b="1"/>
              <a:t>].</a:t>
            </a:r>
            <a:r>
              <a:rPr lang="en-US" altLang="zh-CN" sz="800"/>
              <a:t>onclick</a:t>
            </a:r>
            <a:r>
              <a:rPr lang="en-US" altLang="zh-CN" sz="800" b="1"/>
              <a:t> </a:t>
            </a:r>
            <a:r>
              <a:rPr lang="en-US" altLang="zh-CN" sz="800"/>
              <a:t>=</a:t>
            </a:r>
            <a:r>
              <a:rPr lang="en-US" altLang="zh-CN" sz="800" b="1"/>
              <a:t> </a:t>
            </a:r>
            <a:r>
              <a:rPr lang="en-US" altLang="zh-CN" sz="800"/>
              <a:t>function</a:t>
            </a:r>
            <a:r>
              <a:rPr lang="en-US" altLang="zh-CN" sz="800" b="1"/>
              <a:t> () {</a:t>
            </a:r>
          </a:p>
          <a:p>
            <a:pPr>
              <a:lnSpc>
                <a:spcPct val="80000"/>
              </a:lnSpc>
            </a:pPr>
            <a:r>
              <a:rPr lang="en-US" altLang="zh-CN" sz="800" b="1"/>
              <a:t>                    </a:t>
            </a:r>
            <a:r>
              <a:rPr lang="en-US" altLang="zh-CN" sz="800"/>
              <a:t>alert</a:t>
            </a:r>
            <a:r>
              <a:rPr lang="en-US" altLang="zh-CN" sz="800" b="1"/>
              <a:t>(</a:t>
            </a:r>
            <a:r>
              <a:rPr lang="en-US" altLang="zh-CN" sz="800"/>
              <a:t>'</a:t>
            </a:r>
            <a:r>
              <a:rPr lang="zh-CN" altLang="en-US" sz="800"/>
              <a:t>您当前的评分为：</a:t>
            </a:r>
            <a:r>
              <a:rPr lang="en-US" altLang="zh-CN" sz="800"/>
              <a:t>'+this</a:t>
            </a:r>
            <a:r>
              <a:rPr lang="en-US" altLang="zh-CN" sz="800" b="1"/>
              <a:t>.</a:t>
            </a:r>
            <a:r>
              <a:rPr lang="en-US" altLang="zh-CN" sz="800"/>
              <a:t>getAttribute</a:t>
            </a:r>
            <a:r>
              <a:rPr lang="en-US" altLang="zh-CN" sz="800" b="1"/>
              <a:t>(</a:t>
            </a:r>
            <a:r>
              <a:rPr lang="en-US" altLang="zh-CN" sz="800"/>
              <a:t>'curScore'</a:t>
            </a:r>
            <a:r>
              <a:rPr lang="en-US" altLang="zh-CN" sz="800" b="1"/>
              <a:t>));</a:t>
            </a:r>
          </a:p>
          <a:p>
            <a:pPr>
              <a:lnSpc>
                <a:spcPct val="80000"/>
              </a:lnSpc>
            </a:pPr>
            <a:r>
              <a:rPr lang="en-US" altLang="zh-CN" sz="800" b="1"/>
              <a:t>                }</a:t>
            </a:r>
          </a:p>
          <a:p>
            <a:pPr>
              <a:lnSpc>
                <a:spcPct val="80000"/>
              </a:lnSpc>
            </a:pPr>
            <a:r>
              <a:rPr lang="en-US" altLang="zh-CN" sz="800" b="1"/>
              <a:t>            }</a:t>
            </a:r>
          </a:p>
          <a:p>
            <a:pPr>
              <a:lnSpc>
                <a:spcPct val="80000"/>
              </a:lnSpc>
            </a:pPr>
            <a:r>
              <a:rPr lang="en-US" altLang="zh-CN" sz="800" b="1"/>
              <a:t>        }</a:t>
            </a:r>
          </a:p>
          <a:p>
            <a:pPr>
              <a:lnSpc>
                <a:spcPct val="80000"/>
              </a:lnSpc>
            </a:pPr>
            <a:r>
              <a:rPr lang="en-US" altLang="zh-CN" sz="800" b="1"/>
              <a:t>    </a:t>
            </a:r>
            <a:r>
              <a:rPr lang="en-US" altLang="zh-CN" sz="800"/>
              <a:t>&lt;/script&gt;</a:t>
            </a:r>
            <a:endParaRPr lang="en-US" altLang="zh-CN" sz="800" b="1"/>
          </a:p>
          <a:p>
            <a:pPr>
              <a:lnSpc>
                <a:spcPct val="80000"/>
              </a:lnSpc>
            </a:pPr>
            <a:r>
              <a:rPr lang="en-US" altLang="zh-CN" sz="800"/>
              <a:t>&lt;/head&gt;</a:t>
            </a:r>
            <a:endParaRPr lang="en-US" altLang="zh-CN" sz="800" b="1"/>
          </a:p>
          <a:p>
            <a:pPr>
              <a:lnSpc>
                <a:spcPct val="80000"/>
              </a:lnSpc>
            </a:pPr>
            <a:r>
              <a:rPr lang="en-US" altLang="zh-CN" sz="800"/>
              <a:t>&lt;body</a:t>
            </a:r>
            <a:r>
              <a:rPr lang="en-US" altLang="zh-CN" sz="800" b="1"/>
              <a:t> </a:t>
            </a:r>
            <a:r>
              <a:rPr lang="en-US" altLang="zh-CN" sz="800"/>
              <a:t>onload="initialEvent();"&gt;</a:t>
            </a:r>
            <a:endParaRPr lang="en-US" altLang="zh-CN" sz="800" b="1"/>
          </a:p>
          <a:p>
            <a:pPr>
              <a:lnSpc>
                <a:spcPct val="80000"/>
              </a:lnSpc>
            </a:pPr>
            <a:r>
              <a:rPr lang="en-US" altLang="zh-CN" sz="800" b="1"/>
              <a:t>    </a:t>
            </a:r>
            <a:r>
              <a:rPr lang="en-US" altLang="zh-CN" sz="800"/>
              <a:t>&lt;table</a:t>
            </a:r>
            <a:r>
              <a:rPr lang="en-US" altLang="zh-CN" sz="800" b="1"/>
              <a:t> </a:t>
            </a:r>
            <a:r>
              <a:rPr lang="en-US" altLang="zh-CN" sz="800"/>
              <a:t>id="tblVote"</a:t>
            </a:r>
            <a:r>
              <a:rPr lang="en-US" altLang="zh-CN" sz="800" b="1"/>
              <a:t> </a:t>
            </a:r>
            <a:r>
              <a:rPr lang="en-US" altLang="zh-CN" sz="800"/>
              <a:t>border="0"</a:t>
            </a:r>
            <a:r>
              <a:rPr lang="en-US" altLang="zh-CN" sz="800" b="1"/>
              <a:t> </a:t>
            </a:r>
            <a:r>
              <a:rPr lang="en-US" altLang="zh-CN" sz="800"/>
              <a:t>cellpadding="0"</a:t>
            </a:r>
            <a:r>
              <a:rPr lang="en-US" altLang="zh-CN" sz="800" b="1"/>
              <a:t> </a:t>
            </a:r>
            <a:r>
              <a:rPr lang="en-US" altLang="zh-CN" sz="800"/>
              <a:t>cellspacing="0"</a:t>
            </a:r>
            <a:r>
              <a:rPr lang="en-US" altLang="zh-CN" sz="800" b="1"/>
              <a:t> </a:t>
            </a:r>
            <a:r>
              <a:rPr lang="en-US" altLang="zh-CN" sz="800"/>
              <a:t>style="font-size: 40px;</a:t>
            </a:r>
          </a:p>
          <a:p>
            <a:pPr>
              <a:lnSpc>
                <a:spcPct val="80000"/>
              </a:lnSpc>
            </a:pPr>
            <a:r>
              <a:rPr lang="en-US" altLang="zh-CN" sz="800"/>
              <a:t>        color: Blue"&gt;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&lt;/table&gt;</a:t>
            </a:r>
            <a:endParaRPr lang="en-US" altLang="zh-CN" sz="800" b="1"/>
          </a:p>
          <a:p>
            <a:pPr>
              <a:lnSpc>
                <a:spcPct val="80000"/>
              </a:lnSpc>
            </a:pPr>
            <a:r>
              <a:rPr lang="en-US" altLang="zh-CN" sz="800"/>
              <a:t>&lt;/body&gt;</a:t>
            </a:r>
            <a:endParaRPr lang="en-US" altLang="zh-CN" sz="800" b="1"/>
          </a:p>
          <a:p>
            <a:pPr>
              <a:lnSpc>
                <a:spcPct val="80000"/>
              </a:lnSpc>
            </a:pPr>
            <a:r>
              <a:rPr lang="en-US" altLang="zh-CN" sz="800"/>
              <a:t>&lt;/html&gt;</a:t>
            </a:r>
            <a:endParaRPr lang="en-US" altLang="zh-CN" sz="800" b="1"/>
          </a:p>
          <a:p>
            <a:pPr>
              <a:lnSpc>
                <a:spcPct val="80000"/>
              </a:lnSpc>
            </a:pPr>
            <a:endParaRPr lang="en-US" altLang="zh-CN" sz="800" b="1"/>
          </a:p>
          <a:p>
            <a:pPr>
              <a:lnSpc>
                <a:spcPct val="80000"/>
              </a:lnSpc>
            </a:pPr>
            <a:endParaRPr lang="en-US" altLang="zh-CN" sz="800"/>
          </a:p>
        </p:txBody>
      </p:sp>
    </p:spTree>
    <p:extLst>
      <p:ext uri="{BB962C8B-B14F-4D97-AF65-F5344CB8AC3E}">
        <p14:creationId xmlns:p14="http://schemas.microsoft.com/office/powerpoint/2010/main" val="1893104954"/>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p:txBody>
          <a:bodyPr/>
          <a:lstStyle/>
          <a:p>
            <a:pPr>
              <a:lnSpc>
                <a:spcPct val="70000"/>
              </a:lnSpc>
            </a:pPr>
            <a:r>
              <a:rPr lang="zh-CN" altLang="en-US" sz="1800"/>
              <a:t>练习</a:t>
            </a:r>
            <a:r>
              <a:rPr lang="en-US" altLang="zh-CN" sz="1800"/>
              <a:t>1</a:t>
            </a:r>
            <a:r>
              <a:rPr lang="zh-CN" altLang="en-US" sz="1800"/>
              <a:t>：超链接的单选效果。页还原为白色。参考：点击变“呜呜”，面上若干个超链接，点击一个超链接的时候被点击的超链接变为红色背景，其他超链接背景没有点击变“哈哈”。</a:t>
            </a:r>
            <a:r>
              <a:rPr lang="en-US" altLang="zh-CN" sz="1800"/>
              <a:t>window.event.returnValue=false;</a:t>
            </a:r>
            <a:r>
              <a:rPr lang="zh-CN" altLang="en-US" sz="1800"/>
              <a:t>。难点“</a:t>
            </a:r>
            <a:r>
              <a:rPr lang="en-US" altLang="zh-CN" sz="1800"/>
              <a:t>this”</a:t>
            </a:r>
          </a:p>
          <a:p>
            <a:pPr>
              <a:lnSpc>
                <a:spcPct val="70000"/>
              </a:lnSpc>
            </a:pPr>
            <a:r>
              <a:rPr lang="zh-CN" altLang="en-US" sz="1800"/>
              <a:t>练习</a:t>
            </a:r>
            <a:r>
              <a:rPr lang="en-US" altLang="zh-CN" sz="1800"/>
              <a:t>2</a:t>
            </a:r>
            <a:r>
              <a:rPr lang="zh-CN" altLang="en-US" sz="1800"/>
              <a:t>：点击按钮，表格隔行变色：偶数行为黄色背景，奇数行为默认颜色。通过</a:t>
            </a:r>
            <a:r>
              <a:rPr lang="en-US" altLang="zh-CN" sz="1800"/>
              <a:t>table</a:t>
            </a:r>
            <a:r>
              <a:rPr lang="zh-CN" altLang="en-US" sz="1800"/>
              <a:t>的</a:t>
            </a:r>
            <a:r>
              <a:rPr lang="en-US" altLang="zh-CN" sz="1800"/>
              <a:t>getElementsByTagName</a:t>
            </a:r>
            <a:r>
              <a:rPr lang="zh-CN" altLang="en-US" sz="1800"/>
              <a:t>取得所有的</a:t>
            </a:r>
            <a:r>
              <a:rPr lang="en-US" altLang="zh-CN" sz="1800"/>
              <a:t>tr</a:t>
            </a:r>
            <a:r>
              <a:rPr lang="zh-CN" altLang="en-US" sz="1800"/>
              <a:t>，依次遍历，如果是偶数就</a:t>
            </a:r>
            <a:r>
              <a:rPr lang="en-US" altLang="zh-CN" sz="1800"/>
              <a:t>…………</a:t>
            </a:r>
            <a:r>
              <a:rPr lang="zh-CN" altLang="en-US" sz="1800"/>
              <a:t>。</a:t>
            </a:r>
          </a:p>
          <a:p>
            <a:pPr>
              <a:lnSpc>
                <a:spcPct val="70000"/>
              </a:lnSpc>
            </a:pPr>
            <a:r>
              <a:rPr lang="zh-CN" altLang="en-US" sz="1800"/>
              <a:t>练习</a:t>
            </a:r>
            <a:r>
              <a:rPr lang="en-US" altLang="zh-CN" sz="1800"/>
              <a:t>3</a:t>
            </a:r>
            <a:r>
              <a:rPr lang="zh-CN" altLang="en-US" sz="1800"/>
              <a:t>：放若干文本框，获得焦点的文本框</a:t>
            </a:r>
            <a:r>
              <a:rPr lang="zh-CN" altLang="en-US" sz="1800" b="1"/>
              <a:t>黄色</a:t>
            </a:r>
            <a:r>
              <a:rPr lang="zh-CN" altLang="en-US" sz="1800"/>
              <a:t>背景，其他控件背景颜色是</a:t>
            </a:r>
            <a:r>
              <a:rPr lang="zh-CN" altLang="en-US" sz="1800" b="1"/>
              <a:t>白色</a:t>
            </a:r>
          </a:p>
          <a:p>
            <a:pPr lvl="1">
              <a:lnSpc>
                <a:spcPct val="70000"/>
              </a:lnSpc>
            </a:pPr>
            <a:r>
              <a:rPr lang="zh-CN" altLang="en-US" sz="1800"/>
              <a:t>思路</a:t>
            </a:r>
            <a:r>
              <a:rPr lang="en-US" altLang="zh-CN" sz="1800"/>
              <a:t>1</a:t>
            </a:r>
            <a:r>
              <a:rPr lang="zh-CN" altLang="en-US" sz="1800"/>
              <a:t>：监听所有</a:t>
            </a:r>
            <a:r>
              <a:rPr lang="en-US" altLang="zh-CN" sz="1800"/>
              <a:t>input</a:t>
            </a:r>
            <a:r>
              <a:rPr lang="zh-CN" altLang="en-US" sz="1800"/>
              <a:t>的</a:t>
            </a:r>
            <a:r>
              <a:rPr lang="en-US" altLang="zh-CN" sz="1800"/>
              <a:t>onfocus</a:t>
            </a:r>
            <a:r>
              <a:rPr lang="zh-CN" altLang="en-US" sz="1800"/>
              <a:t>事件→将背景设置为黄色，监听所有</a:t>
            </a:r>
            <a:r>
              <a:rPr lang="en-US" altLang="zh-CN" sz="1800"/>
              <a:t>input</a:t>
            </a:r>
            <a:r>
              <a:rPr lang="zh-CN" altLang="en-US" sz="1800"/>
              <a:t>的</a:t>
            </a:r>
            <a:r>
              <a:rPr lang="en-US" altLang="zh-CN" sz="1800"/>
              <a:t>onblur</a:t>
            </a:r>
            <a:r>
              <a:rPr lang="zh-CN" altLang="en-US" sz="1800"/>
              <a:t>事件→将背景设置为白色。思路</a:t>
            </a:r>
            <a:r>
              <a:rPr lang="en-US" altLang="zh-CN" sz="1800"/>
              <a:t>2</a:t>
            </a:r>
            <a:r>
              <a:rPr lang="zh-CN" altLang="en-US" sz="1800"/>
              <a:t>：只监听</a:t>
            </a:r>
            <a:r>
              <a:rPr lang="en-US" altLang="zh-CN" sz="1800"/>
              <a:t>onfocus</a:t>
            </a:r>
            <a:r>
              <a:rPr lang="zh-CN" altLang="en-US" sz="1800"/>
              <a:t>和练习</a:t>
            </a:r>
            <a:r>
              <a:rPr lang="en-US" altLang="zh-CN" sz="1800"/>
              <a:t>1</a:t>
            </a:r>
            <a:r>
              <a:rPr lang="zh-CN" altLang="en-US" sz="1800"/>
              <a:t>一样。</a:t>
            </a:r>
          </a:p>
          <a:p>
            <a:pPr>
              <a:lnSpc>
                <a:spcPct val="70000"/>
              </a:lnSpc>
            </a:pPr>
            <a:r>
              <a:rPr lang="zh-CN" altLang="en-US" sz="1800"/>
              <a:t>练习</a:t>
            </a:r>
            <a:r>
              <a:rPr lang="en-US" altLang="zh-CN" sz="1800"/>
              <a:t>4</a:t>
            </a:r>
            <a:r>
              <a:rPr lang="zh-CN" altLang="en-US" sz="1800"/>
              <a:t>：点击表格行，被点击的行高亮显示（背景是黄色），其他行白色背景。监听每个</a:t>
            </a:r>
            <a:r>
              <a:rPr lang="en-US" altLang="zh-CN" sz="1800"/>
              <a:t>tr</a:t>
            </a:r>
            <a:r>
              <a:rPr lang="zh-CN" altLang="en-US" sz="1800"/>
              <a:t>的</a:t>
            </a:r>
            <a:r>
              <a:rPr lang="en-US" altLang="zh-CN" sz="1800"/>
              <a:t>onclick</a:t>
            </a:r>
            <a:r>
              <a:rPr lang="zh-CN" altLang="en-US" sz="1800"/>
              <a:t>事件，将点击的背景设置为黄色，其他的设置为白色背景。</a:t>
            </a:r>
          </a:p>
          <a:p>
            <a:pPr>
              <a:lnSpc>
                <a:spcPct val="90000"/>
              </a:lnSpc>
            </a:pPr>
            <a:endParaRPr lang="zh-CN" altLang="en-US"/>
          </a:p>
        </p:txBody>
      </p:sp>
      <p:sp>
        <p:nvSpPr>
          <p:cNvPr id="6349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100">
                <a:solidFill>
                  <a:schemeClr val="tx1"/>
                </a:solidFill>
                <a:latin typeface="Arial" panose="020B0604020202020204" pitchFamily="34" charset="0"/>
                <a:ea typeface="宋体" panose="02010600030101010101" pitchFamily="2" charset="-122"/>
              </a:defRPr>
            </a:lvl1pPr>
            <a:lvl2pPr marL="742950" indent="-285750">
              <a:defRPr sz="3100">
                <a:solidFill>
                  <a:schemeClr val="tx1"/>
                </a:solidFill>
                <a:latin typeface="Arial" panose="020B0604020202020204" pitchFamily="34" charset="0"/>
                <a:ea typeface="宋体" panose="02010600030101010101" pitchFamily="2" charset="-122"/>
              </a:defRPr>
            </a:lvl2pPr>
            <a:lvl3pPr marL="1143000" indent="-228600">
              <a:defRPr sz="3100">
                <a:solidFill>
                  <a:schemeClr val="tx1"/>
                </a:solidFill>
                <a:latin typeface="Arial" panose="020B0604020202020204" pitchFamily="34" charset="0"/>
                <a:ea typeface="宋体" panose="02010600030101010101" pitchFamily="2" charset="-122"/>
              </a:defRPr>
            </a:lvl3pPr>
            <a:lvl4pPr marL="1600200" indent="-228600">
              <a:defRPr sz="3100">
                <a:solidFill>
                  <a:schemeClr val="tx1"/>
                </a:solidFill>
                <a:latin typeface="Arial" panose="020B0604020202020204" pitchFamily="34" charset="0"/>
                <a:ea typeface="宋体" panose="02010600030101010101" pitchFamily="2" charset="-122"/>
              </a:defRPr>
            </a:lvl4pPr>
            <a:lvl5pPr marL="2057400" indent="-228600">
              <a:defRPr sz="3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B86D782B-D6FF-4D96-821D-7BDC6931F614}" type="slidenum">
              <a:rPr lang="en-US" altLang="zh-CN" sz="1200">
                <a:latin typeface="Times New Roman" panose="02020603050405020304" pitchFamily="18" charset="0"/>
              </a:rPr>
              <a:pPr algn="r" eaLnBrk="1" hangingPunct="1">
                <a:spcBef>
                  <a:spcPct val="0"/>
                </a:spcBef>
                <a:buClrTx/>
                <a:buSzTx/>
                <a:buFontTx/>
                <a:buNone/>
              </a:pPr>
              <a:t>32</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2711085172"/>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p:txBody>
          <a:bodyPr/>
          <a:lstStyle/>
          <a:p>
            <a:r>
              <a:rPr lang="zh-CN" altLang="en-US"/>
              <a:t>对于</a:t>
            </a:r>
            <a:r>
              <a:rPr lang="en-US" altLang="zh-CN"/>
              <a:t>div</a:t>
            </a:r>
            <a:r>
              <a:rPr lang="zh-CN" altLang="en-US"/>
              <a:t>、</a:t>
            </a:r>
            <a:r>
              <a:rPr lang="en-US" altLang="zh-CN"/>
              <a:t>table</a:t>
            </a:r>
            <a:r>
              <a:rPr lang="zh-CN" altLang="en-US"/>
              <a:t>、</a:t>
            </a:r>
            <a:r>
              <a:rPr lang="en-US" altLang="zh-CN"/>
              <a:t>font</a:t>
            </a:r>
            <a:r>
              <a:rPr lang="zh-CN" altLang="en-US"/>
              <a:t>、</a:t>
            </a:r>
            <a:r>
              <a:rPr lang="en-US" altLang="zh-CN"/>
              <a:t>p</a:t>
            </a:r>
            <a:r>
              <a:rPr lang="zh-CN" altLang="en-US"/>
              <a:t>这类型的标签时没有</a:t>
            </a:r>
            <a:r>
              <a:rPr lang="en-US" altLang="zh-CN"/>
              <a:t>name</a:t>
            </a:r>
            <a:r>
              <a:rPr lang="zh-CN" altLang="en-US"/>
              <a:t>属性的。</a:t>
            </a:r>
            <a:endParaRPr lang="en-US" altLang="zh-CN"/>
          </a:p>
          <a:p>
            <a:r>
              <a:rPr lang="zh-CN" altLang="en-US"/>
              <a:t>对于没有</a:t>
            </a:r>
            <a:r>
              <a:rPr lang="en-US" altLang="zh-CN"/>
              <a:t>name</a:t>
            </a:r>
            <a:r>
              <a:rPr lang="zh-CN" altLang="en-US"/>
              <a:t>属性的元素，如果仍要加个</a:t>
            </a:r>
            <a:r>
              <a:rPr lang="en-US" altLang="zh-CN"/>
              <a:t>name</a:t>
            </a:r>
            <a:r>
              <a:rPr lang="zh-CN" altLang="en-US"/>
              <a:t>属性。那么通过</a:t>
            </a:r>
            <a:r>
              <a:rPr lang="en-US" altLang="zh-CN"/>
              <a:t>document.getElementsByName</a:t>
            </a:r>
            <a:r>
              <a:rPr lang="zh-CN" altLang="en-US"/>
              <a:t>（）也无法获取到。</a:t>
            </a:r>
            <a:endParaRPr lang="en-US" altLang="zh-CN"/>
          </a:p>
          <a:p>
            <a:r>
              <a:rPr lang="zh-CN" altLang="en-US"/>
              <a:t>一般只有表单元素才有</a:t>
            </a:r>
            <a:r>
              <a:rPr lang="en-US" altLang="zh-CN"/>
              <a:t>name</a:t>
            </a:r>
            <a:r>
              <a:rPr lang="zh-CN" altLang="en-US"/>
              <a:t>属性。</a:t>
            </a:r>
            <a:r>
              <a:rPr lang="en-US" altLang="zh-CN"/>
              <a:t>s</a:t>
            </a:r>
            <a:endParaRPr lang="zh-CN" altLang="en-US"/>
          </a:p>
        </p:txBody>
      </p:sp>
      <p:sp>
        <p:nvSpPr>
          <p:cNvPr id="65540"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100">
                <a:solidFill>
                  <a:schemeClr val="tx1"/>
                </a:solidFill>
                <a:latin typeface="Arial" panose="020B0604020202020204" pitchFamily="34" charset="0"/>
                <a:ea typeface="宋体" panose="02010600030101010101" pitchFamily="2" charset="-122"/>
              </a:defRPr>
            </a:lvl1pPr>
            <a:lvl2pPr marL="742950" indent="-285750">
              <a:defRPr sz="3100">
                <a:solidFill>
                  <a:schemeClr val="tx1"/>
                </a:solidFill>
                <a:latin typeface="Arial" panose="020B0604020202020204" pitchFamily="34" charset="0"/>
                <a:ea typeface="宋体" panose="02010600030101010101" pitchFamily="2" charset="-122"/>
              </a:defRPr>
            </a:lvl2pPr>
            <a:lvl3pPr marL="1143000" indent="-228600">
              <a:defRPr sz="3100">
                <a:solidFill>
                  <a:schemeClr val="tx1"/>
                </a:solidFill>
                <a:latin typeface="Arial" panose="020B0604020202020204" pitchFamily="34" charset="0"/>
                <a:ea typeface="宋体" panose="02010600030101010101" pitchFamily="2" charset="-122"/>
              </a:defRPr>
            </a:lvl3pPr>
            <a:lvl4pPr marL="1600200" indent="-228600">
              <a:defRPr sz="3100">
                <a:solidFill>
                  <a:schemeClr val="tx1"/>
                </a:solidFill>
                <a:latin typeface="Arial" panose="020B0604020202020204" pitchFamily="34" charset="0"/>
                <a:ea typeface="宋体" panose="02010600030101010101" pitchFamily="2" charset="-122"/>
              </a:defRPr>
            </a:lvl4pPr>
            <a:lvl5pPr marL="2057400" indent="-228600">
              <a:defRPr sz="3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2ACD2DF9-DB01-4CFF-B6EC-D078D7570A07}" type="slidenum">
              <a:rPr lang="en-US" altLang="zh-CN" sz="1200">
                <a:latin typeface="Times New Roman" panose="02020603050405020304" pitchFamily="18" charset="0"/>
              </a:rPr>
              <a:pPr algn="r" eaLnBrk="1" hangingPunct="1">
                <a:spcBef>
                  <a:spcPct val="0"/>
                </a:spcBef>
                <a:buClrTx/>
                <a:buSzTx/>
                <a:buFontTx/>
                <a:buNone/>
              </a:pPr>
              <a:t>33</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170636117"/>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p:txBody>
          <a:bodyPr/>
          <a:lstStyle/>
          <a:p>
            <a:pPr>
              <a:lnSpc>
                <a:spcPct val="80000"/>
              </a:lnSpc>
            </a:pPr>
            <a:r>
              <a:rPr lang="en-US" altLang="zh-CN" sz="800"/>
              <a:t>=============================</a:t>
            </a:r>
            <a:r>
              <a:rPr lang="zh-CN" altLang="en-US" sz="800"/>
              <a:t>层自动缩小，隐藏内容</a:t>
            </a:r>
            <a:r>
              <a:rPr lang="en-US" altLang="zh-CN" sz="800"/>
              <a:t>==================================================================</a:t>
            </a:r>
          </a:p>
          <a:p>
            <a:pPr>
              <a:lnSpc>
                <a:spcPct val="80000"/>
              </a:lnSpc>
            </a:pPr>
            <a:r>
              <a:rPr lang="en-US" altLang="zh-CN" sz="800"/>
              <a:t>&lt;!DOCTYPE</a:t>
            </a:r>
            <a:r>
              <a:rPr lang="en-US" altLang="zh-CN" sz="800" b="1"/>
              <a:t> </a:t>
            </a:r>
            <a:r>
              <a:rPr lang="en-US" altLang="zh-CN" sz="800"/>
              <a:t>html</a:t>
            </a:r>
            <a:r>
              <a:rPr lang="en-US" altLang="zh-CN" sz="800" b="1"/>
              <a:t> </a:t>
            </a:r>
            <a:r>
              <a:rPr lang="en-US" altLang="zh-CN" sz="800"/>
              <a:t>PUBLIC</a:t>
            </a:r>
            <a:r>
              <a:rPr lang="en-US" altLang="zh-CN" sz="800" b="1"/>
              <a:t> </a:t>
            </a:r>
            <a:r>
              <a:rPr lang="en-US" altLang="zh-CN" sz="800"/>
              <a:t>"-//W3C//DTD XHTML 1.0 Transitional//EN"</a:t>
            </a:r>
            <a:r>
              <a:rPr lang="en-US" altLang="zh-CN" sz="800" b="1"/>
              <a:t> </a:t>
            </a:r>
            <a:r>
              <a:rPr lang="en-US" altLang="zh-CN" sz="800"/>
              <a:t>"http://www.w3.org/TR/xhtml1/DTD/xhtml1-transitional.dtd"&gt;</a:t>
            </a:r>
            <a:endParaRPr lang="en-US" altLang="zh-CN" sz="800" b="1"/>
          </a:p>
          <a:p>
            <a:pPr>
              <a:lnSpc>
                <a:spcPct val="80000"/>
              </a:lnSpc>
            </a:pPr>
            <a:r>
              <a:rPr lang="en-US" altLang="zh-CN" sz="800"/>
              <a:t>&lt;html</a:t>
            </a:r>
            <a:r>
              <a:rPr lang="en-US" altLang="zh-CN" sz="800" b="1"/>
              <a:t> </a:t>
            </a:r>
            <a:r>
              <a:rPr lang="en-US" altLang="zh-CN" sz="800"/>
              <a:t>xmlns="http://www.w3.org/1999/xhtml"&gt;</a:t>
            </a:r>
            <a:endParaRPr lang="en-US" altLang="zh-CN" sz="800" b="1"/>
          </a:p>
          <a:p>
            <a:pPr>
              <a:lnSpc>
                <a:spcPct val="80000"/>
              </a:lnSpc>
            </a:pPr>
            <a:r>
              <a:rPr lang="en-US" altLang="zh-CN" sz="800"/>
              <a:t>&lt;head&gt;</a:t>
            </a:r>
            <a:endParaRPr lang="en-US" altLang="zh-CN" sz="800" b="1"/>
          </a:p>
          <a:p>
            <a:pPr>
              <a:lnSpc>
                <a:spcPct val="80000"/>
              </a:lnSpc>
            </a:pPr>
            <a:r>
              <a:rPr lang="en-US" altLang="zh-CN" sz="800" b="1"/>
              <a:t>    </a:t>
            </a:r>
            <a:r>
              <a:rPr lang="en-US" altLang="zh-CN" sz="800"/>
              <a:t>&lt;title&gt;&lt;/title&gt;</a:t>
            </a:r>
            <a:endParaRPr lang="en-US" altLang="zh-CN" sz="800" b="1"/>
          </a:p>
          <a:p>
            <a:pPr>
              <a:lnSpc>
                <a:spcPct val="80000"/>
              </a:lnSpc>
            </a:pPr>
            <a:r>
              <a:rPr lang="en-US" altLang="zh-CN" sz="800" b="1"/>
              <a:t>    </a:t>
            </a:r>
            <a:r>
              <a:rPr lang="en-US" altLang="zh-CN" sz="800"/>
              <a:t>&lt;script</a:t>
            </a:r>
            <a:r>
              <a:rPr lang="en-US" altLang="zh-CN" sz="800" b="1"/>
              <a:t> </a:t>
            </a:r>
            <a:r>
              <a:rPr lang="en-US" altLang="zh-CN" sz="800"/>
              <a:t>type="text/javascript"&gt;</a:t>
            </a:r>
            <a:endParaRPr lang="en-US" altLang="zh-CN" sz="800" b="1"/>
          </a:p>
          <a:p>
            <a:pPr>
              <a:lnSpc>
                <a:spcPct val="80000"/>
              </a:lnSpc>
            </a:pPr>
            <a:r>
              <a:rPr lang="en-US" altLang="zh-CN" sz="800" b="1"/>
              <a:t>        </a:t>
            </a:r>
            <a:r>
              <a:rPr lang="en-US" altLang="zh-CN" sz="800"/>
              <a:t>window</a:t>
            </a:r>
            <a:r>
              <a:rPr lang="en-US" altLang="zh-CN" sz="800" b="1"/>
              <a:t>.</a:t>
            </a:r>
            <a:r>
              <a:rPr lang="en-US" altLang="zh-CN" sz="800"/>
              <a:t>onload</a:t>
            </a:r>
            <a:r>
              <a:rPr lang="en-US" altLang="zh-CN" sz="800" b="1"/>
              <a:t> </a:t>
            </a:r>
            <a:r>
              <a:rPr lang="en-US" altLang="zh-CN" sz="800"/>
              <a:t>=</a:t>
            </a:r>
            <a:r>
              <a:rPr lang="en-US" altLang="zh-CN" sz="800" b="1"/>
              <a:t> </a:t>
            </a:r>
            <a:r>
              <a:rPr lang="en-US" altLang="zh-CN" sz="800"/>
              <a:t>function</a:t>
            </a:r>
            <a:r>
              <a:rPr lang="en-US" altLang="zh-CN" sz="800" b="1"/>
              <a:t> () {</a:t>
            </a:r>
          </a:p>
          <a:p>
            <a:pPr>
              <a:lnSpc>
                <a:spcPct val="80000"/>
              </a:lnSpc>
            </a:pPr>
            <a:endParaRPr lang="en-US" altLang="zh-CN" sz="800" b="1"/>
          </a:p>
          <a:p>
            <a:pPr>
              <a:lnSpc>
                <a:spcPct val="80000"/>
              </a:lnSpc>
            </a:pPr>
            <a:r>
              <a:rPr lang="en-US" altLang="zh-CN" sz="800" b="1"/>
              <a:t>            </a:t>
            </a:r>
            <a:r>
              <a:rPr lang="en-US" altLang="zh-CN" sz="800"/>
              <a:t>var</a:t>
            </a:r>
            <a:r>
              <a:rPr lang="en-US" altLang="zh-CN" sz="800" b="1"/>
              <a:t> </a:t>
            </a:r>
            <a:r>
              <a:rPr lang="en-US" altLang="zh-CN" sz="800"/>
              <a:t>tbObj</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'tb'</a:t>
            </a:r>
            <a:r>
              <a:rPr lang="en-US" altLang="zh-CN" sz="800" b="1"/>
              <a:t>);</a:t>
            </a:r>
          </a:p>
          <a:p>
            <a:pPr>
              <a:lnSpc>
                <a:spcPct val="80000"/>
              </a:lnSpc>
            </a:pPr>
            <a:r>
              <a:rPr lang="en-US" altLang="zh-CN" sz="800" b="1"/>
              <a:t>            </a:t>
            </a:r>
            <a:r>
              <a:rPr lang="en-US" altLang="zh-CN" sz="800"/>
              <a:t>var</a:t>
            </a:r>
            <a:r>
              <a:rPr lang="en-US" altLang="zh-CN" sz="800" b="1"/>
              <a:t> </a:t>
            </a:r>
            <a:r>
              <a:rPr lang="en-US" altLang="zh-CN" sz="800"/>
              <a:t>trObj</a:t>
            </a:r>
            <a:r>
              <a:rPr lang="en-US" altLang="zh-CN" sz="800" b="1"/>
              <a:t> </a:t>
            </a:r>
            <a:r>
              <a:rPr lang="en-US" altLang="zh-CN" sz="800"/>
              <a:t>=</a:t>
            </a:r>
            <a:r>
              <a:rPr lang="en-US" altLang="zh-CN" sz="800" b="1"/>
              <a:t> </a:t>
            </a:r>
            <a:r>
              <a:rPr lang="en-US" altLang="zh-CN" sz="800"/>
              <a:t>tbObj</a:t>
            </a:r>
            <a:r>
              <a:rPr lang="en-US" altLang="zh-CN" sz="800" b="1"/>
              <a:t>.</a:t>
            </a:r>
            <a:r>
              <a:rPr lang="en-US" altLang="zh-CN" sz="800"/>
              <a:t>insertRow</a:t>
            </a:r>
            <a:r>
              <a:rPr lang="en-US" altLang="zh-CN" sz="800" b="1"/>
              <a:t>(</a:t>
            </a:r>
            <a:r>
              <a:rPr lang="en-US" altLang="zh-CN" sz="800"/>
              <a:t>1</a:t>
            </a:r>
            <a:r>
              <a:rPr lang="en-US" altLang="zh-CN" sz="800" b="1"/>
              <a:t>);</a:t>
            </a:r>
          </a:p>
          <a:p>
            <a:pPr>
              <a:lnSpc>
                <a:spcPct val="80000"/>
              </a:lnSpc>
            </a:pPr>
            <a:r>
              <a:rPr lang="en-US" altLang="zh-CN" sz="800" b="1"/>
              <a:t>            </a:t>
            </a:r>
            <a:r>
              <a:rPr lang="en-US" altLang="zh-CN" sz="800"/>
              <a:t>var</a:t>
            </a:r>
            <a:r>
              <a:rPr lang="en-US" altLang="zh-CN" sz="800" b="1"/>
              <a:t> </a:t>
            </a:r>
            <a:r>
              <a:rPr lang="en-US" altLang="zh-CN" sz="800"/>
              <a:t>td1</a:t>
            </a:r>
            <a:r>
              <a:rPr lang="en-US" altLang="zh-CN" sz="800" b="1"/>
              <a:t> </a:t>
            </a:r>
            <a:r>
              <a:rPr lang="en-US" altLang="zh-CN" sz="800"/>
              <a:t>=</a:t>
            </a:r>
            <a:r>
              <a:rPr lang="en-US" altLang="zh-CN" sz="800" b="1"/>
              <a:t> </a:t>
            </a:r>
            <a:r>
              <a:rPr lang="en-US" altLang="zh-CN" sz="800"/>
              <a:t>trObj</a:t>
            </a:r>
            <a:r>
              <a:rPr lang="en-US" altLang="zh-CN" sz="800" b="1"/>
              <a:t>.</a:t>
            </a:r>
            <a:r>
              <a:rPr lang="en-US" altLang="zh-CN" sz="800"/>
              <a:t>insertCell</a:t>
            </a:r>
            <a:r>
              <a:rPr lang="en-US" altLang="zh-CN" sz="800" b="1"/>
              <a:t>(</a:t>
            </a:r>
            <a:r>
              <a:rPr lang="en-US" altLang="zh-CN" sz="800"/>
              <a:t>-1</a:t>
            </a:r>
            <a:r>
              <a:rPr lang="en-US" altLang="zh-CN" sz="800" b="1"/>
              <a:t>);</a:t>
            </a:r>
          </a:p>
          <a:p>
            <a:pPr>
              <a:lnSpc>
                <a:spcPct val="80000"/>
              </a:lnSpc>
            </a:pPr>
            <a:r>
              <a:rPr lang="en-US" altLang="zh-CN" sz="800" b="1"/>
              <a:t>            </a:t>
            </a:r>
            <a:r>
              <a:rPr lang="en-US" altLang="zh-CN" sz="800"/>
              <a:t>td1</a:t>
            </a:r>
            <a:r>
              <a:rPr lang="en-US" altLang="zh-CN" sz="800" b="1"/>
              <a:t>.</a:t>
            </a:r>
            <a:r>
              <a:rPr lang="en-US" altLang="zh-CN" sz="800"/>
              <a:t>innerHTML</a:t>
            </a:r>
            <a:r>
              <a:rPr lang="en-US" altLang="zh-CN" sz="800" b="1"/>
              <a:t> </a:t>
            </a:r>
            <a:r>
              <a:rPr lang="en-US" altLang="zh-CN" sz="800"/>
              <a:t>=</a:t>
            </a:r>
            <a:r>
              <a:rPr lang="en-US" altLang="zh-CN" sz="800" b="1"/>
              <a:t> </a:t>
            </a:r>
            <a:r>
              <a:rPr lang="en-US" altLang="zh-CN" sz="800"/>
              <a:t>'T1'</a:t>
            </a:r>
            <a:r>
              <a:rPr lang="en-US" altLang="zh-CN" sz="800" b="1"/>
              <a:t>;</a:t>
            </a:r>
          </a:p>
          <a:p>
            <a:pPr>
              <a:lnSpc>
                <a:spcPct val="80000"/>
              </a:lnSpc>
            </a:pPr>
            <a:r>
              <a:rPr lang="en-US" altLang="zh-CN" sz="800" b="1"/>
              <a:t>            </a:t>
            </a:r>
            <a:r>
              <a:rPr lang="en-US" altLang="zh-CN" sz="800"/>
              <a:t>var</a:t>
            </a:r>
            <a:r>
              <a:rPr lang="en-US" altLang="zh-CN" sz="800" b="1"/>
              <a:t> </a:t>
            </a:r>
            <a:r>
              <a:rPr lang="en-US" altLang="zh-CN" sz="800"/>
              <a:t>td2</a:t>
            </a:r>
            <a:r>
              <a:rPr lang="en-US" altLang="zh-CN" sz="800" b="1"/>
              <a:t> </a:t>
            </a:r>
            <a:r>
              <a:rPr lang="en-US" altLang="zh-CN" sz="800"/>
              <a:t>=</a:t>
            </a:r>
            <a:r>
              <a:rPr lang="en-US" altLang="zh-CN" sz="800" b="1"/>
              <a:t> </a:t>
            </a:r>
            <a:r>
              <a:rPr lang="en-US" altLang="zh-CN" sz="800"/>
              <a:t>trObj</a:t>
            </a:r>
            <a:r>
              <a:rPr lang="en-US" altLang="zh-CN" sz="800" b="1"/>
              <a:t>.</a:t>
            </a:r>
            <a:r>
              <a:rPr lang="en-US" altLang="zh-CN" sz="800"/>
              <a:t>insertCell</a:t>
            </a:r>
            <a:r>
              <a:rPr lang="en-US" altLang="zh-CN" sz="800" b="1"/>
              <a:t>(</a:t>
            </a:r>
            <a:r>
              <a:rPr lang="en-US" altLang="zh-CN" sz="800"/>
              <a:t>0</a:t>
            </a:r>
            <a:r>
              <a:rPr lang="en-US" altLang="zh-CN" sz="800" b="1"/>
              <a:t>);</a:t>
            </a:r>
          </a:p>
          <a:p>
            <a:pPr>
              <a:lnSpc>
                <a:spcPct val="80000"/>
              </a:lnSpc>
            </a:pPr>
            <a:r>
              <a:rPr lang="en-US" altLang="zh-CN" sz="800" b="1"/>
              <a:t>            </a:t>
            </a:r>
            <a:r>
              <a:rPr lang="en-US" altLang="zh-CN" sz="800"/>
              <a:t>td2</a:t>
            </a:r>
            <a:r>
              <a:rPr lang="en-US" altLang="zh-CN" sz="800" b="1"/>
              <a:t>.</a:t>
            </a:r>
            <a:r>
              <a:rPr lang="en-US" altLang="zh-CN" sz="800"/>
              <a:t>innerHTML</a:t>
            </a:r>
            <a:r>
              <a:rPr lang="en-US" altLang="zh-CN" sz="800" b="1"/>
              <a:t> </a:t>
            </a:r>
            <a:r>
              <a:rPr lang="en-US" altLang="zh-CN" sz="800"/>
              <a:t>=</a:t>
            </a:r>
            <a:r>
              <a:rPr lang="en-US" altLang="zh-CN" sz="800" b="1"/>
              <a:t> </a:t>
            </a:r>
            <a:r>
              <a:rPr lang="en-US" altLang="zh-CN" sz="800"/>
              <a:t>'t2'</a:t>
            </a:r>
            <a:r>
              <a:rPr lang="en-US" altLang="zh-CN" sz="800" b="1"/>
              <a:t>;</a:t>
            </a:r>
          </a:p>
          <a:p>
            <a:pPr>
              <a:lnSpc>
                <a:spcPct val="80000"/>
              </a:lnSpc>
            </a:pPr>
            <a:endParaRPr lang="en-US" altLang="zh-CN" sz="800" b="1"/>
          </a:p>
          <a:p>
            <a:pPr>
              <a:lnSpc>
                <a:spcPct val="80000"/>
              </a:lnSpc>
            </a:pP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'btn1'</a:t>
            </a:r>
            <a:r>
              <a:rPr lang="en-US" altLang="zh-CN" sz="800" b="1"/>
              <a:t>).</a:t>
            </a:r>
            <a:r>
              <a:rPr lang="en-US" altLang="zh-CN" sz="800"/>
              <a:t>onclick</a:t>
            </a:r>
            <a:r>
              <a:rPr lang="en-US" altLang="zh-CN" sz="800" b="1"/>
              <a:t> </a:t>
            </a:r>
            <a:r>
              <a:rPr lang="en-US" altLang="zh-CN" sz="800"/>
              <a:t>=</a:t>
            </a:r>
            <a:r>
              <a:rPr lang="en-US" altLang="zh-CN" sz="800" b="1"/>
              <a:t> </a:t>
            </a:r>
            <a:r>
              <a:rPr lang="en-US" altLang="zh-CN" sz="800"/>
              <a:t>function</a:t>
            </a:r>
            <a:r>
              <a:rPr lang="en-US" altLang="zh-CN" sz="800" b="1"/>
              <a:t> () {</a:t>
            </a:r>
          </a:p>
          <a:p>
            <a:pPr>
              <a:lnSpc>
                <a:spcPct val="80000"/>
              </a:lnSpc>
            </a:pPr>
            <a:endParaRPr lang="en-US" altLang="zh-CN" sz="800" b="1"/>
          </a:p>
          <a:p>
            <a:pPr>
              <a:lnSpc>
                <a:spcPct val="80000"/>
              </a:lnSpc>
            </a:pPr>
            <a:r>
              <a:rPr lang="en-US" altLang="zh-CN" sz="800" b="1"/>
              <a:t>                </a:t>
            </a:r>
            <a:r>
              <a:rPr lang="en-US" altLang="zh-CN" sz="800"/>
              <a:t>var</a:t>
            </a:r>
            <a:r>
              <a:rPr lang="en-US" altLang="zh-CN" sz="800" b="1"/>
              <a:t> </a:t>
            </a:r>
            <a:r>
              <a:rPr lang="en-US" altLang="zh-CN" sz="800"/>
              <a:t>iid</a:t>
            </a:r>
            <a:r>
              <a:rPr lang="en-US" altLang="zh-CN" sz="800" b="1"/>
              <a:t> </a:t>
            </a:r>
            <a:r>
              <a:rPr lang="en-US" altLang="zh-CN" sz="800"/>
              <a:t>=</a:t>
            </a:r>
            <a:r>
              <a:rPr lang="en-US" altLang="zh-CN" sz="800" b="1"/>
              <a:t> </a:t>
            </a:r>
            <a:r>
              <a:rPr lang="en-US" altLang="zh-CN" sz="800"/>
              <a:t>setInterval</a:t>
            </a:r>
            <a:r>
              <a:rPr lang="en-US" altLang="zh-CN" sz="800" b="1"/>
              <a:t>(</a:t>
            </a:r>
            <a:r>
              <a:rPr lang="en-US" altLang="zh-CN" sz="800"/>
              <a:t>function</a:t>
            </a:r>
            <a:r>
              <a:rPr lang="en-US" altLang="zh-CN" sz="800" b="1"/>
              <a:t> () {</a:t>
            </a:r>
          </a:p>
          <a:p>
            <a:pPr>
              <a:lnSpc>
                <a:spcPct val="80000"/>
              </a:lnSpc>
            </a:pPr>
            <a:r>
              <a:rPr lang="en-US" altLang="zh-CN" sz="800" b="1"/>
              <a:t>                    </a:t>
            </a:r>
            <a:r>
              <a:rPr lang="en-US" altLang="zh-CN" sz="800"/>
              <a:t>var</a:t>
            </a:r>
            <a:r>
              <a:rPr lang="en-US" altLang="zh-CN" sz="800" b="1"/>
              <a:t> </a:t>
            </a:r>
            <a:r>
              <a:rPr lang="en-US" altLang="zh-CN" sz="800"/>
              <a:t>h</a:t>
            </a:r>
            <a:r>
              <a:rPr lang="en-US" altLang="zh-CN" sz="800" b="1"/>
              <a:t> </a:t>
            </a:r>
            <a:r>
              <a:rPr lang="en-US" altLang="zh-CN" sz="800"/>
              <a:t>=</a:t>
            </a: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'dv1'</a:t>
            </a:r>
            <a:r>
              <a:rPr lang="en-US" altLang="zh-CN" sz="800" b="1"/>
              <a:t>).</a:t>
            </a:r>
            <a:r>
              <a:rPr lang="en-US" altLang="zh-CN" sz="800"/>
              <a:t>style</a:t>
            </a:r>
            <a:r>
              <a:rPr lang="en-US" altLang="zh-CN" sz="800" b="1"/>
              <a:t>.</a:t>
            </a:r>
            <a:r>
              <a:rPr lang="en-US" altLang="zh-CN" sz="800"/>
              <a:t>height</a:t>
            </a:r>
            <a:r>
              <a:rPr lang="en-US" altLang="zh-CN" sz="800" b="1"/>
              <a:t>;</a:t>
            </a:r>
          </a:p>
          <a:p>
            <a:pPr>
              <a:lnSpc>
                <a:spcPct val="80000"/>
              </a:lnSpc>
            </a:pPr>
            <a:r>
              <a:rPr lang="en-US" altLang="zh-CN" sz="800" b="1"/>
              <a:t>                    </a:t>
            </a:r>
            <a:r>
              <a:rPr lang="en-US" altLang="zh-CN" sz="800"/>
              <a:t>h</a:t>
            </a:r>
            <a:r>
              <a:rPr lang="en-US" altLang="zh-CN" sz="800" b="1"/>
              <a:t> </a:t>
            </a:r>
            <a:r>
              <a:rPr lang="en-US" altLang="zh-CN" sz="800"/>
              <a:t>=</a:t>
            </a:r>
            <a:r>
              <a:rPr lang="en-US" altLang="zh-CN" sz="800" b="1"/>
              <a:t> </a:t>
            </a:r>
            <a:r>
              <a:rPr lang="en-US" altLang="zh-CN" sz="800"/>
              <a:t>parseInt</a:t>
            </a:r>
            <a:r>
              <a:rPr lang="en-US" altLang="zh-CN" sz="800" b="1"/>
              <a:t>(</a:t>
            </a:r>
            <a:r>
              <a:rPr lang="en-US" altLang="zh-CN" sz="800"/>
              <a:t>h</a:t>
            </a:r>
            <a:r>
              <a:rPr lang="en-US" altLang="zh-CN" sz="800" b="1"/>
              <a:t>) </a:t>
            </a:r>
            <a:r>
              <a:rPr lang="en-US" altLang="zh-CN" sz="800"/>
              <a:t>-</a:t>
            </a:r>
            <a:r>
              <a:rPr lang="en-US" altLang="zh-CN" sz="800" b="1"/>
              <a:t> </a:t>
            </a:r>
            <a:r>
              <a:rPr lang="en-US" altLang="zh-CN" sz="800"/>
              <a:t>2</a:t>
            </a:r>
            <a:r>
              <a:rPr lang="en-US" altLang="zh-CN" sz="800" b="1"/>
              <a:t>;</a:t>
            </a:r>
          </a:p>
          <a:p>
            <a:pPr>
              <a:lnSpc>
                <a:spcPct val="80000"/>
              </a:lnSpc>
            </a:pPr>
            <a:r>
              <a:rPr lang="en-US" altLang="zh-CN" sz="800" b="1"/>
              <a:t>                    </a:t>
            </a:r>
            <a:r>
              <a:rPr lang="en-US" altLang="zh-CN" sz="800"/>
              <a:t>if</a:t>
            </a:r>
            <a:r>
              <a:rPr lang="en-US" altLang="zh-CN" sz="800" b="1"/>
              <a:t> (</a:t>
            </a:r>
            <a:r>
              <a:rPr lang="en-US" altLang="zh-CN" sz="800"/>
              <a:t>h</a:t>
            </a:r>
            <a:r>
              <a:rPr lang="en-US" altLang="zh-CN" sz="800" b="1"/>
              <a:t> </a:t>
            </a:r>
            <a:r>
              <a:rPr lang="en-US" altLang="zh-CN" sz="800"/>
              <a:t>&lt;</a:t>
            </a:r>
            <a:r>
              <a:rPr lang="en-US" altLang="zh-CN" sz="800" b="1"/>
              <a:t> </a:t>
            </a:r>
            <a:r>
              <a:rPr lang="en-US" altLang="zh-CN" sz="800"/>
              <a:t>0</a:t>
            </a:r>
            <a:r>
              <a:rPr lang="en-US" altLang="zh-CN" sz="800" b="1"/>
              <a:t>) {</a:t>
            </a:r>
          </a:p>
          <a:p>
            <a:pPr>
              <a:lnSpc>
                <a:spcPct val="80000"/>
              </a:lnSpc>
            </a:pPr>
            <a:r>
              <a:rPr lang="en-US" altLang="zh-CN" sz="800" b="1"/>
              <a:t>                        </a:t>
            </a:r>
            <a:r>
              <a:rPr lang="en-US" altLang="zh-CN" sz="800"/>
              <a:t>clearInterval</a:t>
            </a:r>
            <a:r>
              <a:rPr lang="en-US" altLang="zh-CN" sz="800" b="1"/>
              <a:t>(</a:t>
            </a:r>
            <a:r>
              <a:rPr lang="en-US" altLang="zh-CN" sz="800"/>
              <a:t>iid</a:t>
            </a:r>
            <a:r>
              <a:rPr lang="en-US" altLang="zh-CN" sz="800" b="1"/>
              <a:t>);</a:t>
            </a:r>
          </a:p>
          <a:p>
            <a:pPr>
              <a:lnSpc>
                <a:spcPct val="80000"/>
              </a:lnSpc>
            </a:pP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'dv1'</a:t>
            </a:r>
            <a:r>
              <a:rPr lang="en-US" altLang="zh-CN" sz="800" b="1"/>
              <a:t>).</a:t>
            </a:r>
            <a:r>
              <a:rPr lang="en-US" altLang="zh-CN" sz="800"/>
              <a:t>style</a:t>
            </a:r>
            <a:r>
              <a:rPr lang="en-US" altLang="zh-CN" sz="800" b="1"/>
              <a:t>.</a:t>
            </a:r>
            <a:r>
              <a:rPr lang="en-US" altLang="zh-CN" sz="800"/>
              <a:t>display</a:t>
            </a:r>
            <a:r>
              <a:rPr lang="en-US" altLang="zh-CN" sz="800" b="1"/>
              <a:t> </a:t>
            </a:r>
            <a:r>
              <a:rPr lang="en-US" altLang="zh-CN" sz="800"/>
              <a:t>=</a:t>
            </a:r>
            <a:r>
              <a:rPr lang="en-US" altLang="zh-CN" sz="800" b="1"/>
              <a:t> </a:t>
            </a:r>
            <a:r>
              <a:rPr lang="en-US" altLang="zh-CN" sz="800"/>
              <a:t>'none'</a:t>
            </a:r>
            <a:r>
              <a:rPr lang="en-US" altLang="zh-CN" sz="800" b="1"/>
              <a:t>;</a:t>
            </a:r>
          </a:p>
          <a:p>
            <a:pPr>
              <a:lnSpc>
                <a:spcPct val="80000"/>
              </a:lnSpc>
            </a:pPr>
            <a:r>
              <a:rPr lang="en-US" altLang="zh-CN" sz="800" b="1"/>
              <a:t>                    } </a:t>
            </a:r>
            <a:r>
              <a:rPr lang="en-US" altLang="zh-CN" sz="800"/>
              <a:t>else</a:t>
            </a:r>
            <a:r>
              <a:rPr lang="en-US" altLang="zh-CN" sz="800" b="1"/>
              <a:t> {</a:t>
            </a:r>
          </a:p>
          <a:p>
            <a:pPr>
              <a:lnSpc>
                <a:spcPct val="80000"/>
              </a:lnSpc>
            </a:pP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'dv1'</a:t>
            </a:r>
            <a:r>
              <a:rPr lang="en-US" altLang="zh-CN" sz="800" b="1"/>
              <a:t>).</a:t>
            </a:r>
            <a:r>
              <a:rPr lang="en-US" altLang="zh-CN" sz="800"/>
              <a:t>style</a:t>
            </a:r>
            <a:r>
              <a:rPr lang="en-US" altLang="zh-CN" sz="800" b="1"/>
              <a:t>.</a:t>
            </a:r>
            <a:r>
              <a:rPr lang="en-US" altLang="zh-CN" sz="800"/>
              <a:t>height</a:t>
            </a:r>
            <a:r>
              <a:rPr lang="en-US" altLang="zh-CN" sz="800" b="1"/>
              <a:t> </a:t>
            </a:r>
            <a:r>
              <a:rPr lang="en-US" altLang="zh-CN" sz="800"/>
              <a:t>=</a:t>
            </a:r>
            <a:r>
              <a:rPr lang="en-US" altLang="zh-CN" sz="800" b="1"/>
              <a:t> </a:t>
            </a:r>
            <a:r>
              <a:rPr lang="en-US" altLang="zh-CN" sz="800"/>
              <a:t>h</a:t>
            </a:r>
            <a:r>
              <a:rPr lang="en-US" altLang="zh-CN" sz="800" b="1"/>
              <a:t> </a:t>
            </a:r>
            <a:r>
              <a:rPr lang="en-US" altLang="zh-CN" sz="800"/>
              <a:t>+</a:t>
            </a:r>
            <a:r>
              <a:rPr lang="en-US" altLang="zh-CN" sz="800" b="1"/>
              <a:t> </a:t>
            </a:r>
            <a:r>
              <a:rPr lang="en-US" altLang="zh-CN" sz="800"/>
              <a:t>'px'</a:t>
            </a:r>
            <a:r>
              <a:rPr lang="en-US" altLang="zh-CN" sz="800" b="1"/>
              <a:t>;</a:t>
            </a:r>
          </a:p>
          <a:p>
            <a:pPr>
              <a:lnSpc>
                <a:spcPct val="80000"/>
              </a:lnSpc>
            </a:pPr>
            <a:r>
              <a:rPr lang="en-US" altLang="zh-CN" sz="800" b="1"/>
              <a:t>                        </a:t>
            </a:r>
            <a:r>
              <a:rPr lang="en-US" altLang="zh-CN" sz="800"/>
              <a:t>document</a:t>
            </a:r>
            <a:r>
              <a:rPr lang="en-US" altLang="zh-CN" sz="800" b="1"/>
              <a:t>.</a:t>
            </a:r>
            <a:r>
              <a:rPr lang="en-US" altLang="zh-CN" sz="800"/>
              <a:t>getElementById</a:t>
            </a:r>
            <a:r>
              <a:rPr lang="en-US" altLang="zh-CN" sz="800" b="1"/>
              <a:t>(</a:t>
            </a:r>
            <a:r>
              <a:rPr lang="en-US" altLang="zh-CN" sz="800"/>
              <a:t>'dv1'</a:t>
            </a:r>
            <a:r>
              <a:rPr lang="en-US" altLang="zh-CN" sz="800" b="1"/>
              <a:t>).</a:t>
            </a:r>
            <a:r>
              <a:rPr lang="en-US" altLang="zh-CN" sz="800"/>
              <a:t>style</a:t>
            </a:r>
            <a:r>
              <a:rPr lang="en-US" altLang="zh-CN" sz="800" b="1"/>
              <a:t>.</a:t>
            </a:r>
            <a:r>
              <a:rPr lang="en-US" altLang="zh-CN" sz="800"/>
              <a:t>overflow</a:t>
            </a:r>
            <a:r>
              <a:rPr lang="en-US" altLang="zh-CN" sz="800" b="1"/>
              <a:t> </a:t>
            </a:r>
            <a:r>
              <a:rPr lang="en-US" altLang="zh-CN" sz="800"/>
              <a:t>=</a:t>
            </a:r>
            <a:r>
              <a:rPr lang="en-US" altLang="zh-CN" sz="800" b="1"/>
              <a:t> </a:t>
            </a:r>
            <a:r>
              <a:rPr lang="en-US" altLang="zh-CN" sz="800"/>
              <a:t>'hidden'</a:t>
            </a:r>
            <a:r>
              <a:rPr lang="en-US" altLang="zh-CN" sz="800" b="1"/>
              <a:t>;</a:t>
            </a:r>
          </a:p>
          <a:p>
            <a:pPr>
              <a:lnSpc>
                <a:spcPct val="80000"/>
              </a:lnSpc>
            </a:pPr>
            <a:r>
              <a:rPr lang="en-US" altLang="zh-CN" sz="800" b="1"/>
              <a:t>                    }</a:t>
            </a:r>
          </a:p>
          <a:p>
            <a:pPr>
              <a:lnSpc>
                <a:spcPct val="80000"/>
              </a:lnSpc>
            </a:pPr>
            <a:r>
              <a:rPr lang="en-US" altLang="zh-CN" sz="800" b="1"/>
              <a:t>                }</a:t>
            </a:r>
            <a:r>
              <a:rPr lang="en-US" altLang="zh-CN" sz="800"/>
              <a:t>,</a:t>
            </a:r>
            <a:r>
              <a:rPr lang="en-US" altLang="zh-CN" sz="800" b="1"/>
              <a:t> </a:t>
            </a:r>
            <a:r>
              <a:rPr lang="en-US" altLang="zh-CN" sz="800"/>
              <a:t>10</a:t>
            </a:r>
            <a:r>
              <a:rPr lang="en-US" altLang="zh-CN" sz="800" b="1"/>
              <a:t>);</a:t>
            </a:r>
          </a:p>
          <a:p>
            <a:pPr>
              <a:lnSpc>
                <a:spcPct val="80000"/>
              </a:lnSpc>
            </a:pPr>
            <a:endParaRPr lang="en-US" altLang="zh-CN" sz="800" b="1"/>
          </a:p>
          <a:p>
            <a:pPr>
              <a:lnSpc>
                <a:spcPct val="80000"/>
              </a:lnSpc>
            </a:pPr>
            <a:r>
              <a:rPr lang="en-US" altLang="zh-CN" sz="800" b="1"/>
              <a:t>               </a:t>
            </a:r>
          </a:p>
          <a:p>
            <a:pPr>
              <a:lnSpc>
                <a:spcPct val="80000"/>
              </a:lnSpc>
            </a:pPr>
            <a:r>
              <a:rPr lang="en-US" altLang="zh-CN" sz="800" b="1"/>
              <a:t>            };</a:t>
            </a:r>
          </a:p>
          <a:p>
            <a:pPr>
              <a:lnSpc>
                <a:spcPct val="80000"/>
              </a:lnSpc>
            </a:pPr>
            <a:endParaRPr lang="en-US" altLang="zh-CN" sz="800" b="1"/>
          </a:p>
          <a:p>
            <a:pPr>
              <a:lnSpc>
                <a:spcPct val="80000"/>
              </a:lnSpc>
            </a:pPr>
            <a:r>
              <a:rPr lang="en-US" altLang="zh-CN" sz="800" b="1"/>
              <a:t>        };</a:t>
            </a:r>
          </a:p>
          <a:p>
            <a:pPr>
              <a:lnSpc>
                <a:spcPct val="80000"/>
              </a:lnSpc>
            </a:pPr>
            <a:endParaRPr lang="en-US" altLang="zh-CN" sz="800" b="1"/>
          </a:p>
          <a:p>
            <a:pPr>
              <a:lnSpc>
                <a:spcPct val="80000"/>
              </a:lnSpc>
            </a:pPr>
            <a:endParaRPr lang="en-US" altLang="zh-CN" sz="800" b="1"/>
          </a:p>
          <a:p>
            <a:pPr>
              <a:lnSpc>
                <a:spcPct val="80000"/>
              </a:lnSpc>
            </a:pPr>
            <a:r>
              <a:rPr lang="en-US" altLang="zh-CN" sz="800" b="1"/>
              <a:t>    </a:t>
            </a:r>
            <a:r>
              <a:rPr lang="en-US" altLang="zh-CN" sz="800"/>
              <a:t>&lt;/script&gt;</a:t>
            </a:r>
            <a:endParaRPr lang="en-US" altLang="zh-CN" sz="800" b="1"/>
          </a:p>
          <a:p>
            <a:pPr>
              <a:lnSpc>
                <a:spcPct val="80000"/>
              </a:lnSpc>
            </a:pPr>
            <a:r>
              <a:rPr lang="en-US" altLang="zh-CN" sz="800"/>
              <a:t>&lt;/head&gt;</a:t>
            </a:r>
            <a:endParaRPr lang="en-US" altLang="zh-CN" sz="800" b="1"/>
          </a:p>
          <a:p>
            <a:pPr>
              <a:lnSpc>
                <a:spcPct val="80000"/>
              </a:lnSpc>
            </a:pPr>
            <a:r>
              <a:rPr lang="en-US" altLang="zh-CN" sz="800"/>
              <a:t>&lt;body&gt;</a:t>
            </a:r>
            <a:endParaRPr lang="en-US" altLang="zh-CN" sz="800" b="1"/>
          </a:p>
          <a:p>
            <a:pPr>
              <a:lnSpc>
                <a:spcPct val="80000"/>
              </a:lnSpc>
            </a:pPr>
            <a:r>
              <a:rPr lang="en-US" altLang="zh-CN" sz="800" b="1"/>
              <a:t>    </a:t>
            </a:r>
            <a:r>
              <a:rPr lang="en-US" altLang="zh-CN" sz="800"/>
              <a:t>&lt;input</a:t>
            </a:r>
            <a:r>
              <a:rPr lang="en-US" altLang="zh-CN" sz="800" b="1"/>
              <a:t> </a:t>
            </a:r>
            <a:r>
              <a:rPr lang="en-US" altLang="zh-CN" sz="800"/>
              <a:t>type="button"</a:t>
            </a:r>
            <a:r>
              <a:rPr lang="en-US" altLang="zh-CN" sz="800" b="1"/>
              <a:t> </a:t>
            </a:r>
            <a:r>
              <a:rPr lang="en-US" altLang="zh-CN" sz="800"/>
              <a:t>name="name"</a:t>
            </a:r>
            <a:r>
              <a:rPr lang="en-US" altLang="zh-CN" sz="800" b="1"/>
              <a:t> </a:t>
            </a:r>
            <a:r>
              <a:rPr lang="en-US" altLang="zh-CN" sz="800"/>
              <a:t>value="close"</a:t>
            </a:r>
            <a:r>
              <a:rPr lang="en-US" altLang="zh-CN" sz="800" b="1"/>
              <a:t> </a:t>
            </a:r>
            <a:r>
              <a:rPr lang="en-US" altLang="zh-CN" sz="800"/>
              <a:t>id="btn1"</a:t>
            </a:r>
            <a:r>
              <a:rPr lang="en-US" altLang="zh-CN" sz="800" b="1"/>
              <a:t> </a:t>
            </a:r>
            <a:r>
              <a:rPr lang="en-US" altLang="zh-CN" sz="800"/>
              <a:t>/&gt;</a:t>
            </a:r>
            <a:endParaRPr lang="en-US" altLang="zh-CN" sz="800" b="1"/>
          </a:p>
          <a:p>
            <a:pPr>
              <a:lnSpc>
                <a:spcPct val="80000"/>
              </a:lnSpc>
            </a:pPr>
            <a:r>
              <a:rPr lang="en-US" altLang="zh-CN" sz="800" b="1"/>
              <a:t>    </a:t>
            </a:r>
            <a:r>
              <a:rPr lang="en-US" altLang="zh-CN" sz="800"/>
              <a:t>&lt;div</a:t>
            </a:r>
            <a:r>
              <a:rPr lang="en-US" altLang="zh-CN" sz="800" b="1"/>
              <a:t> </a:t>
            </a:r>
            <a:r>
              <a:rPr lang="en-US" altLang="zh-CN" sz="800"/>
              <a:t>id="dv1"</a:t>
            </a:r>
            <a:r>
              <a:rPr lang="en-US" altLang="zh-CN" sz="800" b="1"/>
              <a:t> </a:t>
            </a:r>
            <a:r>
              <a:rPr lang="en-US" altLang="zh-CN" sz="800"/>
              <a:t>style="height: 300px; width: 200px; background-color: #00FF00"&gt;</a:t>
            </a:r>
            <a:endParaRPr lang="en-US" altLang="zh-CN" sz="800" b="1"/>
          </a:p>
          <a:p>
            <a:pPr>
              <a:lnSpc>
                <a:spcPct val="80000"/>
              </a:lnSpc>
            </a:pPr>
            <a:r>
              <a:rPr lang="en-US" altLang="zh-CN" sz="800" b="1"/>
              <a:t>        </a:t>
            </a:r>
            <a:r>
              <a:rPr lang="en-US" altLang="zh-CN" sz="800"/>
              <a:t>&lt;input</a:t>
            </a:r>
            <a:r>
              <a:rPr lang="en-US" altLang="zh-CN" sz="800" b="1"/>
              <a:t> </a:t>
            </a:r>
            <a:r>
              <a:rPr lang="en-US" altLang="zh-CN" sz="800"/>
              <a:t>type="button"</a:t>
            </a:r>
            <a:r>
              <a:rPr lang="en-US" altLang="zh-CN" sz="800" b="1"/>
              <a:t> </a:t>
            </a:r>
            <a:r>
              <a:rPr lang="en-US" altLang="zh-CN" sz="800"/>
              <a:t>name="name"</a:t>
            </a:r>
            <a:r>
              <a:rPr lang="en-US" altLang="zh-CN" sz="800" b="1"/>
              <a:t> </a:t>
            </a:r>
            <a:r>
              <a:rPr lang="en-US" altLang="zh-CN" sz="800"/>
              <a:t>value="bbbbbbbbbbbbbbbbbbbbb"</a:t>
            </a:r>
            <a:r>
              <a:rPr lang="en-US" altLang="zh-CN" sz="800" b="1"/>
              <a:t> </a:t>
            </a:r>
            <a:r>
              <a:rPr lang="en-US" altLang="zh-CN" sz="800"/>
              <a:t>/&gt;</a:t>
            </a:r>
            <a:endParaRPr lang="en-US" altLang="zh-CN" sz="800" b="1"/>
          </a:p>
          <a:p>
            <a:pPr>
              <a:lnSpc>
                <a:spcPct val="80000"/>
              </a:lnSpc>
            </a:pPr>
            <a:r>
              <a:rPr lang="en-US" altLang="zh-CN" sz="800" b="1"/>
              <a:t>        </a:t>
            </a:r>
            <a:r>
              <a:rPr lang="en-US" altLang="zh-CN" sz="800"/>
              <a:t>&lt;br</a:t>
            </a:r>
            <a:r>
              <a:rPr lang="en-US" altLang="zh-CN" sz="800" b="1"/>
              <a:t> </a:t>
            </a:r>
            <a:r>
              <a:rPr lang="en-US" altLang="zh-CN" sz="800"/>
              <a:t>/&gt;</a:t>
            </a:r>
            <a:endParaRPr lang="en-US" altLang="zh-CN" sz="800" b="1"/>
          </a:p>
          <a:p>
            <a:pPr>
              <a:lnSpc>
                <a:spcPct val="80000"/>
              </a:lnSpc>
            </a:pPr>
            <a:r>
              <a:rPr lang="en-US" altLang="zh-CN" sz="800" b="1"/>
              <a:t>        </a:t>
            </a:r>
            <a:r>
              <a:rPr lang="en-US" altLang="zh-CN" sz="800"/>
              <a:t>&lt;input</a:t>
            </a:r>
            <a:r>
              <a:rPr lang="en-US" altLang="zh-CN" sz="800" b="1"/>
              <a:t> </a:t>
            </a:r>
            <a:r>
              <a:rPr lang="en-US" altLang="zh-CN" sz="800"/>
              <a:t>type="text"</a:t>
            </a:r>
            <a:r>
              <a:rPr lang="en-US" altLang="zh-CN" sz="800" b="1"/>
              <a:t> </a:t>
            </a:r>
            <a:r>
              <a:rPr lang="en-US" altLang="zh-CN" sz="800"/>
              <a:t>name="name"</a:t>
            </a:r>
            <a:r>
              <a:rPr lang="en-US" altLang="zh-CN" sz="800" b="1"/>
              <a:t> </a:t>
            </a:r>
            <a:r>
              <a:rPr lang="en-US" altLang="zh-CN" sz="800"/>
              <a:t>value=" "</a:t>
            </a:r>
            <a:r>
              <a:rPr lang="en-US" altLang="zh-CN" sz="800" b="1"/>
              <a:t> </a:t>
            </a:r>
            <a:r>
              <a:rPr lang="en-US" altLang="zh-CN" sz="800"/>
              <a:t>/&gt;</a:t>
            </a:r>
            <a:endParaRPr lang="en-US" altLang="zh-CN" sz="800" b="1"/>
          </a:p>
          <a:p>
            <a:pPr>
              <a:lnSpc>
                <a:spcPct val="80000"/>
              </a:lnSpc>
            </a:pPr>
            <a:r>
              <a:rPr lang="en-US" altLang="zh-CN" sz="800" b="1"/>
              <a:t>        </a:t>
            </a:r>
            <a:r>
              <a:rPr lang="en-US" altLang="zh-CN" sz="800"/>
              <a:t>&lt;table</a:t>
            </a:r>
            <a:r>
              <a:rPr lang="en-US" altLang="zh-CN" sz="800" b="1"/>
              <a:t> </a:t>
            </a:r>
            <a:r>
              <a:rPr lang="en-US" altLang="zh-CN" sz="800"/>
              <a:t>id="tb"</a:t>
            </a:r>
            <a:r>
              <a:rPr lang="en-US" altLang="zh-CN" sz="800" b="1"/>
              <a:t> </a:t>
            </a:r>
            <a:r>
              <a:rPr lang="en-US" altLang="zh-CN" sz="800"/>
              <a:t>border="1"</a:t>
            </a:r>
            <a:r>
              <a:rPr lang="en-US" altLang="zh-CN" sz="800" b="1"/>
              <a:t> </a:t>
            </a:r>
            <a:r>
              <a:rPr lang="en-US" altLang="zh-CN" sz="800"/>
              <a:t>cellpadding="0"</a:t>
            </a:r>
            <a:r>
              <a:rPr lang="en-US" altLang="zh-CN" sz="800" b="1"/>
              <a:t> </a:t>
            </a:r>
            <a:r>
              <a:rPr lang="en-US" altLang="zh-CN" sz="800"/>
              <a:t>cellspacing="0"&gt;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AA</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BB</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CC</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&lt;td&gt;</a:t>
            </a:r>
            <a:endParaRPr lang="en-US" altLang="zh-CN" sz="800" b="1"/>
          </a:p>
          <a:p>
            <a:pPr>
              <a:lnSpc>
                <a:spcPct val="80000"/>
              </a:lnSpc>
            </a:pPr>
            <a:r>
              <a:rPr lang="en-US" altLang="zh-CN" sz="800" b="1"/>
              <a:t>                    DD</a:t>
            </a:r>
          </a:p>
          <a:p>
            <a:pPr>
              <a:lnSpc>
                <a:spcPct val="80000"/>
              </a:lnSpc>
            </a:pPr>
            <a:r>
              <a:rPr lang="en-US" altLang="zh-CN" sz="800" b="1"/>
              <a:t>                </a:t>
            </a:r>
            <a:r>
              <a:rPr lang="en-US" altLang="zh-CN" sz="800"/>
              <a:t>&lt;/td&gt;</a:t>
            </a:r>
            <a:endParaRPr lang="en-US" altLang="zh-CN" sz="800" b="1"/>
          </a:p>
          <a:p>
            <a:pPr>
              <a:lnSpc>
                <a:spcPct val="80000"/>
              </a:lnSpc>
            </a:pPr>
            <a:r>
              <a:rPr lang="en-US" altLang="zh-CN" sz="800" b="1"/>
              <a:t>            </a:t>
            </a:r>
            <a:r>
              <a:rPr lang="en-US" altLang="zh-CN" sz="800"/>
              <a:t>&lt;/tr&gt;</a:t>
            </a:r>
            <a:endParaRPr lang="en-US" altLang="zh-CN" sz="800" b="1"/>
          </a:p>
          <a:p>
            <a:pPr>
              <a:lnSpc>
                <a:spcPct val="80000"/>
              </a:lnSpc>
            </a:pPr>
            <a:r>
              <a:rPr lang="en-US" altLang="zh-CN" sz="800" b="1"/>
              <a:t>        </a:t>
            </a:r>
            <a:r>
              <a:rPr lang="en-US" altLang="zh-CN" sz="800"/>
              <a:t>&lt;/table&gt;</a:t>
            </a:r>
            <a:endParaRPr lang="en-US" altLang="zh-CN" sz="800" b="1"/>
          </a:p>
          <a:p>
            <a:pPr>
              <a:lnSpc>
                <a:spcPct val="80000"/>
              </a:lnSpc>
            </a:pPr>
            <a:r>
              <a:rPr lang="en-US" altLang="zh-CN" sz="800" b="1"/>
              <a:t>    </a:t>
            </a:r>
            <a:r>
              <a:rPr lang="en-US" altLang="zh-CN" sz="800"/>
              <a:t>&lt;/div&gt;</a:t>
            </a:r>
            <a:endParaRPr lang="en-US" altLang="zh-CN" sz="800" b="1"/>
          </a:p>
          <a:p>
            <a:pPr>
              <a:lnSpc>
                <a:spcPct val="80000"/>
              </a:lnSpc>
            </a:pPr>
            <a:r>
              <a:rPr lang="en-US" altLang="zh-CN" sz="800"/>
              <a:t>&lt;/body&gt;</a:t>
            </a:r>
            <a:endParaRPr lang="en-US" altLang="zh-CN" sz="800" b="1"/>
          </a:p>
          <a:p>
            <a:pPr>
              <a:lnSpc>
                <a:spcPct val="80000"/>
              </a:lnSpc>
            </a:pPr>
            <a:r>
              <a:rPr lang="en-US" altLang="zh-CN" sz="800"/>
              <a:t>&lt;/html&gt;</a:t>
            </a:r>
            <a:endParaRPr lang="en-US" altLang="zh-CN" sz="800" b="1"/>
          </a:p>
          <a:p>
            <a:pPr>
              <a:lnSpc>
                <a:spcPct val="80000"/>
              </a:lnSpc>
            </a:pPr>
            <a:endParaRPr lang="en-US" altLang="zh-CN" sz="800" b="1"/>
          </a:p>
          <a:p>
            <a:pPr>
              <a:lnSpc>
                <a:spcPct val="80000"/>
              </a:lnSpc>
            </a:pPr>
            <a:endParaRPr lang="en-US" altLang="zh-CN" sz="800"/>
          </a:p>
        </p:txBody>
      </p:sp>
    </p:spTree>
    <p:extLst>
      <p:ext uri="{BB962C8B-B14F-4D97-AF65-F5344CB8AC3E}">
        <p14:creationId xmlns:p14="http://schemas.microsoft.com/office/powerpoint/2010/main" val="2877237735"/>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p:spPr>
        <p:txBody>
          <a:bodyPr/>
          <a:lstStyle/>
          <a:p>
            <a:pPr>
              <a:lnSpc>
                <a:spcPct val="80000"/>
              </a:lnSpc>
            </a:pPr>
            <a:r>
              <a:rPr lang="en-US" altLang="zh-CN" sz="1000" b="1"/>
              <a:t>&lt;html&gt;</a:t>
            </a:r>
          </a:p>
          <a:p>
            <a:pPr>
              <a:lnSpc>
                <a:spcPct val="80000"/>
              </a:lnSpc>
            </a:pPr>
            <a:r>
              <a:rPr lang="en-US" altLang="zh-CN" sz="1000" b="1"/>
              <a:t> &lt;head&gt;</a:t>
            </a:r>
          </a:p>
          <a:p>
            <a:pPr>
              <a:lnSpc>
                <a:spcPct val="80000"/>
              </a:lnSpc>
            </a:pPr>
            <a:r>
              <a:rPr lang="en-US" altLang="zh-CN" sz="1000" b="1"/>
              <a:t>  &lt;title&gt; new document &lt;/title&gt;</a:t>
            </a:r>
          </a:p>
          <a:p>
            <a:pPr>
              <a:lnSpc>
                <a:spcPct val="80000"/>
              </a:lnSpc>
            </a:pPr>
            <a:r>
              <a:rPr lang="en-US" altLang="zh-CN" sz="1000" b="1"/>
              <a:t>  &lt;script type="text/javascript"&gt;</a:t>
            </a:r>
          </a:p>
          <a:p>
            <a:pPr>
              <a:lnSpc>
                <a:spcPct val="80000"/>
              </a:lnSpc>
            </a:pPr>
            <a:r>
              <a:rPr lang="en-US" altLang="zh-CN" sz="1000" b="1"/>
              <a:t>  function f1(){</a:t>
            </a:r>
          </a:p>
          <a:p>
            <a:pPr>
              <a:lnSpc>
                <a:spcPct val="80000"/>
              </a:lnSpc>
            </a:pPr>
            <a:r>
              <a:rPr lang="en-US" altLang="zh-CN" sz="1000" b="1"/>
              <a:t>  /*</a:t>
            </a:r>
          </a:p>
          <a:p>
            <a:pPr>
              <a:lnSpc>
                <a:spcPct val="80000"/>
              </a:lnSpc>
            </a:pPr>
            <a:r>
              <a:rPr lang="en-US" altLang="zh-CN" sz="1000" b="1"/>
              <a:t>	  document.body.onmousedown=function(){</a:t>
            </a:r>
          </a:p>
          <a:p>
            <a:pPr>
              <a:lnSpc>
                <a:spcPct val="80000"/>
              </a:lnSpc>
            </a:pPr>
            <a:r>
              <a:rPr lang="en-US" altLang="zh-CN" sz="1000" b="1"/>
              <a:t>	  alert('click');</a:t>
            </a:r>
          </a:p>
          <a:p>
            <a:pPr>
              <a:lnSpc>
                <a:spcPct val="80000"/>
              </a:lnSpc>
            </a:pPr>
            <a:r>
              <a:rPr lang="en-US" altLang="zh-CN" sz="1000" b="1"/>
              <a:t>		}</a:t>
            </a:r>
          </a:p>
          <a:p>
            <a:pPr>
              <a:lnSpc>
                <a:spcPct val="80000"/>
              </a:lnSpc>
            </a:pPr>
            <a:r>
              <a:rPr lang="en-US" altLang="zh-CN" sz="1000" b="1"/>
              <a:t>		*/</a:t>
            </a:r>
          </a:p>
          <a:p>
            <a:pPr>
              <a:lnSpc>
                <a:spcPct val="80000"/>
              </a:lnSpc>
            </a:pPr>
            <a:r>
              <a:rPr lang="en-US" altLang="zh-CN" sz="1000" b="1"/>
              <a:t>		document.onmousedown=function(){</a:t>
            </a:r>
          </a:p>
          <a:p>
            <a:pPr>
              <a:lnSpc>
                <a:spcPct val="80000"/>
              </a:lnSpc>
            </a:pPr>
            <a:r>
              <a:rPr lang="en-US" altLang="zh-CN" sz="1000" b="1"/>
              <a:t>	  alert('click');</a:t>
            </a:r>
          </a:p>
          <a:p>
            <a:pPr>
              <a:lnSpc>
                <a:spcPct val="80000"/>
              </a:lnSpc>
            </a:pPr>
            <a:r>
              <a:rPr lang="en-US" altLang="zh-CN" sz="1000" b="1"/>
              <a:t>		}</a:t>
            </a:r>
          </a:p>
          <a:p>
            <a:pPr>
              <a:lnSpc>
                <a:spcPct val="80000"/>
              </a:lnSpc>
            </a:pPr>
            <a:r>
              <a:rPr lang="en-US" altLang="zh-CN" sz="1000" b="1"/>
              <a:t>  }</a:t>
            </a:r>
          </a:p>
          <a:p>
            <a:pPr>
              <a:lnSpc>
                <a:spcPct val="80000"/>
              </a:lnSpc>
            </a:pPr>
            <a:r>
              <a:rPr lang="en-US" altLang="zh-CN" sz="1000" b="1"/>
              <a:t>	</a:t>
            </a:r>
          </a:p>
          <a:p>
            <a:pPr>
              <a:lnSpc>
                <a:spcPct val="80000"/>
              </a:lnSpc>
            </a:pPr>
            <a:r>
              <a:rPr lang="en-US" altLang="zh-CN" sz="1000" b="1"/>
              <a:t>  &lt;/script&gt;</a:t>
            </a:r>
          </a:p>
          <a:p>
            <a:pPr>
              <a:lnSpc>
                <a:spcPct val="80000"/>
              </a:lnSpc>
            </a:pPr>
            <a:r>
              <a:rPr lang="en-US" altLang="zh-CN" sz="1000" b="1"/>
              <a:t> &lt;/head&gt;</a:t>
            </a:r>
          </a:p>
          <a:p>
            <a:pPr>
              <a:lnSpc>
                <a:spcPct val="80000"/>
              </a:lnSpc>
            </a:pPr>
            <a:endParaRPr lang="en-US" altLang="zh-CN" sz="1000" b="1"/>
          </a:p>
          <a:p>
            <a:pPr>
              <a:lnSpc>
                <a:spcPct val="80000"/>
              </a:lnSpc>
            </a:pPr>
            <a:r>
              <a:rPr lang="en-US" altLang="zh-CN" sz="1000" b="1"/>
              <a:t> &lt;body&gt;</a:t>
            </a:r>
          </a:p>
          <a:p>
            <a:pPr>
              <a:lnSpc>
                <a:spcPct val="80000"/>
              </a:lnSpc>
            </a:pPr>
            <a:r>
              <a:rPr lang="en-US" altLang="zh-CN" sz="1000" b="1"/>
              <a:t>  &lt;input type="button" value="set click" onclick="f1();"/&gt;</a:t>
            </a:r>
          </a:p>
          <a:p>
            <a:pPr>
              <a:lnSpc>
                <a:spcPct val="80000"/>
              </a:lnSpc>
            </a:pPr>
            <a:r>
              <a:rPr lang="en-US" altLang="zh-CN" sz="1000" b="1"/>
              <a:t>  aaa&lt;br/&gt;aaa&lt;br/&gt;</a:t>
            </a:r>
          </a:p>
          <a:p>
            <a:pPr>
              <a:lnSpc>
                <a:spcPct val="80000"/>
              </a:lnSpc>
            </a:pPr>
            <a:r>
              <a:rPr lang="en-US" altLang="zh-CN" sz="1000" b="1"/>
              <a:t> &lt;/body&gt;</a:t>
            </a:r>
          </a:p>
          <a:p>
            <a:pPr>
              <a:lnSpc>
                <a:spcPct val="80000"/>
              </a:lnSpc>
            </a:pPr>
            <a:r>
              <a:rPr lang="en-US" altLang="zh-CN" sz="1000" b="1"/>
              <a:t>&lt;/html&gt;</a:t>
            </a:r>
          </a:p>
          <a:p>
            <a:pPr>
              <a:lnSpc>
                <a:spcPct val="80000"/>
              </a:lnSpc>
            </a:pPr>
            <a:endParaRPr lang="zh-CN" altLang="en-US" sz="1000" b="1"/>
          </a:p>
        </p:txBody>
      </p:sp>
    </p:spTree>
    <p:extLst>
      <p:ext uri="{BB962C8B-B14F-4D97-AF65-F5344CB8AC3E}">
        <p14:creationId xmlns:p14="http://schemas.microsoft.com/office/powerpoint/2010/main" val="2175023424"/>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p:spPr>
        <p:txBody>
          <a:bodyPr/>
          <a:lstStyle/>
          <a:p>
            <a:pPr>
              <a:lnSpc>
                <a:spcPct val="80000"/>
              </a:lnSpc>
            </a:pPr>
            <a:r>
              <a:rPr lang="en-US" altLang="zh-CN" sz="800"/>
              <a:t>Td</a:t>
            </a:r>
            <a:r>
              <a:rPr lang="zh-CN" altLang="en-US" sz="800"/>
              <a:t>单元格中如果什么都不写，则设置边框不会有显示效果，设置高度、宽度</a:t>
            </a:r>
            <a:r>
              <a:rPr lang="en-US" altLang="zh-CN" sz="800"/>
              <a:t>+</a:t>
            </a:r>
            <a:r>
              <a:rPr lang="zh-CN" altLang="en-US" sz="800"/>
              <a:t>背景色可以显示。</a:t>
            </a:r>
            <a:endParaRPr lang="en-US" altLang="zh-CN" sz="800"/>
          </a:p>
          <a:p>
            <a:pPr>
              <a:lnSpc>
                <a:spcPct val="80000"/>
              </a:lnSpc>
            </a:pPr>
            <a:endParaRPr lang="en-US" altLang="zh-CN" sz="800"/>
          </a:p>
          <a:p>
            <a:pPr>
              <a:lnSpc>
                <a:spcPct val="80000"/>
              </a:lnSpc>
            </a:pPr>
            <a:r>
              <a:rPr lang="en-US" altLang="zh-CN" sz="800"/>
              <a:t>1</a:t>
            </a:r>
            <a:r>
              <a:rPr lang="zh-CN" altLang="en-US" sz="800"/>
              <a:t>、点击按钮层变大：</a:t>
            </a:r>
          </a:p>
          <a:p>
            <a:pPr>
              <a:lnSpc>
                <a:spcPct val="80000"/>
              </a:lnSpc>
            </a:pPr>
            <a:r>
              <a:rPr lang="en-US" altLang="en-US" sz="800" noProof="1"/>
              <a:t>&lt;div id="testDiv" style="position:absolute;width:0px;height:0px;top:100px;height:100px"&gt;</a:t>
            </a:r>
            <a:r>
              <a:rPr lang="zh-CN" altLang="en-US" sz="800" noProof="1"/>
              <a:t>哈哈哈哈哈哈哈哈哈哈哈哈哈哈哈哈哈哈哈哈哈哈哈哈哈哈哈哈哈哈哈哈哈哈哈哈哈哈爱好哈哈哈哈哈哈哈哈哈哈哈哈哈哈哈哈哈哈哈哈哈哈哈哈哈哈哈哈哈哈哈哈哈哈哈哈哈哈爱好哈哈哈哈哈哈哈哈哈哈哈哈哈哈哈哈哈哈哈哈哈哈哈哈哈</a:t>
            </a:r>
            <a:r>
              <a:rPr lang="en-US" altLang="en-US" sz="800" noProof="1"/>
              <a:t>&lt;/div&gt;</a:t>
            </a:r>
          </a:p>
          <a:p>
            <a:pPr>
              <a:lnSpc>
                <a:spcPct val="80000"/>
              </a:lnSpc>
            </a:pPr>
            <a:r>
              <a:rPr lang="en-US" altLang="en-US" sz="800" noProof="1"/>
              <a:t>&lt;input type="button" value="show" onclick="document.getElementById('testDiv').style.width=200;document.getElementById('testDiv').style.height=20;" /&gt;</a:t>
            </a:r>
            <a:endParaRPr lang="en-US" altLang="zh-CN" sz="800"/>
          </a:p>
          <a:p>
            <a:pPr>
              <a:lnSpc>
                <a:spcPct val="80000"/>
              </a:lnSpc>
            </a:pPr>
            <a:r>
              <a:rPr lang="en-US" altLang="zh-CN" sz="800"/>
              <a:t>2</a:t>
            </a:r>
            <a:r>
              <a:rPr lang="zh-CN" altLang="en-US" sz="800"/>
              <a:t>、</a:t>
            </a:r>
            <a:r>
              <a:rPr lang="zh-CN" altLang="en-US" sz="700"/>
              <a:t>点击按钮层动态变大。</a:t>
            </a:r>
            <a:endParaRPr lang="zh-CN" altLang="en-US" sz="800"/>
          </a:p>
          <a:p>
            <a:pPr>
              <a:lnSpc>
                <a:spcPct val="80000"/>
              </a:lnSpc>
            </a:pPr>
            <a:r>
              <a:rPr lang="en-US" altLang="en-US" sz="800" noProof="1"/>
              <a:t> &lt;script type="text/javascript"&gt;</a:t>
            </a:r>
          </a:p>
          <a:p>
            <a:pPr>
              <a:lnSpc>
                <a:spcPct val="80000"/>
              </a:lnSpc>
            </a:pPr>
            <a:r>
              <a:rPr lang="en-US" altLang="en-US" sz="800" noProof="1"/>
              <a:t>        var slideShowIntervalId;</a:t>
            </a:r>
          </a:p>
          <a:p>
            <a:pPr>
              <a:lnSpc>
                <a:spcPct val="80000"/>
              </a:lnSpc>
            </a:pPr>
            <a:r>
              <a:rPr lang="en-US" altLang="en-US" sz="800" noProof="1"/>
              <a:t>        </a:t>
            </a:r>
          </a:p>
          <a:p>
            <a:pPr>
              <a:lnSpc>
                <a:spcPct val="80000"/>
              </a:lnSpc>
            </a:pPr>
            <a:r>
              <a:rPr lang="en-US" altLang="en-US" sz="800" noProof="1"/>
              <a:t>        function slideShow() {</a:t>
            </a:r>
          </a:p>
          <a:p>
            <a:pPr>
              <a:lnSpc>
                <a:spcPct val="80000"/>
              </a:lnSpc>
            </a:pPr>
            <a:r>
              <a:rPr lang="en-US" altLang="en-US" sz="800" noProof="1"/>
              <a:t>            var testDiv = document.getElementById('testDiv');</a:t>
            </a:r>
          </a:p>
          <a:p>
            <a:pPr>
              <a:lnSpc>
                <a:spcPct val="80000"/>
              </a:lnSpc>
            </a:pPr>
            <a:r>
              <a:rPr lang="en-US" altLang="en-US" sz="800" noProof="1"/>
              <a:t>            var hasChange = false;</a:t>
            </a:r>
          </a:p>
          <a:p>
            <a:pPr>
              <a:lnSpc>
                <a:spcPct val="80000"/>
              </a:lnSpc>
            </a:pPr>
            <a:r>
              <a:rPr lang="en-US" altLang="en-US" sz="800" noProof="1"/>
              <a:t>            var oldWidth = parseInt(testDiv.style.width, 10);</a:t>
            </a:r>
          </a:p>
          <a:p>
            <a:pPr>
              <a:lnSpc>
                <a:spcPct val="80000"/>
              </a:lnSpc>
            </a:pPr>
            <a:r>
              <a:rPr lang="en-US" altLang="en-US" sz="800" noProof="1"/>
              <a:t>            var oldHeight = parseInt(testDiv.style.height, 10);</a:t>
            </a:r>
          </a:p>
          <a:p>
            <a:pPr>
              <a:lnSpc>
                <a:spcPct val="80000"/>
              </a:lnSpc>
            </a:pPr>
            <a:r>
              <a:rPr lang="en-US" altLang="en-US" sz="800" noProof="1"/>
              <a:t>            if (oldWidth &lt;= 200) {</a:t>
            </a:r>
          </a:p>
          <a:p>
            <a:pPr>
              <a:lnSpc>
                <a:spcPct val="80000"/>
              </a:lnSpc>
            </a:pPr>
            <a:r>
              <a:rPr lang="en-US" altLang="en-US" sz="800" noProof="1"/>
              <a:t>                testDiv.style.width =( oldWidth+10)+"px";</a:t>
            </a:r>
          </a:p>
          <a:p>
            <a:pPr>
              <a:lnSpc>
                <a:spcPct val="80000"/>
              </a:lnSpc>
            </a:pPr>
            <a:r>
              <a:rPr lang="en-US" altLang="en-US" sz="800" noProof="1"/>
              <a:t>                hasChange = true;</a:t>
            </a:r>
          </a:p>
          <a:p>
            <a:pPr>
              <a:lnSpc>
                <a:spcPct val="80000"/>
              </a:lnSpc>
            </a:pPr>
            <a:r>
              <a:rPr lang="en-US" altLang="en-US" sz="800" noProof="1"/>
              <a:t>            }</a:t>
            </a:r>
          </a:p>
          <a:p>
            <a:pPr>
              <a:lnSpc>
                <a:spcPct val="80000"/>
              </a:lnSpc>
            </a:pPr>
            <a:r>
              <a:rPr lang="en-US" altLang="en-US" sz="800" noProof="1"/>
              <a:t>            if (oldHeight &lt;= 20) {</a:t>
            </a:r>
          </a:p>
          <a:p>
            <a:pPr>
              <a:lnSpc>
                <a:spcPct val="80000"/>
              </a:lnSpc>
            </a:pPr>
            <a:r>
              <a:rPr lang="en-US" altLang="en-US" sz="800" noProof="1"/>
              <a:t>                testDiv.style.height = (oldHeight+1)+"px";</a:t>
            </a:r>
          </a:p>
          <a:p>
            <a:pPr>
              <a:lnSpc>
                <a:spcPct val="80000"/>
              </a:lnSpc>
            </a:pPr>
            <a:r>
              <a:rPr lang="en-US" altLang="en-US" sz="800" noProof="1"/>
              <a:t>                hasChange = true;</a:t>
            </a:r>
          </a:p>
          <a:p>
            <a:pPr>
              <a:lnSpc>
                <a:spcPct val="80000"/>
              </a:lnSpc>
            </a:pPr>
            <a:r>
              <a:rPr lang="en-US" altLang="en-US" sz="800" noProof="1"/>
              <a:t>            }</a:t>
            </a:r>
          </a:p>
          <a:p>
            <a:pPr>
              <a:lnSpc>
                <a:spcPct val="80000"/>
              </a:lnSpc>
            </a:pPr>
            <a:r>
              <a:rPr lang="en-US" altLang="en-US" sz="800" noProof="1"/>
              <a:t>            if (!hasChange) {</a:t>
            </a:r>
          </a:p>
          <a:p>
            <a:pPr>
              <a:lnSpc>
                <a:spcPct val="80000"/>
              </a:lnSpc>
            </a:pPr>
            <a:r>
              <a:rPr lang="en-US" altLang="en-US" sz="800" noProof="1"/>
              <a:t>                clearInterval(slideShowIntervalId);</a:t>
            </a:r>
          </a:p>
          <a:p>
            <a:pPr>
              <a:lnSpc>
                <a:spcPct val="80000"/>
              </a:lnSpc>
            </a:pPr>
            <a:r>
              <a:rPr lang="en-US" altLang="en-US" sz="800" noProof="1"/>
              <a:t>            }</a:t>
            </a:r>
          </a:p>
          <a:p>
            <a:pPr>
              <a:lnSpc>
                <a:spcPct val="80000"/>
              </a:lnSpc>
            </a:pPr>
            <a:r>
              <a:rPr lang="en-US" altLang="en-US" sz="800" noProof="1"/>
              <a:t>        }</a:t>
            </a:r>
          </a:p>
          <a:p>
            <a:pPr>
              <a:lnSpc>
                <a:spcPct val="80000"/>
              </a:lnSpc>
            </a:pPr>
            <a:r>
              <a:rPr lang="en-US" altLang="en-US" sz="800" noProof="1"/>
              <a:t>    &lt;/script&gt;</a:t>
            </a:r>
            <a:endParaRPr lang="en-US" altLang="zh-CN" sz="800"/>
          </a:p>
          <a:p>
            <a:pPr>
              <a:lnSpc>
                <a:spcPct val="80000"/>
              </a:lnSpc>
            </a:pPr>
            <a:r>
              <a:rPr lang="en-US" altLang="en-US" sz="800" noProof="1"/>
              <a:t>&lt;div id="testDiv" style="position:absolute;width:0px;height:0px;top:100px;height:100px;border-color:Green;border-style:dotted;border-width:1px;"&gt;</a:t>
            </a:r>
            <a:r>
              <a:rPr lang="zh-CN" altLang="en-US" sz="800" noProof="1"/>
              <a:t>哈哈哈哈哈哈哈哈哈哈哈哈哈哈哈哈哈哈哈哈哈哈哈哈哈哈哈哈哈哈哈哈哈哈哈哈哈哈爱好哈哈哈哈哈哈哈哈哈哈哈哈哈</a:t>
            </a:r>
            <a:r>
              <a:rPr lang="en-US" altLang="en-US" sz="800" noProof="1"/>
              <a:t>&lt;/div&gt;</a:t>
            </a:r>
            <a:endParaRPr lang="en-US" altLang="zh-CN" sz="800"/>
          </a:p>
          <a:p>
            <a:pPr>
              <a:lnSpc>
                <a:spcPct val="80000"/>
              </a:lnSpc>
            </a:pPr>
            <a:r>
              <a:rPr lang="en-US" altLang="en-US" sz="800" noProof="1"/>
              <a:t>&lt;input type="button" value="</a:t>
            </a:r>
            <a:r>
              <a:rPr lang="zh-CN" altLang="en-US" sz="800" noProof="1"/>
              <a:t>缓慢显示</a:t>
            </a:r>
            <a:r>
              <a:rPr lang="en-US" altLang="en-US" sz="800" noProof="1"/>
              <a:t>" onclick="slideShowIntervalId=setInterval('slideShow()',100)" /&gt;</a:t>
            </a:r>
            <a:endParaRPr lang="en-US" altLang="zh-CN" sz="800"/>
          </a:p>
          <a:p>
            <a:pPr>
              <a:lnSpc>
                <a:spcPct val="80000"/>
              </a:lnSpc>
            </a:pPr>
            <a:endParaRPr lang="en-US" altLang="zh-CN" sz="800"/>
          </a:p>
          <a:p>
            <a:pPr>
              <a:lnSpc>
                <a:spcPct val="80000"/>
              </a:lnSpc>
            </a:pPr>
            <a:endParaRPr lang="en-US" altLang="zh-CN" sz="800"/>
          </a:p>
          <a:p>
            <a:pPr>
              <a:lnSpc>
                <a:spcPct val="80000"/>
              </a:lnSpc>
            </a:pPr>
            <a:r>
              <a:rPr lang="en-US" altLang="zh-CN" sz="800"/>
              <a:t>===============</a:t>
            </a:r>
            <a:r>
              <a:rPr lang="zh-CN" altLang="en-US" sz="800"/>
              <a:t>图片跟着鼠标走</a:t>
            </a:r>
            <a:r>
              <a:rPr lang="en-US" altLang="zh-CN" sz="800"/>
              <a:t>=======================</a:t>
            </a:r>
          </a:p>
          <a:p>
            <a:pPr>
              <a:lnSpc>
                <a:spcPct val="80000"/>
              </a:lnSpc>
            </a:pPr>
            <a:r>
              <a:rPr lang="en-US" altLang="zh-CN"/>
              <a:t>&lt;img id="img1" src="1.gif" /&gt;</a:t>
            </a:r>
          </a:p>
          <a:p>
            <a:r>
              <a:rPr lang="en-US" altLang="zh-CN"/>
              <a:t>function picMove(){</a:t>
            </a:r>
          </a:p>
          <a:p>
            <a:r>
              <a:rPr lang="en-US" altLang="zh-CN"/>
              <a:t>	var x=window.event.clientX;</a:t>
            </a:r>
          </a:p>
          <a:p>
            <a:r>
              <a:rPr lang="en-US" altLang="zh-CN"/>
              <a:t>	var y=window.event.clientY;</a:t>
            </a:r>
          </a:p>
          <a:p>
            <a:r>
              <a:rPr lang="en-US" altLang="zh-CN"/>
              <a:t>	</a:t>
            </a:r>
          </a:p>
          <a:p>
            <a:r>
              <a:rPr lang="en-US" altLang="zh-CN"/>
              <a:t>			document.getElementById('img1').style.position='absolute';</a:t>
            </a:r>
          </a:p>
          <a:p>
            <a:r>
              <a:rPr lang="en-US" altLang="zh-CN"/>
              <a:t>			document.getElementById('img1').style.left=x;</a:t>
            </a:r>
          </a:p>
          <a:p>
            <a:r>
              <a:rPr lang="en-US" altLang="zh-CN"/>
              <a:t>		document.getElementById('img1').style.top=y;</a:t>
            </a:r>
          </a:p>
          <a:p>
            <a:r>
              <a:rPr lang="en-US" altLang="zh-CN"/>
              <a:t>		document.title=x+','+y;</a:t>
            </a:r>
          </a:p>
          <a:p>
            <a:r>
              <a:rPr lang="en-US" altLang="zh-CN"/>
              <a:t>	}</a:t>
            </a:r>
            <a:endParaRPr lang="zh-CN" altLang="en-US" sz="800"/>
          </a:p>
          <a:p>
            <a:pPr>
              <a:lnSpc>
                <a:spcPct val="80000"/>
              </a:lnSpc>
            </a:pPr>
            <a:endParaRPr lang="zh-CN" altLang="en-US" sz="800"/>
          </a:p>
        </p:txBody>
      </p:sp>
    </p:spTree>
    <p:extLst>
      <p:ext uri="{BB962C8B-B14F-4D97-AF65-F5344CB8AC3E}">
        <p14:creationId xmlns:p14="http://schemas.microsoft.com/office/powerpoint/2010/main" val="528052435"/>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p:txBody>
          <a:bodyPr/>
          <a:lstStyle/>
          <a:p>
            <a:r>
              <a:rPr lang="en-US" altLang="zh-CN" sz="1000"/>
              <a:t>===========================</a:t>
            </a:r>
            <a:r>
              <a:rPr lang="zh-CN" altLang="en-US" sz="1000"/>
              <a:t>备注</a:t>
            </a:r>
            <a:r>
              <a:rPr lang="en-US" altLang="zh-CN" sz="1000"/>
              <a:t>1===================================</a:t>
            </a:r>
          </a:p>
          <a:p>
            <a:r>
              <a:rPr lang="en-US" altLang="zh-CN" sz="1000"/>
              <a:t>try</a:t>
            </a:r>
            <a:r>
              <a:rPr lang="en-US" altLang="zh-CN" sz="1000" b="1"/>
              <a:t> {</a:t>
            </a:r>
          </a:p>
          <a:p>
            <a:r>
              <a:rPr lang="en-US" altLang="zh-CN" sz="1000" b="1"/>
              <a:t>                </a:t>
            </a:r>
            <a:r>
              <a:rPr lang="en-US" altLang="zh-CN" sz="1000"/>
              <a:t>var</a:t>
            </a:r>
            <a:r>
              <a:rPr lang="en-US" altLang="zh-CN" sz="1000" b="1"/>
              <a:t> </a:t>
            </a:r>
            <a:r>
              <a:rPr lang="en-US" altLang="zh-CN" sz="1000"/>
              <a:t>rd1</a:t>
            </a:r>
            <a:r>
              <a:rPr lang="en-US" altLang="zh-CN" sz="1000" b="1"/>
              <a:t> </a:t>
            </a:r>
            <a:r>
              <a:rPr lang="en-US" altLang="zh-CN" sz="1000"/>
              <a:t>=</a:t>
            </a:r>
            <a:r>
              <a:rPr lang="en-US" altLang="zh-CN" sz="1000" b="1"/>
              <a:t> </a:t>
            </a:r>
            <a:r>
              <a:rPr lang="en-US" altLang="zh-CN" sz="1000"/>
              <a:t>document</a:t>
            </a:r>
            <a:r>
              <a:rPr lang="en-US" altLang="zh-CN" sz="1000" b="1"/>
              <a:t>.</a:t>
            </a:r>
            <a:r>
              <a:rPr lang="en-US" altLang="zh-CN" sz="1000"/>
              <a:t>createElement</a:t>
            </a:r>
            <a:r>
              <a:rPr lang="en-US" altLang="zh-CN" sz="1000" b="1"/>
              <a:t>(</a:t>
            </a:r>
            <a:r>
              <a:rPr lang="en-US" altLang="zh-CN" sz="1000"/>
              <a:t>'&lt;input type="radio" name="gender"/&gt;'</a:t>
            </a:r>
            <a:r>
              <a:rPr lang="en-US" altLang="zh-CN" sz="1000" b="1"/>
              <a:t>);</a:t>
            </a:r>
          </a:p>
          <a:p>
            <a:r>
              <a:rPr lang="en-US" altLang="zh-CN" sz="1000" b="1"/>
              <a:t>                </a:t>
            </a:r>
            <a:r>
              <a:rPr lang="en-US" altLang="zh-CN" sz="1000"/>
              <a:t>var</a:t>
            </a:r>
            <a:r>
              <a:rPr lang="en-US" altLang="zh-CN" sz="1000" b="1"/>
              <a:t> </a:t>
            </a:r>
            <a:r>
              <a:rPr lang="en-US" altLang="zh-CN" sz="1000"/>
              <a:t>rd2</a:t>
            </a:r>
            <a:r>
              <a:rPr lang="en-US" altLang="zh-CN" sz="1000" b="1"/>
              <a:t> </a:t>
            </a:r>
            <a:r>
              <a:rPr lang="en-US" altLang="zh-CN" sz="1000"/>
              <a:t>=</a:t>
            </a:r>
            <a:r>
              <a:rPr lang="en-US" altLang="zh-CN" sz="1000" b="1"/>
              <a:t> </a:t>
            </a:r>
            <a:r>
              <a:rPr lang="en-US" altLang="zh-CN" sz="1000"/>
              <a:t>document</a:t>
            </a:r>
            <a:r>
              <a:rPr lang="en-US" altLang="zh-CN" sz="1000" b="1"/>
              <a:t>.</a:t>
            </a:r>
            <a:r>
              <a:rPr lang="en-US" altLang="zh-CN" sz="1000"/>
              <a:t>createElement</a:t>
            </a:r>
            <a:r>
              <a:rPr lang="en-US" altLang="zh-CN" sz="1000" b="1"/>
              <a:t>(</a:t>
            </a:r>
            <a:r>
              <a:rPr lang="en-US" altLang="zh-CN" sz="1000"/>
              <a:t>'&lt;input type="radio" name="gender"/&gt;'</a:t>
            </a:r>
            <a:r>
              <a:rPr lang="en-US" altLang="zh-CN" sz="1000" b="1"/>
              <a:t>);</a:t>
            </a:r>
          </a:p>
          <a:p>
            <a:r>
              <a:rPr lang="en-US" altLang="zh-CN" sz="1000" b="1"/>
              <a:t>                </a:t>
            </a:r>
            <a:r>
              <a:rPr lang="en-US" altLang="zh-CN" sz="1000"/>
              <a:t>document</a:t>
            </a:r>
            <a:r>
              <a:rPr lang="en-US" altLang="zh-CN" sz="1000" b="1"/>
              <a:t>.</a:t>
            </a:r>
            <a:r>
              <a:rPr lang="en-US" altLang="zh-CN" sz="1000"/>
              <a:t>body</a:t>
            </a:r>
            <a:r>
              <a:rPr lang="en-US" altLang="zh-CN" sz="1000" b="1"/>
              <a:t>.</a:t>
            </a:r>
            <a:r>
              <a:rPr lang="en-US" altLang="zh-CN" sz="1000"/>
              <a:t>appendChild</a:t>
            </a:r>
            <a:r>
              <a:rPr lang="en-US" altLang="zh-CN" sz="1000" b="1"/>
              <a:t>(</a:t>
            </a:r>
            <a:r>
              <a:rPr lang="en-US" altLang="zh-CN" sz="1000"/>
              <a:t>rd1</a:t>
            </a:r>
            <a:r>
              <a:rPr lang="en-US" altLang="zh-CN" sz="1000" b="1"/>
              <a:t>);</a:t>
            </a:r>
          </a:p>
          <a:p>
            <a:r>
              <a:rPr lang="en-US" altLang="zh-CN" sz="1000" b="1"/>
              <a:t>                </a:t>
            </a:r>
            <a:r>
              <a:rPr lang="en-US" altLang="zh-CN" sz="1000"/>
              <a:t>document</a:t>
            </a:r>
            <a:r>
              <a:rPr lang="en-US" altLang="zh-CN" sz="1000" b="1"/>
              <a:t>.</a:t>
            </a:r>
            <a:r>
              <a:rPr lang="en-US" altLang="zh-CN" sz="1000"/>
              <a:t>body</a:t>
            </a:r>
            <a:r>
              <a:rPr lang="en-US" altLang="zh-CN" sz="1000" b="1"/>
              <a:t>.</a:t>
            </a:r>
            <a:r>
              <a:rPr lang="en-US" altLang="zh-CN" sz="1000"/>
              <a:t>appendChild</a:t>
            </a:r>
            <a:r>
              <a:rPr lang="en-US" altLang="zh-CN" sz="1000" b="1"/>
              <a:t>(</a:t>
            </a:r>
            <a:r>
              <a:rPr lang="en-US" altLang="zh-CN" sz="1000"/>
              <a:t>rd2</a:t>
            </a:r>
            <a:r>
              <a:rPr lang="en-US" altLang="zh-CN" sz="1000" b="1"/>
              <a:t>);</a:t>
            </a:r>
          </a:p>
          <a:p>
            <a:r>
              <a:rPr lang="en-US" altLang="zh-CN" sz="1000" b="1"/>
              <a:t>            } </a:t>
            </a:r>
            <a:r>
              <a:rPr lang="en-US" altLang="zh-CN" sz="1000"/>
              <a:t>catch</a:t>
            </a:r>
            <a:r>
              <a:rPr lang="en-US" altLang="zh-CN" sz="1000" b="1"/>
              <a:t> (</a:t>
            </a:r>
            <a:r>
              <a:rPr lang="en-US" altLang="zh-CN" sz="1000"/>
              <a:t>err</a:t>
            </a:r>
            <a:r>
              <a:rPr lang="en-US" altLang="zh-CN" sz="1000" b="1"/>
              <a:t>) {</a:t>
            </a:r>
          </a:p>
          <a:p>
            <a:r>
              <a:rPr lang="en-US" altLang="zh-CN" sz="1000" b="1"/>
              <a:t>                </a:t>
            </a:r>
            <a:r>
              <a:rPr lang="en-US" altLang="zh-CN" sz="1000"/>
              <a:t>var</a:t>
            </a:r>
            <a:r>
              <a:rPr lang="en-US" altLang="zh-CN" sz="1000" b="1"/>
              <a:t> </a:t>
            </a:r>
            <a:r>
              <a:rPr lang="en-US" altLang="zh-CN" sz="1000"/>
              <a:t>rd1</a:t>
            </a:r>
            <a:r>
              <a:rPr lang="en-US" altLang="zh-CN" sz="1000" b="1"/>
              <a:t> </a:t>
            </a:r>
            <a:r>
              <a:rPr lang="en-US" altLang="zh-CN" sz="1000"/>
              <a:t>=</a:t>
            </a:r>
            <a:r>
              <a:rPr lang="en-US" altLang="zh-CN" sz="1000" b="1"/>
              <a:t> </a:t>
            </a:r>
            <a:r>
              <a:rPr lang="en-US" altLang="zh-CN" sz="1000"/>
              <a:t>document</a:t>
            </a:r>
            <a:r>
              <a:rPr lang="en-US" altLang="zh-CN" sz="1000" b="1"/>
              <a:t>.</a:t>
            </a:r>
            <a:r>
              <a:rPr lang="en-US" altLang="zh-CN" sz="1000"/>
              <a:t>createElement</a:t>
            </a:r>
            <a:r>
              <a:rPr lang="en-US" altLang="zh-CN" sz="1000" b="1"/>
              <a:t>(</a:t>
            </a:r>
            <a:r>
              <a:rPr lang="en-US" altLang="zh-CN" sz="1000"/>
              <a:t>'input'</a:t>
            </a:r>
            <a:r>
              <a:rPr lang="en-US" altLang="zh-CN" sz="1000" b="1"/>
              <a:t>);</a:t>
            </a:r>
          </a:p>
          <a:p>
            <a:r>
              <a:rPr lang="en-US" altLang="zh-CN" sz="1000" b="1"/>
              <a:t>                </a:t>
            </a:r>
            <a:r>
              <a:rPr lang="en-US" altLang="zh-CN" sz="1000"/>
              <a:t>rd1</a:t>
            </a:r>
            <a:r>
              <a:rPr lang="en-US" altLang="zh-CN" sz="1000" b="1"/>
              <a:t>.</a:t>
            </a:r>
            <a:r>
              <a:rPr lang="en-US" altLang="zh-CN" sz="1000"/>
              <a:t>type</a:t>
            </a:r>
            <a:r>
              <a:rPr lang="en-US" altLang="zh-CN" sz="1000" b="1"/>
              <a:t> </a:t>
            </a:r>
            <a:r>
              <a:rPr lang="en-US" altLang="zh-CN" sz="1000"/>
              <a:t>=</a:t>
            </a:r>
            <a:r>
              <a:rPr lang="en-US" altLang="zh-CN" sz="1000" b="1"/>
              <a:t> </a:t>
            </a:r>
            <a:r>
              <a:rPr lang="en-US" altLang="zh-CN" sz="1000"/>
              <a:t>'radio'</a:t>
            </a:r>
            <a:r>
              <a:rPr lang="en-US" altLang="zh-CN" sz="1000" b="1"/>
              <a:t>;</a:t>
            </a:r>
          </a:p>
          <a:p>
            <a:r>
              <a:rPr lang="en-US" altLang="zh-CN" sz="1000" b="1"/>
              <a:t>                </a:t>
            </a:r>
            <a:r>
              <a:rPr lang="en-US" altLang="zh-CN" sz="1000"/>
              <a:t>rd1</a:t>
            </a:r>
            <a:r>
              <a:rPr lang="en-US" altLang="zh-CN" sz="1000" b="1"/>
              <a:t>.</a:t>
            </a:r>
            <a:r>
              <a:rPr lang="en-US" altLang="zh-CN" sz="1000"/>
              <a:t>name</a:t>
            </a:r>
            <a:r>
              <a:rPr lang="en-US" altLang="zh-CN" sz="1000" b="1"/>
              <a:t> </a:t>
            </a:r>
            <a:r>
              <a:rPr lang="en-US" altLang="zh-CN" sz="1000"/>
              <a:t>=</a:t>
            </a:r>
            <a:r>
              <a:rPr lang="en-US" altLang="zh-CN" sz="1000" b="1"/>
              <a:t> </a:t>
            </a:r>
            <a:r>
              <a:rPr lang="en-US" altLang="zh-CN" sz="1000"/>
              <a:t>'gender'</a:t>
            </a:r>
            <a:r>
              <a:rPr lang="en-US" altLang="zh-CN" sz="1000" b="1"/>
              <a:t>;</a:t>
            </a:r>
          </a:p>
          <a:p>
            <a:endParaRPr lang="en-US" altLang="zh-CN" sz="1000" b="1"/>
          </a:p>
          <a:p>
            <a:r>
              <a:rPr lang="en-US" altLang="zh-CN" sz="1000" b="1"/>
              <a:t>                </a:t>
            </a:r>
            <a:r>
              <a:rPr lang="en-US" altLang="zh-CN" sz="1000"/>
              <a:t>document</a:t>
            </a:r>
            <a:r>
              <a:rPr lang="en-US" altLang="zh-CN" sz="1000" b="1"/>
              <a:t>.</a:t>
            </a:r>
            <a:r>
              <a:rPr lang="en-US" altLang="zh-CN" sz="1000"/>
              <a:t>body</a:t>
            </a:r>
            <a:r>
              <a:rPr lang="en-US" altLang="zh-CN" sz="1000" b="1"/>
              <a:t>.</a:t>
            </a:r>
            <a:r>
              <a:rPr lang="en-US" altLang="zh-CN" sz="1000"/>
              <a:t>appendChild</a:t>
            </a:r>
            <a:r>
              <a:rPr lang="en-US" altLang="zh-CN" sz="1000" b="1"/>
              <a:t>(</a:t>
            </a:r>
            <a:r>
              <a:rPr lang="en-US" altLang="zh-CN" sz="1000"/>
              <a:t>rd1</a:t>
            </a:r>
            <a:r>
              <a:rPr lang="en-US" altLang="zh-CN" sz="1000" b="1"/>
              <a:t>);</a:t>
            </a:r>
          </a:p>
          <a:p>
            <a:endParaRPr lang="en-US" altLang="zh-CN" sz="1000" b="1"/>
          </a:p>
          <a:p>
            <a:r>
              <a:rPr lang="en-US" altLang="zh-CN" sz="1000" b="1"/>
              <a:t>                </a:t>
            </a:r>
            <a:r>
              <a:rPr lang="en-US" altLang="zh-CN" sz="1000"/>
              <a:t>var</a:t>
            </a:r>
            <a:r>
              <a:rPr lang="en-US" altLang="zh-CN" sz="1000" b="1"/>
              <a:t> </a:t>
            </a:r>
            <a:r>
              <a:rPr lang="en-US" altLang="zh-CN" sz="1000"/>
              <a:t>rd2</a:t>
            </a:r>
            <a:r>
              <a:rPr lang="en-US" altLang="zh-CN" sz="1000" b="1"/>
              <a:t> </a:t>
            </a:r>
            <a:r>
              <a:rPr lang="en-US" altLang="zh-CN" sz="1000"/>
              <a:t>=</a:t>
            </a:r>
            <a:r>
              <a:rPr lang="en-US" altLang="zh-CN" sz="1000" b="1"/>
              <a:t> </a:t>
            </a:r>
            <a:r>
              <a:rPr lang="en-US" altLang="zh-CN" sz="1000"/>
              <a:t>document</a:t>
            </a:r>
            <a:r>
              <a:rPr lang="en-US" altLang="zh-CN" sz="1000" b="1"/>
              <a:t>.</a:t>
            </a:r>
            <a:r>
              <a:rPr lang="en-US" altLang="zh-CN" sz="1000"/>
              <a:t>createElement</a:t>
            </a:r>
            <a:r>
              <a:rPr lang="en-US" altLang="zh-CN" sz="1000" b="1"/>
              <a:t>(</a:t>
            </a:r>
            <a:r>
              <a:rPr lang="en-US" altLang="zh-CN" sz="1000"/>
              <a:t>'input'</a:t>
            </a:r>
            <a:r>
              <a:rPr lang="en-US" altLang="zh-CN" sz="1000" b="1"/>
              <a:t>);</a:t>
            </a:r>
          </a:p>
          <a:p>
            <a:r>
              <a:rPr lang="en-US" altLang="zh-CN" sz="1000" b="1"/>
              <a:t>                </a:t>
            </a:r>
            <a:r>
              <a:rPr lang="en-US" altLang="zh-CN" sz="1000"/>
              <a:t>rd2</a:t>
            </a:r>
            <a:r>
              <a:rPr lang="en-US" altLang="zh-CN" sz="1000" b="1"/>
              <a:t>.</a:t>
            </a:r>
            <a:r>
              <a:rPr lang="en-US" altLang="zh-CN" sz="1000"/>
              <a:t>type</a:t>
            </a:r>
            <a:r>
              <a:rPr lang="en-US" altLang="zh-CN" sz="1000" b="1"/>
              <a:t> </a:t>
            </a:r>
            <a:r>
              <a:rPr lang="en-US" altLang="zh-CN" sz="1000"/>
              <a:t>=</a:t>
            </a:r>
            <a:r>
              <a:rPr lang="en-US" altLang="zh-CN" sz="1000" b="1"/>
              <a:t> </a:t>
            </a:r>
            <a:r>
              <a:rPr lang="en-US" altLang="zh-CN" sz="1000"/>
              <a:t>'radio'</a:t>
            </a:r>
            <a:r>
              <a:rPr lang="en-US" altLang="zh-CN" sz="1000" b="1"/>
              <a:t>;</a:t>
            </a:r>
          </a:p>
          <a:p>
            <a:r>
              <a:rPr lang="en-US" altLang="zh-CN" sz="1000" b="1"/>
              <a:t>                </a:t>
            </a:r>
            <a:r>
              <a:rPr lang="en-US" altLang="zh-CN" sz="1000"/>
              <a:t>rd2</a:t>
            </a:r>
            <a:r>
              <a:rPr lang="en-US" altLang="zh-CN" sz="1000" b="1"/>
              <a:t>.</a:t>
            </a:r>
            <a:r>
              <a:rPr lang="en-US" altLang="zh-CN" sz="1000"/>
              <a:t>name</a:t>
            </a:r>
            <a:r>
              <a:rPr lang="en-US" altLang="zh-CN" sz="1000" b="1"/>
              <a:t> </a:t>
            </a:r>
            <a:r>
              <a:rPr lang="en-US" altLang="zh-CN" sz="1000"/>
              <a:t>=</a:t>
            </a:r>
            <a:r>
              <a:rPr lang="en-US" altLang="zh-CN" sz="1000" b="1"/>
              <a:t> </a:t>
            </a:r>
            <a:r>
              <a:rPr lang="en-US" altLang="zh-CN" sz="1000"/>
              <a:t>'gender'</a:t>
            </a:r>
            <a:r>
              <a:rPr lang="en-US" altLang="zh-CN" sz="1000" b="1"/>
              <a:t>;</a:t>
            </a:r>
          </a:p>
          <a:p>
            <a:endParaRPr lang="en-US" altLang="zh-CN" sz="1000" b="1"/>
          </a:p>
          <a:p>
            <a:r>
              <a:rPr lang="en-US" altLang="zh-CN" sz="1000" b="1"/>
              <a:t>                </a:t>
            </a:r>
            <a:r>
              <a:rPr lang="en-US" altLang="zh-CN" sz="1000"/>
              <a:t>document</a:t>
            </a:r>
            <a:r>
              <a:rPr lang="en-US" altLang="zh-CN" sz="1000" b="1"/>
              <a:t>.</a:t>
            </a:r>
            <a:r>
              <a:rPr lang="en-US" altLang="zh-CN" sz="1000"/>
              <a:t>body</a:t>
            </a:r>
            <a:r>
              <a:rPr lang="en-US" altLang="zh-CN" sz="1000" b="1"/>
              <a:t>.</a:t>
            </a:r>
            <a:r>
              <a:rPr lang="en-US" altLang="zh-CN" sz="1000"/>
              <a:t>appendChild</a:t>
            </a:r>
            <a:r>
              <a:rPr lang="en-US" altLang="zh-CN" sz="1000" b="1"/>
              <a:t>(</a:t>
            </a:r>
            <a:r>
              <a:rPr lang="en-US" altLang="zh-CN" sz="1000"/>
              <a:t>rd2</a:t>
            </a:r>
            <a:r>
              <a:rPr lang="en-US" altLang="zh-CN" sz="1000" b="1"/>
              <a:t>);</a:t>
            </a:r>
          </a:p>
          <a:p>
            <a:r>
              <a:rPr lang="en-US" altLang="zh-CN" sz="1000" b="1"/>
              <a:t>            }</a:t>
            </a:r>
          </a:p>
          <a:p>
            <a:endParaRPr lang="en-US" altLang="zh-CN" sz="1000"/>
          </a:p>
        </p:txBody>
      </p:sp>
    </p:spTree>
    <p:extLst>
      <p:ext uri="{BB962C8B-B14F-4D97-AF65-F5344CB8AC3E}">
        <p14:creationId xmlns:p14="http://schemas.microsoft.com/office/powerpoint/2010/main" val="3695976073"/>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p:txBody>
          <a:bodyPr/>
          <a:lstStyle/>
          <a:p>
            <a:r>
              <a:rPr lang="zh-CN" altLang="en-US"/>
              <a:t> 可以这样说吧</a:t>
            </a:r>
            <a:r>
              <a:rPr lang="en-US" altLang="zh-CN"/>
              <a:t>,onclick</a:t>
            </a:r>
            <a:r>
              <a:rPr lang="zh-CN" altLang="en-US"/>
              <a:t>后会触发一个方法</a:t>
            </a:r>
            <a:r>
              <a:rPr lang="en-US" altLang="zh-CN"/>
              <a:t>,</a:t>
            </a:r>
            <a:endParaRPr lang="zh-CN" altLang="en-US"/>
          </a:p>
          <a:p>
            <a:r>
              <a:rPr lang="en-US" altLang="zh-CN"/>
              <a:t>onclick=f1;</a:t>
            </a:r>
            <a:r>
              <a:rPr lang="zh-CN" altLang="en-US"/>
              <a:t>的意思就是说</a:t>
            </a:r>
            <a:r>
              <a:rPr lang="en-US" altLang="zh-CN"/>
              <a:t>onclick</a:t>
            </a:r>
            <a:r>
              <a:rPr lang="zh-CN" altLang="en-US"/>
              <a:t>触发的方法就是</a:t>
            </a:r>
            <a:r>
              <a:rPr lang="en-US" altLang="zh-CN"/>
              <a:t>f1.</a:t>
            </a:r>
            <a:endParaRPr lang="zh-CN" altLang="en-US"/>
          </a:p>
          <a:p>
            <a:r>
              <a:rPr lang="en-US" altLang="zh-CN"/>
              <a:t>onclick=“f1()”</a:t>
            </a:r>
            <a:r>
              <a:rPr lang="zh-CN" altLang="en-US"/>
              <a:t>的意思就是说</a:t>
            </a:r>
            <a:r>
              <a:rPr lang="en-US" altLang="zh-CN"/>
              <a:t>onclick</a:t>
            </a:r>
            <a:r>
              <a:rPr lang="zh-CN" altLang="en-US"/>
              <a:t>触发的方法里调用了</a:t>
            </a:r>
            <a:r>
              <a:rPr lang="en-US" altLang="zh-CN"/>
              <a:t>f1</a:t>
            </a:r>
            <a:r>
              <a:rPr lang="zh-CN" altLang="en-US"/>
              <a:t>	</a:t>
            </a:r>
          </a:p>
          <a:p>
            <a:endParaRPr lang="zh-CN" altLang="en-US"/>
          </a:p>
          <a:p>
            <a:endParaRPr lang="zh-CN" altLang="en-US"/>
          </a:p>
          <a:p>
            <a:r>
              <a:rPr lang="en-US" altLang="zh-CN"/>
              <a:t>onclick=</a:t>
            </a:r>
            <a:r>
              <a:rPr lang="zh-CN" altLang="en-US"/>
              <a:t>事件引发后的处理程序。</a:t>
            </a:r>
          </a:p>
          <a:p>
            <a:r>
              <a:rPr lang="en-US" altLang="zh-CN"/>
              <a:t>onclick="        f(this);                "; //</a:t>
            </a:r>
            <a:r>
              <a:rPr lang="zh-CN" altLang="en-US"/>
              <a:t>在</a:t>
            </a:r>
            <a:r>
              <a:rPr lang="en-US" altLang="zh-CN"/>
              <a:t>onclick</a:t>
            </a:r>
            <a:r>
              <a:rPr lang="zh-CN" altLang="en-US"/>
              <a:t>的事件处理程序中调用了</a:t>
            </a:r>
            <a:r>
              <a:rPr lang="en-US" altLang="zh-CN"/>
              <a:t>f()</a:t>
            </a:r>
            <a:r>
              <a:rPr lang="zh-CN" altLang="en-US"/>
              <a:t>方法</a:t>
            </a:r>
          </a:p>
          <a:p>
            <a:r>
              <a:rPr lang="en-US" altLang="zh-CN"/>
              <a:t>onclick=f;//</a:t>
            </a:r>
            <a:r>
              <a:rPr lang="zh-CN" altLang="en-US"/>
              <a:t>该事件的处理程序就是</a:t>
            </a:r>
            <a:r>
              <a:rPr lang="en-US" altLang="zh-CN"/>
              <a:t>f()</a:t>
            </a:r>
            <a:r>
              <a:rPr lang="zh-CN" altLang="en-US"/>
              <a:t>方法。</a:t>
            </a:r>
          </a:p>
        </p:txBody>
      </p:sp>
    </p:spTree>
    <p:extLst>
      <p:ext uri="{BB962C8B-B14F-4D97-AF65-F5344CB8AC3E}">
        <p14:creationId xmlns:p14="http://schemas.microsoft.com/office/powerpoint/2010/main" val="2947110064"/>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p:spPr>
        <p:txBody>
          <a:bodyPr/>
          <a:lstStyle/>
          <a:p>
            <a:pPr>
              <a:lnSpc>
                <a:spcPct val="80000"/>
              </a:lnSpc>
            </a:pPr>
            <a:r>
              <a:rPr lang="en-US" altLang="zh-CN" sz="800"/>
              <a:t>=============</a:t>
            </a:r>
            <a:r>
              <a:rPr lang="zh-CN" altLang="en-US" sz="800"/>
              <a:t>关于练习</a:t>
            </a:r>
            <a:r>
              <a:rPr lang="en-US" altLang="zh-CN" sz="800"/>
              <a:t>1</a:t>
            </a:r>
            <a:r>
              <a:rPr lang="zh-CN" altLang="en-US" sz="800"/>
              <a:t>中层内容的一些布局</a:t>
            </a:r>
            <a:r>
              <a:rPr lang="en-US" altLang="zh-CN" sz="800"/>
              <a:t>========================================</a:t>
            </a:r>
          </a:p>
          <a:p>
            <a:pPr>
              <a:lnSpc>
                <a:spcPct val="80000"/>
              </a:lnSpc>
            </a:pPr>
            <a:r>
              <a:rPr lang="en-US" altLang="zh-CN" sz="800"/>
              <a:t>&lt;div id="loginDiv" style="display:block;background-color:green;width:250px;height:150px;"&gt;</a:t>
            </a:r>
          </a:p>
          <a:p>
            <a:pPr>
              <a:lnSpc>
                <a:spcPct val="80000"/>
              </a:lnSpc>
            </a:pPr>
            <a:endParaRPr lang="en-US" altLang="zh-CN" sz="800"/>
          </a:p>
          <a:p>
            <a:pPr>
              <a:lnSpc>
                <a:spcPct val="80000"/>
              </a:lnSpc>
            </a:pPr>
            <a:r>
              <a:rPr lang="en-US" altLang="zh-CN" sz="800"/>
              <a:t>	</a:t>
            </a:r>
            <a:r>
              <a:rPr lang="zh-CN" altLang="en-US" sz="800"/>
              <a:t>用户名：</a:t>
            </a:r>
            <a:r>
              <a:rPr lang="en-US" altLang="zh-CN" sz="800"/>
              <a:t>&lt;input type="text" size="20" /&gt;&lt;br/&gt;</a:t>
            </a:r>
          </a:p>
          <a:p>
            <a:pPr>
              <a:lnSpc>
                <a:spcPct val="80000"/>
              </a:lnSpc>
            </a:pPr>
            <a:r>
              <a:rPr lang="en-US" altLang="zh-CN" sz="800"/>
              <a:t>	</a:t>
            </a:r>
            <a:r>
              <a:rPr lang="zh-CN" altLang="en-US" sz="800"/>
              <a:t>密码：</a:t>
            </a:r>
            <a:r>
              <a:rPr lang="en-US" altLang="zh-CN" sz="800"/>
              <a:t>&lt;input type="password"/&gt;</a:t>
            </a:r>
          </a:p>
          <a:p>
            <a:pPr>
              <a:lnSpc>
                <a:spcPct val="80000"/>
              </a:lnSpc>
            </a:pPr>
            <a:endParaRPr lang="en-US" altLang="zh-CN" sz="800"/>
          </a:p>
          <a:p>
            <a:pPr>
              <a:lnSpc>
                <a:spcPct val="80000"/>
              </a:lnSpc>
            </a:pPr>
            <a:r>
              <a:rPr lang="en-US" altLang="zh-CN" sz="800"/>
              <a:t>	&lt;span style="color:red;position:relative;right:0px;top:100px;" onclick="document.getElementById('loginDiv').style.display='none';"&gt;</a:t>
            </a:r>
            <a:r>
              <a:rPr lang="zh-CN" altLang="en-US" sz="800"/>
              <a:t>关闭</a:t>
            </a:r>
            <a:r>
              <a:rPr lang="en-US" altLang="zh-CN" sz="800"/>
              <a:t>&lt;/span&gt;</a:t>
            </a:r>
          </a:p>
          <a:p>
            <a:pPr>
              <a:lnSpc>
                <a:spcPct val="80000"/>
              </a:lnSpc>
            </a:pPr>
            <a:r>
              <a:rPr lang="en-US" altLang="zh-CN" sz="800"/>
              <a:t>  &lt;/div&gt;</a:t>
            </a:r>
          </a:p>
          <a:p>
            <a:pPr>
              <a:lnSpc>
                <a:spcPct val="80000"/>
              </a:lnSpc>
            </a:pPr>
            <a:r>
              <a:rPr lang="en-US" altLang="zh-CN" sz="800"/>
              <a:t>======================================================</a:t>
            </a:r>
          </a:p>
          <a:p>
            <a:pPr>
              <a:lnSpc>
                <a:spcPct val="80000"/>
              </a:lnSpc>
            </a:pPr>
            <a:r>
              <a:rPr lang="en-US" altLang="zh-CN" sz="800"/>
              <a:t>&lt;div id="loginDiv" style="display:block;background-color:green;width:250px;height:150px;"&gt;</a:t>
            </a:r>
          </a:p>
          <a:p>
            <a:pPr>
              <a:lnSpc>
                <a:spcPct val="80000"/>
              </a:lnSpc>
            </a:pPr>
            <a:r>
              <a:rPr lang="en-US" altLang="zh-CN" sz="800"/>
              <a:t>&lt;img src="1.gif" width="15" height="15" style="float:right;"/&gt;</a:t>
            </a:r>
          </a:p>
          <a:p>
            <a:pPr>
              <a:lnSpc>
                <a:spcPct val="80000"/>
              </a:lnSpc>
            </a:pPr>
            <a:r>
              <a:rPr lang="en-US" altLang="zh-CN" sz="800"/>
              <a:t>&lt;table style="clear:both;"&gt;</a:t>
            </a:r>
          </a:p>
          <a:p>
            <a:pPr>
              <a:lnSpc>
                <a:spcPct val="80000"/>
              </a:lnSpc>
            </a:pPr>
            <a:r>
              <a:rPr lang="en-US" altLang="zh-CN" sz="800"/>
              <a:t>&lt;tr&gt;&lt;td&gt;</a:t>
            </a:r>
          </a:p>
          <a:p>
            <a:pPr>
              <a:lnSpc>
                <a:spcPct val="80000"/>
              </a:lnSpc>
            </a:pPr>
            <a:endParaRPr lang="en-US" altLang="zh-CN" sz="800"/>
          </a:p>
          <a:p>
            <a:pPr>
              <a:lnSpc>
                <a:spcPct val="80000"/>
              </a:lnSpc>
            </a:pPr>
            <a:r>
              <a:rPr lang="zh-CN" altLang="en-US" sz="800"/>
              <a:t>用户名：</a:t>
            </a:r>
            <a:r>
              <a:rPr lang="en-US" altLang="zh-CN" sz="800"/>
              <a:t>&lt;input type="text" size="20" /&gt;&lt;br/&gt;</a:t>
            </a:r>
          </a:p>
          <a:p>
            <a:pPr>
              <a:lnSpc>
                <a:spcPct val="80000"/>
              </a:lnSpc>
            </a:pPr>
            <a:r>
              <a:rPr lang="en-US" altLang="zh-CN" sz="800"/>
              <a:t>	</a:t>
            </a:r>
            <a:r>
              <a:rPr lang="zh-CN" altLang="en-US" sz="800"/>
              <a:t>密码：</a:t>
            </a:r>
            <a:r>
              <a:rPr lang="en-US" altLang="zh-CN" sz="800"/>
              <a:t>&lt;input type="password"/&gt;</a:t>
            </a:r>
          </a:p>
          <a:p>
            <a:pPr>
              <a:lnSpc>
                <a:spcPct val="80000"/>
              </a:lnSpc>
            </a:pPr>
            <a:endParaRPr lang="en-US" altLang="zh-CN" sz="800"/>
          </a:p>
          <a:p>
            <a:pPr>
              <a:lnSpc>
                <a:spcPct val="80000"/>
              </a:lnSpc>
            </a:pPr>
            <a:r>
              <a:rPr lang="en-US" altLang="zh-CN" sz="800"/>
              <a:t>	&lt;span style="color:red;position:relative;right:0px;top:100px;" onclick="document.getElementById('loginDiv').style.display='none';"&gt;</a:t>
            </a:r>
            <a:r>
              <a:rPr lang="zh-CN" altLang="en-US" sz="800"/>
              <a:t>关闭</a:t>
            </a:r>
            <a:r>
              <a:rPr lang="en-US" altLang="zh-CN" sz="800"/>
              <a:t>&lt;/span&gt;</a:t>
            </a:r>
          </a:p>
          <a:p>
            <a:pPr>
              <a:lnSpc>
                <a:spcPct val="80000"/>
              </a:lnSpc>
            </a:pPr>
            <a:r>
              <a:rPr lang="en-US" altLang="zh-CN" sz="800"/>
              <a:t>&lt;/td&gt;&lt;/tr&gt;</a:t>
            </a:r>
          </a:p>
          <a:p>
            <a:pPr>
              <a:lnSpc>
                <a:spcPct val="80000"/>
              </a:lnSpc>
            </a:pPr>
            <a:r>
              <a:rPr lang="en-US" altLang="zh-CN" sz="800"/>
              <a:t>	</a:t>
            </a:r>
          </a:p>
          <a:p>
            <a:pPr>
              <a:lnSpc>
                <a:spcPct val="80000"/>
              </a:lnSpc>
            </a:pPr>
            <a:r>
              <a:rPr lang="en-US" altLang="zh-CN" sz="800"/>
              <a:t>	&lt;/table&gt;</a:t>
            </a:r>
          </a:p>
          <a:p>
            <a:pPr>
              <a:lnSpc>
                <a:spcPct val="80000"/>
              </a:lnSpc>
            </a:pPr>
            <a:r>
              <a:rPr lang="en-US" altLang="zh-CN" sz="800"/>
              <a:t>  &lt;/div&gt;</a:t>
            </a:r>
          </a:p>
          <a:p>
            <a:r>
              <a:rPr lang="en-US" altLang="zh-CN"/>
              <a:t>var</a:t>
            </a:r>
            <a:r>
              <a:rPr lang="en-US" altLang="zh-CN" b="1"/>
              <a:t> </a:t>
            </a:r>
            <a:r>
              <a:rPr lang="en-US" altLang="zh-CN"/>
              <a:t>datas</a:t>
            </a:r>
            <a:r>
              <a:rPr lang="en-US" altLang="zh-CN" b="1"/>
              <a:t> </a:t>
            </a:r>
            <a:r>
              <a:rPr lang="en-US" altLang="zh-CN"/>
              <a:t>=</a:t>
            </a:r>
            <a:r>
              <a:rPr lang="en-US" altLang="zh-CN" b="1"/>
              <a:t> {</a:t>
            </a:r>
          </a:p>
          <a:p>
            <a:r>
              <a:rPr lang="en-US" altLang="zh-CN" b="1"/>
              <a:t>            </a:t>
            </a:r>
            <a:r>
              <a:rPr lang="en-US" altLang="zh-CN"/>
              <a:t>"images/1-1.jpg":</a:t>
            </a:r>
            <a:r>
              <a:rPr lang="en-US" altLang="zh-CN" b="1"/>
              <a:t> [</a:t>
            </a:r>
            <a:r>
              <a:rPr lang="en-US" altLang="zh-CN"/>
              <a:t>"images/1.jpg",</a:t>
            </a:r>
            <a:r>
              <a:rPr lang="en-US" altLang="zh-CN" b="1"/>
              <a:t> </a:t>
            </a:r>
            <a:r>
              <a:rPr lang="en-US" altLang="zh-CN"/>
              <a:t>"</a:t>
            </a:r>
            <a:r>
              <a:rPr lang="zh-CN" altLang="en-US"/>
              <a:t>张三</a:t>
            </a:r>
            <a:r>
              <a:rPr lang="en-US" altLang="zh-CN"/>
              <a:t>",</a:t>
            </a:r>
            <a:r>
              <a:rPr lang="en-US" altLang="zh-CN" b="1"/>
              <a:t> </a:t>
            </a:r>
            <a:r>
              <a:rPr lang="en-US" altLang="zh-CN"/>
              <a:t>"178cm"</a:t>
            </a:r>
            <a:r>
              <a:rPr lang="en-US" altLang="zh-CN" b="1"/>
              <a:t>]</a:t>
            </a:r>
            <a:r>
              <a:rPr lang="en-US" altLang="zh-CN"/>
              <a:t>,</a:t>
            </a:r>
            <a:endParaRPr lang="en-US" altLang="zh-CN" b="1"/>
          </a:p>
          <a:p>
            <a:r>
              <a:rPr lang="en-US" altLang="zh-CN" b="1"/>
              <a:t>            </a:t>
            </a:r>
            <a:r>
              <a:rPr lang="en-US" altLang="zh-CN"/>
              <a:t>"iamges/2-1.jpg":</a:t>
            </a:r>
            <a:r>
              <a:rPr lang="en-US" altLang="zh-CN" b="1"/>
              <a:t> [</a:t>
            </a:r>
            <a:r>
              <a:rPr lang="en-US" altLang="zh-CN"/>
              <a:t>"images/2.jpg",</a:t>
            </a:r>
            <a:r>
              <a:rPr lang="en-US" altLang="zh-CN" b="1"/>
              <a:t> </a:t>
            </a:r>
            <a:r>
              <a:rPr lang="en-US" altLang="zh-CN"/>
              <a:t>"</a:t>
            </a:r>
            <a:r>
              <a:rPr lang="zh-CN" altLang="en-US"/>
              <a:t>李四</a:t>
            </a:r>
            <a:r>
              <a:rPr lang="en-US" altLang="zh-CN"/>
              <a:t>",</a:t>
            </a:r>
            <a:r>
              <a:rPr lang="en-US" altLang="zh-CN" b="1"/>
              <a:t> </a:t>
            </a:r>
            <a:r>
              <a:rPr lang="en-US" altLang="zh-CN"/>
              <a:t>"180cm"</a:t>
            </a:r>
            <a:r>
              <a:rPr lang="en-US" altLang="zh-CN" b="1"/>
              <a:t>]</a:t>
            </a:r>
            <a:r>
              <a:rPr lang="en-US" altLang="zh-CN"/>
              <a:t>,</a:t>
            </a:r>
            <a:endParaRPr lang="en-US" altLang="zh-CN" b="1"/>
          </a:p>
          <a:p>
            <a:r>
              <a:rPr lang="en-US" altLang="zh-CN" b="1"/>
              <a:t>            </a:t>
            </a:r>
            <a:r>
              <a:rPr lang="en-US" altLang="zh-CN"/>
              <a:t>"iamges/3-1.jpg":</a:t>
            </a:r>
            <a:r>
              <a:rPr lang="en-US" altLang="zh-CN" b="1"/>
              <a:t> [</a:t>
            </a:r>
            <a:r>
              <a:rPr lang="en-US" altLang="zh-CN"/>
              <a:t>"images/3.jpg",</a:t>
            </a:r>
            <a:r>
              <a:rPr lang="en-US" altLang="zh-CN" b="1"/>
              <a:t> </a:t>
            </a:r>
            <a:r>
              <a:rPr lang="en-US" altLang="zh-CN"/>
              <a:t>"</a:t>
            </a:r>
            <a:r>
              <a:rPr lang="zh-CN" altLang="en-US"/>
              <a:t>王五</a:t>
            </a:r>
            <a:r>
              <a:rPr lang="en-US" altLang="zh-CN"/>
              <a:t>",</a:t>
            </a:r>
            <a:r>
              <a:rPr lang="en-US" altLang="zh-CN" b="1"/>
              <a:t> </a:t>
            </a:r>
            <a:r>
              <a:rPr lang="en-US" altLang="zh-CN"/>
              <a:t>"170cm"</a:t>
            </a:r>
            <a:r>
              <a:rPr lang="en-US" altLang="zh-CN" b="1"/>
              <a:t>]</a:t>
            </a:r>
          </a:p>
          <a:p>
            <a:r>
              <a:rPr lang="en-US" altLang="zh-CN" b="1"/>
              <a:t>        };</a:t>
            </a:r>
          </a:p>
          <a:p>
            <a:pPr>
              <a:lnSpc>
                <a:spcPct val="80000"/>
              </a:lnSpc>
            </a:pPr>
            <a:endParaRPr lang="en-US" altLang="zh-CN" sz="800"/>
          </a:p>
          <a:p>
            <a:pPr>
              <a:lnSpc>
                <a:spcPct val="80000"/>
              </a:lnSpc>
            </a:pPr>
            <a:endParaRPr lang="en-US" altLang="zh-CN" sz="800"/>
          </a:p>
          <a:p>
            <a:pPr>
              <a:lnSpc>
                <a:spcPct val="80000"/>
              </a:lnSpc>
            </a:pPr>
            <a:r>
              <a:rPr lang="en-US" altLang="zh-CN" sz="800"/>
              <a:t>==================</a:t>
            </a:r>
            <a:r>
              <a:rPr lang="zh-CN" altLang="en-US" sz="800"/>
              <a:t>备注</a:t>
            </a:r>
            <a:r>
              <a:rPr lang="en-US" altLang="zh-CN" sz="800"/>
              <a:t>3====================</a:t>
            </a:r>
          </a:p>
          <a:p>
            <a:pPr>
              <a:lnSpc>
                <a:spcPct val="80000"/>
              </a:lnSpc>
            </a:pPr>
            <a:r>
              <a:rPr lang="en-US" altLang="zh-CN" sz="800"/>
              <a:t>document.getElementById('tab1').getElementsByTagName('td')[0].getElementsByTagName('img')[0].src='1.gif‘</a:t>
            </a:r>
          </a:p>
          <a:p>
            <a:pPr>
              <a:lnSpc>
                <a:spcPct val="80000"/>
              </a:lnSpc>
            </a:pPr>
            <a:r>
              <a:rPr lang="en-US" altLang="zh-CN" sz="800"/>
              <a:t>===========================</a:t>
            </a:r>
            <a:r>
              <a:rPr lang="zh-CN" altLang="en-US" sz="800"/>
              <a:t>练习</a:t>
            </a:r>
            <a:r>
              <a:rPr lang="en-US" altLang="zh-CN" sz="800"/>
              <a:t>2</a:t>
            </a:r>
            <a:r>
              <a:rPr lang="zh-CN" altLang="en-US" sz="800"/>
              <a:t>的数据格式</a:t>
            </a:r>
            <a:r>
              <a:rPr lang="en-US" altLang="zh-CN" sz="800"/>
              <a:t>=======================</a:t>
            </a:r>
          </a:p>
          <a:p>
            <a:pPr>
              <a:lnSpc>
                <a:spcPct val="80000"/>
              </a:lnSpc>
            </a:pPr>
            <a:r>
              <a:rPr lang="en-US" altLang="zh-CN" sz="800"/>
              <a:t>var datas={"</a:t>
            </a:r>
            <a:r>
              <a:rPr lang="zh-CN" altLang="en-US" sz="800"/>
              <a:t>小图</a:t>
            </a:r>
            <a:r>
              <a:rPr lang="en-US" altLang="zh-CN" sz="800"/>
              <a:t>":["</a:t>
            </a:r>
            <a:r>
              <a:rPr lang="zh-CN" altLang="en-US" sz="800"/>
              <a:t>大图</a:t>
            </a:r>
            <a:r>
              <a:rPr lang="en-US" altLang="zh-CN" sz="800"/>
              <a:t>","</a:t>
            </a:r>
            <a:r>
              <a:rPr lang="zh-CN" altLang="en-US" sz="800"/>
              <a:t>姓名</a:t>
            </a:r>
            <a:r>
              <a:rPr lang="en-US" altLang="zh-CN" sz="800"/>
              <a:t>",""</a:t>
            </a:r>
            <a:r>
              <a:rPr lang="zh-CN" altLang="en-US" sz="800"/>
              <a:t>身高</a:t>
            </a:r>
            <a:r>
              <a:rPr lang="en-US" altLang="zh-CN" sz="800"/>
              <a:t>],"":["","",""]}</a:t>
            </a:r>
          </a:p>
        </p:txBody>
      </p:sp>
    </p:spTree>
    <p:extLst>
      <p:ext uri="{BB962C8B-B14F-4D97-AF65-F5344CB8AC3E}">
        <p14:creationId xmlns:p14="http://schemas.microsoft.com/office/powerpoint/2010/main" val="450187560"/>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p:txBody>
          <a:bodyPr/>
          <a:lstStyle/>
          <a:p>
            <a:pPr>
              <a:lnSpc>
                <a:spcPct val="90000"/>
              </a:lnSpc>
            </a:pPr>
            <a:r>
              <a:rPr lang="en-US" altLang="zh-CN" sz="1100"/>
              <a:t>var datas={</a:t>
            </a:r>
          </a:p>
          <a:p>
            <a:pPr>
              <a:lnSpc>
                <a:spcPct val="90000"/>
              </a:lnSpc>
            </a:pPr>
            <a:r>
              <a:rPr lang="en-US" altLang="zh-CN" sz="1100"/>
              <a:t>"images/1-1.jpg":["images/1.jpg","</a:t>
            </a:r>
            <a:r>
              <a:rPr lang="zh-CN" altLang="en-US" sz="1100"/>
              <a:t>张三</a:t>
            </a:r>
            <a:r>
              <a:rPr lang="en-US" altLang="zh-CN" sz="1100"/>
              <a:t>","178cm"],</a:t>
            </a:r>
          </a:p>
          <a:p>
            <a:pPr>
              <a:lnSpc>
                <a:spcPct val="90000"/>
              </a:lnSpc>
            </a:pPr>
            <a:r>
              <a:rPr lang="en-US" altLang="zh-CN" sz="1100"/>
              <a:t>"images/2-1.jpg":["images/2.jpg","</a:t>
            </a:r>
            <a:r>
              <a:rPr lang="zh-CN" altLang="en-US" sz="1100"/>
              <a:t>李四</a:t>
            </a:r>
            <a:r>
              <a:rPr lang="en-US" altLang="zh-CN" sz="1100"/>
              <a:t>","177cm"],</a:t>
            </a:r>
          </a:p>
          <a:p>
            <a:pPr>
              <a:lnSpc>
                <a:spcPct val="90000"/>
              </a:lnSpc>
            </a:pPr>
            <a:r>
              <a:rPr lang="en-US" altLang="zh-CN" sz="1100"/>
              <a:t>"images/3-1.jpg":["images/3.jpg","</a:t>
            </a:r>
            <a:r>
              <a:rPr lang="zh-CN" altLang="en-US" sz="1100"/>
              <a:t>王五</a:t>
            </a:r>
            <a:r>
              <a:rPr lang="en-US" altLang="zh-CN" sz="1100"/>
              <a:t>","179cm"]</a:t>
            </a:r>
          </a:p>
          <a:p>
            <a:pPr>
              <a:lnSpc>
                <a:spcPct val="90000"/>
              </a:lnSpc>
            </a:pPr>
            <a:r>
              <a:rPr lang="en-US" altLang="zh-CN" sz="1100"/>
              <a:t>};</a:t>
            </a:r>
          </a:p>
          <a:p>
            <a:pPr>
              <a:lnSpc>
                <a:spcPct val="90000"/>
              </a:lnSpc>
            </a:pPr>
            <a:endParaRPr lang="en-US" altLang="zh-CN" sz="1100"/>
          </a:p>
          <a:p>
            <a:pPr>
              <a:lnSpc>
                <a:spcPct val="90000"/>
              </a:lnSpc>
            </a:pPr>
            <a:r>
              <a:rPr lang="en-US" altLang="zh-CN" sz="1100"/>
              <a:t>================javascript</a:t>
            </a:r>
            <a:r>
              <a:rPr lang="zh-CN" altLang="en-US" sz="1100"/>
              <a:t>去掉字符串两端空格</a:t>
            </a:r>
            <a:r>
              <a:rPr lang="en-US" altLang="zh-CN" sz="1100"/>
              <a:t>===============================</a:t>
            </a:r>
          </a:p>
          <a:p>
            <a:pPr>
              <a:lnSpc>
                <a:spcPct val="90000"/>
              </a:lnSpc>
            </a:pPr>
            <a:r>
              <a:rPr lang="en-US" altLang="zh-CN" sz="1100"/>
              <a:t>&lt;script language="javascript"&gt;</a:t>
            </a:r>
            <a:br>
              <a:rPr lang="en-US" altLang="zh-CN" sz="1100"/>
            </a:br>
            <a:r>
              <a:rPr lang="en-US" altLang="zh-CN" sz="1100"/>
              <a:t>　　 String.prototype.trim=function(){</a:t>
            </a:r>
            <a:br>
              <a:rPr lang="en-US" altLang="zh-CN" sz="1100"/>
            </a:br>
            <a:r>
              <a:rPr lang="en-US" altLang="zh-CN" sz="1100"/>
              <a:t>　　    return this.replace(/(^\s*)|(\s*$)/g, "");</a:t>
            </a:r>
            <a:br>
              <a:rPr lang="en-US" altLang="zh-CN" sz="1100"/>
            </a:br>
            <a:r>
              <a:rPr lang="en-US" altLang="zh-CN" sz="1100"/>
              <a:t>　　 }</a:t>
            </a:r>
            <a:br>
              <a:rPr lang="en-US" altLang="zh-CN" sz="1100"/>
            </a:br>
            <a:r>
              <a:rPr lang="en-US" altLang="zh-CN" sz="1100"/>
              <a:t>　　 String.prototype.ltrim=function(){</a:t>
            </a:r>
            <a:br>
              <a:rPr lang="en-US" altLang="zh-CN" sz="1100"/>
            </a:br>
            <a:r>
              <a:rPr lang="en-US" altLang="zh-CN" sz="1100"/>
              <a:t>　　    return this.replace(/(^\s*)/g,"");</a:t>
            </a:r>
            <a:br>
              <a:rPr lang="en-US" altLang="zh-CN" sz="1100"/>
            </a:br>
            <a:r>
              <a:rPr lang="en-US" altLang="zh-CN" sz="1100"/>
              <a:t>　　 }</a:t>
            </a:r>
            <a:br>
              <a:rPr lang="en-US" altLang="zh-CN" sz="1100"/>
            </a:br>
            <a:r>
              <a:rPr lang="en-US" altLang="zh-CN" sz="1100"/>
              <a:t>　　 String.prototype.rtrim=function(){</a:t>
            </a:r>
            <a:br>
              <a:rPr lang="en-US" altLang="zh-CN" sz="1100"/>
            </a:br>
            <a:r>
              <a:rPr lang="en-US" altLang="zh-CN" sz="1100"/>
              <a:t>　　    return this.replace(/(\s*$)/g,"");</a:t>
            </a:r>
            <a:br>
              <a:rPr lang="en-US" altLang="zh-CN" sz="1100"/>
            </a:br>
            <a:r>
              <a:rPr lang="en-US" altLang="zh-CN" sz="1100"/>
              <a:t>　　 }</a:t>
            </a:r>
            <a:br>
              <a:rPr lang="en-US" altLang="zh-CN" sz="1100"/>
            </a:br>
            <a:r>
              <a:rPr lang="en-US" altLang="zh-CN" sz="1100"/>
              <a:t>　　&lt;/script&gt;</a:t>
            </a:r>
            <a:br>
              <a:rPr lang="en-US" altLang="zh-CN" sz="1100"/>
            </a:br>
            <a:r>
              <a:rPr lang="en-US" altLang="zh-CN" sz="1100"/>
              <a:t>　　</a:t>
            </a:r>
            <a:r>
              <a:rPr lang="zh-CN" altLang="en-US" sz="1100"/>
              <a:t>写成函数可以这样：</a:t>
            </a:r>
            <a:r>
              <a:rPr lang="en-US" altLang="zh-CN" sz="1100"/>
              <a:t>(trim(str))</a:t>
            </a:r>
            <a:br>
              <a:rPr lang="en-US" altLang="zh-CN" sz="1100"/>
            </a:br>
            <a:r>
              <a:rPr lang="en-US" altLang="zh-CN" sz="1100"/>
              <a:t>　　&lt;script type="text/javascript"&gt;</a:t>
            </a:r>
            <a:br>
              <a:rPr lang="en-US" altLang="zh-CN" sz="1100"/>
            </a:br>
            <a:r>
              <a:rPr lang="en-US" altLang="zh-CN" sz="1100"/>
              <a:t>　　 function trim(str){ //</a:t>
            </a:r>
            <a:r>
              <a:rPr lang="zh-CN" altLang="en-US" sz="1100"/>
              <a:t>删除左右两端的空格</a:t>
            </a:r>
            <a:br>
              <a:rPr lang="zh-CN" altLang="en-US" sz="1100"/>
            </a:br>
            <a:r>
              <a:rPr lang="zh-CN" altLang="en-US" sz="1100"/>
              <a:t>　　     </a:t>
            </a:r>
            <a:r>
              <a:rPr lang="en-US" altLang="zh-CN" sz="1100"/>
              <a:t>return str.replace(/(^\s*)|(\s*$)/g, "");</a:t>
            </a:r>
            <a:br>
              <a:rPr lang="en-US" altLang="zh-CN" sz="1100"/>
            </a:br>
            <a:r>
              <a:rPr lang="en-US" altLang="zh-CN" sz="1100"/>
              <a:t>　　 }</a:t>
            </a:r>
            <a:br>
              <a:rPr lang="en-US" altLang="zh-CN" sz="1100"/>
            </a:br>
            <a:r>
              <a:rPr lang="en-US" altLang="zh-CN" sz="1100"/>
              <a:t>　　 function ltrim(str){ //</a:t>
            </a:r>
            <a:r>
              <a:rPr lang="zh-CN" altLang="en-US" sz="1100"/>
              <a:t>删除左边的空格</a:t>
            </a:r>
            <a:br>
              <a:rPr lang="zh-CN" altLang="en-US" sz="1100"/>
            </a:br>
            <a:r>
              <a:rPr lang="zh-CN" altLang="en-US" sz="1100"/>
              <a:t>　　     </a:t>
            </a:r>
            <a:r>
              <a:rPr lang="en-US" altLang="zh-CN" sz="1100"/>
              <a:t>return str.replace(/(^\s*)/g,"");</a:t>
            </a:r>
            <a:br>
              <a:rPr lang="en-US" altLang="zh-CN" sz="1100"/>
            </a:br>
            <a:r>
              <a:rPr lang="en-US" altLang="zh-CN" sz="1100"/>
              <a:t>　　 }</a:t>
            </a:r>
            <a:br>
              <a:rPr lang="en-US" altLang="zh-CN" sz="1100"/>
            </a:br>
            <a:r>
              <a:rPr lang="en-US" altLang="zh-CN" sz="1100"/>
              <a:t>　　 function rtrim(str){ //</a:t>
            </a:r>
            <a:r>
              <a:rPr lang="zh-CN" altLang="en-US" sz="1100"/>
              <a:t>删除右边的空格</a:t>
            </a:r>
            <a:br>
              <a:rPr lang="zh-CN" altLang="en-US" sz="1100"/>
            </a:br>
            <a:r>
              <a:rPr lang="zh-CN" altLang="en-US" sz="1100"/>
              <a:t>　　     </a:t>
            </a:r>
            <a:r>
              <a:rPr lang="en-US" altLang="zh-CN" sz="1100"/>
              <a:t>return str.replace(/(\s*$)/g,"");</a:t>
            </a:r>
            <a:br>
              <a:rPr lang="en-US" altLang="zh-CN" sz="1100"/>
            </a:br>
            <a:r>
              <a:rPr lang="en-US" altLang="zh-CN" sz="1100"/>
              <a:t>　　 }</a:t>
            </a:r>
            <a:br>
              <a:rPr lang="en-US" altLang="zh-CN" sz="1100"/>
            </a:br>
            <a:r>
              <a:rPr lang="en-US" altLang="zh-CN" sz="1100"/>
              <a:t>　　&lt;/script&gt;</a:t>
            </a:r>
            <a:endParaRPr lang="zh-CN" altLang="en-US" sz="1100"/>
          </a:p>
        </p:txBody>
      </p:sp>
      <p:sp>
        <p:nvSpPr>
          <p:cNvPr id="77828"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100">
                <a:solidFill>
                  <a:schemeClr val="tx1"/>
                </a:solidFill>
                <a:latin typeface="Arial" panose="020B0604020202020204" pitchFamily="34" charset="0"/>
                <a:ea typeface="宋体" panose="02010600030101010101" pitchFamily="2" charset="-122"/>
              </a:defRPr>
            </a:lvl1pPr>
            <a:lvl2pPr marL="742950" indent="-285750">
              <a:defRPr sz="3100">
                <a:solidFill>
                  <a:schemeClr val="tx1"/>
                </a:solidFill>
                <a:latin typeface="Arial" panose="020B0604020202020204" pitchFamily="34" charset="0"/>
                <a:ea typeface="宋体" panose="02010600030101010101" pitchFamily="2" charset="-122"/>
              </a:defRPr>
            </a:lvl2pPr>
            <a:lvl3pPr marL="1143000" indent="-228600">
              <a:defRPr sz="3100">
                <a:solidFill>
                  <a:schemeClr val="tx1"/>
                </a:solidFill>
                <a:latin typeface="Arial" panose="020B0604020202020204" pitchFamily="34" charset="0"/>
                <a:ea typeface="宋体" panose="02010600030101010101" pitchFamily="2" charset="-122"/>
              </a:defRPr>
            </a:lvl3pPr>
            <a:lvl4pPr marL="1600200" indent="-228600">
              <a:defRPr sz="3100">
                <a:solidFill>
                  <a:schemeClr val="tx1"/>
                </a:solidFill>
                <a:latin typeface="Arial" panose="020B0604020202020204" pitchFamily="34" charset="0"/>
                <a:ea typeface="宋体" panose="02010600030101010101" pitchFamily="2" charset="-122"/>
              </a:defRPr>
            </a:lvl4pPr>
            <a:lvl5pPr marL="2057400" indent="-228600">
              <a:defRPr sz="3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1E815D39-C06A-4C4D-A99D-CC0437FB955B}" type="slidenum">
              <a:rPr lang="en-US" altLang="zh-CN" sz="1200">
                <a:latin typeface="Times New Roman" panose="02020603050405020304" pitchFamily="18" charset="0"/>
              </a:rPr>
              <a:pPr algn="r" eaLnBrk="1" hangingPunct="1">
                <a:spcBef>
                  <a:spcPct val="0"/>
                </a:spcBef>
                <a:buClrTx/>
                <a:buSzTx/>
                <a:buFontTx/>
                <a:buNone/>
              </a:pPr>
              <a:t>39</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3394312832"/>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p:spPr>
        <p:txBody>
          <a:bodyPr/>
          <a:lstStyle/>
          <a:p>
            <a:r>
              <a:rPr lang="en-US" altLang="zh-CN"/>
              <a:t>autopost</a:t>
            </a:r>
            <a:endParaRPr lang="zh-CN" altLang="en-US"/>
          </a:p>
          <a:p>
            <a:r>
              <a:rPr lang="zh-CN" altLang="en-US"/>
              <a:t> </a:t>
            </a:r>
            <a:r>
              <a:rPr lang="en-US" altLang="zh-CN"/>
              <a:t>&lt;form name="form1" action="a.aspx" method="get"&gt;</a:t>
            </a:r>
          </a:p>
          <a:p>
            <a:r>
              <a:rPr lang="en-US" altLang="zh-CN"/>
              <a:t>        &lt;input type="text" onblur="form1.submit()" /&gt;</a:t>
            </a:r>
          </a:p>
          <a:p>
            <a:r>
              <a:rPr lang="en-US" altLang="zh-CN"/>
              <a:t>        &lt;input type="text" /&gt;        </a:t>
            </a:r>
          </a:p>
          <a:p>
            <a:r>
              <a:rPr lang="en-US" altLang="zh-CN"/>
              <a:t>    &lt;/form&gt;</a:t>
            </a:r>
          </a:p>
          <a:p>
            <a:endParaRPr lang="zh-CN" altLang="en-US"/>
          </a:p>
          <a:p>
            <a:endParaRPr lang="zh-CN" altLang="en-US"/>
          </a:p>
          <a:p>
            <a:r>
              <a:rPr lang="en-US" altLang="zh-CN"/>
              <a:t>autopost</a:t>
            </a:r>
            <a:endParaRPr lang="zh-CN" altLang="en-US"/>
          </a:p>
          <a:p>
            <a:r>
              <a:rPr lang="zh-CN" altLang="en-US"/>
              <a:t> </a:t>
            </a:r>
            <a:r>
              <a:rPr lang="en-US" altLang="zh-CN"/>
              <a:t>&lt;form name="form1" action="a.aspx" method="get"&gt;</a:t>
            </a:r>
          </a:p>
          <a:p>
            <a:r>
              <a:rPr lang="en-US" altLang="zh-CN"/>
              <a:t>        &lt;input type="text" onblur="form1.submit()" /&gt;</a:t>
            </a:r>
          </a:p>
          <a:p>
            <a:r>
              <a:rPr lang="en-US" altLang="zh-CN"/>
              <a:t>        &lt;input type="text" /&gt;        </a:t>
            </a:r>
          </a:p>
          <a:p>
            <a:r>
              <a:rPr lang="en-US" altLang="zh-CN"/>
              <a:t>    &lt;/form&gt;</a:t>
            </a:r>
            <a:endParaRPr lang="zh-CN" altLang="en-US"/>
          </a:p>
        </p:txBody>
      </p:sp>
    </p:spTree>
    <p:extLst>
      <p:ext uri="{BB962C8B-B14F-4D97-AF65-F5344CB8AC3E}">
        <p14:creationId xmlns:p14="http://schemas.microsoft.com/office/powerpoint/2010/main" val="2205457322"/>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p:spPr>
        <p:txBody>
          <a:bodyPr/>
          <a:lstStyle/>
          <a:p>
            <a:r>
              <a:rPr lang="en-US" altLang="zh-CN" sz="1800"/>
              <a:t>============================================</a:t>
            </a:r>
          </a:p>
          <a:p>
            <a:r>
              <a:rPr lang="en-US" altLang="zh-CN" sz="1800"/>
              <a:t>window</a:t>
            </a:r>
            <a:r>
              <a:rPr lang="en-US" altLang="zh-CN" sz="1800" b="1"/>
              <a:t>.</a:t>
            </a:r>
            <a:r>
              <a:rPr lang="en-US" altLang="zh-CN" sz="1800"/>
              <a:t>addEventListener</a:t>
            </a:r>
            <a:r>
              <a:rPr lang="en-US" altLang="zh-CN" sz="1800" b="1"/>
              <a:t>(</a:t>
            </a:r>
            <a:r>
              <a:rPr lang="en-US" altLang="zh-CN" sz="1800"/>
              <a:t>'load',</a:t>
            </a:r>
            <a:r>
              <a:rPr lang="en-US" altLang="zh-CN" sz="1800" b="1"/>
              <a:t> </a:t>
            </a:r>
            <a:r>
              <a:rPr lang="en-US" altLang="zh-CN" sz="1800"/>
              <a:t>function</a:t>
            </a:r>
            <a:r>
              <a:rPr lang="en-US" altLang="zh-CN" sz="1800" b="1"/>
              <a:t> () {</a:t>
            </a:r>
          </a:p>
          <a:p>
            <a:r>
              <a:rPr lang="en-US" altLang="zh-CN" sz="1800" b="1"/>
              <a:t>            </a:t>
            </a:r>
            <a:r>
              <a:rPr lang="en-US" altLang="zh-CN" sz="1800"/>
              <a:t>alert</a:t>
            </a:r>
            <a:r>
              <a:rPr lang="en-US" altLang="zh-CN" sz="1800" b="1"/>
              <a:t>(</a:t>
            </a:r>
            <a:r>
              <a:rPr lang="en-US" altLang="zh-CN" sz="1800"/>
              <a:t>'listener1'</a:t>
            </a:r>
            <a:r>
              <a:rPr lang="en-US" altLang="zh-CN" sz="1800" b="1"/>
              <a:t>);</a:t>
            </a:r>
          </a:p>
          <a:p>
            <a:r>
              <a:rPr lang="en-US" altLang="zh-CN" sz="1800" b="1"/>
              <a:t>        }</a:t>
            </a:r>
            <a:r>
              <a:rPr lang="en-US" altLang="zh-CN" sz="1800"/>
              <a:t>,</a:t>
            </a:r>
            <a:r>
              <a:rPr lang="en-US" altLang="zh-CN" sz="1800" b="1"/>
              <a:t> </a:t>
            </a:r>
            <a:r>
              <a:rPr lang="en-US" altLang="zh-CN" sz="1800"/>
              <a:t>false</a:t>
            </a:r>
            <a:r>
              <a:rPr lang="en-US" altLang="zh-CN" sz="1800" b="1"/>
              <a:t>);</a:t>
            </a:r>
          </a:p>
          <a:p>
            <a:endParaRPr lang="en-US" altLang="zh-CN" sz="1800" b="1"/>
          </a:p>
          <a:p>
            <a:r>
              <a:rPr lang="en-US" altLang="zh-CN" sz="1800" b="1"/>
              <a:t>        </a:t>
            </a:r>
            <a:r>
              <a:rPr lang="en-US" altLang="zh-CN" sz="1800"/>
              <a:t>//</a:t>
            </a:r>
            <a:r>
              <a:rPr lang="zh-CN" altLang="en-US" sz="1800"/>
              <a:t>第三个参数</a:t>
            </a:r>
            <a:r>
              <a:rPr lang="en-US" altLang="zh-CN" sz="1800"/>
              <a:t>false</a:t>
            </a:r>
            <a:r>
              <a:rPr lang="zh-CN" altLang="en-US" sz="1800"/>
              <a:t>，表示是在事件冒泡阶段触发，</a:t>
            </a:r>
            <a:r>
              <a:rPr lang="en-US" altLang="zh-CN" sz="1800"/>
              <a:t>true</a:t>
            </a:r>
            <a:r>
              <a:rPr lang="zh-CN" altLang="en-US" sz="1800"/>
              <a:t>表示在事件捕获阶段触发。</a:t>
            </a:r>
            <a:endParaRPr lang="zh-CN" altLang="en-US" sz="1800" b="1"/>
          </a:p>
          <a:p>
            <a:r>
              <a:rPr lang="zh-CN" altLang="en-US" sz="1800" b="1"/>
              <a:t>        </a:t>
            </a:r>
            <a:r>
              <a:rPr lang="en-US" altLang="zh-CN" sz="1800"/>
              <a:t>window</a:t>
            </a:r>
            <a:r>
              <a:rPr lang="en-US" altLang="zh-CN" sz="1800" b="1"/>
              <a:t>.</a:t>
            </a:r>
            <a:r>
              <a:rPr lang="en-US" altLang="zh-CN" sz="1800"/>
              <a:t>addEventListener</a:t>
            </a:r>
            <a:r>
              <a:rPr lang="en-US" altLang="zh-CN" sz="1800" b="1"/>
              <a:t>(</a:t>
            </a:r>
            <a:r>
              <a:rPr lang="en-US" altLang="zh-CN" sz="1800"/>
              <a:t>'load',</a:t>
            </a:r>
            <a:r>
              <a:rPr lang="en-US" altLang="zh-CN" sz="1800" b="1"/>
              <a:t> </a:t>
            </a:r>
            <a:r>
              <a:rPr lang="en-US" altLang="zh-CN" sz="1800"/>
              <a:t>function</a:t>
            </a:r>
            <a:r>
              <a:rPr lang="en-US" altLang="zh-CN" sz="1800" b="1"/>
              <a:t> () {</a:t>
            </a:r>
          </a:p>
          <a:p>
            <a:r>
              <a:rPr lang="en-US" altLang="zh-CN" sz="1800" b="1"/>
              <a:t>            </a:t>
            </a:r>
            <a:r>
              <a:rPr lang="en-US" altLang="zh-CN" sz="1800"/>
              <a:t>alert</a:t>
            </a:r>
            <a:r>
              <a:rPr lang="en-US" altLang="zh-CN" sz="1800" b="1"/>
              <a:t>(</a:t>
            </a:r>
            <a:r>
              <a:rPr lang="en-US" altLang="zh-CN" sz="1800"/>
              <a:t>'listener2'</a:t>
            </a:r>
            <a:r>
              <a:rPr lang="en-US" altLang="zh-CN" sz="1800" b="1"/>
              <a:t>);</a:t>
            </a:r>
          </a:p>
          <a:p>
            <a:r>
              <a:rPr lang="en-US" altLang="zh-CN" sz="1800" b="1"/>
              <a:t>        }</a:t>
            </a:r>
            <a:r>
              <a:rPr lang="en-US" altLang="zh-CN" sz="1800"/>
              <a:t>,</a:t>
            </a:r>
            <a:r>
              <a:rPr lang="en-US" altLang="zh-CN" sz="1800" b="1"/>
              <a:t> </a:t>
            </a:r>
            <a:r>
              <a:rPr lang="en-US" altLang="zh-CN" sz="1800"/>
              <a:t>false</a:t>
            </a:r>
            <a:r>
              <a:rPr lang="en-US" altLang="zh-CN" sz="1800" b="1"/>
              <a:t>);</a:t>
            </a:r>
          </a:p>
          <a:p>
            <a:r>
              <a:rPr lang="en-US" altLang="zh-CN" sz="1800"/>
              <a:t>=============IE</a:t>
            </a:r>
            <a:r>
              <a:rPr lang="zh-CN" altLang="en-US" sz="1800"/>
              <a:t>下的写法</a:t>
            </a:r>
            <a:r>
              <a:rPr lang="en-US" altLang="zh-CN" sz="1800"/>
              <a:t>===========================</a:t>
            </a:r>
          </a:p>
          <a:p>
            <a:r>
              <a:rPr lang="en-US" altLang="zh-CN" sz="1800"/>
              <a:t> window.attachEvent('onload', function () {</a:t>
            </a:r>
          </a:p>
          <a:p>
            <a:r>
              <a:rPr lang="en-US" altLang="zh-CN" sz="1800"/>
              <a:t>        alert('qqq');</a:t>
            </a:r>
          </a:p>
          <a:p>
            <a:r>
              <a:rPr lang="en-US" altLang="zh-CN" sz="1800"/>
              <a:t>        });</a:t>
            </a:r>
          </a:p>
          <a:p>
            <a:r>
              <a:rPr lang="en-US" altLang="zh-CN" sz="1800"/>
              <a:t>        window.attachEvent('onload', function () {</a:t>
            </a:r>
          </a:p>
          <a:p>
            <a:r>
              <a:rPr lang="en-US" altLang="zh-CN" sz="1800"/>
              <a:t>        alert('cccc');</a:t>
            </a:r>
          </a:p>
          <a:p>
            <a:r>
              <a:rPr lang="en-US" altLang="zh-CN" sz="1800"/>
              <a:t>        });</a:t>
            </a:r>
          </a:p>
          <a:p>
            <a:endParaRPr lang="en-US" altLang="zh-CN" sz="1800"/>
          </a:p>
          <a:p>
            <a:r>
              <a:rPr lang="en-US" altLang="zh-CN" sz="1800"/>
              <a:t>============</a:t>
            </a:r>
            <a:r>
              <a:rPr lang="zh-CN" altLang="en-US" sz="1800"/>
              <a:t>删除事件</a:t>
            </a:r>
            <a:r>
              <a:rPr lang="en-US" altLang="zh-CN" sz="1800"/>
              <a:t>=====================</a:t>
            </a:r>
          </a:p>
          <a:p>
            <a:r>
              <a:rPr lang="en-US" altLang="zh-CN" sz="1800"/>
              <a:t>window</a:t>
            </a:r>
            <a:r>
              <a:rPr lang="en-US" altLang="zh-CN" sz="1800" b="1"/>
              <a:t>.detachEvent(</a:t>
            </a:r>
            <a:r>
              <a:rPr lang="en-US" altLang="zh-CN" sz="1800"/>
              <a:t>'onload',</a:t>
            </a:r>
            <a:r>
              <a:rPr lang="en-US" altLang="zh-CN" sz="1800" b="1"/>
              <a:t> </a:t>
            </a:r>
            <a:r>
              <a:rPr lang="zh-CN" altLang="en-US" sz="1800"/>
              <a:t>方法名</a:t>
            </a:r>
            <a:r>
              <a:rPr lang="en-US" altLang="zh-CN" sz="1800" b="1"/>
              <a:t>);</a:t>
            </a:r>
          </a:p>
          <a:p>
            <a:r>
              <a:rPr lang="en-US" altLang="zh-CN" sz="1800"/>
              <a:t>window</a:t>
            </a:r>
            <a:r>
              <a:rPr lang="en-US" altLang="zh-CN" sz="1800" b="1"/>
              <a:t>.removeEventListener(</a:t>
            </a:r>
            <a:r>
              <a:rPr lang="en-US" altLang="zh-CN" sz="1800"/>
              <a:t>'load',</a:t>
            </a:r>
            <a:r>
              <a:rPr lang="zh-CN" altLang="en-US" sz="1800"/>
              <a:t>方法名</a:t>
            </a:r>
            <a:r>
              <a:rPr lang="en-US" altLang="zh-CN" sz="1800"/>
              <a:t>,false</a:t>
            </a:r>
            <a:r>
              <a:rPr lang="en-US" altLang="zh-CN" sz="1800" b="1"/>
              <a:t>);</a:t>
            </a:r>
          </a:p>
          <a:p>
            <a:endParaRPr lang="en-US" altLang="zh-CN" sz="1800"/>
          </a:p>
        </p:txBody>
      </p:sp>
      <p:sp>
        <p:nvSpPr>
          <p:cNvPr id="81924"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100">
                <a:solidFill>
                  <a:schemeClr val="tx1"/>
                </a:solidFill>
                <a:latin typeface="Arial" panose="020B0604020202020204" pitchFamily="34" charset="0"/>
                <a:ea typeface="宋体" panose="02010600030101010101" pitchFamily="2" charset="-122"/>
              </a:defRPr>
            </a:lvl1pPr>
            <a:lvl2pPr marL="742950" indent="-285750">
              <a:defRPr sz="3100">
                <a:solidFill>
                  <a:schemeClr val="tx1"/>
                </a:solidFill>
                <a:latin typeface="Arial" panose="020B0604020202020204" pitchFamily="34" charset="0"/>
                <a:ea typeface="宋体" panose="02010600030101010101" pitchFamily="2" charset="-122"/>
              </a:defRPr>
            </a:lvl2pPr>
            <a:lvl3pPr marL="1143000" indent="-228600">
              <a:defRPr sz="3100">
                <a:solidFill>
                  <a:schemeClr val="tx1"/>
                </a:solidFill>
                <a:latin typeface="Arial" panose="020B0604020202020204" pitchFamily="34" charset="0"/>
                <a:ea typeface="宋体" panose="02010600030101010101" pitchFamily="2" charset="-122"/>
              </a:defRPr>
            </a:lvl3pPr>
            <a:lvl4pPr marL="1600200" indent="-228600">
              <a:defRPr sz="3100">
                <a:solidFill>
                  <a:schemeClr val="tx1"/>
                </a:solidFill>
                <a:latin typeface="Arial" panose="020B0604020202020204" pitchFamily="34" charset="0"/>
                <a:ea typeface="宋体" panose="02010600030101010101" pitchFamily="2" charset="-122"/>
              </a:defRPr>
            </a:lvl4pPr>
            <a:lvl5pPr marL="2057400" indent="-228600">
              <a:defRPr sz="3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509083D-3945-4381-88C7-CB26BB2E5BEE}" type="slidenum">
              <a:rPr lang="en-US" altLang="zh-CN" sz="1200">
                <a:latin typeface="Times New Roman" panose="02020603050405020304" pitchFamily="18" charset="0"/>
              </a:rPr>
              <a:pPr algn="r" eaLnBrk="1" hangingPunct="1">
                <a:spcBef>
                  <a:spcPct val="0"/>
                </a:spcBef>
                <a:buClrTx/>
                <a:buSzTx/>
                <a:buFontTx/>
                <a:buNone/>
              </a:pPr>
              <a:t>41</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3713983402"/>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p:spPr>
        <p:txBody>
          <a:bodyPr/>
          <a:lstStyle/>
          <a:p>
            <a:pPr>
              <a:lnSpc>
                <a:spcPct val="80000"/>
              </a:lnSpc>
            </a:pPr>
            <a:r>
              <a:rPr lang="en-US" altLang="zh-CN" sz="1400" b="1"/>
              <a:t>RegExp </a:t>
            </a:r>
            <a:r>
              <a:rPr lang="zh-CN" altLang="en-US" sz="1400" b="1"/>
              <a:t>对象</a:t>
            </a:r>
          </a:p>
          <a:p>
            <a:pPr>
              <a:lnSpc>
                <a:spcPct val="80000"/>
              </a:lnSpc>
            </a:pPr>
            <a:r>
              <a:rPr lang="en-US" altLang="zh-CN" sz="1400"/>
              <a:t>RegExp </a:t>
            </a:r>
            <a:r>
              <a:rPr lang="zh-CN" altLang="en-US" sz="1400"/>
              <a:t>对象表示正则表达式，它是对字符串执行模式匹配的强大工具。</a:t>
            </a:r>
            <a:endParaRPr lang="zh-CN" altLang="en-US" sz="1400" b="1"/>
          </a:p>
          <a:p>
            <a:pPr>
              <a:lnSpc>
                <a:spcPct val="80000"/>
              </a:lnSpc>
            </a:pPr>
            <a:r>
              <a:rPr lang="zh-CN" altLang="en-US" sz="1400" b="1"/>
              <a:t>直接量语法</a:t>
            </a:r>
          </a:p>
          <a:p>
            <a:pPr>
              <a:lnSpc>
                <a:spcPct val="80000"/>
              </a:lnSpc>
            </a:pPr>
            <a:r>
              <a:rPr lang="en-US" altLang="zh-CN" sz="1400"/>
              <a:t>/pattern/attributes </a:t>
            </a:r>
            <a:r>
              <a:rPr lang="zh-CN" altLang="en-US" sz="1400" b="1"/>
              <a:t>创建 </a:t>
            </a:r>
            <a:r>
              <a:rPr lang="en-US" altLang="zh-CN" sz="1400" b="1"/>
              <a:t>RegExp </a:t>
            </a:r>
            <a:r>
              <a:rPr lang="zh-CN" altLang="en-US" sz="1400" b="1"/>
              <a:t>对象的语法：</a:t>
            </a:r>
          </a:p>
          <a:p>
            <a:pPr>
              <a:lnSpc>
                <a:spcPct val="80000"/>
              </a:lnSpc>
            </a:pPr>
            <a:r>
              <a:rPr lang="en-US" altLang="zh-CN" sz="1400"/>
              <a:t>new RegExp(</a:t>
            </a:r>
            <a:r>
              <a:rPr lang="en-US" altLang="zh-CN" sz="1400" i="1"/>
              <a:t>pattern</a:t>
            </a:r>
            <a:r>
              <a:rPr lang="en-US" altLang="zh-CN" sz="1400"/>
              <a:t>, </a:t>
            </a:r>
            <a:r>
              <a:rPr lang="en-US" altLang="zh-CN" sz="1400" i="1"/>
              <a:t>attributes</a:t>
            </a:r>
            <a:r>
              <a:rPr lang="en-US" altLang="zh-CN" sz="1400"/>
              <a:t>); </a:t>
            </a:r>
            <a:r>
              <a:rPr lang="zh-CN" altLang="en-US" sz="1400" b="1"/>
              <a:t>参数</a:t>
            </a:r>
          </a:p>
          <a:p>
            <a:pPr>
              <a:lnSpc>
                <a:spcPct val="80000"/>
              </a:lnSpc>
            </a:pPr>
            <a:r>
              <a:rPr lang="zh-CN" altLang="en-US" sz="1400"/>
              <a:t>参数 </a:t>
            </a:r>
            <a:r>
              <a:rPr lang="en-US" altLang="zh-CN" sz="1400" i="1"/>
              <a:t>pattern</a:t>
            </a:r>
            <a:r>
              <a:rPr lang="en-US" altLang="zh-CN" sz="1400"/>
              <a:t> </a:t>
            </a:r>
            <a:r>
              <a:rPr lang="zh-CN" altLang="en-US" sz="1400"/>
              <a:t>是一个字符串，指定了正则表达式的模式或其他正则表达式。</a:t>
            </a:r>
          </a:p>
          <a:p>
            <a:pPr>
              <a:lnSpc>
                <a:spcPct val="80000"/>
              </a:lnSpc>
            </a:pPr>
            <a:r>
              <a:rPr lang="zh-CN" altLang="en-US" sz="1400"/>
              <a:t>参数 </a:t>
            </a:r>
            <a:r>
              <a:rPr lang="en-US" altLang="zh-CN" sz="1400" i="1"/>
              <a:t>attributes</a:t>
            </a:r>
            <a:r>
              <a:rPr lang="en-US" altLang="zh-CN" sz="1400"/>
              <a:t> </a:t>
            </a:r>
            <a:r>
              <a:rPr lang="zh-CN" altLang="en-US" sz="1400"/>
              <a:t>是一个可选的字符串，包含属性 </a:t>
            </a:r>
            <a:r>
              <a:rPr lang="en-US" altLang="zh-CN" sz="1400"/>
              <a:t>“g”</a:t>
            </a:r>
            <a:r>
              <a:rPr lang="zh-CN" altLang="en-US" sz="1400"/>
              <a:t>、</a:t>
            </a:r>
            <a:r>
              <a:rPr lang="en-US" altLang="zh-CN" sz="1400"/>
              <a:t>“i” </a:t>
            </a:r>
            <a:r>
              <a:rPr lang="zh-CN" altLang="en-US" sz="1400"/>
              <a:t>和 </a:t>
            </a:r>
            <a:r>
              <a:rPr lang="en-US" altLang="zh-CN" sz="1400"/>
              <a:t>“m”</a:t>
            </a:r>
            <a:r>
              <a:rPr lang="zh-CN" altLang="en-US" sz="1400"/>
              <a:t>，分别用于指定全局匹配、忽略大小写的匹配和多行匹配。</a:t>
            </a:r>
            <a:r>
              <a:rPr lang="en-US" altLang="zh-CN" sz="1400"/>
              <a:t>ECMAScript </a:t>
            </a:r>
            <a:r>
              <a:rPr lang="zh-CN" altLang="en-US" sz="1400"/>
              <a:t>标准化之前，不支持 </a:t>
            </a:r>
            <a:r>
              <a:rPr lang="en-US" altLang="zh-CN" sz="1400"/>
              <a:t>m </a:t>
            </a:r>
            <a:r>
              <a:rPr lang="zh-CN" altLang="en-US" sz="1400"/>
              <a:t>属性。如果 </a:t>
            </a:r>
            <a:r>
              <a:rPr lang="en-US" altLang="zh-CN" sz="1400" i="1"/>
              <a:t>pattern</a:t>
            </a:r>
            <a:r>
              <a:rPr lang="en-US" altLang="zh-CN" sz="1400"/>
              <a:t> </a:t>
            </a:r>
            <a:r>
              <a:rPr lang="zh-CN" altLang="en-US" sz="1400"/>
              <a:t>是正则表达式，而不是字符串，则必须省略该参数。</a:t>
            </a:r>
            <a:endParaRPr lang="zh-CN" altLang="en-US" sz="1400" b="1"/>
          </a:p>
          <a:p>
            <a:pPr>
              <a:lnSpc>
                <a:spcPct val="80000"/>
              </a:lnSpc>
            </a:pPr>
            <a:r>
              <a:rPr lang="zh-CN" altLang="en-US" sz="1400" b="1"/>
              <a:t>返回值</a:t>
            </a:r>
          </a:p>
          <a:p>
            <a:pPr>
              <a:lnSpc>
                <a:spcPct val="80000"/>
              </a:lnSpc>
            </a:pPr>
            <a:r>
              <a:rPr lang="zh-CN" altLang="en-US" sz="1400"/>
              <a:t>一个新的 </a:t>
            </a:r>
            <a:r>
              <a:rPr lang="en-US" altLang="zh-CN" sz="1400"/>
              <a:t>RegExp </a:t>
            </a:r>
            <a:r>
              <a:rPr lang="zh-CN" altLang="en-US" sz="1400"/>
              <a:t>对象，具有指定的模式和标志。如果参数 </a:t>
            </a:r>
            <a:r>
              <a:rPr lang="en-US" altLang="zh-CN" sz="1400" i="1"/>
              <a:t>pattern</a:t>
            </a:r>
            <a:r>
              <a:rPr lang="en-US" altLang="zh-CN" sz="1400"/>
              <a:t> </a:t>
            </a:r>
            <a:r>
              <a:rPr lang="zh-CN" altLang="en-US" sz="1400"/>
              <a:t>是正则表达式而不是字符串，那么 </a:t>
            </a:r>
            <a:r>
              <a:rPr lang="en-US" altLang="zh-CN" sz="1400"/>
              <a:t>RegExp() </a:t>
            </a:r>
            <a:r>
              <a:rPr lang="zh-CN" altLang="en-US" sz="1400"/>
              <a:t>构造函数将用与指定的 </a:t>
            </a:r>
            <a:r>
              <a:rPr lang="en-US" altLang="zh-CN" sz="1400"/>
              <a:t>RegExp </a:t>
            </a:r>
            <a:r>
              <a:rPr lang="zh-CN" altLang="en-US" sz="1400"/>
              <a:t>相同的模式和标志创建一个新的 </a:t>
            </a:r>
            <a:r>
              <a:rPr lang="en-US" altLang="zh-CN" sz="1400"/>
              <a:t>RegExp </a:t>
            </a:r>
            <a:r>
              <a:rPr lang="zh-CN" altLang="en-US" sz="1400"/>
              <a:t>对象。</a:t>
            </a:r>
          </a:p>
          <a:p>
            <a:pPr>
              <a:lnSpc>
                <a:spcPct val="80000"/>
              </a:lnSpc>
            </a:pPr>
            <a:r>
              <a:rPr lang="zh-CN" altLang="en-US" sz="1400"/>
              <a:t>如果不用 </a:t>
            </a:r>
            <a:r>
              <a:rPr lang="en-US" altLang="zh-CN" sz="1400"/>
              <a:t>new </a:t>
            </a:r>
            <a:r>
              <a:rPr lang="zh-CN" altLang="en-US" sz="1400"/>
              <a:t>运算符，而将 </a:t>
            </a:r>
            <a:r>
              <a:rPr lang="en-US" altLang="zh-CN" sz="1400"/>
              <a:t>RegExp() </a:t>
            </a:r>
            <a:r>
              <a:rPr lang="zh-CN" altLang="en-US" sz="1400"/>
              <a:t>作为函数调用，那么它的行为与用 </a:t>
            </a:r>
            <a:r>
              <a:rPr lang="en-US" altLang="zh-CN" sz="1400"/>
              <a:t>new </a:t>
            </a:r>
            <a:r>
              <a:rPr lang="zh-CN" altLang="en-US" sz="1400"/>
              <a:t>运算符调用时一样，只是当 </a:t>
            </a:r>
            <a:r>
              <a:rPr lang="en-US" altLang="zh-CN" sz="1400" i="1"/>
              <a:t>pattern</a:t>
            </a:r>
            <a:r>
              <a:rPr lang="en-US" altLang="zh-CN" sz="1400"/>
              <a:t> </a:t>
            </a:r>
            <a:r>
              <a:rPr lang="zh-CN" altLang="en-US" sz="1400"/>
              <a:t>是正则表达式时，它只返回 </a:t>
            </a:r>
            <a:r>
              <a:rPr lang="en-US" altLang="zh-CN" sz="1400" i="1"/>
              <a:t>pattern</a:t>
            </a:r>
            <a:r>
              <a:rPr lang="zh-CN" altLang="en-US" sz="1400"/>
              <a:t>，而不再创建一个新的 </a:t>
            </a:r>
            <a:r>
              <a:rPr lang="en-US" altLang="zh-CN" sz="1400"/>
              <a:t>RegExp </a:t>
            </a:r>
            <a:r>
              <a:rPr lang="zh-CN" altLang="en-US" sz="1400"/>
              <a:t>对象。</a:t>
            </a:r>
          </a:p>
          <a:p>
            <a:pPr>
              <a:lnSpc>
                <a:spcPct val="80000"/>
              </a:lnSpc>
            </a:pPr>
            <a:endParaRPr lang="zh-CN" altLang="en-US" sz="1400"/>
          </a:p>
          <a:p>
            <a:pPr>
              <a:lnSpc>
                <a:spcPct val="80000"/>
              </a:lnSpc>
            </a:pPr>
            <a:r>
              <a:rPr lang="en-US" altLang="zh-CN" sz="1400"/>
              <a:t>exec() </a:t>
            </a:r>
            <a:r>
              <a:rPr lang="zh-CN" altLang="en-US" sz="1400"/>
              <a:t>方法的功能非常强大，它是一个通用的方法，而且使用起来也比 </a:t>
            </a:r>
            <a:r>
              <a:rPr lang="en-US" altLang="zh-CN" sz="1400"/>
              <a:t>test() </a:t>
            </a:r>
            <a:r>
              <a:rPr lang="zh-CN" altLang="en-US" sz="1400"/>
              <a:t>方法以及支持正则表达式的 </a:t>
            </a:r>
            <a:r>
              <a:rPr lang="en-US" altLang="zh-CN" sz="1400"/>
              <a:t>String </a:t>
            </a:r>
            <a:r>
              <a:rPr lang="zh-CN" altLang="en-US" sz="1400"/>
              <a:t>对象的方法更为复杂。</a:t>
            </a:r>
          </a:p>
          <a:p>
            <a:pPr>
              <a:lnSpc>
                <a:spcPct val="80000"/>
              </a:lnSpc>
            </a:pPr>
            <a:r>
              <a:rPr lang="zh-CN" altLang="en-US" sz="1400"/>
              <a:t>如果 </a:t>
            </a:r>
            <a:r>
              <a:rPr lang="en-US" altLang="zh-CN" sz="1400"/>
              <a:t>exec() </a:t>
            </a:r>
            <a:r>
              <a:rPr lang="zh-CN" altLang="en-US" sz="1400"/>
              <a:t>找到了匹配的文本，则返回一个结果数组。否则，返回 </a:t>
            </a:r>
            <a:r>
              <a:rPr lang="en-US" altLang="zh-CN" sz="1400"/>
              <a:t>null</a:t>
            </a:r>
            <a:r>
              <a:rPr lang="zh-CN" altLang="en-US" sz="1400"/>
              <a:t>。此数组的第 </a:t>
            </a:r>
            <a:r>
              <a:rPr lang="en-US" altLang="zh-CN" sz="1400"/>
              <a:t>0 </a:t>
            </a:r>
            <a:r>
              <a:rPr lang="zh-CN" altLang="en-US" sz="1400"/>
              <a:t>个元素是与正则表达式相匹配的文本，第 </a:t>
            </a:r>
            <a:r>
              <a:rPr lang="en-US" altLang="zh-CN" sz="1400"/>
              <a:t>1 </a:t>
            </a:r>
            <a:r>
              <a:rPr lang="zh-CN" altLang="en-US" sz="1400"/>
              <a:t>个元素是与 </a:t>
            </a:r>
            <a:r>
              <a:rPr lang="en-US" altLang="zh-CN" sz="1400"/>
              <a:t>RegExpObject </a:t>
            </a:r>
            <a:r>
              <a:rPr lang="zh-CN" altLang="en-US" sz="1400"/>
              <a:t>的第 </a:t>
            </a:r>
            <a:r>
              <a:rPr lang="en-US" altLang="zh-CN" sz="1400"/>
              <a:t>1 </a:t>
            </a:r>
            <a:r>
              <a:rPr lang="zh-CN" altLang="en-US" sz="1400"/>
              <a:t>个子表达式相匹配的文本（如果有的话），第 </a:t>
            </a:r>
            <a:r>
              <a:rPr lang="en-US" altLang="zh-CN" sz="1400"/>
              <a:t>2 </a:t>
            </a:r>
            <a:r>
              <a:rPr lang="zh-CN" altLang="en-US" sz="1400"/>
              <a:t>个元素是与 </a:t>
            </a:r>
            <a:r>
              <a:rPr lang="en-US" altLang="zh-CN" sz="1400"/>
              <a:t>RegExpObject </a:t>
            </a:r>
            <a:r>
              <a:rPr lang="zh-CN" altLang="en-US" sz="1400"/>
              <a:t>的第 </a:t>
            </a:r>
            <a:r>
              <a:rPr lang="en-US" altLang="zh-CN" sz="1400"/>
              <a:t>2 </a:t>
            </a:r>
            <a:r>
              <a:rPr lang="zh-CN" altLang="en-US" sz="1400"/>
              <a:t>个子表达式相匹配的文本（如果有的话），以此类推。除了数组元素和 </a:t>
            </a:r>
            <a:r>
              <a:rPr lang="en-US" altLang="zh-CN" sz="1400"/>
              <a:t>length </a:t>
            </a:r>
            <a:r>
              <a:rPr lang="zh-CN" altLang="en-US" sz="1400"/>
              <a:t>属性之外，</a:t>
            </a:r>
            <a:r>
              <a:rPr lang="en-US" altLang="zh-CN" sz="1400"/>
              <a:t>exec() </a:t>
            </a:r>
            <a:r>
              <a:rPr lang="zh-CN" altLang="en-US" sz="1400"/>
              <a:t>方法还返回两个属性。</a:t>
            </a:r>
            <a:r>
              <a:rPr lang="en-US" altLang="zh-CN" sz="1400"/>
              <a:t>index </a:t>
            </a:r>
            <a:r>
              <a:rPr lang="zh-CN" altLang="en-US" sz="1400"/>
              <a:t>属性声明的是匹配文本的第一个字符的位置。</a:t>
            </a:r>
            <a:r>
              <a:rPr lang="en-US" altLang="zh-CN" sz="1400"/>
              <a:t>input </a:t>
            </a:r>
            <a:r>
              <a:rPr lang="zh-CN" altLang="en-US" sz="1400"/>
              <a:t>属性则存放的是被检索的字符串 </a:t>
            </a:r>
            <a:r>
              <a:rPr lang="en-US" altLang="zh-CN" sz="1400"/>
              <a:t>string</a:t>
            </a:r>
            <a:r>
              <a:rPr lang="zh-CN" altLang="en-US" sz="1400"/>
              <a:t>。我们可以看得出，在调用非全局的 </a:t>
            </a:r>
            <a:r>
              <a:rPr lang="en-US" altLang="zh-CN" sz="1400"/>
              <a:t>RegExp </a:t>
            </a:r>
            <a:r>
              <a:rPr lang="zh-CN" altLang="en-US" sz="1400"/>
              <a:t>对象的 </a:t>
            </a:r>
            <a:r>
              <a:rPr lang="en-US" altLang="zh-CN" sz="1400"/>
              <a:t>exec() </a:t>
            </a:r>
            <a:r>
              <a:rPr lang="zh-CN" altLang="en-US" sz="1400"/>
              <a:t>方法时，返回的数组与调用方法 </a:t>
            </a:r>
            <a:r>
              <a:rPr lang="en-US" altLang="zh-CN" sz="1400"/>
              <a:t>String.match() </a:t>
            </a:r>
            <a:r>
              <a:rPr lang="zh-CN" altLang="en-US" sz="1400"/>
              <a:t>返回的数组是相同的。</a:t>
            </a:r>
          </a:p>
          <a:p>
            <a:pPr>
              <a:lnSpc>
                <a:spcPct val="80000"/>
              </a:lnSpc>
            </a:pPr>
            <a:r>
              <a:rPr lang="zh-CN" altLang="en-US" sz="1400"/>
              <a:t>但是，当 </a:t>
            </a:r>
            <a:r>
              <a:rPr lang="en-US" altLang="zh-CN" sz="1400"/>
              <a:t>RegExpObject </a:t>
            </a:r>
            <a:r>
              <a:rPr lang="zh-CN" altLang="en-US" sz="1400"/>
              <a:t>是一个全局正则表达式时，</a:t>
            </a:r>
            <a:r>
              <a:rPr lang="en-US" altLang="zh-CN" sz="1400"/>
              <a:t>exec() </a:t>
            </a:r>
            <a:r>
              <a:rPr lang="zh-CN" altLang="en-US" sz="1400"/>
              <a:t>的行为就稍微复杂一些。它会在 </a:t>
            </a:r>
            <a:r>
              <a:rPr lang="en-US" altLang="zh-CN" sz="1400"/>
              <a:t>RegExpObject </a:t>
            </a:r>
            <a:r>
              <a:rPr lang="zh-CN" altLang="en-US" sz="1400"/>
              <a:t>的 </a:t>
            </a:r>
            <a:r>
              <a:rPr lang="en-US" altLang="zh-CN" sz="1400"/>
              <a:t>lastIndex </a:t>
            </a:r>
            <a:r>
              <a:rPr lang="zh-CN" altLang="en-US" sz="1400"/>
              <a:t>属性指定的字符处开始检索字符串 </a:t>
            </a:r>
            <a:r>
              <a:rPr lang="en-US" altLang="zh-CN" sz="1400"/>
              <a:t>string</a:t>
            </a:r>
            <a:r>
              <a:rPr lang="zh-CN" altLang="en-US" sz="1400"/>
              <a:t>。当 </a:t>
            </a:r>
            <a:r>
              <a:rPr lang="en-US" altLang="zh-CN" sz="1400"/>
              <a:t>exec() </a:t>
            </a:r>
            <a:r>
              <a:rPr lang="zh-CN" altLang="en-US" sz="1400"/>
              <a:t>找到了与表达式相匹配的文本时，在匹配后，它将把 </a:t>
            </a:r>
            <a:r>
              <a:rPr lang="en-US" altLang="zh-CN" sz="1400"/>
              <a:t>RegExpObject </a:t>
            </a:r>
            <a:r>
              <a:rPr lang="zh-CN" altLang="en-US" sz="1400"/>
              <a:t>的 </a:t>
            </a:r>
            <a:r>
              <a:rPr lang="en-US" altLang="zh-CN" sz="1400"/>
              <a:t>lastIndex </a:t>
            </a:r>
            <a:r>
              <a:rPr lang="zh-CN" altLang="en-US" sz="1400"/>
              <a:t>属性设置为匹配文本的最后一个字符的下一个位置。这就是说，您可以通过反复调用 </a:t>
            </a:r>
            <a:r>
              <a:rPr lang="en-US" altLang="zh-CN" sz="1400"/>
              <a:t>exec() </a:t>
            </a:r>
            <a:r>
              <a:rPr lang="zh-CN" altLang="en-US" sz="1400"/>
              <a:t>方法来遍历字符串中的所有匹配文本。当 </a:t>
            </a:r>
            <a:r>
              <a:rPr lang="en-US" altLang="zh-CN" sz="1400"/>
              <a:t>exec() </a:t>
            </a:r>
            <a:r>
              <a:rPr lang="zh-CN" altLang="en-US" sz="1400"/>
              <a:t>再也找不到匹配的文本时，它将返回 </a:t>
            </a:r>
            <a:r>
              <a:rPr lang="en-US" altLang="zh-CN" sz="1400"/>
              <a:t>null</a:t>
            </a:r>
            <a:r>
              <a:rPr lang="zh-CN" altLang="en-US" sz="1400"/>
              <a:t>，并把 </a:t>
            </a:r>
            <a:r>
              <a:rPr lang="en-US" altLang="zh-CN" sz="1400"/>
              <a:t>lastIndex </a:t>
            </a:r>
            <a:r>
              <a:rPr lang="zh-CN" altLang="en-US" sz="1400"/>
              <a:t>属性重置为 </a:t>
            </a:r>
            <a:r>
              <a:rPr lang="en-US" altLang="zh-CN" sz="1400"/>
              <a:t>0</a:t>
            </a:r>
            <a:r>
              <a:rPr lang="zh-CN" altLang="en-US" sz="1400"/>
              <a:t>。</a:t>
            </a:r>
          </a:p>
        </p:txBody>
      </p:sp>
    </p:spTree>
    <p:extLst>
      <p:ext uri="{BB962C8B-B14F-4D97-AF65-F5344CB8AC3E}">
        <p14:creationId xmlns:p14="http://schemas.microsoft.com/office/powerpoint/2010/main" val="4048494202"/>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r>
              <a:rPr lang="en-US" altLang="zh-CN"/>
              <a:t>replace:</a:t>
            </a:r>
          </a:p>
          <a:p>
            <a:r>
              <a:rPr lang="en-US" altLang="zh-CN"/>
              <a:t>&lt;script type="text/javascript"&gt;</a:t>
            </a:r>
          </a:p>
          <a:p>
            <a:endParaRPr lang="en-US" altLang="zh-CN"/>
          </a:p>
          <a:p>
            <a:r>
              <a:rPr lang="en-US" altLang="zh-CN"/>
              <a:t>var str="Welcome to Microsoft! ";</a:t>
            </a:r>
          </a:p>
          <a:p>
            <a:r>
              <a:rPr lang="en-US" altLang="zh-CN"/>
              <a:t>str=str + "We are proud to announce that Microsoft has ";</a:t>
            </a:r>
          </a:p>
          <a:p>
            <a:r>
              <a:rPr lang="en-US" altLang="zh-CN"/>
              <a:t>str=str + "one of the largest Web Developers sites in the world.";</a:t>
            </a:r>
          </a:p>
          <a:p>
            <a:r>
              <a:rPr lang="en-US" altLang="zh-CN"/>
              <a:t>document.write(str.replace(/Microsoft/g, "W3School"));</a:t>
            </a:r>
          </a:p>
          <a:p>
            <a:endParaRPr lang="en-US" altLang="zh-CN"/>
          </a:p>
          <a:p>
            <a:r>
              <a:rPr lang="en-US" altLang="zh-CN"/>
              <a:t>&lt;/script&gt;</a:t>
            </a:r>
          </a:p>
          <a:p>
            <a:endParaRPr lang="en-US" altLang="zh-CN"/>
          </a:p>
        </p:txBody>
      </p:sp>
    </p:spTree>
    <p:extLst>
      <p:ext uri="{BB962C8B-B14F-4D97-AF65-F5344CB8AC3E}">
        <p14:creationId xmlns:p14="http://schemas.microsoft.com/office/powerpoint/2010/main" val="3234135660"/>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pPr>
              <a:lnSpc>
                <a:spcPct val="80000"/>
              </a:lnSpc>
            </a:pPr>
            <a:r>
              <a:rPr lang="en-US" altLang="zh-CN" sz="1400"/>
              <a:t>===============================</a:t>
            </a:r>
            <a:r>
              <a:rPr lang="zh-CN" altLang="en-US" sz="1400"/>
              <a:t>备注</a:t>
            </a:r>
            <a:r>
              <a:rPr lang="en-US" altLang="zh-CN" sz="1400"/>
              <a:t>1=================================</a:t>
            </a:r>
          </a:p>
          <a:p>
            <a:pPr>
              <a:lnSpc>
                <a:spcPct val="80000"/>
              </a:lnSpc>
            </a:pPr>
            <a:r>
              <a:rPr lang="en-US" altLang="zh-CN" sz="1400"/>
              <a:t>&lt;!DOCTYPE</a:t>
            </a:r>
            <a:r>
              <a:rPr lang="en-US" altLang="zh-CN" sz="1400" b="1"/>
              <a:t> </a:t>
            </a:r>
            <a:r>
              <a:rPr lang="en-US" altLang="zh-CN" sz="1400"/>
              <a:t>html</a:t>
            </a:r>
            <a:r>
              <a:rPr lang="en-US" altLang="zh-CN" sz="1400" b="1"/>
              <a:t> </a:t>
            </a:r>
            <a:r>
              <a:rPr lang="en-US" altLang="zh-CN" sz="1400"/>
              <a:t>PUBLIC</a:t>
            </a:r>
            <a:r>
              <a:rPr lang="en-US" altLang="zh-CN" sz="1400" b="1"/>
              <a:t> </a:t>
            </a:r>
            <a:r>
              <a:rPr lang="en-US" altLang="zh-CN" sz="1400"/>
              <a:t>"-//W3C//DTD XHTML 1.0 Transitional//EN"</a:t>
            </a:r>
            <a:r>
              <a:rPr lang="en-US" altLang="zh-CN" sz="1400" b="1"/>
              <a:t> </a:t>
            </a:r>
            <a:r>
              <a:rPr lang="en-US" altLang="zh-CN" sz="1400"/>
              <a:t>"http://www.w3.org/TR/xhtml1/DTD/xhtml1-transitional.dtd"&gt;</a:t>
            </a:r>
            <a:endParaRPr lang="en-US" altLang="zh-CN" sz="1400" b="1"/>
          </a:p>
          <a:p>
            <a:pPr>
              <a:lnSpc>
                <a:spcPct val="80000"/>
              </a:lnSpc>
            </a:pPr>
            <a:r>
              <a:rPr lang="en-US" altLang="zh-CN" sz="1400"/>
              <a:t>&lt;html</a:t>
            </a:r>
            <a:r>
              <a:rPr lang="en-US" altLang="zh-CN" sz="1400" b="1"/>
              <a:t> </a:t>
            </a:r>
            <a:r>
              <a:rPr lang="en-US" altLang="zh-CN" sz="1400"/>
              <a:t>xmlns="http://www.w3.org/1999/xhtml"&gt;</a:t>
            </a:r>
            <a:endParaRPr lang="en-US" altLang="zh-CN" sz="1400" b="1"/>
          </a:p>
          <a:p>
            <a:pPr>
              <a:lnSpc>
                <a:spcPct val="80000"/>
              </a:lnSpc>
            </a:pPr>
            <a:r>
              <a:rPr lang="en-US" altLang="zh-CN" sz="1400"/>
              <a:t>&lt;head&gt;</a:t>
            </a:r>
            <a:endParaRPr lang="en-US" altLang="zh-CN" sz="1400" b="1"/>
          </a:p>
          <a:p>
            <a:pPr>
              <a:lnSpc>
                <a:spcPct val="80000"/>
              </a:lnSpc>
            </a:pPr>
            <a:r>
              <a:rPr lang="en-US" altLang="zh-CN" sz="1400" b="1"/>
              <a:t>    </a:t>
            </a:r>
            <a:r>
              <a:rPr lang="en-US" altLang="zh-CN" sz="1400"/>
              <a:t>&lt;title&gt;&lt;/title&gt;</a:t>
            </a:r>
            <a:endParaRPr lang="en-US" altLang="zh-CN" sz="1400" b="1"/>
          </a:p>
          <a:p>
            <a:pPr>
              <a:lnSpc>
                <a:spcPct val="80000"/>
              </a:lnSpc>
            </a:pPr>
            <a:r>
              <a:rPr lang="en-US" altLang="zh-CN" sz="1400" b="1"/>
              <a:t>    </a:t>
            </a:r>
            <a:r>
              <a:rPr lang="en-US" altLang="zh-CN" sz="1400"/>
              <a:t>&lt;style</a:t>
            </a:r>
            <a:r>
              <a:rPr lang="en-US" altLang="zh-CN" sz="1400" b="1"/>
              <a:t> </a:t>
            </a:r>
            <a:r>
              <a:rPr lang="en-US" altLang="zh-CN" sz="1400"/>
              <a:t>type="text/css"&gt;</a:t>
            </a:r>
            <a:endParaRPr lang="en-US" altLang="zh-CN" sz="1400" b="1"/>
          </a:p>
          <a:p>
            <a:pPr>
              <a:lnSpc>
                <a:spcPct val="80000"/>
              </a:lnSpc>
            </a:pPr>
            <a:r>
              <a:rPr lang="en-US" altLang="zh-CN" sz="1400" b="1"/>
              <a:t>        </a:t>
            </a:r>
            <a:r>
              <a:rPr lang="en-US" altLang="zh-CN" sz="1400"/>
              <a:t>td</a:t>
            </a:r>
            <a:endParaRPr lang="en-US" altLang="zh-CN" sz="1400" b="1"/>
          </a:p>
          <a:p>
            <a:pPr>
              <a:lnSpc>
                <a:spcPct val="80000"/>
              </a:lnSpc>
            </a:pPr>
            <a:r>
              <a:rPr lang="en-US" altLang="zh-CN" sz="1400" b="1"/>
              <a:t>        {</a:t>
            </a:r>
          </a:p>
          <a:p>
            <a:pPr>
              <a:lnSpc>
                <a:spcPct val="80000"/>
              </a:lnSpc>
            </a:pPr>
            <a:r>
              <a:rPr lang="en-US" altLang="zh-CN" sz="1400" b="1"/>
              <a:t>            </a:t>
            </a:r>
            <a:r>
              <a:rPr lang="en-US" altLang="zh-CN" sz="1400"/>
              <a:t>width</a:t>
            </a:r>
            <a:r>
              <a:rPr lang="en-US" altLang="zh-CN" sz="1400" b="1"/>
              <a:t>: </a:t>
            </a:r>
            <a:r>
              <a:rPr lang="en-US" altLang="zh-CN" sz="1400"/>
              <a:t>80px</a:t>
            </a:r>
            <a:r>
              <a:rPr lang="en-US" altLang="zh-CN" sz="1400" b="1"/>
              <a:t>;</a:t>
            </a:r>
          </a:p>
          <a:p>
            <a:pPr>
              <a:lnSpc>
                <a:spcPct val="80000"/>
              </a:lnSpc>
            </a:pPr>
            <a:r>
              <a:rPr lang="en-US" altLang="zh-CN" sz="1400" b="1"/>
              <a:t>            </a:t>
            </a:r>
            <a:r>
              <a:rPr lang="en-US" altLang="zh-CN" sz="1400"/>
              <a:t>height</a:t>
            </a:r>
            <a:r>
              <a:rPr lang="en-US" altLang="zh-CN" sz="1400" b="1"/>
              <a:t>: </a:t>
            </a:r>
            <a:r>
              <a:rPr lang="en-US" altLang="zh-CN" sz="1400"/>
              <a:t>25px</a:t>
            </a:r>
            <a:r>
              <a:rPr lang="en-US" altLang="zh-CN" sz="1400" b="1"/>
              <a:t>;</a:t>
            </a:r>
          </a:p>
          <a:p>
            <a:pPr>
              <a:lnSpc>
                <a:spcPct val="80000"/>
              </a:lnSpc>
            </a:pPr>
            <a:r>
              <a:rPr lang="en-US" altLang="zh-CN" sz="1400" b="1"/>
              <a:t>            </a:t>
            </a:r>
            <a:r>
              <a:rPr lang="en-US" altLang="zh-CN" sz="1400"/>
              <a:t>text-align</a:t>
            </a:r>
            <a:r>
              <a:rPr lang="en-US" altLang="zh-CN" sz="1400" b="1"/>
              <a:t>: </a:t>
            </a:r>
            <a:r>
              <a:rPr lang="en-US" altLang="zh-CN" sz="1400"/>
              <a:t>center</a:t>
            </a:r>
            <a:r>
              <a:rPr lang="en-US" altLang="zh-CN" sz="1400" b="1"/>
              <a:t>;</a:t>
            </a:r>
          </a:p>
          <a:p>
            <a:pPr>
              <a:lnSpc>
                <a:spcPct val="80000"/>
              </a:lnSpc>
            </a:pPr>
            <a:r>
              <a:rPr lang="en-US" altLang="zh-CN" sz="1400" b="1"/>
              <a:t>            </a:t>
            </a:r>
            <a:r>
              <a:rPr lang="en-US" altLang="zh-CN" sz="1400"/>
              <a:t>background-color</a:t>
            </a:r>
            <a:r>
              <a:rPr lang="en-US" altLang="zh-CN" sz="1400" b="1"/>
              <a:t>: </a:t>
            </a:r>
            <a:r>
              <a:rPr lang="en-US" altLang="zh-CN" sz="1400"/>
              <a:t>Gray</a:t>
            </a:r>
            <a:r>
              <a:rPr lang="en-US" altLang="zh-CN" sz="1400" b="1"/>
              <a:t>;</a:t>
            </a:r>
          </a:p>
          <a:p>
            <a:pPr>
              <a:lnSpc>
                <a:spcPct val="80000"/>
              </a:lnSpc>
            </a:pPr>
            <a:r>
              <a:rPr lang="en-US" altLang="zh-CN" sz="1400" b="1"/>
              <a:t>        }</a:t>
            </a:r>
          </a:p>
          <a:p>
            <a:pPr>
              <a:lnSpc>
                <a:spcPct val="80000"/>
              </a:lnSpc>
            </a:pPr>
            <a:r>
              <a:rPr lang="en-US" altLang="zh-CN" sz="1400" b="1"/>
              <a:t>    </a:t>
            </a:r>
            <a:r>
              <a:rPr lang="en-US" altLang="zh-CN" sz="1400"/>
              <a:t>&lt;/style&gt;</a:t>
            </a:r>
            <a:endParaRPr lang="en-US" altLang="zh-CN" sz="1400" b="1"/>
          </a:p>
          <a:p>
            <a:pPr>
              <a:lnSpc>
                <a:spcPct val="80000"/>
              </a:lnSpc>
            </a:pPr>
            <a:r>
              <a:rPr lang="en-US" altLang="zh-CN" sz="1400" b="1"/>
              <a:t>    </a:t>
            </a:r>
            <a:r>
              <a:rPr lang="en-US" altLang="zh-CN" sz="1400"/>
              <a:t>&lt;script</a:t>
            </a:r>
            <a:r>
              <a:rPr lang="en-US" altLang="zh-CN" sz="1400" b="1"/>
              <a:t> </a:t>
            </a:r>
            <a:r>
              <a:rPr lang="en-US" altLang="zh-CN" sz="1400"/>
              <a:t>type="text/javascript"&gt;</a:t>
            </a:r>
            <a:r>
              <a:rPr lang="en-US" altLang="zh-CN" sz="1400" b="1"/>
              <a:t> </a:t>
            </a:r>
            <a:r>
              <a:rPr lang="en-US" altLang="zh-CN" sz="1400"/>
              <a:t>function</a:t>
            </a:r>
            <a:r>
              <a:rPr lang="en-US" altLang="zh-CN" sz="1400" b="1"/>
              <a:t> </a:t>
            </a:r>
            <a:r>
              <a:rPr lang="en-US" altLang="zh-CN" sz="1400"/>
              <a:t>setPwdColor</a:t>
            </a:r>
            <a:r>
              <a:rPr lang="en-US" altLang="zh-CN" sz="1400" b="1"/>
              <a:t>(</a:t>
            </a:r>
            <a:r>
              <a:rPr lang="en-US" altLang="zh-CN" sz="1400"/>
              <a:t>curPwd</a:t>
            </a:r>
            <a:r>
              <a:rPr lang="en-US" altLang="zh-CN" sz="1400" b="1"/>
              <a:t>) { </a:t>
            </a:r>
            <a:r>
              <a:rPr lang="en-US" altLang="zh-CN" sz="1400"/>
              <a:t>//1.</a:t>
            </a:r>
            <a:r>
              <a:rPr lang="zh-CN" altLang="en-US" sz="1400"/>
              <a:t>判断用户的密码强度 </a:t>
            </a:r>
            <a:r>
              <a:rPr lang="en-US" altLang="zh-CN" sz="1400"/>
              <a:t>var level = getPwdQiangDu(curPwd.value); //1.2</a:t>
            </a:r>
            <a:r>
              <a:rPr lang="zh-CN" altLang="en-US" sz="1400"/>
              <a:t>获取表格中的所有单元格 </a:t>
            </a:r>
            <a:r>
              <a:rPr lang="en-US" altLang="zh-CN" sz="1400"/>
              <a:t>var tds = document.getElementById('tb').getElementsByTagName('td'); for (var i = 0; i &lt; tds.length; i++) { tds[i].style.backgroundColor = 'gray'; } if (curPwd.value != null &amp;&amp; curPwd.value.length &gt; 0) { //2.</a:t>
            </a:r>
            <a:r>
              <a:rPr lang="zh-CN" altLang="en-US" sz="1400"/>
              <a:t>根据用户的密码的强度来设置表格的颜色。 </a:t>
            </a:r>
            <a:r>
              <a:rPr lang="en-US" altLang="zh-CN" sz="1400"/>
              <a:t>if (level &lt;= 1) { tds[0].style.backgroundColor = 'red'; } else if (level &lt;= 2) { tds[0].style.backgroundColor = 'orange'; tds[1].style.backgroundColor = 'orange'; } else { tds[0].style.backgroundColor = 'green'; tds[1].style.backgroundColor = 'green'; tds[2].style.backgroundColor = 'green'; } } } //</a:t>
            </a:r>
            <a:r>
              <a:rPr lang="zh-CN" altLang="en-US" sz="1400"/>
              <a:t>判断用户的密码的强度级别 </a:t>
            </a:r>
            <a:r>
              <a:rPr lang="en-US" altLang="zh-CN" sz="1400"/>
              <a:t>function getPwdQiangDu(val) { var lvl = 0; //</a:t>
            </a:r>
            <a:r>
              <a:rPr lang="zh-CN" altLang="en-US" sz="1400"/>
              <a:t>如果密码中包含数字则，强度</a:t>
            </a:r>
            <a:r>
              <a:rPr lang="en-US" altLang="zh-CN" sz="1400"/>
              <a:t>+1 if (val.match(/[0-9]/) != null) { lvl++; } //</a:t>
            </a:r>
            <a:r>
              <a:rPr lang="zh-CN" altLang="en-US" sz="1400"/>
              <a:t>如果密码中包含字母，强度</a:t>
            </a:r>
            <a:r>
              <a:rPr lang="en-US" altLang="zh-CN" sz="1400"/>
              <a:t>+1 if (val.match(/[a-z]/i) != null) { lvl++; } //</a:t>
            </a:r>
            <a:r>
              <a:rPr lang="zh-CN" altLang="en-US" sz="1400"/>
              <a:t>如果密码中包含非数字和字母的其他字符，则强度</a:t>
            </a:r>
            <a:r>
              <a:rPr lang="en-US" altLang="zh-CN" sz="1400"/>
              <a:t>+1 if (val.match(/[^a-z0-9]/i) != null) { lvl++; } //</a:t>
            </a:r>
            <a:r>
              <a:rPr lang="zh-CN" altLang="en-US" sz="1400"/>
              <a:t>如果长度小于</a:t>
            </a:r>
            <a:r>
              <a:rPr lang="en-US" altLang="zh-CN" sz="1400"/>
              <a:t>6</a:t>
            </a:r>
            <a:r>
              <a:rPr lang="zh-CN" altLang="en-US" sz="1400"/>
              <a:t>则，强度</a:t>
            </a:r>
            <a:r>
              <a:rPr lang="en-US" altLang="zh-CN" sz="1400"/>
              <a:t>-1 if (val.length &lt; 6) { lvl--; } return lvl; } &lt;/script&gt;</a:t>
            </a:r>
            <a:endParaRPr lang="en-US" altLang="zh-CN" sz="1400" b="1"/>
          </a:p>
          <a:p>
            <a:pPr>
              <a:lnSpc>
                <a:spcPct val="80000"/>
              </a:lnSpc>
            </a:pPr>
            <a:r>
              <a:rPr lang="en-US" altLang="zh-CN" sz="1400"/>
              <a:t>&lt;/head&gt;</a:t>
            </a:r>
            <a:endParaRPr lang="en-US" altLang="zh-CN" sz="1400" b="1"/>
          </a:p>
          <a:p>
            <a:pPr>
              <a:lnSpc>
                <a:spcPct val="80000"/>
              </a:lnSpc>
            </a:pPr>
            <a:r>
              <a:rPr lang="en-US" altLang="zh-CN" sz="1400"/>
              <a:t>&lt;body&gt;</a:t>
            </a:r>
            <a:endParaRPr lang="en-US" altLang="zh-CN" sz="1400" b="1"/>
          </a:p>
          <a:p>
            <a:pPr>
              <a:lnSpc>
                <a:spcPct val="80000"/>
              </a:lnSpc>
            </a:pPr>
            <a:r>
              <a:rPr lang="en-US" altLang="zh-CN" sz="1400" b="1"/>
              <a:t>    </a:t>
            </a:r>
            <a:r>
              <a:rPr lang="zh-CN" altLang="en-US" sz="1400" b="1"/>
              <a:t>请输入密码：</a:t>
            </a:r>
            <a:r>
              <a:rPr lang="en-US" altLang="zh-CN" sz="1400"/>
              <a:t>&lt;input</a:t>
            </a:r>
            <a:r>
              <a:rPr lang="en-US" altLang="zh-CN" sz="1400" b="1"/>
              <a:t> </a:t>
            </a:r>
            <a:r>
              <a:rPr lang="en-US" altLang="zh-CN" sz="1400"/>
              <a:t>onkeyup="setPwdColor(this);"</a:t>
            </a:r>
            <a:r>
              <a:rPr lang="en-US" altLang="zh-CN" sz="1400" b="1"/>
              <a:t> </a:t>
            </a:r>
            <a:r>
              <a:rPr lang="en-US" altLang="zh-CN" sz="1400"/>
              <a:t>/&gt;</a:t>
            </a:r>
            <a:endParaRPr lang="en-US" altLang="zh-CN" sz="1400" b="1"/>
          </a:p>
          <a:p>
            <a:pPr>
              <a:lnSpc>
                <a:spcPct val="80000"/>
              </a:lnSpc>
            </a:pPr>
            <a:r>
              <a:rPr lang="en-US" altLang="zh-CN" sz="1400" b="1"/>
              <a:t>    </a:t>
            </a:r>
            <a:r>
              <a:rPr lang="en-US" altLang="zh-CN" sz="1400"/>
              <a:t>&lt;table</a:t>
            </a:r>
            <a:r>
              <a:rPr lang="en-US" altLang="zh-CN" sz="1400" b="1"/>
              <a:t> </a:t>
            </a:r>
            <a:r>
              <a:rPr lang="en-US" altLang="zh-CN" sz="1400"/>
              <a:t>id="tb"</a:t>
            </a:r>
            <a:r>
              <a:rPr lang="en-US" altLang="zh-CN" sz="1400" b="1"/>
              <a:t> </a:t>
            </a:r>
            <a:r>
              <a:rPr lang="en-US" altLang="zh-CN" sz="1400"/>
              <a:t>border="1"</a:t>
            </a:r>
            <a:r>
              <a:rPr lang="en-US" altLang="zh-CN" sz="1400" b="1"/>
              <a:t> </a:t>
            </a:r>
            <a:r>
              <a:rPr lang="en-US" altLang="zh-CN" sz="1400"/>
              <a:t>cellpadding="0"</a:t>
            </a:r>
            <a:r>
              <a:rPr lang="en-US" altLang="zh-CN" sz="1400" b="1"/>
              <a:t> </a:t>
            </a:r>
            <a:r>
              <a:rPr lang="en-US" altLang="zh-CN" sz="1400"/>
              <a:t>cellspacing="0"&gt;</a:t>
            </a:r>
            <a:endParaRPr lang="en-US" altLang="zh-CN" sz="1400" b="1"/>
          </a:p>
          <a:p>
            <a:pPr>
              <a:lnSpc>
                <a:spcPct val="80000"/>
              </a:lnSpc>
            </a:pPr>
            <a:r>
              <a:rPr lang="en-US" altLang="zh-CN" sz="1400" b="1"/>
              <a:t>        </a:t>
            </a:r>
            <a:r>
              <a:rPr lang="en-US" altLang="zh-CN" sz="1400"/>
              <a:t>&lt;tr&gt;</a:t>
            </a:r>
            <a:endParaRPr lang="en-US" altLang="zh-CN" sz="1400" b="1"/>
          </a:p>
          <a:p>
            <a:pPr>
              <a:lnSpc>
                <a:spcPct val="80000"/>
              </a:lnSpc>
            </a:pPr>
            <a:r>
              <a:rPr lang="en-US" altLang="zh-CN" sz="1400" b="1"/>
              <a:t>            </a:t>
            </a:r>
            <a:r>
              <a:rPr lang="en-US" altLang="zh-CN" sz="1400"/>
              <a:t>&lt;td&gt;</a:t>
            </a:r>
            <a:endParaRPr lang="en-US" altLang="zh-CN" sz="1400" b="1"/>
          </a:p>
          <a:p>
            <a:pPr>
              <a:lnSpc>
                <a:spcPct val="80000"/>
              </a:lnSpc>
            </a:pPr>
            <a:r>
              <a:rPr lang="en-US" altLang="zh-CN" sz="1400" b="1"/>
              <a:t>                </a:t>
            </a:r>
            <a:r>
              <a:rPr lang="zh-CN" altLang="en-US" sz="1400" b="1"/>
              <a:t>弱</a:t>
            </a:r>
          </a:p>
          <a:p>
            <a:pPr>
              <a:lnSpc>
                <a:spcPct val="80000"/>
              </a:lnSpc>
            </a:pPr>
            <a:r>
              <a:rPr lang="zh-CN" altLang="en-US" sz="1400" b="1"/>
              <a:t>            </a:t>
            </a:r>
            <a:r>
              <a:rPr lang="en-US" altLang="zh-CN" sz="1400"/>
              <a:t>&lt;/td&gt;</a:t>
            </a:r>
            <a:endParaRPr lang="en-US" altLang="zh-CN" sz="1400" b="1"/>
          </a:p>
          <a:p>
            <a:pPr>
              <a:lnSpc>
                <a:spcPct val="80000"/>
              </a:lnSpc>
            </a:pPr>
            <a:r>
              <a:rPr lang="en-US" altLang="zh-CN" sz="1400" b="1"/>
              <a:t>            </a:t>
            </a:r>
            <a:r>
              <a:rPr lang="en-US" altLang="zh-CN" sz="1400"/>
              <a:t>&lt;td&gt;</a:t>
            </a:r>
            <a:endParaRPr lang="en-US" altLang="zh-CN" sz="1400" b="1"/>
          </a:p>
          <a:p>
            <a:pPr>
              <a:lnSpc>
                <a:spcPct val="80000"/>
              </a:lnSpc>
            </a:pPr>
            <a:r>
              <a:rPr lang="en-US" altLang="zh-CN" sz="1400" b="1"/>
              <a:t>                </a:t>
            </a:r>
            <a:r>
              <a:rPr lang="zh-CN" altLang="en-US" sz="1400" b="1"/>
              <a:t>中</a:t>
            </a:r>
          </a:p>
          <a:p>
            <a:pPr>
              <a:lnSpc>
                <a:spcPct val="80000"/>
              </a:lnSpc>
            </a:pPr>
            <a:r>
              <a:rPr lang="zh-CN" altLang="en-US" sz="1400" b="1"/>
              <a:t>            </a:t>
            </a:r>
            <a:r>
              <a:rPr lang="en-US" altLang="zh-CN" sz="1400"/>
              <a:t>&lt;/td&gt;</a:t>
            </a:r>
            <a:endParaRPr lang="en-US" altLang="zh-CN" sz="1400" b="1"/>
          </a:p>
          <a:p>
            <a:pPr>
              <a:lnSpc>
                <a:spcPct val="80000"/>
              </a:lnSpc>
            </a:pPr>
            <a:r>
              <a:rPr lang="en-US" altLang="zh-CN" sz="1400" b="1"/>
              <a:t>            </a:t>
            </a:r>
            <a:r>
              <a:rPr lang="en-US" altLang="zh-CN" sz="1400"/>
              <a:t>&lt;td&gt;</a:t>
            </a:r>
            <a:endParaRPr lang="en-US" altLang="zh-CN" sz="1400" b="1"/>
          </a:p>
          <a:p>
            <a:pPr>
              <a:lnSpc>
                <a:spcPct val="80000"/>
              </a:lnSpc>
            </a:pPr>
            <a:r>
              <a:rPr lang="en-US" altLang="zh-CN" sz="1400" b="1"/>
              <a:t>                </a:t>
            </a:r>
            <a:r>
              <a:rPr lang="zh-CN" altLang="en-US" sz="1400" b="1"/>
              <a:t>强</a:t>
            </a:r>
          </a:p>
          <a:p>
            <a:pPr>
              <a:lnSpc>
                <a:spcPct val="80000"/>
              </a:lnSpc>
            </a:pPr>
            <a:r>
              <a:rPr lang="zh-CN" altLang="en-US" sz="1400" b="1"/>
              <a:t>            </a:t>
            </a:r>
            <a:r>
              <a:rPr lang="en-US" altLang="zh-CN" sz="1400"/>
              <a:t>&lt;/td&gt;</a:t>
            </a:r>
            <a:endParaRPr lang="en-US" altLang="zh-CN" sz="1400" b="1"/>
          </a:p>
          <a:p>
            <a:pPr>
              <a:lnSpc>
                <a:spcPct val="80000"/>
              </a:lnSpc>
            </a:pPr>
            <a:r>
              <a:rPr lang="en-US" altLang="zh-CN" sz="1400" b="1"/>
              <a:t>        </a:t>
            </a:r>
            <a:r>
              <a:rPr lang="en-US" altLang="zh-CN" sz="1400"/>
              <a:t>&lt;/tr&gt;</a:t>
            </a:r>
            <a:endParaRPr lang="en-US" altLang="zh-CN" sz="1400" b="1"/>
          </a:p>
          <a:p>
            <a:pPr>
              <a:lnSpc>
                <a:spcPct val="80000"/>
              </a:lnSpc>
            </a:pPr>
            <a:r>
              <a:rPr lang="en-US" altLang="zh-CN" sz="1400" b="1"/>
              <a:t>    </a:t>
            </a:r>
            <a:r>
              <a:rPr lang="en-US" altLang="zh-CN" sz="1400"/>
              <a:t>&lt;/table&gt;</a:t>
            </a:r>
            <a:endParaRPr lang="en-US" altLang="zh-CN" sz="1400" b="1"/>
          </a:p>
          <a:p>
            <a:pPr>
              <a:lnSpc>
                <a:spcPct val="80000"/>
              </a:lnSpc>
            </a:pPr>
            <a:r>
              <a:rPr lang="en-US" altLang="zh-CN" sz="1400"/>
              <a:t>&lt;/body&gt;</a:t>
            </a:r>
            <a:endParaRPr lang="en-US" altLang="zh-CN" sz="1400" b="1"/>
          </a:p>
          <a:p>
            <a:pPr>
              <a:lnSpc>
                <a:spcPct val="80000"/>
              </a:lnSpc>
            </a:pPr>
            <a:r>
              <a:rPr lang="en-US" altLang="zh-CN" sz="1400"/>
              <a:t>&lt;/html&gt;</a:t>
            </a:r>
            <a:endParaRPr lang="en-US" altLang="zh-CN" sz="1400" b="1"/>
          </a:p>
          <a:p>
            <a:pPr>
              <a:lnSpc>
                <a:spcPct val="80000"/>
              </a:lnSpc>
            </a:pPr>
            <a:endParaRPr lang="en-US" altLang="zh-CN" sz="1400" b="1"/>
          </a:p>
          <a:p>
            <a:pPr>
              <a:lnSpc>
                <a:spcPct val="80000"/>
              </a:lnSpc>
            </a:pPr>
            <a:endParaRPr lang="en-US" altLang="zh-CN" sz="1400"/>
          </a:p>
        </p:txBody>
      </p:sp>
    </p:spTree>
    <p:extLst>
      <p:ext uri="{BB962C8B-B14F-4D97-AF65-F5344CB8AC3E}">
        <p14:creationId xmlns:p14="http://schemas.microsoft.com/office/powerpoint/2010/main" val="3466076723"/>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r>
              <a:rPr lang="en-US" altLang="zh-CN">
                <a:hlinkClick r:id="rId4"/>
              </a:rPr>
              <a:t>http://www.36ria.com/3948</a:t>
            </a:r>
            <a:r>
              <a:rPr lang="en-US" altLang="zh-CN"/>
              <a:t> </a:t>
            </a:r>
          </a:p>
          <a:p>
            <a:endParaRPr lang="zh-CN" altLang="en-US"/>
          </a:p>
          <a:p>
            <a:r>
              <a:rPr lang="en-US" altLang="zh-CN"/>
              <a:t>//</a:t>
            </a:r>
            <a:r>
              <a:rPr lang="zh-CN" altLang="en-US"/>
              <a:t>使用</a:t>
            </a:r>
            <a:r>
              <a:rPr lang="en-US" altLang="zh-CN"/>
              <a:t>Google Closeure Compiler(</a:t>
            </a:r>
            <a:r>
              <a:rPr lang="zh-CN" altLang="en-US"/>
              <a:t>先安装</a:t>
            </a:r>
            <a:r>
              <a:rPr lang="en-US" altLang="zh-CN"/>
              <a:t>jdk</a:t>
            </a:r>
            <a:r>
              <a:rPr lang="zh-CN" altLang="en-US"/>
              <a:t>配置好环境变量</a:t>
            </a:r>
            <a:r>
              <a:rPr lang="en-US" altLang="zh-CN"/>
              <a:t>(path))</a:t>
            </a:r>
          </a:p>
          <a:p>
            <a:r>
              <a:rPr lang="en-US" altLang="zh-CN"/>
              <a:t>java -jar compiler.jar --js hello.js --js_output_file helloc.js</a:t>
            </a:r>
            <a:endParaRPr lang="zh-CN" altLang="en-US"/>
          </a:p>
        </p:txBody>
      </p:sp>
    </p:spTree>
    <p:extLst>
      <p:ext uri="{BB962C8B-B14F-4D97-AF65-F5344CB8AC3E}">
        <p14:creationId xmlns:p14="http://schemas.microsoft.com/office/powerpoint/2010/main" val="795414623"/>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noFill/>
        </p:spPr>
        <p:txBody>
          <a:bodyPr/>
          <a:lstStyle/>
          <a:p>
            <a:pPr>
              <a:lnSpc>
                <a:spcPct val="80000"/>
              </a:lnSpc>
            </a:pPr>
            <a:r>
              <a:rPr lang="en-US" altLang="zh-CN" sz="800"/>
              <a:t>keyCode</a:t>
            </a:r>
            <a:endParaRPr lang="zh-CN" altLang="en-US" sz="800"/>
          </a:p>
          <a:p>
            <a:pPr>
              <a:lnSpc>
                <a:spcPct val="80000"/>
              </a:lnSpc>
            </a:pPr>
            <a:r>
              <a:rPr lang="en-US" altLang="zh-CN" sz="800"/>
              <a:t>ascii</a:t>
            </a:r>
            <a:r>
              <a:rPr lang="zh-CN" altLang="en-US" sz="800"/>
              <a:t>码说明：</a:t>
            </a:r>
          </a:p>
          <a:p>
            <a:pPr>
              <a:lnSpc>
                <a:spcPct val="80000"/>
              </a:lnSpc>
            </a:pPr>
            <a:r>
              <a:rPr lang="en-US" altLang="zh-CN" sz="800"/>
              <a:t>8</a:t>
            </a:r>
            <a:r>
              <a:rPr lang="zh-CN" altLang="en-US" sz="800"/>
              <a:t>：退格键</a:t>
            </a:r>
          </a:p>
          <a:p>
            <a:pPr>
              <a:lnSpc>
                <a:spcPct val="80000"/>
              </a:lnSpc>
            </a:pPr>
            <a:r>
              <a:rPr lang="en-US" altLang="zh-CN" sz="800"/>
              <a:t>46</a:t>
            </a:r>
            <a:r>
              <a:rPr lang="zh-CN" altLang="en-US" sz="800"/>
              <a:t>：</a:t>
            </a:r>
            <a:r>
              <a:rPr lang="en-US" altLang="zh-CN" sz="800"/>
              <a:t>delete</a:t>
            </a:r>
          </a:p>
          <a:p>
            <a:pPr>
              <a:lnSpc>
                <a:spcPct val="80000"/>
              </a:lnSpc>
            </a:pPr>
            <a:r>
              <a:rPr lang="en-US" altLang="zh-CN" sz="800"/>
              <a:t>37-40</a:t>
            </a:r>
            <a:r>
              <a:rPr lang="zh-CN" altLang="en-US" sz="800"/>
              <a:t>： 方向键</a:t>
            </a:r>
          </a:p>
          <a:p>
            <a:pPr>
              <a:lnSpc>
                <a:spcPct val="80000"/>
              </a:lnSpc>
            </a:pPr>
            <a:r>
              <a:rPr lang="en-US" altLang="zh-CN" sz="800"/>
              <a:t>48-57</a:t>
            </a:r>
            <a:r>
              <a:rPr lang="zh-CN" altLang="en-US" sz="800"/>
              <a:t>：小键盘区的数字</a:t>
            </a:r>
          </a:p>
          <a:p>
            <a:pPr>
              <a:lnSpc>
                <a:spcPct val="80000"/>
              </a:lnSpc>
            </a:pPr>
            <a:r>
              <a:rPr lang="en-US" altLang="zh-CN" sz="800"/>
              <a:t>96-105</a:t>
            </a:r>
            <a:r>
              <a:rPr lang="zh-CN" altLang="en-US" sz="800"/>
              <a:t>：主键盘区的数字</a:t>
            </a:r>
          </a:p>
          <a:p>
            <a:pPr>
              <a:lnSpc>
                <a:spcPct val="80000"/>
              </a:lnSpc>
            </a:pPr>
            <a:r>
              <a:rPr lang="en-US" altLang="zh-CN" sz="800"/>
              <a:t>110</a:t>
            </a:r>
            <a:r>
              <a:rPr lang="zh-CN" altLang="en-US" sz="800"/>
              <a:t>、</a:t>
            </a:r>
            <a:r>
              <a:rPr lang="en-US" altLang="zh-CN" sz="800"/>
              <a:t>190</a:t>
            </a:r>
            <a:r>
              <a:rPr lang="zh-CN" altLang="en-US" sz="800"/>
              <a:t>：小键盘区和主键盘区的小数点</a:t>
            </a:r>
          </a:p>
          <a:p>
            <a:pPr>
              <a:lnSpc>
                <a:spcPct val="80000"/>
              </a:lnSpc>
            </a:pPr>
            <a:r>
              <a:rPr lang="en-US" altLang="zh-CN" sz="800"/>
              <a:t>189</a:t>
            </a:r>
            <a:r>
              <a:rPr lang="zh-CN" altLang="en-US" sz="800"/>
              <a:t>、</a:t>
            </a:r>
            <a:r>
              <a:rPr lang="en-US" altLang="zh-CN" sz="800"/>
              <a:t>109</a:t>
            </a:r>
            <a:r>
              <a:rPr lang="zh-CN" altLang="en-US" sz="800"/>
              <a:t>：小键盘区和主键盘区的负号</a:t>
            </a:r>
          </a:p>
          <a:p>
            <a:pPr>
              <a:lnSpc>
                <a:spcPct val="80000"/>
              </a:lnSpc>
            </a:pPr>
            <a:endParaRPr lang="zh-CN" altLang="en-US" sz="800"/>
          </a:p>
          <a:p>
            <a:pPr>
              <a:lnSpc>
                <a:spcPct val="80000"/>
              </a:lnSpc>
            </a:pPr>
            <a:r>
              <a:rPr lang="en-US" altLang="zh-CN" sz="800"/>
              <a:t>13</a:t>
            </a:r>
            <a:r>
              <a:rPr lang="zh-CN" altLang="en-US" sz="800"/>
              <a:t>：回车</a:t>
            </a:r>
          </a:p>
          <a:p>
            <a:pPr>
              <a:lnSpc>
                <a:spcPct val="80000"/>
              </a:lnSpc>
            </a:pPr>
            <a:r>
              <a:rPr lang="en-US" altLang="zh-CN" sz="800"/>
              <a:t>9</a:t>
            </a:r>
            <a:r>
              <a:rPr lang="zh-CN" altLang="en-US" sz="800"/>
              <a:t>： </a:t>
            </a:r>
            <a:r>
              <a:rPr lang="en-US" altLang="zh-CN" sz="800"/>
              <a:t>Tab </a:t>
            </a:r>
            <a:r>
              <a:rPr lang="zh-CN" altLang="en-US" sz="800"/>
              <a:t>就是那个把焦点移到下一个文本框的东东。</a:t>
            </a:r>
          </a:p>
          <a:p>
            <a:pPr>
              <a:lnSpc>
                <a:spcPct val="80000"/>
              </a:lnSpc>
            </a:pPr>
            <a:endParaRPr lang="zh-CN" altLang="en-US" sz="800"/>
          </a:p>
          <a:p>
            <a:pPr>
              <a:lnSpc>
                <a:spcPct val="80000"/>
              </a:lnSpc>
            </a:pPr>
            <a:r>
              <a:rPr lang="zh-CN" altLang="en-US" sz="800"/>
              <a:t>练习</a:t>
            </a:r>
            <a:r>
              <a:rPr lang="en-US" altLang="zh-CN" sz="800"/>
              <a:t>1</a:t>
            </a:r>
            <a:r>
              <a:rPr lang="zh-CN" altLang="en-US" sz="800"/>
              <a:t>：超链接的单选效果：</a:t>
            </a:r>
          </a:p>
          <a:p>
            <a:pPr>
              <a:lnSpc>
                <a:spcPct val="80000"/>
              </a:lnSpc>
            </a:pPr>
            <a:r>
              <a:rPr lang="zh-CN" altLang="en-US" sz="800"/>
              <a:t>    </a:t>
            </a:r>
            <a:r>
              <a:rPr lang="en-US" altLang="zh-CN" sz="800"/>
              <a:t>&lt;script type="text/javascript"&gt;</a:t>
            </a:r>
          </a:p>
          <a:p>
            <a:pPr>
              <a:lnSpc>
                <a:spcPct val="80000"/>
              </a:lnSpc>
            </a:pPr>
            <a:r>
              <a:rPr lang="en-US" altLang="zh-CN" sz="800"/>
              <a:t>        function btn_Click(btn) {</a:t>
            </a:r>
          </a:p>
          <a:p>
            <a:pPr>
              <a:lnSpc>
                <a:spcPct val="80000"/>
              </a:lnSpc>
            </a:pPr>
            <a:r>
              <a:rPr lang="en-US" altLang="zh-CN" sz="800"/>
              <a:t>            var links = document.getElementsByTagName("a");</a:t>
            </a:r>
          </a:p>
          <a:p>
            <a:pPr>
              <a:lnSpc>
                <a:spcPct val="80000"/>
              </a:lnSpc>
            </a:pPr>
            <a:r>
              <a:rPr lang="en-US" altLang="zh-CN" sz="800"/>
              <a:t>            for (var i = 0; i &lt; links.length; i++) {</a:t>
            </a:r>
          </a:p>
          <a:p>
            <a:pPr>
              <a:lnSpc>
                <a:spcPct val="80000"/>
              </a:lnSpc>
            </a:pPr>
            <a:r>
              <a:rPr lang="en-US" altLang="zh-CN" sz="800"/>
              <a:t>                var link = links[i];</a:t>
            </a:r>
          </a:p>
          <a:p>
            <a:pPr>
              <a:lnSpc>
                <a:spcPct val="80000"/>
              </a:lnSpc>
            </a:pPr>
            <a:r>
              <a:rPr lang="en-US" altLang="zh-CN" sz="800"/>
              <a:t>                if (link == btn) {</a:t>
            </a:r>
          </a:p>
          <a:p>
            <a:pPr>
              <a:lnSpc>
                <a:spcPct val="80000"/>
              </a:lnSpc>
            </a:pPr>
            <a:r>
              <a:rPr lang="en-US" altLang="zh-CN" sz="800"/>
              <a:t>                    link.style.background = "red";</a:t>
            </a:r>
          </a:p>
          <a:p>
            <a:pPr>
              <a:lnSpc>
                <a:spcPct val="80000"/>
              </a:lnSpc>
            </a:pPr>
            <a:r>
              <a:rPr lang="en-US" altLang="zh-CN" sz="800"/>
              <a:t>                }</a:t>
            </a:r>
          </a:p>
          <a:p>
            <a:pPr>
              <a:lnSpc>
                <a:spcPct val="80000"/>
              </a:lnSpc>
            </a:pPr>
            <a:r>
              <a:rPr lang="en-US" altLang="zh-CN" sz="800"/>
              <a:t>                else {</a:t>
            </a:r>
          </a:p>
          <a:p>
            <a:pPr>
              <a:lnSpc>
                <a:spcPct val="80000"/>
              </a:lnSpc>
            </a:pPr>
            <a:r>
              <a:rPr lang="en-US" altLang="zh-CN" sz="800"/>
              <a:t>                    link.style.background = "white";</a:t>
            </a:r>
          </a:p>
          <a:p>
            <a:pPr>
              <a:lnSpc>
                <a:spcPct val="80000"/>
              </a:lnSpc>
            </a:pPr>
            <a:r>
              <a:rPr lang="en-US" altLang="zh-CN" sz="800"/>
              <a:t>                }</a:t>
            </a:r>
          </a:p>
          <a:p>
            <a:pPr>
              <a:lnSpc>
                <a:spcPct val="80000"/>
              </a:lnSpc>
            </a:pPr>
            <a:r>
              <a:rPr lang="en-US" altLang="zh-CN" sz="800"/>
              <a:t>            }</a:t>
            </a:r>
          </a:p>
          <a:p>
            <a:pPr>
              <a:lnSpc>
                <a:spcPct val="80000"/>
              </a:lnSpc>
            </a:pPr>
            <a:r>
              <a:rPr lang="en-US" altLang="zh-CN" sz="800"/>
              <a:t>        }      </a:t>
            </a:r>
          </a:p>
          <a:p>
            <a:pPr>
              <a:lnSpc>
                <a:spcPct val="80000"/>
              </a:lnSpc>
            </a:pPr>
            <a:r>
              <a:rPr lang="en-US" altLang="zh-CN" sz="800"/>
              <a:t>    &lt;/script&gt;</a:t>
            </a:r>
          </a:p>
          <a:p>
            <a:pPr>
              <a:lnSpc>
                <a:spcPct val="80000"/>
              </a:lnSpc>
            </a:pPr>
            <a:r>
              <a:rPr lang="en-US" altLang="zh-CN" sz="800"/>
              <a:t>    &lt;a href="javascript:void(0)" onclick="btn_Click(this)"&gt;</a:t>
            </a:r>
            <a:r>
              <a:rPr lang="zh-CN" altLang="en-US" sz="800"/>
              <a:t>点我</a:t>
            </a:r>
            <a:r>
              <a:rPr lang="en-US" altLang="zh-CN" sz="800"/>
              <a:t>&lt;/a&gt;&lt;br /&gt;</a:t>
            </a:r>
          </a:p>
          <a:p>
            <a:pPr>
              <a:lnSpc>
                <a:spcPct val="80000"/>
              </a:lnSpc>
            </a:pPr>
            <a:r>
              <a:rPr lang="en-US" altLang="zh-CN" sz="800"/>
              <a:t>    &lt;a href="javascript:void(0)" onclick="btn_Click(this)"&gt;</a:t>
            </a:r>
            <a:r>
              <a:rPr lang="zh-CN" altLang="en-US" sz="800"/>
              <a:t>点我</a:t>
            </a:r>
            <a:r>
              <a:rPr lang="en-US" altLang="zh-CN" sz="800"/>
              <a:t>&lt;/a&gt;&lt;br /&gt;</a:t>
            </a:r>
          </a:p>
          <a:p>
            <a:pPr>
              <a:lnSpc>
                <a:spcPct val="80000"/>
              </a:lnSpc>
            </a:pPr>
            <a:r>
              <a:rPr lang="en-US" altLang="zh-CN" sz="800"/>
              <a:t>    &lt;a href="javascript:void(0)" onclick="btn_Click(this)"&gt;</a:t>
            </a:r>
            <a:r>
              <a:rPr lang="zh-CN" altLang="en-US" sz="800"/>
              <a:t>点我</a:t>
            </a:r>
            <a:r>
              <a:rPr lang="en-US" altLang="zh-CN" sz="800"/>
              <a:t>&lt;/a&gt;&lt;br /&gt;</a:t>
            </a:r>
          </a:p>
          <a:p>
            <a:pPr>
              <a:lnSpc>
                <a:spcPct val="80000"/>
              </a:lnSpc>
            </a:pPr>
            <a:endParaRPr lang="zh-CN" altLang="en-US" sz="800"/>
          </a:p>
          <a:p>
            <a:pPr>
              <a:lnSpc>
                <a:spcPct val="80000"/>
              </a:lnSpc>
            </a:pPr>
            <a:r>
              <a:rPr lang="zh-CN" altLang="en-US" sz="800"/>
              <a:t>练习</a:t>
            </a:r>
            <a:r>
              <a:rPr lang="en-US" altLang="zh-CN" sz="800"/>
              <a:t>2</a:t>
            </a:r>
            <a:r>
              <a:rPr lang="zh-CN" altLang="en-US" sz="800"/>
              <a:t>：表格隔行变色</a:t>
            </a:r>
          </a:p>
          <a:p>
            <a:pPr>
              <a:lnSpc>
                <a:spcPct val="80000"/>
              </a:lnSpc>
            </a:pPr>
            <a:r>
              <a:rPr lang="zh-CN" altLang="en-US" sz="800"/>
              <a:t>        </a:t>
            </a:r>
            <a:r>
              <a:rPr lang="en-US" altLang="zh-CN" sz="800"/>
              <a:t>function changeColor() {</a:t>
            </a:r>
          </a:p>
          <a:p>
            <a:pPr>
              <a:lnSpc>
                <a:spcPct val="80000"/>
              </a:lnSpc>
            </a:pPr>
            <a:r>
              <a:rPr lang="en-US" altLang="zh-CN" sz="800"/>
              <a:t>            var table = document.getElementById("table1");</a:t>
            </a:r>
          </a:p>
          <a:p>
            <a:pPr>
              <a:lnSpc>
                <a:spcPct val="80000"/>
              </a:lnSpc>
            </a:pPr>
            <a:r>
              <a:rPr lang="en-US" altLang="zh-CN" sz="800"/>
              <a:t>            var trs = table.getElementsByTagName("tr");</a:t>
            </a:r>
          </a:p>
          <a:p>
            <a:pPr>
              <a:lnSpc>
                <a:spcPct val="80000"/>
              </a:lnSpc>
            </a:pPr>
            <a:r>
              <a:rPr lang="en-US" altLang="zh-CN" sz="800"/>
              <a:t>            for (var i = 0; i &lt; trs.length; i++) {</a:t>
            </a:r>
          </a:p>
          <a:p>
            <a:pPr>
              <a:lnSpc>
                <a:spcPct val="80000"/>
              </a:lnSpc>
            </a:pPr>
            <a:r>
              <a:rPr lang="en-US" altLang="zh-CN" sz="800"/>
              <a:t>                if (i % 2 == 0) {</a:t>
            </a:r>
          </a:p>
          <a:p>
            <a:pPr>
              <a:lnSpc>
                <a:spcPct val="80000"/>
              </a:lnSpc>
            </a:pPr>
            <a:r>
              <a:rPr lang="en-US" altLang="zh-CN" sz="800"/>
              <a:t>                    var td = trs[i];</a:t>
            </a:r>
          </a:p>
          <a:p>
            <a:pPr>
              <a:lnSpc>
                <a:spcPct val="80000"/>
              </a:lnSpc>
            </a:pPr>
            <a:r>
              <a:rPr lang="en-US" altLang="zh-CN" sz="800"/>
              <a:t>                    td.style.background = "yellow";</a:t>
            </a:r>
          </a:p>
          <a:p>
            <a:pPr>
              <a:lnSpc>
                <a:spcPct val="80000"/>
              </a:lnSpc>
            </a:pPr>
            <a:r>
              <a:rPr lang="en-US" altLang="zh-CN" sz="800"/>
              <a:t>                }</a:t>
            </a:r>
          </a:p>
          <a:p>
            <a:pPr>
              <a:lnSpc>
                <a:spcPct val="80000"/>
              </a:lnSpc>
            </a:pPr>
            <a:r>
              <a:rPr lang="en-US" altLang="zh-CN" sz="800"/>
              <a:t>            }</a:t>
            </a:r>
          </a:p>
          <a:p>
            <a:pPr>
              <a:lnSpc>
                <a:spcPct val="80000"/>
              </a:lnSpc>
            </a:pPr>
            <a:r>
              <a:rPr lang="en-US" altLang="zh-CN" sz="800"/>
              <a:t>        }</a:t>
            </a:r>
          </a:p>
          <a:p>
            <a:pPr>
              <a:lnSpc>
                <a:spcPct val="80000"/>
              </a:lnSpc>
            </a:pPr>
            <a:r>
              <a:rPr lang="en-US" altLang="zh-CN" sz="800"/>
              <a:t>&lt;table id="table1"&gt;</a:t>
            </a:r>
          </a:p>
          <a:p>
            <a:pPr>
              <a:lnSpc>
                <a:spcPct val="80000"/>
              </a:lnSpc>
            </a:pPr>
            <a:r>
              <a:rPr lang="en-US" altLang="zh-CN" sz="800"/>
              <a:t>    &lt;tr&gt;&lt;td&gt;tom&lt;/td&gt;&lt;td&gt;30&lt;/td&gt;&lt;/tr&gt;</a:t>
            </a:r>
          </a:p>
          <a:p>
            <a:pPr>
              <a:lnSpc>
                <a:spcPct val="80000"/>
              </a:lnSpc>
            </a:pPr>
            <a:r>
              <a:rPr lang="en-US" altLang="zh-CN" sz="800"/>
              <a:t>    &lt;tr&gt;&lt;td&gt;jim&lt;/td&gt;&lt;td&gt;20&lt;/td&gt;&lt;/tr&gt;</a:t>
            </a:r>
          </a:p>
          <a:p>
            <a:pPr>
              <a:lnSpc>
                <a:spcPct val="80000"/>
              </a:lnSpc>
            </a:pPr>
            <a:r>
              <a:rPr lang="en-US" altLang="zh-CN" sz="800"/>
              <a:t>    &lt;tr&gt;&lt;td&gt;lily&lt;/td&gt;&lt;td&gt;22&lt;/td&gt;&lt;/tr&gt;</a:t>
            </a:r>
          </a:p>
          <a:p>
            <a:pPr>
              <a:lnSpc>
                <a:spcPct val="80000"/>
              </a:lnSpc>
            </a:pPr>
            <a:r>
              <a:rPr lang="en-US" altLang="zh-CN" sz="800"/>
              <a:t>    &lt;tr&gt;&lt;td&gt;lucy&lt;/td&gt;&lt;td&gt;23&lt;/td&gt;&lt;/tr&gt;</a:t>
            </a:r>
          </a:p>
          <a:p>
            <a:pPr>
              <a:lnSpc>
                <a:spcPct val="80000"/>
              </a:lnSpc>
            </a:pPr>
            <a:r>
              <a:rPr lang="en-US" altLang="zh-CN" sz="800"/>
              <a:t>    &lt;tr&gt;&lt;td&gt;mike&lt;/td&gt;&lt;td&gt;25&lt;/td&gt;&lt;/tr&gt;</a:t>
            </a:r>
          </a:p>
          <a:p>
            <a:pPr>
              <a:lnSpc>
                <a:spcPct val="80000"/>
              </a:lnSpc>
            </a:pPr>
            <a:r>
              <a:rPr lang="en-US" altLang="zh-CN" sz="800"/>
              <a:t>&lt;/table&gt;</a:t>
            </a:r>
          </a:p>
          <a:p>
            <a:pPr>
              <a:lnSpc>
                <a:spcPct val="80000"/>
              </a:lnSpc>
            </a:pPr>
            <a:r>
              <a:rPr lang="zh-CN" altLang="en-US" sz="800"/>
              <a:t>练习</a:t>
            </a:r>
            <a:r>
              <a:rPr lang="en-US" altLang="zh-CN" sz="800"/>
              <a:t>3</a:t>
            </a:r>
            <a:r>
              <a:rPr lang="zh-CN" altLang="en-US" sz="800"/>
              <a:t>：回车键跳转：</a:t>
            </a:r>
          </a:p>
          <a:p>
            <a:pPr>
              <a:lnSpc>
                <a:spcPct val="80000"/>
              </a:lnSpc>
            </a:pPr>
            <a:r>
              <a:rPr lang="en-US" altLang="zh-CN" sz="800"/>
              <a:t>&lt;script language="javascript" for="document" event="onkeydown"&gt;</a:t>
            </a:r>
          </a:p>
          <a:p>
            <a:pPr>
              <a:lnSpc>
                <a:spcPct val="80000"/>
              </a:lnSpc>
            </a:pPr>
            <a:r>
              <a:rPr lang="en-US" altLang="zh-CN" sz="800"/>
              <a:t>  if(event.keyCode==13)</a:t>
            </a:r>
          </a:p>
          <a:p>
            <a:pPr>
              <a:lnSpc>
                <a:spcPct val="80000"/>
              </a:lnSpc>
            </a:pPr>
            <a:r>
              <a:rPr lang="en-US" altLang="zh-CN" sz="800"/>
              <a:t>     event.keyCode=9;</a:t>
            </a:r>
          </a:p>
          <a:p>
            <a:pPr>
              <a:lnSpc>
                <a:spcPct val="80000"/>
              </a:lnSpc>
            </a:pPr>
            <a:r>
              <a:rPr lang="en-US" altLang="zh-CN" sz="800"/>
              <a:t>&lt;/script&gt;</a:t>
            </a:r>
            <a:endParaRPr lang="zh-CN" altLang="en-US" sz="800"/>
          </a:p>
          <a:p>
            <a:pPr>
              <a:lnSpc>
                <a:spcPct val="80000"/>
              </a:lnSpc>
            </a:pPr>
            <a:endParaRPr lang="zh-CN" altLang="en-US" sz="800"/>
          </a:p>
        </p:txBody>
      </p:sp>
    </p:spTree>
    <p:extLst>
      <p:ext uri="{BB962C8B-B14F-4D97-AF65-F5344CB8AC3E}">
        <p14:creationId xmlns:p14="http://schemas.microsoft.com/office/powerpoint/2010/main" val="1876606200"/>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ChangeArrowheads="1"/>
          </p:cNvSpPr>
          <p:nvPr>
            <p:ph type="body" idx="1"/>
          </p:nvPr>
        </p:nvSpPr>
        <p:spPr>
          <a:noFill/>
        </p:spPr>
        <p:txBody>
          <a:bodyPr/>
          <a:lstStyle/>
          <a:p>
            <a:pPr>
              <a:lnSpc>
                <a:spcPct val="80000"/>
              </a:lnSpc>
            </a:pPr>
            <a:r>
              <a:rPr lang="en-US" altLang="zh-CN"/>
              <a:t>======================</a:t>
            </a:r>
            <a:r>
              <a:rPr lang="zh-CN" altLang="en-US"/>
              <a:t>备注</a:t>
            </a:r>
            <a:r>
              <a:rPr lang="en-US" altLang="zh-CN"/>
              <a:t>1=====================</a:t>
            </a:r>
          </a:p>
          <a:p>
            <a:pPr>
              <a:lnSpc>
                <a:spcPct val="80000"/>
              </a:lnSpc>
            </a:pPr>
            <a:r>
              <a:rPr lang="en-US" altLang="zh-CN"/>
              <a:t>function</a:t>
            </a:r>
            <a:r>
              <a:rPr lang="en-US" altLang="zh-CN" b="1"/>
              <a:t> </a:t>
            </a:r>
            <a:r>
              <a:rPr lang="en-US" altLang="zh-CN"/>
              <a:t>delOpt</a:t>
            </a:r>
            <a:r>
              <a:rPr lang="en-US" altLang="zh-CN" b="1"/>
              <a:t>() {</a:t>
            </a:r>
          </a:p>
          <a:p>
            <a:pPr>
              <a:lnSpc>
                <a:spcPct val="80000"/>
              </a:lnSpc>
            </a:pPr>
            <a:r>
              <a:rPr lang="en-US" altLang="zh-CN" b="1"/>
              <a:t>            </a:t>
            </a:r>
            <a:r>
              <a:rPr lang="en-US" altLang="zh-CN"/>
              <a:t>var</a:t>
            </a:r>
            <a:r>
              <a:rPr lang="en-US" altLang="zh-CN" b="1"/>
              <a:t> </a:t>
            </a:r>
            <a:r>
              <a:rPr lang="en-US" altLang="zh-CN"/>
              <a:t>sel</a:t>
            </a:r>
            <a:r>
              <a:rPr lang="en-US" altLang="zh-CN" b="1"/>
              <a:t> </a:t>
            </a:r>
            <a:r>
              <a:rPr lang="en-US" altLang="zh-CN"/>
              <a:t>=</a:t>
            </a:r>
            <a:r>
              <a:rPr lang="en-US" altLang="zh-CN" b="1"/>
              <a:t> </a:t>
            </a:r>
            <a:r>
              <a:rPr lang="en-US" altLang="zh-CN"/>
              <a:t>document</a:t>
            </a:r>
            <a:r>
              <a:rPr lang="en-US" altLang="zh-CN" b="1"/>
              <a:t>.</a:t>
            </a:r>
            <a:r>
              <a:rPr lang="en-US" altLang="zh-CN"/>
              <a:t>getElementById</a:t>
            </a:r>
            <a:r>
              <a:rPr lang="en-US" altLang="zh-CN" b="1"/>
              <a:t>(</a:t>
            </a:r>
            <a:r>
              <a:rPr lang="en-US" altLang="zh-CN"/>
              <a:t>'selOne'</a:t>
            </a:r>
            <a:r>
              <a:rPr lang="en-US" altLang="zh-CN" b="1"/>
              <a:t>);</a:t>
            </a:r>
          </a:p>
          <a:p>
            <a:pPr>
              <a:lnSpc>
                <a:spcPct val="80000"/>
              </a:lnSpc>
            </a:pPr>
            <a:r>
              <a:rPr lang="en-US" altLang="zh-CN" b="1"/>
              <a:t>            </a:t>
            </a:r>
            <a:r>
              <a:rPr lang="en-US" altLang="zh-CN"/>
              <a:t>while</a:t>
            </a:r>
            <a:r>
              <a:rPr lang="en-US" altLang="zh-CN" b="1"/>
              <a:t> (</a:t>
            </a:r>
            <a:r>
              <a:rPr lang="en-US" altLang="zh-CN"/>
              <a:t>sel</a:t>
            </a:r>
            <a:r>
              <a:rPr lang="en-US" altLang="zh-CN" b="1"/>
              <a:t>.</a:t>
            </a:r>
            <a:r>
              <a:rPr lang="en-US" altLang="zh-CN"/>
              <a:t>firstChild</a:t>
            </a:r>
            <a:r>
              <a:rPr lang="en-US" altLang="zh-CN" b="1"/>
              <a:t>) {</a:t>
            </a:r>
          </a:p>
          <a:p>
            <a:pPr>
              <a:lnSpc>
                <a:spcPct val="80000"/>
              </a:lnSpc>
            </a:pPr>
            <a:r>
              <a:rPr lang="en-US" altLang="zh-CN" b="1"/>
              <a:t>                </a:t>
            </a:r>
            <a:r>
              <a:rPr lang="en-US" altLang="zh-CN"/>
              <a:t>sel</a:t>
            </a:r>
            <a:r>
              <a:rPr lang="en-US" altLang="zh-CN" b="1"/>
              <a:t>.</a:t>
            </a:r>
            <a:r>
              <a:rPr lang="en-US" altLang="zh-CN"/>
              <a:t>removeChild</a:t>
            </a:r>
            <a:r>
              <a:rPr lang="en-US" altLang="zh-CN" b="1"/>
              <a:t>(</a:t>
            </a:r>
            <a:r>
              <a:rPr lang="en-US" altLang="zh-CN"/>
              <a:t>sel</a:t>
            </a:r>
            <a:r>
              <a:rPr lang="en-US" altLang="zh-CN" b="1"/>
              <a:t>.</a:t>
            </a:r>
            <a:r>
              <a:rPr lang="en-US" altLang="zh-CN"/>
              <a:t>firstChild</a:t>
            </a:r>
            <a:r>
              <a:rPr lang="en-US" altLang="zh-CN" b="1"/>
              <a:t>);</a:t>
            </a:r>
          </a:p>
          <a:p>
            <a:pPr>
              <a:lnSpc>
                <a:spcPct val="80000"/>
              </a:lnSpc>
            </a:pPr>
            <a:r>
              <a:rPr lang="en-US" altLang="zh-CN" b="1"/>
              <a:t>            }</a:t>
            </a:r>
          </a:p>
          <a:p>
            <a:pPr>
              <a:lnSpc>
                <a:spcPct val="80000"/>
              </a:lnSpc>
            </a:pPr>
            <a:r>
              <a:rPr lang="en-US" altLang="zh-CN" b="1"/>
              <a:t>        }</a:t>
            </a:r>
          </a:p>
          <a:p>
            <a:pPr>
              <a:lnSpc>
                <a:spcPct val="80000"/>
              </a:lnSpc>
            </a:pPr>
            <a:endParaRPr lang="en-US" altLang="zh-CN"/>
          </a:p>
          <a:p>
            <a:pPr>
              <a:lnSpc>
                <a:spcPct val="80000"/>
              </a:lnSpc>
            </a:pPr>
            <a:r>
              <a:rPr lang="en-US" altLang="zh-CN"/>
              <a:t>=======================</a:t>
            </a:r>
            <a:r>
              <a:rPr lang="zh-CN" altLang="en-US"/>
              <a:t>关于全选选择中，移动选中项顺序问题</a:t>
            </a:r>
            <a:r>
              <a:rPr lang="en-US" altLang="zh-CN"/>
              <a:t>====================</a:t>
            </a:r>
          </a:p>
          <a:p>
            <a:pPr>
              <a:lnSpc>
                <a:spcPct val="80000"/>
              </a:lnSpc>
            </a:pPr>
            <a:r>
              <a:rPr lang="en-US" altLang="zh-CN"/>
              <a:t> for</a:t>
            </a:r>
            <a:r>
              <a:rPr lang="en-US" altLang="zh-CN" b="1"/>
              <a:t> (</a:t>
            </a:r>
            <a:r>
              <a:rPr lang="en-US" altLang="zh-CN"/>
              <a:t>var</a:t>
            </a:r>
            <a:r>
              <a:rPr lang="en-US" altLang="zh-CN" b="1"/>
              <a:t> </a:t>
            </a:r>
            <a:r>
              <a:rPr lang="en-US" altLang="zh-CN"/>
              <a:t>i</a:t>
            </a:r>
            <a:r>
              <a:rPr lang="en-US" altLang="zh-CN" b="1"/>
              <a:t> </a:t>
            </a:r>
            <a:r>
              <a:rPr lang="en-US" altLang="zh-CN"/>
              <a:t>=</a:t>
            </a:r>
            <a:r>
              <a:rPr lang="en-US" altLang="zh-CN" b="1"/>
              <a:t> </a:t>
            </a:r>
            <a:r>
              <a:rPr lang="en-US" altLang="zh-CN"/>
              <a:t>0</a:t>
            </a:r>
            <a:r>
              <a:rPr lang="en-US" altLang="zh-CN" b="1"/>
              <a:t>; </a:t>
            </a:r>
            <a:r>
              <a:rPr lang="en-US" altLang="zh-CN"/>
              <a:t>i</a:t>
            </a:r>
            <a:r>
              <a:rPr lang="en-US" altLang="zh-CN" b="1"/>
              <a:t> </a:t>
            </a:r>
            <a:r>
              <a:rPr lang="en-US" altLang="zh-CN"/>
              <a:t>&lt;</a:t>
            </a:r>
            <a:r>
              <a:rPr lang="en-US" altLang="zh-CN" b="1"/>
              <a:t> </a:t>
            </a:r>
            <a:r>
              <a:rPr lang="en-US" altLang="zh-CN"/>
              <a:t>opts</a:t>
            </a:r>
            <a:r>
              <a:rPr lang="en-US" altLang="zh-CN" b="1"/>
              <a:t>.</a:t>
            </a:r>
            <a:r>
              <a:rPr lang="en-US" altLang="zh-CN"/>
              <a:t>length</a:t>
            </a:r>
            <a:r>
              <a:rPr lang="en-US" altLang="zh-CN" b="1"/>
              <a:t>; </a:t>
            </a:r>
            <a:r>
              <a:rPr lang="en-US" altLang="zh-CN"/>
              <a:t>i++</a:t>
            </a:r>
            <a:r>
              <a:rPr lang="en-US" altLang="zh-CN" b="1"/>
              <a:t>) {</a:t>
            </a:r>
          </a:p>
          <a:p>
            <a:pPr>
              <a:lnSpc>
                <a:spcPct val="80000"/>
              </a:lnSpc>
            </a:pPr>
            <a:r>
              <a:rPr lang="en-US" altLang="zh-CN" b="1"/>
              <a:t>                </a:t>
            </a:r>
            <a:r>
              <a:rPr lang="en-US" altLang="zh-CN"/>
              <a:t>if</a:t>
            </a:r>
            <a:r>
              <a:rPr lang="en-US" altLang="zh-CN" b="1"/>
              <a:t> (</a:t>
            </a:r>
            <a:r>
              <a:rPr lang="en-US" altLang="zh-CN"/>
              <a:t>opts</a:t>
            </a:r>
            <a:r>
              <a:rPr lang="en-US" altLang="zh-CN" b="1"/>
              <a:t>[</a:t>
            </a:r>
            <a:r>
              <a:rPr lang="en-US" altLang="zh-CN"/>
              <a:t>i</a:t>
            </a:r>
            <a:r>
              <a:rPr lang="en-US" altLang="zh-CN" b="1"/>
              <a:t>].</a:t>
            </a:r>
            <a:r>
              <a:rPr lang="en-US" altLang="zh-CN"/>
              <a:t>selected</a:t>
            </a:r>
            <a:r>
              <a:rPr lang="en-US" altLang="zh-CN" b="1"/>
              <a:t>) {</a:t>
            </a:r>
          </a:p>
          <a:p>
            <a:pPr>
              <a:lnSpc>
                <a:spcPct val="80000"/>
              </a:lnSpc>
            </a:pPr>
            <a:r>
              <a:rPr lang="en-US" altLang="zh-CN" b="1"/>
              <a:t>                    </a:t>
            </a:r>
            <a:r>
              <a:rPr lang="en-US" altLang="zh-CN"/>
              <a:t>selObj2</a:t>
            </a:r>
            <a:r>
              <a:rPr lang="en-US" altLang="zh-CN" b="1"/>
              <a:t>.</a:t>
            </a:r>
            <a:r>
              <a:rPr lang="en-US" altLang="zh-CN"/>
              <a:t>appendChild</a:t>
            </a:r>
            <a:r>
              <a:rPr lang="en-US" altLang="zh-CN" b="1"/>
              <a:t>(</a:t>
            </a:r>
            <a:r>
              <a:rPr lang="en-US" altLang="zh-CN"/>
              <a:t>opts</a:t>
            </a:r>
            <a:r>
              <a:rPr lang="en-US" altLang="zh-CN" b="1"/>
              <a:t>[</a:t>
            </a:r>
            <a:r>
              <a:rPr lang="en-US" altLang="zh-CN"/>
              <a:t>i</a:t>
            </a:r>
            <a:r>
              <a:rPr lang="en-US" altLang="zh-CN" b="1"/>
              <a:t>]);</a:t>
            </a:r>
          </a:p>
          <a:p>
            <a:pPr>
              <a:lnSpc>
                <a:spcPct val="80000"/>
              </a:lnSpc>
            </a:pPr>
            <a:r>
              <a:rPr lang="en-US" altLang="zh-CN" b="1"/>
              <a:t>                    </a:t>
            </a:r>
            <a:r>
              <a:rPr lang="en-US" altLang="zh-CN"/>
              <a:t>i--</a:t>
            </a:r>
            <a:r>
              <a:rPr lang="en-US" altLang="zh-CN" b="1"/>
              <a:t>;</a:t>
            </a:r>
          </a:p>
          <a:p>
            <a:pPr>
              <a:lnSpc>
                <a:spcPct val="80000"/>
              </a:lnSpc>
            </a:pPr>
            <a:r>
              <a:rPr lang="en-US" altLang="zh-CN" b="1"/>
              <a:t>                }</a:t>
            </a:r>
          </a:p>
          <a:p>
            <a:pPr>
              <a:lnSpc>
                <a:spcPct val="80000"/>
              </a:lnSpc>
            </a:pPr>
            <a:r>
              <a:rPr lang="en-US" altLang="zh-CN" b="1"/>
              <a:t>            }</a:t>
            </a:r>
          </a:p>
          <a:p>
            <a:pPr>
              <a:lnSpc>
                <a:spcPct val="80000"/>
              </a:lnSpc>
            </a:pPr>
            <a:endParaRPr lang="zh-CN" altLang="en-US"/>
          </a:p>
          <a:p>
            <a:pPr>
              <a:lnSpc>
                <a:spcPct val="80000"/>
              </a:lnSpc>
            </a:pPr>
            <a:endParaRPr lang="zh-CN" altLang="en-US"/>
          </a:p>
          <a:p>
            <a:pPr>
              <a:lnSpc>
                <a:spcPct val="80000"/>
              </a:lnSpc>
            </a:pPr>
            <a:endParaRPr lang="zh-CN" altLang="en-US"/>
          </a:p>
          <a:p>
            <a:pPr>
              <a:lnSpc>
                <a:spcPct val="80000"/>
              </a:lnSpc>
            </a:pPr>
            <a:r>
              <a:rPr lang="zh-CN" altLang="en-US"/>
              <a:t> </a:t>
            </a:r>
            <a:r>
              <a:rPr lang="en-US" altLang="zh-CN"/>
              <a:t>var datas = { "</a:t>
            </a:r>
            <a:r>
              <a:rPr lang="zh-CN" altLang="en-US"/>
              <a:t>山东</a:t>
            </a:r>
            <a:r>
              <a:rPr lang="en-US" altLang="zh-CN"/>
              <a:t>": ["</a:t>
            </a:r>
            <a:r>
              <a:rPr lang="zh-CN" altLang="en-US"/>
              <a:t>青岛</a:t>
            </a:r>
            <a:r>
              <a:rPr lang="en-US" altLang="zh-CN"/>
              <a:t>", "</a:t>
            </a:r>
            <a:r>
              <a:rPr lang="zh-CN" altLang="en-US"/>
              <a:t>济南</a:t>
            </a:r>
            <a:r>
              <a:rPr lang="en-US" altLang="zh-CN"/>
              <a:t>", "</a:t>
            </a:r>
            <a:r>
              <a:rPr lang="zh-CN" altLang="en-US"/>
              <a:t>烟台</a:t>
            </a:r>
            <a:r>
              <a:rPr lang="en-US" altLang="zh-CN"/>
              <a:t>"], "</a:t>
            </a:r>
            <a:r>
              <a:rPr lang="zh-CN" altLang="en-US"/>
              <a:t>山西</a:t>
            </a:r>
            <a:r>
              <a:rPr lang="en-US" altLang="zh-CN"/>
              <a:t>": ["</a:t>
            </a:r>
            <a:r>
              <a:rPr lang="zh-CN" altLang="en-US"/>
              <a:t>大同</a:t>
            </a:r>
            <a:r>
              <a:rPr lang="en-US" altLang="zh-CN"/>
              <a:t>", "</a:t>
            </a:r>
            <a:r>
              <a:rPr lang="zh-CN" altLang="en-US"/>
              <a:t>太原</a:t>
            </a:r>
            <a:r>
              <a:rPr lang="en-US" altLang="zh-CN"/>
              <a:t>", "</a:t>
            </a:r>
            <a:r>
              <a:rPr lang="zh-CN" altLang="en-US"/>
              <a:t>运城</a:t>
            </a:r>
            <a:r>
              <a:rPr lang="en-US" altLang="zh-CN"/>
              <a:t>"] };</a:t>
            </a:r>
          </a:p>
          <a:p>
            <a:pPr>
              <a:lnSpc>
                <a:spcPct val="80000"/>
              </a:lnSpc>
            </a:pPr>
            <a:r>
              <a:rPr lang="en-US" altLang="zh-CN"/>
              <a:t>zIndex </a:t>
            </a:r>
            <a:r>
              <a:rPr lang="zh-CN" altLang="en-US"/>
              <a:t>属性设置元素的堆叠顺序。</a:t>
            </a:r>
          </a:p>
          <a:p>
            <a:pPr>
              <a:lnSpc>
                <a:spcPct val="80000"/>
              </a:lnSpc>
            </a:pPr>
            <a:r>
              <a:rPr lang="zh-CN" altLang="en-US"/>
              <a:t>该属性设置一个定位元素沿 </a:t>
            </a:r>
            <a:r>
              <a:rPr lang="en-US" altLang="zh-CN"/>
              <a:t>z </a:t>
            </a:r>
            <a:r>
              <a:rPr lang="zh-CN" altLang="en-US"/>
              <a:t>轴的位置，</a:t>
            </a:r>
            <a:r>
              <a:rPr lang="en-US" altLang="zh-CN"/>
              <a:t>z </a:t>
            </a:r>
            <a:r>
              <a:rPr lang="zh-CN" altLang="en-US"/>
              <a:t>轴定义为垂直延伸到显示区的轴。如果为正数，则离用户更近，为负数则表示离用户更远。</a:t>
            </a:r>
            <a:endParaRPr lang="en-US" altLang="zh-CN" sz="800"/>
          </a:p>
          <a:p>
            <a:pPr>
              <a:lnSpc>
                <a:spcPct val="80000"/>
              </a:lnSpc>
            </a:pPr>
            <a:endParaRPr lang="en-US" altLang="zh-CN" sz="800"/>
          </a:p>
          <a:p>
            <a:pPr>
              <a:lnSpc>
                <a:spcPct val="80000"/>
              </a:lnSpc>
            </a:pPr>
            <a:r>
              <a:rPr lang="en-US" altLang="zh-CN" sz="800"/>
              <a:t>=====================================================1</a:t>
            </a:r>
            <a:r>
              <a:rPr lang="zh-CN" altLang="en-US" sz="800"/>
              <a:t>、模拟对话框</a:t>
            </a:r>
            <a:r>
              <a:rPr lang="en-US" altLang="zh-CN" sz="800"/>
              <a:t>=========================================================</a:t>
            </a:r>
          </a:p>
          <a:p>
            <a:pPr>
              <a:lnSpc>
                <a:spcPct val="80000"/>
              </a:lnSpc>
            </a:pPr>
            <a:r>
              <a:rPr lang="en-US" altLang="zh-CN" sz="800"/>
              <a:t>&lt;html&gt;</a:t>
            </a:r>
          </a:p>
          <a:p>
            <a:pPr>
              <a:lnSpc>
                <a:spcPct val="80000"/>
              </a:lnSpc>
            </a:pPr>
            <a:r>
              <a:rPr lang="en-US" altLang="zh-CN" sz="800"/>
              <a:t>&lt;head&gt;</a:t>
            </a:r>
          </a:p>
          <a:p>
            <a:pPr>
              <a:lnSpc>
                <a:spcPct val="80000"/>
              </a:lnSpc>
            </a:pPr>
            <a:r>
              <a:rPr lang="en-US" altLang="zh-CN" sz="800"/>
              <a:t>&lt;script type="text/javascript" language="javascript"&gt;</a:t>
            </a:r>
          </a:p>
          <a:p>
            <a:pPr>
              <a:lnSpc>
                <a:spcPct val="80000"/>
              </a:lnSpc>
            </a:pPr>
            <a:endParaRPr lang="en-US" altLang="zh-CN" sz="800"/>
          </a:p>
          <a:p>
            <a:pPr>
              <a:lnSpc>
                <a:spcPct val="80000"/>
              </a:lnSpc>
            </a:pPr>
            <a:r>
              <a:rPr lang="en-US" altLang="zh-CN" sz="800"/>
              <a:t>          function sAlert(str)</a:t>
            </a:r>
          </a:p>
          <a:p>
            <a:pPr>
              <a:lnSpc>
                <a:spcPct val="80000"/>
              </a:lnSpc>
            </a:pPr>
            <a:r>
              <a:rPr lang="en-US" altLang="zh-CN" sz="800"/>
              <a:t>    {</a:t>
            </a:r>
          </a:p>
          <a:p>
            <a:pPr>
              <a:lnSpc>
                <a:spcPct val="80000"/>
              </a:lnSpc>
            </a:pPr>
            <a:r>
              <a:rPr lang="en-US" altLang="zh-CN" sz="800"/>
              <a:t>     var msgw,msgh,bordercolor;</a:t>
            </a:r>
          </a:p>
          <a:p>
            <a:pPr>
              <a:lnSpc>
                <a:spcPct val="80000"/>
              </a:lnSpc>
            </a:pPr>
            <a:r>
              <a:rPr lang="en-US" altLang="zh-CN" sz="800"/>
              <a:t>     msgw=300;//</a:t>
            </a:r>
            <a:r>
              <a:rPr lang="zh-CN" altLang="en-US" sz="800"/>
              <a:t>提示窗口的宽度</a:t>
            </a:r>
          </a:p>
          <a:p>
            <a:pPr>
              <a:lnSpc>
                <a:spcPct val="80000"/>
              </a:lnSpc>
            </a:pPr>
            <a:r>
              <a:rPr lang="zh-CN" altLang="en-US" sz="800"/>
              <a:t>     </a:t>
            </a:r>
            <a:r>
              <a:rPr lang="en-US" altLang="zh-CN" sz="800"/>
              <a:t>msgh=200;//</a:t>
            </a:r>
            <a:r>
              <a:rPr lang="zh-CN" altLang="en-US" sz="800"/>
              <a:t>提示窗口的高度</a:t>
            </a:r>
          </a:p>
          <a:p>
            <a:pPr>
              <a:lnSpc>
                <a:spcPct val="80000"/>
              </a:lnSpc>
            </a:pPr>
            <a:r>
              <a:rPr lang="zh-CN" altLang="en-US" sz="800"/>
              <a:t>     </a:t>
            </a:r>
            <a:r>
              <a:rPr lang="en-US" altLang="zh-CN" sz="800"/>
              <a:t>titleheight=25 //</a:t>
            </a:r>
            <a:r>
              <a:rPr lang="zh-CN" altLang="en-US" sz="800"/>
              <a:t>提示窗口标题高度</a:t>
            </a:r>
          </a:p>
          <a:p>
            <a:pPr>
              <a:lnSpc>
                <a:spcPct val="80000"/>
              </a:lnSpc>
            </a:pPr>
            <a:r>
              <a:rPr lang="zh-CN" altLang="en-US" sz="800"/>
              <a:t>     </a:t>
            </a:r>
            <a:r>
              <a:rPr lang="en-US" altLang="zh-CN" sz="800"/>
              <a:t>bordercolor="#FF3C00";//</a:t>
            </a:r>
            <a:r>
              <a:rPr lang="zh-CN" altLang="en-US" sz="800"/>
              <a:t>提示窗口的边框颜色</a:t>
            </a:r>
          </a:p>
          <a:p>
            <a:pPr>
              <a:lnSpc>
                <a:spcPct val="80000"/>
              </a:lnSpc>
            </a:pPr>
            <a:r>
              <a:rPr lang="zh-CN" altLang="en-US" sz="800"/>
              <a:t>     </a:t>
            </a:r>
            <a:r>
              <a:rPr lang="en-US" altLang="zh-CN" sz="800"/>
              <a:t>titlecolor="#D2CECE";//</a:t>
            </a:r>
            <a:r>
              <a:rPr lang="zh-CN" altLang="en-US" sz="800"/>
              <a:t>提示窗口的标题颜色</a:t>
            </a:r>
          </a:p>
          <a:p>
            <a:pPr>
              <a:lnSpc>
                <a:spcPct val="80000"/>
              </a:lnSpc>
            </a:pPr>
            <a:r>
              <a:rPr lang="zh-CN" altLang="en-US" sz="800"/>
              <a:t>    </a:t>
            </a:r>
          </a:p>
          <a:p>
            <a:pPr>
              <a:lnSpc>
                <a:spcPct val="80000"/>
              </a:lnSpc>
            </a:pPr>
            <a:r>
              <a:rPr lang="zh-CN" altLang="en-US" sz="800"/>
              <a:t>     </a:t>
            </a:r>
            <a:r>
              <a:rPr lang="en-US" altLang="zh-CN" sz="800"/>
              <a:t>var sWidth,sHeight;</a:t>
            </a:r>
          </a:p>
          <a:p>
            <a:pPr>
              <a:lnSpc>
                <a:spcPct val="80000"/>
              </a:lnSpc>
            </a:pPr>
            <a:r>
              <a:rPr lang="en-US" altLang="zh-CN" sz="800"/>
              <a:t>     //sWidth=document.body.offsetWidth; //</a:t>
            </a:r>
            <a:r>
              <a:rPr lang="zh-CN" altLang="en-US" sz="800"/>
              <a:t>得出当前屏幕的宽</a:t>
            </a:r>
          </a:p>
          <a:p>
            <a:pPr>
              <a:lnSpc>
                <a:spcPct val="80000"/>
              </a:lnSpc>
            </a:pPr>
            <a:r>
              <a:rPr lang="zh-CN" altLang="en-US" sz="800"/>
              <a:t>     </a:t>
            </a:r>
            <a:r>
              <a:rPr lang="en-US" altLang="zh-CN" sz="800"/>
              <a:t>sWidth=document.body.clientWidth;//BODY</a:t>
            </a:r>
            <a:r>
              <a:rPr lang="zh-CN" altLang="en-US" sz="800"/>
              <a:t>对象宽度</a:t>
            </a:r>
          </a:p>
          <a:p>
            <a:pPr>
              <a:lnSpc>
                <a:spcPct val="80000"/>
              </a:lnSpc>
            </a:pPr>
            <a:endParaRPr lang="zh-CN" altLang="en-US" sz="800"/>
          </a:p>
          <a:p>
            <a:pPr>
              <a:lnSpc>
                <a:spcPct val="80000"/>
              </a:lnSpc>
            </a:pPr>
            <a:r>
              <a:rPr lang="zh-CN" altLang="en-US" sz="800"/>
              <a:t>     </a:t>
            </a:r>
            <a:r>
              <a:rPr lang="en-US" altLang="zh-CN" sz="800"/>
              <a:t>//sHeight=screen.height;//</a:t>
            </a:r>
            <a:r>
              <a:rPr lang="zh-CN" altLang="en-US" sz="800"/>
              <a:t>得到当前屏幕的高</a:t>
            </a:r>
          </a:p>
          <a:p>
            <a:pPr>
              <a:lnSpc>
                <a:spcPct val="80000"/>
              </a:lnSpc>
            </a:pPr>
            <a:r>
              <a:rPr lang="zh-CN" altLang="en-US" sz="800"/>
              <a:t>     </a:t>
            </a:r>
            <a:r>
              <a:rPr lang="en-US" altLang="zh-CN" sz="800"/>
              <a:t>//sHeight=document.body.clientHeight;//BODY</a:t>
            </a:r>
            <a:r>
              <a:rPr lang="zh-CN" altLang="en-US" sz="800"/>
              <a:t>对象高度</a:t>
            </a:r>
          </a:p>
          <a:p>
            <a:pPr>
              <a:lnSpc>
                <a:spcPct val="80000"/>
              </a:lnSpc>
            </a:pPr>
            <a:r>
              <a:rPr lang="zh-CN" altLang="en-US" sz="800"/>
              <a:t>         </a:t>
            </a:r>
            <a:r>
              <a:rPr lang="en-US" altLang="zh-CN" sz="800"/>
              <a:t>if (window.innerHeight &amp;&amp; window.scrollMaxY) </a:t>
            </a:r>
          </a:p>
          <a:p>
            <a:pPr>
              <a:lnSpc>
                <a:spcPct val="80000"/>
              </a:lnSpc>
            </a:pPr>
            <a:r>
              <a:rPr lang="en-US" altLang="zh-CN" sz="800"/>
              <a:t>      {    </a:t>
            </a:r>
          </a:p>
          <a:p>
            <a:pPr>
              <a:lnSpc>
                <a:spcPct val="80000"/>
              </a:lnSpc>
            </a:pPr>
            <a:r>
              <a:rPr lang="en-US" altLang="zh-CN" sz="800"/>
              <a:t>       sHeight = window.innerHeight + window.scrollMaxY;</a:t>
            </a:r>
          </a:p>
          <a:p>
            <a:pPr>
              <a:lnSpc>
                <a:spcPct val="80000"/>
              </a:lnSpc>
            </a:pPr>
            <a:r>
              <a:rPr lang="en-US" altLang="zh-CN" sz="800"/>
              <a:t>      } </a:t>
            </a:r>
          </a:p>
          <a:p>
            <a:pPr>
              <a:lnSpc>
                <a:spcPct val="80000"/>
              </a:lnSpc>
            </a:pPr>
            <a:r>
              <a:rPr lang="en-US" altLang="zh-CN" sz="800"/>
              <a:t>      else if (document.body.scrollHeight &gt; document.body.offsetHeight)</a:t>
            </a:r>
          </a:p>
          <a:p>
            <a:pPr>
              <a:lnSpc>
                <a:spcPct val="80000"/>
              </a:lnSpc>
            </a:pPr>
            <a:r>
              <a:rPr lang="en-US" altLang="zh-CN" sz="800"/>
              <a:t>      { </a:t>
            </a:r>
          </a:p>
          <a:p>
            <a:pPr>
              <a:lnSpc>
                <a:spcPct val="80000"/>
              </a:lnSpc>
            </a:pPr>
            <a:r>
              <a:rPr lang="en-US" altLang="zh-CN" sz="800"/>
              <a:t>        sHeight = document.body.scrollHeight;</a:t>
            </a:r>
          </a:p>
          <a:p>
            <a:pPr>
              <a:lnSpc>
                <a:spcPct val="80000"/>
              </a:lnSpc>
            </a:pPr>
            <a:r>
              <a:rPr lang="en-US" altLang="zh-CN" sz="800"/>
              <a:t>      } </a:t>
            </a:r>
          </a:p>
          <a:p>
            <a:pPr>
              <a:lnSpc>
                <a:spcPct val="80000"/>
              </a:lnSpc>
            </a:pPr>
            <a:r>
              <a:rPr lang="en-US" altLang="zh-CN" sz="800"/>
              <a:t>      else </a:t>
            </a:r>
          </a:p>
          <a:p>
            <a:pPr>
              <a:lnSpc>
                <a:spcPct val="80000"/>
              </a:lnSpc>
            </a:pPr>
            <a:r>
              <a:rPr lang="en-US" altLang="zh-CN" sz="800"/>
              <a:t>      { </a:t>
            </a:r>
          </a:p>
          <a:p>
            <a:pPr>
              <a:lnSpc>
                <a:spcPct val="80000"/>
              </a:lnSpc>
            </a:pPr>
            <a:r>
              <a:rPr lang="en-US" altLang="zh-CN" sz="800"/>
              <a:t>       sHeight = document.body.offsetHeight;</a:t>
            </a:r>
          </a:p>
          <a:p>
            <a:pPr>
              <a:lnSpc>
                <a:spcPct val="80000"/>
              </a:lnSpc>
            </a:pPr>
            <a:r>
              <a:rPr lang="en-US" altLang="zh-CN" sz="800"/>
              <a:t>      }//</a:t>
            </a:r>
            <a:r>
              <a:rPr lang="zh-CN" altLang="en-US" sz="800"/>
              <a:t>以上得到整个屏幕的高</a:t>
            </a:r>
          </a:p>
          <a:p>
            <a:pPr>
              <a:lnSpc>
                <a:spcPct val="80000"/>
              </a:lnSpc>
            </a:pPr>
            <a:endParaRPr lang="zh-CN" altLang="en-US" sz="800"/>
          </a:p>
          <a:p>
            <a:pPr>
              <a:lnSpc>
                <a:spcPct val="80000"/>
              </a:lnSpc>
            </a:pPr>
            <a:r>
              <a:rPr lang="zh-CN" altLang="en-US" sz="800"/>
              <a:t>     </a:t>
            </a:r>
            <a:r>
              <a:rPr lang="en-US" altLang="zh-CN" sz="800"/>
              <a:t>var bgObj=document.createElement("div");//</a:t>
            </a:r>
            <a:r>
              <a:rPr lang="zh-CN" altLang="en-US" sz="800"/>
              <a:t>创建一个</a:t>
            </a:r>
            <a:r>
              <a:rPr lang="en-US" altLang="zh-CN" sz="800"/>
              <a:t>div</a:t>
            </a:r>
            <a:r>
              <a:rPr lang="zh-CN" altLang="en-US" sz="800"/>
              <a:t>对象</a:t>
            </a:r>
          </a:p>
          <a:p>
            <a:pPr>
              <a:lnSpc>
                <a:spcPct val="80000"/>
              </a:lnSpc>
            </a:pPr>
            <a:r>
              <a:rPr lang="zh-CN" altLang="en-US" sz="800"/>
              <a:t>     </a:t>
            </a:r>
            <a:r>
              <a:rPr lang="en-US" altLang="zh-CN" sz="800"/>
              <a:t>bgObj.setAttribute('id','bgDiv');//</a:t>
            </a:r>
            <a:r>
              <a:rPr lang="zh-CN" altLang="en-US" sz="800"/>
              <a:t>可以用</a:t>
            </a:r>
            <a:r>
              <a:rPr lang="en-US" altLang="zh-CN" sz="800"/>
              <a:t>bgObj.id="bgDiv"</a:t>
            </a:r>
            <a:r>
              <a:rPr lang="zh-CN" altLang="en-US" sz="800"/>
              <a:t>的方法，是为</a:t>
            </a:r>
            <a:r>
              <a:rPr lang="en-US" altLang="zh-CN" sz="800"/>
              <a:t>div</a:t>
            </a:r>
            <a:r>
              <a:rPr lang="zh-CN" altLang="en-US" sz="800"/>
              <a:t>指定属性值</a:t>
            </a:r>
          </a:p>
          <a:p>
            <a:pPr>
              <a:lnSpc>
                <a:spcPct val="80000"/>
              </a:lnSpc>
            </a:pPr>
            <a:r>
              <a:rPr lang="zh-CN" altLang="en-US" sz="800"/>
              <a:t>     </a:t>
            </a:r>
            <a:r>
              <a:rPr lang="en-US" altLang="zh-CN" sz="800"/>
              <a:t>bgObj.style.position="absolute";//</a:t>
            </a:r>
            <a:r>
              <a:rPr lang="zh-CN" altLang="en-US" sz="800"/>
              <a:t>把</a:t>
            </a:r>
            <a:r>
              <a:rPr lang="en-US" altLang="zh-CN" sz="800"/>
              <a:t>bgDiv</a:t>
            </a:r>
            <a:r>
              <a:rPr lang="zh-CN" altLang="en-US" sz="800"/>
              <a:t>这个</a:t>
            </a:r>
            <a:r>
              <a:rPr lang="en-US" altLang="zh-CN" sz="800"/>
              <a:t>div</a:t>
            </a:r>
            <a:r>
              <a:rPr lang="zh-CN" altLang="en-US" sz="800"/>
              <a:t>绝对定位</a:t>
            </a:r>
          </a:p>
          <a:p>
            <a:pPr>
              <a:lnSpc>
                <a:spcPct val="80000"/>
              </a:lnSpc>
            </a:pPr>
            <a:r>
              <a:rPr lang="zh-CN" altLang="en-US" sz="800"/>
              <a:t>     </a:t>
            </a:r>
            <a:r>
              <a:rPr lang="en-US" altLang="zh-CN" sz="800"/>
              <a:t>bgObj.style.top="0";//</a:t>
            </a:r>
            <a:r>
              <a:rPr lang="zh-CN" altLang="en-US" sz="800"/>
              <a:t>顶部为</a:t>
            </a:r>
            <a:r>
              <a:rPr lang="en-US" altLang="zh-CN" sz="800"/>
              <a:t>0</a:t>
            </a:r>
          </a:p>
          <a:p>
            <a:pPr>
              <a:lnSpc>
                <a:spcPct val="80000"/>
              </a:lnSpc>
            </a:pPr>
            <a:r>
              <a:rPr lang="en-US" altLang="zh-CN" sz="800"/>
              <a:t>     bgObj.style.background="#777";//</a:t>
            </a:r>
            <a:r>
              <a:rPr lang="zh-CN" altLang="en-US" sz="800"/>
              <a:t>背景颜色</a:t>
            </a:r>
          </a:p>
          <a:p>
            <a:pPr>
              <a:lnSpc>
                <a:spcPct val="80000"/>
              </a:lnSpc>
            </a:pPr>
            <a:r>
              <a:rPr lang="zh-CN" altLang="en-US" sz="800"/>
              <a:t>     </a:t>
            </a:r>
            <a:r>
              <a:rPr lang="en-US" altLang="zh-CN" sz="800"/>
              <a:t>bgObj.style.filter="progid:DXImageTransform.Microsoft.Alpha(style=3,opacity=25,finishOpacity=75)";//ie</a:t>
            </a:r>
            <a:r>
              <a:rPr lang="zh-CN" altLang="en-US" sz="800"/>
              <a:t>浏览器透明度设置</a:t>
            </a:r>
          </a:p>
          <a:p>
            <a:pPr>
              <a:lnSpc>
                <a:spcPct val="80000"/>
              </a:lnSpc>
            </a:pPr>
            <a:r>
              <a:rPr lang="zh-CN" altLang="en-US" sz="800"/>
              <a:t>     </a:t>
            </a:r>
            <a:r>
              <a:rPr lang="en-US" altLang="zh-CN" sz="800"/>
              <a:t>bgObj.style.opacity="0.6";//</a:t>
            </a:r>
            <a:r>
              <a:rPr lang="zh-CN" altLang="en-US" sz="800"/>
              <a:t>透明度</a:t>
            </a:r>
            <a:r>
              <a:rPr lang="en-US" altLang="zh-CN" sz="800"/>
              <a:t>(</a:t>
            </a:r>
            <a:r>
              <a:rPr lang="zh-CN" altLang="en-US" sz="800"/>
              <a:t>火狐浏览器中</a:t>
            </a:r>
            <a:r>
              <a:rPr lang="en-US" altLang="zh-CN" sz="800"/>
              <a:t>)</a:t>
            </a:r>
          </a:p>
          <a:p>
            <a:pPr>
              <a:lnSpc>
                <a:spcPct val="80000"/>
              </a:lnSpc>
            </a:pPr>
            <a:r>
              <a:rPr lang="en-US" altLang="zh-CN" sz="800"/>
              <a:t>     bgObj.style.left="0";//</a:t>
            </a:r>
            <a:r>
              <a:rPr lang="zh-CN" altLang="en-US" sz="800"/>
              <a:t>左边为</a:t>
            </a:r>
            <a:r>
              <a:rPr lang="en-US" altLang="zh-CN" sz="800"/>
              <a:t>0</a:t>
            </a:r>
          </a:p>
          <a:p>
            <a:pPr>
              <a:lnSpc>
                <a:spcPct val="80000"/>
              </a:lnSpc>
            </a:pPr>
            <a:r>
              <a:rPr lang="en-US" altLang="zh-CN" sz="800"/>
              <a:t>     bgObj.style.width=sWidth + "px";//</a:t>
            </a:r>
            <a:r>
              <a:rPr lang="zh-CN" altLang="en-US" sz="800"/>
              <a:t>宽</a:t>
            </a:r>
            <a:r>
              <a:rPr lang="en-US" altLang="zh-CN" sz="800"/>
              <a:t>(</a:t>
            </a:r>
            <a:r>
              <a:rPr lang="zh-CN" altLang="en-US" sz="800"/>
              <a:t>上面得到的屏幕宽度</a:t>
            </a:r>
            <a:r>
              <a:rPr lang="en-US" altLang="zh-CN" sz="800"/>
              <a:t>)</a:t>
            </a:r>
          </a:p>
          <a:p>
            <a:pPr>
              <a:lnSpc>
                <a:spcPct val="80000"/>
              </a:lnSpc>
            </a:pPr>
            <a:r>
              <a:rPr lang="en-US" altLang="zh-CN" sz="800"/>
              <a:t>     bgObj.style.height=sHeight + "px";//</a:t>
            </a:r>
            <a:r>
              <a:rPr lang="zh-CN" altLang="en-US" sz="800"/>
              <a:t>高</a:t>
            </a:r>
            <a:r>
              <a:rPr lang="en-US" altLang="zh-CN" sz="800"/>
              <a:t>(</a:t>
            </a:r>
            <a:r>
              <a:rPr lang="zh-CN" altLang="en-US" sz="800"/>
              <a:t>上面得到的屏幕高度</a:t>
            </a:r>
            <a:r>
              <a:rPr lang="en-US" altLang="zh-CN" sz="800"/>
              <a:t>)</a:t>
            </a:r>
          </a:p>
          <a:p>
            <a:pPr>
              <a:lnSpc>
                <a:spcPct val="80000"/>
              </a:lnSpc>
            </a:pPr>
            <a:r>
              <a:rPr lang="en-US" altLang="zh-CN" sz="800"/>
              <a:t>     bgObj.style.zIndex = "100";//</a:t>
            </a:r>
            <a:r>
              <a:rPr lang="zh-CN" altLang="en-US" sz="800"/>
              <a:t>层的</a:t>
            </a:r>
            <a:r>
              <a:rPr lang="en-US" altLang="zh-CN" sz="800"/>
              <a:t>z</a:t>
            </a:r>
            <a:r>
              <a:rPr lang="zh-CN" altLang="en-US" sz="800"/>
              <a:t>轴位置</a:t>
            </a:r>
          </a:p>
          <a:p>
            <a:pPr>
              <a:lnSpc>
                <a:spcPct val="80000"/>
              </a:lnSpc>
            </a:pPr>
            <a:r>
              <a:rPr lang="zh-CN" altLang="en-US" sz="800"/>
              <a:t>     </a:t>
            </a:r>
            <a:r>
              <a:rPr lang="en-US" altLang="zh-CN" sz="800"/>
              <a:t>document.body.appendChild(bgObj);</a:t>
            </a:r>
          </a:p>
          <a:p>
            <a:pPr>
              <a:lnSpc>
                <a:spcPct val="80000"/>
              </a:lnSpc>
            </a:pPr>
            <a:r>
              <a:rPr lang="en-US" altLang="zh-CN" sz="800"/>
              <a:t>    </a:t>
            </a:r>
          </a:p>
          <a:p>
            <a:pPr>
              <a:lnSpc>
                <a:spcPct val="80000"/>
              </a:lnSpc>
            </a:pPr>
            <a:r>
              <a:rPr lang="en-US" altLang="zh-CN" sz="800"/>
              <a:t>     var msgObj=document.createElement("div")//</a:t>
            </a:r>
            <a:r>
              <a:rPr lang="zh-CN" altLang="en-US" sz="800"/>
              <a:t>创建一个</a:t>
            </a:r>
            <a:r>
              <a:rPr lang="en-US" altLang="zh-CN" sz="800"/>
              <a:t>div</a:t>
            </a:r>
            <a:r>
              <a:rPr lang="zh-CN" altLang="en-US" sz="800"/>
              <a:t>对象</a:t>
            </a:r>
          </a:p>
          <a:p>
            <a:pPr>
              <a:lnSpc>
                <a:spcPct val="80000"/>
              </a:lnSpc>
            </a:pPr>
            <a:r>
              <a:rPr lang="zh-CN" altLang="en-US" sz="800"/>
              <a:t>     </a:t>
            </a:r>
            <a:r>
              <a:rPr lang="en-US" altLang="zh-CN" sz="800"/>
              <a:t>msgObj.setAttribute("id","msgDiv");//</a:t>
            </a:r>
            <a:r>
              <a:rPr lang="zh-CN" altLang="en-US" sz="800"/>
              <a:t>可以用</a:t>
            </a:r>
            <a:r>
              <a:rPr lang="en-US" altLang="zh-CN" sz="800"/>
              <a:t>bgObj.id="msgDiv"</a:t>
            </a:r>
            <a:r>
              <a:rPr lang="zh-CN" altLang="en-US" sz="800"/>
              <a:t>的方法，是为</a:t>
            </a:r>
            <a:r>
              <a:rPr lang="en-US" altLang="zh-CN" sz="800"/>
              <a:t>div</a:t>
            </a:r>
            <a:r>
              <a:rPr lang="zh-CN" altLang="en-US" sz="800"/>
              <a:t>指定属性值</a:t>
            </a:r>
          </a:p>
          <a:p>
            <a:pPr>
              <a:lnSpc>
                <a:spcPct val="80000"/>
              </a:lnSpc>
            </a:pPr>
            <a:r>
              <a:rPr lang="zh-CN" altLang="en-US" sz="800"/>
              <a:t>     </a:t>
            </a:r>
            <a:r>
              <a:rPr lang="en-US" altLang="zh-CN" sz="800"/>
              <a:t>msgObj.setAttribute("align","center");//</a:t>
            </a:r>
            <a:r>
              <a:rPr lang="zh-CN" altLang="en-US" sz="800"/>
              <a:t>为</a:t>
            </a:r>
            <a:r>
              <a:rPr lang="en-US" altLang="zh-CN" sz="800"/>
              <a:t>div</a:t>
            </a:r>
            <a:r>
              <a:rPr lang="zh-CN" altLang="en-US" sz="800"/>
              <a:t>的</a:t>
            </a:r>
            <a:r>
              <a:rPr lang="en-US" altLang="zh-CN" sz="800"/>
              <a:t>align</a:t>
            </a:r>
            <a:r>
              <a:rPr lang="zh-CN" altLang="en-US" sz="800"/>
              <a:t>赋值</a:t>
            </a:r>
          </a:p>
          <a:p>
            <a:pPr>
              <a:lnSpc>
                <a:spcPct val="80000"/>
              </a:lnSpc>
            </a:pPr>
            <a:r>
              <a:rPr lang="zh-CN" altLang="en-US" sz="800"/>
              <a:t>     </a:t>
            </a:r>
            <a:r>
              <a:rPr lang="en-US" altLang="zh-CN" sz="800"/>
              <a:t>msgObj.style.background="white";//</a:t>
            </a:r>
            <a:r>
              <a:rPr lang="zh-CN" altLang="en-US" sz="800"/>
              <a:t>背景颜色为白色</a:t>
            </a:r>
          </a:p>
          <a:p>
            <a:pPr>
              <a:lnSpc>
                <a:spcPct val="80000"/>
              </a:lnSpc>
            </a:pPr>
            <a:r>
              <a:rPr lang="zh-CN" altLang="en-US" sz="800"/>
              <a:t>     </a:t>
            </a:r>
            <a:r>
              <a:rPr lang="en-US" altLang="zh-CN" sz="800"/>
              <a:t>msgObj.style.border="1px solid " + bordercolor;//</a:t>
            </a:r>
            <a:r>
              <a:rPr lang="zh-CN" altLang="en-US" sz="800"/>
              <a:t>边框属性，颜色在上面已经赋值</a:t>
            </a:r>
          </a:p>
          <a:p>
            <a:pPr>
              <a:lnSpc>
                <a:spcPct val="80000"/>
              </a:lnSpc>
            </a:pPr>
            <a:r>
              <a:rPr lang="zh-CN" altLang="en-US" sz="800"/>
              <a:t>     </a:t>
            </a:r>
            <a:r>
              <a:rPr lang="en-US" altLang="zh-CN" sz="800"/>
              <a:t>msgObj.style.position = "absolute";//</a:t>
            </a:r>
            <a:r>
              <a:rPr lang="zh-CN" altLang="en-US" sz="800"/>
              <a:t>绝对定位</a:t>
            </a:r>
          </a:p>
          <a:p>
            <a:pPr>
              <a:lnSpc>
                <a:spcPct val="80000"/>
              </a:lnSpc>
            </a:pPr>
            <a:r>
              <a:rPr lang="zh-CN" altLang="en-US" sz="800"/>
              <a:t>     </a:t>
            </a:r>
            <a:r>
              <a:rPr lang="en-US" altLang="zh-CN" sz="800"/>
              <a:t>msgObj.style.left = "35%";//</a:t>
            </a:r>
            <a:r>
              <a:rPr lang="zh-CN" altLang="en-US" sz="800"/>
              <a:t>从左侧开始位置</a:t>
            </a:r>
          </a:p>
          <a:p>
            <a:pPr>
              <a:lnSpc>
                <a:spcPct val="80000"/>
              </a:lnSpc>
            </a:pPr>
            <a:r>
              <a:rPr lang="zh-CN" altLang="en-US" sz="800"/>
              <a:t>     </a:t>
            </a:r>
            <a:r>
              <a:rPr lang="en-US" altLang="zh-CN" sz="800"/>
              <a:t>msgObj.style.top = "30%";//</a:t>
            </a:r>
            <a:r>
              <a:rPr lang="zh-CN" altLang="en-US" sz="800"/>
              <a:t>从上部开始位置</a:t>
            </a:r>
          </a:p>
          <a:p>
            <a:pPr>
              <a:lnSpc>
                <a:spcPct val="80000"/>
              </a:lnSpc>
            </a:pPr>
            <a:r>
              <a:rPr lang="zh-CN" altLang="en-US" sz="800"/>
              <a:t>     </a:t>
            </a:r>
            <a:r>
              <a:rPr lang="en-US" altLang="zh-CN" sz="800"/>
              <a:t>msgObj.style.font="12px/1.6em Verdana, Geneva, Arial, Helvetica, sans-serif";//</a:t>
            </a:r>
            <a:r>
              <a:rPr lang="zh-CN" altLang="en-US" sz="800"/>
              <a:t>字体属性</a:t>
            </a:r>
          </a:p>
          <a:p>
            <a:pPr>
              <a:lnSpc>
                <a:spcPct val="80000"/>
              </a:lnSpc>
            </a:pPr>
            <a:r>
              <a:rPr lang="zh-CN" altLang="en-US" sz="800"/>
              <a:t>     </a:t>
            </a:r>
            <a:r>
              <a:rPr lang="en-US" altLang="zh-CN" sz="800"/>
              <a:t>//msgObj.style.marginLeft = "-225px";//</a:t>
            </a:r>
            <a:r>
              <a:rPr lang="zh-CN" altLang="en-US" sz="800"/>
              <a:t>左外边距</a:t>
            </a:r>
          </a:p>
          <a:p>
            <a:pPr>
              <a:lnSpc>
                <a:spcPct val="80000"/>
              </a:lnSpc>
            </a:pPr>
            <a:r>
              <a:rPr lang="zh-CN" altLang="en-US" sz="800"/>
              <a:t>     </a:t>
            </a:r>
            <a:r>
              <a:rPr lang="en-US" altLang="zh-CN" sz="800"/>
              <a:t>//msgObj.style.marginTop = -75+document.documentElement.scrollTop+"px";//</a:t>
            </a:r>
            <a:r>
              <a:rPr lang="zh-CN" altLang="en-US" sz="800"/>
              <a:t>上外边距</a:t>
            </a:r>
          </a:p>
          <a:p>
            <a:pPr>
              <a:lnSpc>
                <a:spcPct val="80000"/>
              </a:lnSpc>
            </a:pPr>
            <a:r>
              <a:rPr lang="zh-CN" altLang="en-US" sz="800"/>
              <a:t>     </a:t>
            </a:r>
            <a:r>
              <a:rPr lang="en-US" altLang="zh-CN" sz="800"/>
              <a:t>msgObj.style.width = msgw + "px";//</a:t>
            </a:r>
            <a:r>
              <a:rPr lang="zh-CN" altLang="en-US" sz="800"/>
              <a:t>提示框的宽</a:t>
            </a:r>
            <a:r>
              <a:rPr lang="en-US" altLang="zh-CN" sz="800"/>
              <a:t>(</a:t>
            </a:r>
            <a:r>
              <a:rPr lang="zh-CN" altLang="en-US" sz="800"/>
              <a:t>上面定义过</a:t>
            </a:r>
            <a:r>
              <a:rPr lang="en-US" altLang="zh-CN" sz="800"/>
              <a:t>)</a:t>
            </a:r>
          </a:p>
          <a:p>
            <a:pPr>
              <a:lnSpc>
                <a:spcPct val="80000"/>
              </a:lnSpc>
            </a:pPr>
            <a:r>
              <a:rPr lang="en-US" altLang="zh-CN" sz="800"/>
              <a:t>     msgObj.style.height =msgh + "px";//</a:t>
            </a:r>
            <a:r>
              <a:rPr lang="zh-CN" altLang="en-US" sz="800"/>
              <a:t>提示框的高</a:t>
            </a:r>
            <a:r>
              <a:rPr lang="en-US" altLang="zh-CN" sz="800"/>
              <a:t>(</a:t>
            </a:r>
            <a:r>
              <a:rPr lang="zh-CN" altLang="en-US" sz="800"/>
              <a:t>上面定义过</a:t>
            </a:r>
            <a:r>
              <a:rPr lang="en-US" altLang="zh-CN" sz="800"/>
              <a:t>)</a:t>
            </a:r>
          </a:p>
          <a:p>
            <a:pPr>
              <a:lnSpc>
                <a:spcPct val="80000"/>
              </a:lnSpc>
            </a:pPr>
            <a:r>
              <a:rPr lang="en-US" altLang="zh-CN" sz="800"/>
              <a:t>     msgObj.style.textAlign = "center";//</a:t>
            </a:r>
            <a:r>
              <a:rPr lang="zh-CN" altLang="en-US" sz="800"/>
              <a:t>文本位置属性，居中。</a:t>
            </a:r>
          </a:p>
          <a:p>
            <a:pPr>
              <a:lnSpc>
                <a:spcPct val="80000"/>
              </a:lnSpc>
            </a:pPr>
            <a:r>
              <a:rPr lang="zh-CN" altLang="en-US" sz="800"/>
              <a:t>     </a:t>
            </a:r>
            <a:r>
              <a:rPr lang="en-US" altLang="zh-CN" sz="800"/>
              <a:t>msgObj.style.lineHeight ="25px";//</a:t>
            </a:r>
            <a:r>
              <a:rPr lang="zh-CN" altLang="en-US" sz="800"/>
              <a:t>行间距</a:t>
            </a:r>
          </a:p>
          <a:p>
            <a:pPr>
              <a:lnSpc>
                <a:spcPct val="80000"/>
              </a:lnSpc>
            </a:pPr>
            <a:r>
              <a:rPr lang="zh-CN" altLang="en-US" sz="800"/>
              <a:t>     </a:t>
            </a:r>
            <a:r>
              <a:rPr lang="en-US" altLang="zh-CN" sz="800"/>
              <a:t>msgObj.style.zIndex = "101";//</a:t>
            </a:r>
            <a:r>
              <a:rPr lang="zh-CN" altLang="en-US" sz="800"/>
              <a:t>层的</a:t>
            </a:r>
            <a:r>
              <a:rPr lang="en-US" altLang="zh-CN" sz="800"/>
              <a:t>z</a:t>
            </a:r>
            <a:r>
              <a:rPr lang="zh-CN" altLang="en-US" sz="800"/>
              <a:t>轴位置</a:t>
            </a:r>
          </a:p>
          <a:p>
            <a:pPr>
              <a:lnSpc>
                <a:spcPct val="80000"/>
              </a:lnSpc>
            </a:pPr>
            <a:r>
              <a:rPr lang="zh-CN" altLang="en-US" sz="800"/>
              <a:t>    </a:t>
            </a:r>
          </a:p>
          <a:p>
            <a:pPr>
              <a:lnSpc>
                <a:spcPct val="80000"/>
              </a:lnSpc>
            </a:pPr>
            <a:r>
              <a:rPr lang="zh-CN" altLang="en-US" sz="800"/>
              <a:t>     </a:t>
            </a:r>
            <a:r>
              <a:rPr lang="en-US" altLang="zh-CN" sz="800"/>
              <a:t>var title=document.createElement("h4");//</a:t>
            </a:r>
            <a:r>
              <a:rPr lang="zh-CN" altLang="en-US" sz="800"/>
              <a:t>创建一个</a:t>
            </a:r>
            <a:r>
              <a:rPr lang="en-US" altLang="zh-CN" sz="800"/>
              <a:t>h4</a:t>
            </a:r>
            <a:r>
              <a:rPr lang="zh-CN" altLang="en-US" sz="800"/>
              <a:t>对象</a:t>
            </a:r>
          </a:p>
          <a:p>
            <a:pPr>
              <a:lnSpc>
                <a:spcPct val="80000"/>
              </a:lnSpc>
            </a:pPr>
            <a:r>
              <a:rPr lang="zh-CN" altLang="en-US" sz="800"/>
              <a:t>     </a:t>
            </a:r>
            <a:r>
              <a:rPr lang="en-US" altLang="zh-CN" sz="800"/>
              <a:t>title.setAttribute("id","msgTitle");//</a:t>
            </a:r>
            <a:r>
              <a:rPr lang="zh-CN" altLang="en-US" sz="800"/>
              <a:t>为</a:t>
            </a:r>
            <a:r>
              <a:rPr lang="en-US" altLang="zh-CN" sz="800"/>
              <a:t>h4</a:t>
            </a:r>
            <a:r>
              <a:rPr lang="zh-CN" altLang="en-US" sz="800"/>
              <a:t>对象填加标题</a:t>
            </a:r>
          </a:p>
          <a:p>
            <a:pPr>
              <a:lnSpc>
                <a:spcPct val="80000"/>
              </a:lnSpc>
            </a:pPr>
            <a:r>
              <a:rPr lang="zh-CN" altLang="en-US" sz="800"/>
              <a:t>     </a:t>
            </a:r>
            <a:r>
              <a:rPr lang="en-US" altLang="zh-CN" sz="800"/>
              <a:t>title.setAttribute("align","right");//</a:t>
            </a:r>
            <a:r>
              <a:rPr lang="zh-CN" altLang="en-US" sz="800"/>
              <a:t>文字对齐方式</a:t>
            </a:r>
          </a:p>
          <a:p>
            <a:pPr>
              <a:lnSpc>
                <a:spcPct val="80000"/>
              </a:lnSpc>
            </a:pPr>
            <a:r>
              <a:rPr lang="zh-CN" altLang="en-US" sz="800"/>
              <a:t>     </a:t>
            </a:r>
            <a:r>
              <a:rPr lang="en-US" altLang="zh-CN" sz="800"/>
              <a:t>title.style.margin="0";//</a:t>
            </a:r>
            <a:r>
              <a:rPr lang="zh-CN" altLang="en-US" sz="800"/>
              <a:t>浮动</a:t>
            </a:r>
          </a:p>
          <a:p>
            <a:pPr>
              <a:lnSpc>
                <a:spcPct val="80000"/>
              </a:lnSpc>
            </a:pPr>
            <a:r>
              <a:rPr lang="zh-CN" altLang="en-US" sz="800"/>
              <a:t>     </a:t>
            </a:r>
            <a:r>
              <a:rPr lang="en-US" altLang="zh-CN" sz="800"/>
              <a:t>title.style.padding="3px";//</a:t>
            </a:r>
            <a:r>
              <a:rPr lang="zh-CN" altLang="en-US" sz="800"/>
              <a:t>浮动</a:t>
            </a:r>
          </a:p>
          <a:p>
            <a:pPr>
              <a:lnSpc>
                <a:spcPct val="80000"/>
              </a:lnSpc>
            </a:pPr>
            <a:r>
              <a:rPr lang="zh-CN" altLang="en-US" sz="800"/>
              <a:t>     </a:t>
            </a:r>
            <a:r>
              <a:rPr lang="en-US" altLang="zh-CN" sz="800"/>
              <a:t>title.style.background=titlecolor;//</a:t>
            </a:r>
            <a:r>
              <a:rPr lang="zh-CN" altLang="en-US" sz="800"/>
              <a:t>背景颜色</a:t>
            </a:r>
          </a:p>
          <a:p>
            <a:pPr>
              <a:lnSpc>
                <a:spcPct val="80000"/>
              </a:lnSpc>
            </a:pPr>
            <a:r>
              <a:rPr lang="zh-CN" altLang="en-US" sz="800"/>
              <a:t>     </a:t>
            </a:r>
            <a:r>
              <a:rPr lang="en-US" altLang="zh-CN" sz="800"/>
              <a:t>title.style.filter="progid:DXImageTransform.Microsoft.Alpha(startX=20, startY=20, finishX=100, finishY=100,style=1,opacity=75,finishOpacity=100);";</a:t>
            </a:r>
          </a:p>
          <a:p>
            <a:pPr>
              <a:lnSpc>
                <a:spcPct val="80000"/>
              </a:lnSpc>
            </a:pPr>
            <a:r>
              <a:rPr lang="en-US" altLang="zh-CN" sz="800"/>
              <a:t>     title.style.opacity="0.75";//</a:t>
            </a:r>
            <a:r>
              <a:rPr lang="zh-CN" altLang="en-US" sz="800"/>
              <a:t>透明</a:t>
            </a:r>
          </a:p>
          <a:p>
            <a:pPr>
              <a:lnSpc>
                <a:spcPct val="80000"/>
              </a:lnSpc>
            </a:pPr>
            <a:r>
              <a:rPr lang="zh-CN" altLang="en-US" sz="800"/>
              <a:t>     </a:t>
            </a:r>
            <a:r>
              <a:rPr lang="en-US" altLang="zh-CN" sz="800"/>
              <a:t>//title.style.border="1px solid " + bordercolor;//</a:t>
            </a:r>
            <a:r>
              <a:rPr lang="zh-CN" altLang="en-US" sz="800"/>
              <a:t>边框</a:t>
            </a:r>
          </a:p>
          <a:p>
            <a:pPr>
              <a:lnSpc>
                <a:spcPct val="80000"/>
              </a:lnSpc>
            </a:pPr>
            <a:r>
              <a:rPr lang="zh-CN" altLang="en-US" sz="800"/>
              <a:t>     </a:t>
            </a:r>
            <a:r>
              <a:rPr lang="en-US" altLang="zh-CN" sz="800"/>
              <a:t>title.style.height="25px";//</a:t>
            </a:r>
            <a:r>
              <a:rPr lang="zh-CN" altLang="en-US" sz="800"/>
              <a:t>高度</a:t>
            </a:r>
          </a:p>
          <a:p>
            <a:pPr>
              <a:lnSpc>
                <a:spcPct val="80000"/>
              </a:lnSpc>
            </a:pPr>
            <a:r>
              <a:rPr lang="zh-CN" altLang="en-US" sz="800"/>
              <a:t>     </a:t>
            </a:r>
            <a:r>
              <a:rPr lang="en-US" altLang="zh-CN" sz="800"/>
              <a:t>title.style.font="12px Verdana, Geneva, Arial, Helvetica, sans-serif";//</a:t>
            </a:r>
            <a:r>
              <a:rPr lang="zh-CN" altLang="en-US" sz="800"/>
              <a:t>字体属性</a:t>
            </a:r>
          </a:p>
          <a:p>
            <a:pPr>
              <a:lnSpc>
                <a:spcPct val="80000"/>
              </a:lnSpc>
            </a:pPr>
            <a:r>
              <a:rPr lang="zh-CN" altLang="en-US" sz="800"/>
              <a:t>     </a:t>
            </a:r>
            <a:r>
              <a:rPr lang="en-US" altLang="zh-CN" sz="800"/>
              <a:t>title.style.color="white";//</a:t>
            </a:r>
            <a:r>
              <a:rPr lang="zh-CN" altLang="en-US" sz="800"/>
              <a:t>文字颜色</a:t>
            </a:r>
          </a:p>
          <a:p>
            <a:pPr>
              <a:lnSpc>
                <a:spcPct val="80000"/>
              </a:lnSpc>
            </a:pPr>
            <a:r>
              <a:rPr lang="zh-CN" altLang="en-US" sz="800"/>
              <a:t>     </a:t>
            </a:r>
            <a:r>
              <a:rPr lang="en-US" altLang="zh-CN" sz="800"/>
              <a:t>title.style.cursor="pointer";//</a:t>
            </a:r>
            <a:r>
              <a:rPr lang="zh-CN" altLang="en-US" sz="800"/>
              <a:t>鼠标样式</a:t>
            </a:r>
          </a:p>
          <a:p>
            <a:pPr>
              <a:lnSpc>
                <a:spcPct val="80000"/>
              </a:lnSpc>
            </a:pPr>
            <a:r>
              <a:rPr lang="zh-CN" altLang="en-US" sz="800"/>
              <a:t>     </a:t>
            </a:r>
            <a:r>
              <a:rPr lang="en-US" altLang="zh-CN" sz="800"/>
              <a:t>title.innerHTML="&lt;a href=\"#\"&gt;</a:t>
            </a:r>
            <a:r>
              <a:rPr lang="zh-CN" altLang="en-US" sz="800"/>
              <a:t>关闭</a:t>
            </a:r>
            <a:r>
              <a:rPr lang="en-US" altLang="zh-CN" sz="800"/>
              <a:t>&lt;/a&gt;";//</a:t>
            </a:r>
            <a:r>
              <a:rPr lang="zh-CN" altLang="en-US" sz="800"/>
              <a:t>显示的文字</a:t>
            </a:r>
          </a:p>
          <a:p>
            <a:pPr>
              <a:lnSpc>
                <a:spcPct val="80000"/>
              </a:lnSpc>
            </a:pPr>
            <a:r>
              <a:rPr lang="zh-CN" altLang="en-US" sz="800"/>
              <a:t>     </a:t>
            </a:r>
            <a:r>
              <a:rPr lang="en-US" altLang="zh-CN" sz="800"/>
              <a:t>title.onclick=function()</a:t>
            </a:r>
          </a:p>
          <a:p>
            <a:pPr>
              <a:lnSpc>
                <a:spcPct val="80000"/>
              </a:lnSpc>
            </a:pPr>
            <a:r>
              <a:rPr lang="en-US" altLang="zh-CN" sz="800"/>
              <a:t>    {</a:t>
            </a:r>
          </a:p>
          <a:p>
            <a:pPr>
              <a:lnSpc>
                <a:spcPct val="80000"/>
              </a:lnSpc>
            </a:pPr>
            <a:r>
              <a:rPr lang="en-US" altLang="zh-CN" sz="800"/>
              <a:t>      document.body.removeChild(bgObj);//</a:t>
            </a:r>
            <a:r>
              <a:rPr lang="zh-CN" altLang="en-US" sz="800"/>
              <a:t>移除遮罩层</a:t>
            </a:r>
          </a:p>
          <a:p>
            <a:pPr>
              <a:lnSpc>
                <a:spcPct val="80000"/>
              </a:lnSpc>
            </a:pPr>
            <a:r>
              <a:rPr lang="zh-CN" altLang="en-US" sz="800"/>
              <a:t>      </a:t>
            </a:r>
            <a:r>
              <a:rPr lang="en-US" altLang="zh-CN" sz="800"/>
              <a:t>document.getElementById("msgDiv").removeChild(title);//</a:t>
            </a:r>
            <a:r>
              <a:rPr lang="zh-CN" altLang="en-US" sz="800"/>
              <a:t>在提示框中移除标题</a:t>
            </a:r>
          </a:p>
          <a:p>
            <a:pPr>
              <a:lnSpc>
                <a:spcPct val="80000"/>
              </a:lnSpc>
            </a:pPr>
            <a:r>
              <a:rPr lang="zh-CN" altLang="en-US" sz="800"/>
              <a:t>      </a:t>
            </a:r>
            <a:r>
              <a:rPr lang="en-US" altLang="zh-CN" sz="800"/>
              <a:t>document.body.removeChild(msgObj);//</a:t>
            </a:r>
            <a:r>
              <a:rPr lang="zh-CN" altLang="en-US" sz="800"/>
              <a:t>移除提示框</a:t>
            </a:r>
          </a:p>
          <a:p>
            <a:pPr>
              <a:lnSpc>
                <a:spcPct val="80000"/>
              </a:lnSpc>
            </a:pPr>
            <a:r>
              <a:rPr lang="zh-CN" altLang="en-US" sz="800"/>
              <a:t>    </a:t>
            </a:r>
            <a:r>
              <a:rPr lang="en-US" altLang="zh-CN" sz="800"/>
              <a:t>}</a:t>
            </a:r>
          </a:p>
          <a:p>
            <a:pPr>
              <a:lnSpc>
                <a:spcPct val="80000"/>
              </a:lnSpc>
            </a:pPr>
            <a:r>
              <a:rPr lang="en-US" altLang="zh-CN" sz="800"/>
              <a:t>    document.body.appendChild(msgObj);//</a:t>
            </a:r>
            <a:r>
              <a:rPr lang="zh-CN" altLang="en-US" sz="800"/>
              <a:t>在</a:t>
            </a:r>
            <a:r>
              <a:rPr lang="en-US" altLang="zh-CN" sz="800"/>
              <a:t>body</a:t>
            </a:r>
            <a:r>
              <a:rPr lang="zh-CN" altLang="en-US" sz="800"/>
              <a:t>中画出提示框层</a:t>
            </a:r>
          </a:p>
          <a:p>
            <a:pPr>
              <a:lnSpc>
                <a:spcPct val="80000"/>
              </a:lnSpc>
            </a:pPr>
            <a:r>
              <a:rPr lang="zh-CN" altLang="en-US" sz="800"/>
              <a:t>    </a:t>
            </a:r>
            <a:r>
              <a:rPr lang="en-US" altLang="zh-CN" sz="800"/>
              <a:t>document.getElementById("msgDiv").appendChild(title);//</a:t>
            </a:r>
            <a:r>
              <a:rPr lang="zh-CN" altLang="en-US" sz="800"/>
              <a:t>在提示框中增加标题</a:t>
            </a:r>
          </a:p>
          <a:p>
            <a:pPr>
              <a:lnSpc>
                <a:spcPct val="80000"/>
              </a:lnSpc>
            </a:pPr>
            <a:r>
              <a:rPr lang="zh-CN" altLang="en-US" sz="800"/>
              <a:t>    </a:t>
            </a:r>
            <a:r>
              <a:rPr lang="en-US" altLang="zh-CN" sz="800"/>
              <a:t>var txt=document.createElement("p");</a:t>
            </a:r>
          </a:p>
          <a:p>
            <a:pPr>
              <a:lnSpc>
                <a:spcPct val="80000"/>
              </a:lnSpc>
            </a:pPr>
            <a:r>
              <a:rPr lang="en-US" altLang="zh-CN" sz="800"/>
              <a:t>    txt.style.margin="1em 0";//</a:t>
            </a:r>
            <a:r>
              <a:rPr lang="zh-CN" altLang="en-US" sz="800"/>
              <a:t>文本浮动</a:t>
            </a:r>
          </a:p>
          <a:p>
            <a:pPr>
              <a:lnSpc>
                <a:spcPct val="80000"/>
              </a:lnSpc>
            </a:pPr>
            <a:r>
              <a:rPr lang="zh-CN" altLang="en-US" sz="800"/>
              <a:t>    </a:t>
            </a:r>
            <a:r>
              <a:rPr lang="en-US" altLang="zh-CN" sz="800"/>
              <a:t>txt.setAttribute("id","msgTxt");//</a:t>
            </a:r>
            <a:r>
              <a:rPr lang="zh-CN" altLang="en-US" sz="800"/>
              <a:t>为</a:t>
            </a:r>
            <a:r>
              <a:rPr lang="en-US" altLang="zh-CN" sz="800"/>
              <a:t>p</a:t>
            </a:r>
            <a:r>
              <a:rPr lang="zh-CN" altLang="en-US" sz="800"/>
              <a:t>属性增加</a:t>
            </a:r>
            <a:r>
              <a:rPr lang="en-US" altLang="zh-CN" sz="800"/>
              <a:t>id</a:t>
            </a:r>
            <a:r>
              <a:rPr lang="zh-CN" altLang="en-US" sz="800"/>
              <a:t>属性</a:t>
            </a:r>
          </a:p>
          <a:p>
            <a:pPr>
              <a:lnSpc>
                <a:spcPct val="80000"/>
              </a:lnSpc>
            </a:pPr>
            <a:r>
              <a:rPr lang="zh-CN" altLang="en-US" sz="800"/>
              <a:t>    </a:t>
            </a:r>
            <a:r>
              <a:rPr lang="en-US" altLang="zh-CN" sz="800"/>
              <a:t>txt.innerHTML=str;//</a:t>
            </a:r>
            <a:r>
              <a:rPr lang="zh-CN" altLang="en-US" sz="800"/>
              <a:t>把传进来的值赋给</a:t>
            </a:r>
            <a:r>
              <a:rPr lang="en-US" altLang="zh-CN" sz="800"/>
              <a:t>p</a:t>
            </a:r>
            <a:r>
              <a:rPr lang="zh-CN" altLang="en-US" sz="800"/>
              <a:t>属性</a:t>
            </a:r>
          </a:p>
          <a:p>
            <a:pPr>
              <a:lnSpc>
                <a:spcPct val="80000"/>
              </a:lnSpc>
            </a:pPr>
            <a:r>
              <a:rPr lang="zh-CN" altLang="en-US" sz="800"/>
              <a:t>    </a:t>
            </a:r>
            <a:r>
              <a:rPr lang="en-US" altLang="zh-CN" sz="800"/>
              <a:t>document.getElementById("msgDiv").appendChild(txt);//</a:t>
            </a:r>
            <a:r>
              <a:rPr lang="zh-CN" altLang="en-US" sz="800"/>
              <a:t>把</a:t>
            </a:r>
            <a:r>
              <a:rPr lang="en-US" altLang="zh-CN" sz="800"/>
              <a:t>p</a:t>
            </a:r>
            <a:r>
              <a:rPr lang="zh-CN" altLang="en-US" sz="800"/>
              <a:t>属性增加到提示框里</a:t>
            </a:r>
          </a:p>
          <a:p>
            <a:pPr>
              <a:lnSpc>
                <a:spcPct val="80000"/>
              </a:lnSpc>
            </a:pPr>
            <a:r>
              <a:rPr lang="zh-CN" altLang="en-US" sz="800"/>
              <a:t>            </a:t>
            </a:r>
            <a:r>
              <a:rPr lang="en-US" altLang="zh-CN" sz="800"/>
              <a:t>}</a:t>
            </a:r>
          </a:p>
          <a:p>
            <a:pPr>
              <a:lnSpc>
                <a:spcPct val="80000"/>
              </a:lnSpc>
            </a:pPr>
            <a:r>
              <a:rPr lang="en-US" altLang="zh-CN" sz="800"/>
              <a:t>         &lt;/script&gt;</a:t>
            </a:r>
          </a:p>
          <a:p>
            <a:pPr>
              <a:lnSpc>
                <a:spcPct val="80000"/>
              </a:lnSpc>
            </a:pPr>
            <a:endParaRPr lang="en-US" altLang="zh-CN" sz="800"/>
          </a:p>
          <a:p>
            <a:pPr>
              <a:lnSpc>
                <a:spcPct val="80000"/>
              </a:lnSpc>
            </a:pPr>
            <a:endParaRPr lang="en-US" altLang="zh-CN" sz="800"/>
          </a:p>
          <a:p>
            <a:pPr>
              <a:lnSpc>
                <a:spcPct val="80000"/>
              </a:lnSpc>
            </a:pPr>
            <a:r>
              <a:rPr lang="en-US" altLang="zh-CN" sz="800"/>
              <a:t>&lt;/head&gt;</a:t>
            </a:r>
          </a:p>
          <a:p>
            <a:pPr>
              <a:lnSpc>
                <a:spcPct val="80000"/>
              </a:lnSpc>
            </a:pPr>
            <a:r>
              <a:rPr lang="en-US" altLang="zh-CN" sz="800"/>
              <a:t>&lt;body&gt;</a:t>
            </a:r>
          </a:p>
          <a:p>
            <a:pPr>
              <a:lnSpc>
                <a:spcPct val="80000"/>
              </a:lnSpc>
            </a:pPr>
            <a:r>
              <a:rPr lang="en-US" altLang="zh-CN" sz="800"/>
              <a:t> &lt;a href="#" onclick="sAlert('&lt;a href=http://www.it300.net&gt;</a:t>
            </a:r>
            <a:r>
              <a:rPr lang="zh-CN" altLang="en-US" sz="800"/>
              <a:t>测试效果</a:t>
            </a:r>
            <a:r>
              <a:rPr lang="en-US" altLang="zh-CN" sz="800"/>
              <a:t>&lt;/a&gt;');"&gt;</a:t>
            </a:r>
            <a:r>
              <a:rPr lang="zh-CN" altLang="en-US" sz="800"/>
              <a:t>点击测试</a:t>
            </a:r>
            <a:r>
              <a:rPr lang="en-US" altLang="zh-CN" sz="800"/>
              <a:t>&lt;/a&gt;</a:t>
            </a:r>
          </a:p>
          <a:p>
            <a:pPr>
              <a:lnSpc>
                <a:spcPct val="80000"/>
              </a:lnSpc>
            </a:pPr>
            <a:r>
              <a:rPr lang="en-US" altLang="zh-CN" sz="800"/>
              <a:t>&lt;/body&gt;</a:t>
            </a:r>
          </a:p>
          <a:p>
            <a:pPr>
              <a:lnSpc>
                <a:spcPct val="80000"/>
              </a:lnSpc>
            </a:pPr>
            <a:r>
              <a:rPr lang="en-US" altLang="zh-CN" sz="800"/>
              <a:t>&lt;/html&gt;</a:t>
            </a:r>
          </a:p>
          <a:p>
            <a:pPr>
              <a:lnSpc>
                <a:spcPct val="80000"/>
              </a:lnSpc>
            </a:pPr>
            <a:endParaRPr lang="zh-CN" altLang="en-US" sz="800"/>
          </a:p>
          <a:p>
            <a:pPr>
              <a:lnSpc>
                <a:spcPct val="80000"/>
              </a:lnSpc>
            </a:pPr>
            <a:r>
              <a:rPr lang="en-US" altLang="zh-CN" sz="800"/>
              <a:t>2</a:t>
            </a:r>
            <a:r>
              <a:rPr lang="zh-CN" altLang="en-US" sz="800"/>
              <a:t>、省市选择：</a:t>
            </a:r>
          </a:p>
          <a:p>
            <a:pPr>
              <a:lnSpc>
                <a:spcPct val="80000"/>
              </a:lnSpc>
            </a:pPr>
            <a:r>
              <a:rPr lang="en-US" altLang="en-US" sz="800" noProof="1"/>
              <a:t>&lt;html xmlns="http://www.w3.org/1999/xhtml" &gt;</a:t>
            </a:r>
          </a:p>
          <a:p>
            <a:pPr>
              <a:lnSpc>
                <a:spcPct val="80000"/>
              </a:lnSpc>
            </a:pPr>
            <a:r>
              <a:rPr lang="en-US" altLang="en-US" sz="800" noProof="1"/>
              <a:t>&lt;head&gt;</a:t>
            </a:r>
          </a:p>
          <a:p>
            <a:pPr>
              <a:lnSpc>
                <a:spcPct val="80000"/>
              </a:lnSpc>
            </a:pPr>
            <a:r>
              <a:rPr lang="en-US" altLang="en-US" sz="800" noProof="1"/>
              <a:t>    &lt;title&gt;&lt;/title&gt;</a:t>
            </a:r>
          </a:p>
          <a:p>
            <a:pPr>
              <a:lnSpc>
                <a:spcPct val="80000"/>
              </a:lnSpc>
            </a:pPr>
            <a:r>
              <a:rPr lang="en-US" altLang="en-US" sz="800" noProof="1"/>
              <a:t>    &lt;script type="text/javascript"&gt;</a:t>
            </a:r>
          </a:p>
          <a:p>
            <a:pPr>
              <a:lnSpc>
                <a:spcPct val="80000"/>
              </a:lnSpc>
            </a:pPr>
            <a:r>
              <a:rPr lang="en-US" altLang="en-US" sz="800" noProof="1"/>
              <a:t>        var data = { "</a:t>
            </a:r>
            <a:r>
              <a:rPr lang="zh-CN" altLang="en-US" sz="800" noProof="1"/>
              <a:t>山东": ["济南", "青岛", "潍坊"], "河北": ["石家庄", "廊坊", "保定"], "河南": ["郑州", "南阳", "三门峡"] };</a:t>
            </a:r>
          </a:p>
          <a:p>
            <a:pPr>
              <a:lnSpc>
                <a:spcPct val="80000"/>
              </a:lnSpc>
            </a:pPr>
            <a:r>
              <a:rPr lang="en-US" altLang="en-US" sz="800" noProof="1"/>
              <a:t>        function loadProv() {</a:t>
            </a:r>
          </a:p>
          <a:p>
            <a:pPr>
              <a:lnSpc>
                <a:spcPct val="80000"/>
              </a:lnSpc>
            </a:pPr>
            <a:r>
              <a:rPr lang="en-US" altLang="en-US" sz="800" noProof="1"/>
              <a:t>            var prov = document.getElementById("prov");</a:t>
            </a:r>
          </a:p>
          <a:p>
            <a:pPr>
              <a:lnSpc>
                <a:spcPct val="80000"/>
              </a:lnSpc>
            </a:pPr>
            <a:r>
              <a:rPr lang="en-US" altLang="en-US" sz="800" noProof="1"/>
              <a:t>            for (var key in data) {</a:t>
            </a:r>
          </a:p>
          <a:p>
            <a:pPr>
              <a:lnSpc>
                <a:spcPct val="80000"/>
              </a:lnSpc>
            </a:pPr>
            <a:r>
              <a:rPr lang="en-US" altLang="en-US" sz="800" noProof="1"/>
              <a:t>                var option = document.createElement("option");</a:t>
            </a:r>
          </a:p>
          <a:p>
            <a:pPr>
              <a:lnSpc>
                <a:spcPct val="80000"/>
              </a:lnSpc>
            </a:pPr>
            <a:r>
              <a:rPr lang="en-US" altLang="en-US" sz="800" noProof="1"/>
              <a:t>                option.value = key;</a:t>
            </a:r>
          </a:p>
          <a:p>
            <a:pPr>
              <a:lnSpc>
                <a:spcPct val="80000"/>
              </a:lnSpc>
            </a:pPr>
            <a:r>
              <a:rPr lang="en-US" altLang="en-US" sz="800" noProof="1"/>
              <a:t>                option.innerText = key;</a:t>
            </a:r>
          </a:p>
          <a:p>
            <a:pPr>
              <a:lnSpc>
                <a:spcPct val="80000"/>
              </a:lnSpc>
            </a:pPr>
            <a:r>
              <a:rPr lang="en-US" altLang="en-US" sz="800" noProof="1"/>
              <a:t>                prov.appendChild(option);</a:t>
            </a:r>
          </a:p>
          <a:p>
            <a:pPr>
              <a:lnSpc>
                <a:spcPct val="80000"/>
              </a:lnSpc>
            </a:pPr>
            <a:r>
              <a:rPr lang="en-US" altLang="en-US" sz="800" noProof="1"/>
              <a:t>            }</a:t>
            </a:r>
          </a:p>
          <a:p>
            <a:pPr>
              <a:lnSpc>
                <a:spcPct val="80000"/>
              </a:lnSpc>
            </a:pPr>
            <a:r>
              <a:rPr lang="en-US" altLang="en-US" sz="800" noProof="1"/>
              <a:t>        }</a:t>
            </a:r>
          </a:p>
          <a:p>
            <a:pPr>
              <a:lnSpc>
                <a:spcPct val="80000"/>
              </a:lnSpc>
            </a:pPr>
            <a:r>
              <a:rPr lang="en-US" altLang="en-US" sz="800" noProof="1"/>
              <a:t>        </a:t>
            </a:r>
          </a:p>
          <a:p>
            <a:pPr>
              <a:lnSpc>
                <a:spcPct val="80000"/>
              </a:lnSpc>
            </a:pPr>
            <a:r>
              <a:rPr lang="en-US" altLang="en-US" sz="800" noProof="1"/>
              <a:t>        function prov_change() {</a:t>
            </a:r>
          </a:p>
          <a:p>
            <a:pPr>
              <a:lnSpc>
                <a:spcPct val="80000"/>
              </a:lnSpc>
            </a:pPr>
            <a:r>
              <a:rPr lang="en-US" altLang="en-US" sz="800" noProof="1"/>
              <a:t>            var prov = document.getElementById("prov");</a:t>
            </a:r>
          </a:p>
          <a:p>
            <a:pPr>
              <a:lnSpc>
                <a:spcPct val="80000"/>
              </a:lnSpc>
            </a:pPr>
            <a:r>
              <a:rPr lang="en-US" altLang="en-US" sz="800" noProof="1"/>
              <a:t>            var city = document.getElementById("city");</a:t>
            </a:r>
          </a:p>
          <a:p>
            <a:pPr>
              <a:lnSpc>
                <a:spcPct val="80000"/>
              </a:lnSpc>
            </a:pPr>
            <a:r>
              <a:rPr lang="en-US" altLang="en-US" sz="800" noProof="1"/>
              <a:t>            //</a:t>
            </a:r>
            <a:r>
              <a:rPr lang="zh-CN" altLang="en-US" sz="800" noProof="1"/>
              <a:t>清除旧数据</a:t>
            </a:r>
          </a:p>
          <a:p>
            <a:pPr>
              <a:lnSpc>
                <a:spcPct val="80000"/>
              </a:lnSpc>
            </a:pPr>
            <a:r>
              <a:rPr lang="en-US" altLang="en-US" sz="800" noProof="1"/>
              <a:t>            for (var i = city.childNodes.length-1; i &gt;=0; i--) {</a:t>
            </a:r>
          </a:p>
          <a:p>
            <a:pPr>
              <a:lnSpc>
                <a:spcPct val="80000"/>
              </a:lnSpc>
            </a:pPr>
            <a:r>
              <a:rPr lang="en-US" altLang="en-US" sz="800" noProof="1"/>
              <a:t>                city.removeChild(city.childNodes[i]);    </a:t>
            </a:r>
          </a:p>
          <a:p>
            <a:pPr>
              <a:lnSpc>
                <a:spcPct val="80000"/>
              </a:lnSpc>
            </a:pPr>
            <a:r>
              <a:rPr lang="en-US" altLang="en-US" sz="800" noProof="1"/>
              <a:t>            }</a:t>
            </a:r>
          </a:p>
          <a:p>
            <a:pPr>
              <a:lnSpc>
                <a:spcPct val="80000"/>
              </a:lnSpc>
            </a:pPr>
            <a:r>
              <a:rPr lang="en-US" altLang="en-US" sz="800" noProof="1"/>
              <a:t>            var cities = data[prov.value];</a:t>
            </a:r>
          </a:p>
          <a:p>
            <a:pPr>
              <a:lnSpc>
                <a:spcPct val="80000"/>
              </a:lnSpc>
            </a:pPr>
            <a:r>
              <a:rPr lang="en-US" altLang="en-US" sz="800" noProof="1"/>
              <a:t>            for (var i = 0; i &lt; cities.length; i++) {</a:t>
            </a:r>
          </a:p>
          <a:p>
            <a:pPr>
              <a:lnSpc>
                <a:spcPct val="80000"/>
              </a:lnSpc>
            </a:pPr>
            <a:r>
              <a:rPr lang="en-US" altLang="en-US" sz="800" noProof="1"/>
              <a:t>                var option = document.createElement("option");</a:t>
            </a:r>
          </a:p>
          <a:p>
            <a:pPr>
              <a:lnSpc>
                <a:spcPct val="80000"/>
              </a:lnSpc>
            </a:pPr>
            <a:r>
              <a:rPr lang="en-US" altLang="en-US" sz="800" noProof="1"/>
              <a:t>                option.innerText = cities[i];</a:t>
            </a:r>
          </a:p>
          <a:p>
            <a:pPr>
              <a:lnSpc>
                <a:spcPct val="80000"/>
              </a:lnSpc>
            </a:pPr>
            <a:r>
              <a:rPr lang="en-US" altLang="en-US" sz="800" noProof="1"/>
              <a:t>                city.appendChild(option);</a:t>
            </a:r>
          </a:p>
          <a:p>
            <a:pPr>
              <a:lnSpc>
                <a:spcPct val="80000"/>
              </a:lnSpc>
            </a:pPr>
            <a:r>
              <a:rPr lang="en-US" altLang="en-US" sz="800" noProof="1"/>
              <a:t>            }</a:t>
            </a:r>
          </a:p>
          <a:p>
            <a:pPr>
              <a:lnSpc>
                <a:spcPct val="80000"/>
              </a:lnSpc>
            </a:pPr>
            <a:r>
              <a:rPr lang="en-US" altLang="en-US" sz="800" noProof="1"/>
              <a:t>        }</a:t>
            </a:r>
          </a:p>
          <a:p>
            <a:pPr>
              <a:lnSpc>
                <a:spcPct val="80000"/>
              </a:lnSpc>
            </a:pPr>
            <a:r>
              <a:rPr lang="en-US" altLang="en-US" sz="800" noProof="1"/>
              <a:t>    &lt;/script&gt;</a:t>
            </a:r>
          </a:p>
          <a:p>
            <a:pPr>
              <a:lnSpc>
                <a:spcPct val="80000"/>
              </a:lnSpc>
            </a:pPr>
            <a:r>
              <a:rPr lang="en-US" altLang="en-US" sz="800" noProof="1"/>
              <a:t>&lt;/head&gt;</a:t>
            </a:r>
          </a:p>
          <a:p>
            <a:pPr>
              <a:lnSpc>
                <a:spcPct val="80000"/>
              </a:lnSpc>
            </a:pPr>
            <a:r>
              <a:rPr lang="en-US" altLang="en-US" sz="800" noProof="1"/>
              <a:t>&lt;body onload="loadProv()"&gt;</a:t>
            </a:r>
          </a:p>
          <a:p>
            <a:pPr>
              <a:lnSpc>
                <a:spcPct val="80000"/>
              </a:lnSpc>
            </a:pPr>
            <a:r>
              <a:rPr lang="en-US" altLang="en-US" sz="800" noProof="1"/>
              <a:t>&lt;select id="prov" onchange="prov_change()"&gt;</a:t>
            </a:r>
          </a:p>
          <a:p>
            <a:pPr>
              <a:lnSpc>
                <a:spcPct val="80000"/>
              </a:lnSpc>
            </a:pPr>
            <a:r>
              <a:rPr lang="en-US" altLang="en-US" sz="800" noProof="1"/>
              <a:t>&lt;/select&gt;</a:t>
            </a:r>
          </a:p>
          <a:p>
            <a:pPr>
              <a:lnSpc>
                <a:spcPct val="80000"/>
              </a:lnSpc>
            </a:pPr>
            <a:r>
              <a:rPr lang="en-US" altLang="en-US" sz="800" noProof="1"/>
              <a:t>&lt;select id="city"&gt;</a:t>
            </a:r>
          </a:p>
          <a:p>
            <a:pPr>
              <a:lnSpc>
                <a:spcPct val="80000"/>
              </a:lnSpc>
            </a:pPr>
            <a:r>
              <a:rPr lang="en-US" altLang="en-US" sz="800" noProof="1"/>
              <a:t>    </a:t>
            </a:r>
          </a:p>
          <a:p>
            <a:pPr>
              <a:lnSpc>
                <a:spcPct val="80000"/>
              </a:lnSpc>
            </a:pPr>
            <a:r>
              <a:rPr lang="en-US" altLang="en-US" sz="800" noProof="1"/>
              <a:t>&lt;/select&gt;</a:t>
            </a:r>
          </a:p>
          <a:p>
            <a:pPr>
              <a:lnSpc>
                <a:spcPct val="80000"/>
              </a:lnSpc>
            </a:pPr>
            <a:r>
              <a:rPr lang="en-US" altLang="en-US" sz="800" noProof="1"/>
              <a:t>&lt;/body&gt;</a:t>
            </a:r>
          </a:p>
          <a:p>
            <a:pPr>
              <a:lnSpc>
                <a:spcPct val="80000"/>
              </a:lnSpc>
            </a:pPr>
            <a:r>
              <a:rPr lang="en-US" altLang="en-US" sz="800" noProof="1"/>
              <a:t>&lt;/html&gt;</a:t>
            </a:r>
            <a:endParaRPr lang="en-US" altLang="zh-CN" sz="800"/>
          </a:p>
          <a:p>
            <a:pPr>
              <a:lnSpc>
                <a:spcPct val="80000"/>
              </a:lnSpc>
            </a:pPr>
            <a:endParaRPr lang="zh-CN" altLang="en-US" sz="800"/>
          </a:p>
          <a:p>
            <a:pPr>
              <a:lnSpc>
                <a:spcPct val="80000"/>
              </a:lnSpc>
            </a:pPr>
            <a:endParaRPr lang="zh-CN" altLang="en-US" sz="800"/>
          </a:p>
        </p:txBody>
      </p:sp>
    </p:spTree>
    <p:extLst>
      <p:ext uri="{BB962C8B-B14F-4D97-AF65-F5344CB8AC3E}">
        <p14:creationId xmlns:p14="http://schemas.microsoft.com/office/powerpoint/2010/main" val="198616123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a:noFill/>
        </p:spPr>
        <p:txBody>
          <a:bodyPr/>
          <a:lstStyle/>
          <a:p>
            <a:r>
              <a:rPr lang="en-US" altLang="zh-CN"/>
              <a:t>document.body.onclick</a:t>
            </a:r>
            <a:r>
              <a:rPr lang="zh-CN" altLang="en-US"/>
              <a:t>范围仅限于</a:t>
            </a:r>
            <a:r>
              <a:rPr lang="en-US" altLang="zh-CN"/>
              <a:t>body</a:t>
            </a:r>
          </a:p>
          <a:p>
            <a:r>
              <a:rPr lang="en-US" altLang="zh-CN"/>
              <a:t>document.onclick</a:t>
            </a:r>
            <a:r>
              <a:rPr lang="zh-CN" altLang="en-US"/>
              <a:t>范围为整个文档。</a:t>
            </a:r>
          </a:p>
          <a:p>
            <a:endParaRPr lang="zh-CN" altLang="en-US"/>
          </a:p>
          <a:p>
            <a:r>
              <a:rPr lang="en-US" altLang="zh-CN"/>
              <a:t>=================================</a:t>
            </a:r>
          </a:p>
          <a:p>
            <a:r>
              <a:rPr lang="en-US" altLang="zh-CN"/>
              <a:t> &lt;script</a:t>
            </a:r>
            <a:r>
              <a:rPr lang="en-US" altLang="zh-CN" b="1"/>
              <a:t> </a:t>
            </a:r>
            <a:r>
              <a:rPr lang="en-US" altLang="zh-CN"/>
              <a:t>type="text/javascript"&gt;</a:t>
            </a:r>
            <a:endParaRPr lang="en-US" altLang="zh-CN" b="1"/>
          </a:p>
          <a:p>
            <a:endParaRPr lang="en-US" altLang="zh-CN" b="1"/>
          </a:p>
          <a:p>
            <a:r>
              <a:rPr lang="en-US" altLang="zh-CN" b="1"/>
              <a:t>        </a:t>
            </a:r>
            <a:r>
              <a:rPr lang="en-US" altLang="zh-CN"/>
              <a:t>function</a:t>
            </a:r>
            <a:r>
              <a:rPr lang="en-US" altLang="zh-CN" b="1"/>
              <a:t> </a:t>
            </a:r>
            <a:r>
              <a:rPr lang="en-US" altLang="zh-CN"/>
              <a:t>btn1Click</a:t>
            </a:r>
            <a:r>
              <a:rPr lang="en-US" altLang="zh-CN" b="1"/>
              <a:t>() {</a:t>
            </a:r>
          </a:p>
          <a:p>
            <a:r>
              <a:rPr lang="en-US" altLang="zh-CN" b="1"/>
              <a:t>            </a:t>
            </a:r>
            <a:r>
              <a:rPr lang="en-US" altLang="zh-CN"/>
              <a:t>alert</a:t>
            </a:r>
            <a:r>
              <a:rPr lang="en-US" altLang="zh-CN" b="1"/>
              <a:t>(</a:t>
            </a:r>
            <a:r>
              <a:rPr lang="en-US" altLang="zh-CN"/>
              <a:t>'</a:t>
            </a:r>
            <a:r>
              <a:rPr lang="zh-CN" altLang="en-US"/>
              <a:t>按钮</a:t>
            </a:r>
            <a:r>
              <a:rPr lang="en-US" altLang="zh-CN"/>
              <a:t>1</a:t>
            </a:r>
            <a:r>
              <a:rPr lang="zh-CN" altLang="en-US"/>
              <a:t>被点击了</a:t>
            </a:r>
            <a:r>
              <a:rPr lang="en-US" altLang="zh-CN"/>
              <a:t>'</a:t>
            </a:r>
            <a:r>
              <a:rPr lang="en-US" altLang="zh-CN" b="1"/>
              <a:t>);</a:t>
            </a:r>
          </a:p>
          <a:p>
            <a:r>
              <a:rPr lang="en-US" altLang="zh-CN" b="1"/>
              <a:t>        }</a:t>
            </a:r>
          </a:p>
          <a:p>
            <a:r>
              <a:rPr lang="en-US" altLang="zh-CN" b="1"/>
              <a:t>        </a:t>
            </a:r>
            <a:r>
              <a:rPr lang="en-US" altLang="zh-CN"/>
              <a:t>function</a:t>
            </a:r>
            <a:r>
              <a:rPr lang="en-US" altLang="zh-CN" b="1"/>
              <a:t> </a:t>
            </a:r>
            <a:r>
              <a:rPr lang="en-US" altLang="zh-CN"/>
              <a:t>btn2Click</a:t>
            </a:r>
            <a:r>
              <a:rPr lang="en-US" altLang="zh-CN" b="1"/>
              <a:t>() {</a:t>
            </a:r>
          </a:p>
          <a:p>
            <a:r>
              <a:rPr lang="en-US" altLang="zh-CN" b="1"/>
              <a:t>            </a:t>
            </a:r>
            <a:r>
              <a:rPr lang="en-US" altLang="zh-CN"/>
              <a:t>alert</a:t>
            </a:r>
            <a:r>
              <a:rPr lang="en-US" altLang="zh-CN" b="1"/>
              <a:t>(</a:t>
            </a:r>
            <a:r>
              <a:rPr lang="en-US" altLang="zh-CN"/>
              <a:t>'</a:t>
            </a:r>
            <a:r>
              <a:rPr lang="zh-CN" altLang="en-US"/>
              <a:t>按钮</a:t>
            </a:r>
            <a:r>
              <a:rPr lang="en-US" altLang="zh-CN"/>
              <a:t>2</a:t>
            </a:r>
            <a:r>
              <a:rPr lang="zh-CN" altLang="en-US"/>
              <a:t>被点击了</a:t>
            </a:r>
            <a:r>
              <a:rPr lang="en-US" altLang="zh-CN"/>
              <a:t>'</a:t>
            </a:r>
            <a:r>
              <a:rPr lang="en-US" altLang="zh-CN" b="1"/>
              <a:t>);</a:t>
            </a:r>
          </a:p>
          <a:p>
            <a:r>
              <a:rPr lang="en-US" altLang="zh-CN" b="1"/>
              <a:t>        }</a:t>
            </a:r>
          </a:p>
          <a:p>
            <a:r>
              <a:rPr lang="en-US" altLang="zh-CN" b="1"/>
              <a:t>        </a:t>
            </a:r>
            <a:r>
              <a:rPr lang="en-US" altLang="zh-CN"/>
              <a:t>function</a:t>
            </a:r>
            <a:r>
              <a:rPr lang="en-US" altLang="zh-CN" b="1"/>
              <a:t> </a:t>
            </a:r>
            <a:r>
              <a:rPr lang="en-US" altLang="zh-CN"/>
              <a:t>changeClick</a:t>
            </a:r>
            <a:r>
              <a:rPr lang="en-US" altLang="zh-CN" b="1"/>
              <a:t>() {</a:t>
            </a:r>
          </a:p>
          <a:p>
            <a:r>
              <a:rPr lang="en-US" altLang="zh-CN" b="1"/>
              <a:t>            </a:t>
            </a:r>
            <a:r>
              <a:rPr lang="en-US" altLang="zh-CN"/>
              <a:t>document</a:t>
            </a:r>
            <a:r>
              <a:rPr lang="en-US" altLang="zh-CN" b="1"/>
              <a:t>.</a:t>
            </a:r>
            <a:r>
              <a:rPr lang="en-US" altLang="zh-CN"/>
              <a:t>getElementById</a:t>
            </a:r>
            <a:r>
              <a:rPr lang="en-US" altLang="zh-CN" b="1"/>
              <a:t>(</a:t>
            </a:r>
            <a:r>
              <a:rPr lang="en-US" altLang="zh-CN"/>
              <a:t>'btn1'</a:t>
            </a:r>
            <a:r>
              <a:rPr lang="en-US" altLang="zh-CN" b="1"/>
              <a:t>).</a:t>
            </a:r>
            <a:r>
              <a:rPr lang="en-US" altLang="zh-CN"/>
              <a:t>onclick</a:t>
            </a:r>
            <a:r>
              <a:rPr lang="en-US" altLang="zh-CN" b="1"/>
              <a:t> </a:t>
            </a:r>
            <a:r>
              <a:rPr lang="en-US" altLang="zh-CN"/>
              <a:t>=</a:t>
            </a:r>
            <a:r>
              <a:rPr lang="en-US" altLang="zh-CN" b="1"/>
              <a:t> </a:t>
            </a:r>
            <a:r>
              <a:rPr lang="en-US" altLang="zh-CN"/>
              <a:t>f1</a:t>
            </a:r>
            <a:r>
              <a:rPr lang="en-US" altLang="zh-CN" b="1"/>
              <a:t>;</a:t>
            </a:r>
          </a:p>
          <a:p>
            <a:r>
              <a:rPr lang="en-US" altLang="zh-CN" b="1"/>
              <a:t>            </a:t>
            </a:r>
            <a:r>
              <a:rPr lang="en-US" altLang="zh-CN"/>
              <a:t>document</a:t>
            </a:r>
            <a:r>
              <a:rPr lang="en-US" altLang="zh-CN" b="1"/>
              <a:t>.</a:t>
            </a:r>
            <a:r>
              <a:rPr lang="en-US" altLang="zh-CN"/>
              <a:t>getElementById</a:t>
            </a:r>
            <a:r>
              <a:rPr lang="en-US" altLang="zh-CN" b="1"/>
              <a:t>(</a:t>
            </a:r>
            <a:r>
              <a:rPr lang="en-US" altLang="zh-CN"/>
              <a:t>'btn2'</a:t>
            </a:r>
            <a:r>
              <a:rPr lang="en-US" altLang="zh-CN" b="1"/>
              <a:t>).</a:t>
            </a:r>
            <a:r>
              <a:rPr lang="en-US" altLang="zh-CN"/>
              <a:t>onclick</a:t>
            </a:r>
            <a:r>
              <a:rPr lang="en-US" altLang="zh-CN" b="1"/>
              <a:t> </a:t>
            </a:r>
            <a:r>
              <a:rPr lang="en-US" altLang="zh-CN"/>
              <a:t>=</a:t>
            </a:r>
            <a:r>
              <a:rPr lang="en-US" altLang="zh-CN" b="1"/>
              <a:t> </a:t>
            </a:r>
            <a:r>
              <a:rPr lang="en-US" altLang="zh-CN"/>
              <a:t>f2</a:t>
            </a:r>
            <a:r>
              <a:rPr lang="en-US" altLang="zh-CN" b="1"/>
              <a:t>;</a:t>
            </a:r>
          </a:p>
          <a:p>
            <a:r>
              <a:rPr lang="en-US" altLang="zh-CN" b="1"/>
              <a:t>        }</a:t>
            </a:r>
          </a:p>
          <a:p>
            <a:r>
              <a:rPr lang="en-US" altLang="zh-CN" b="1"/>
              <a:t>        </a:t>
            </a:r>
            <a:r>
              <a:rPr lang="en-US" altLang="zh-CN"/>
              <a:t>function</a:t>
            </a:r>
            <a:r>
              <a:rPr lang="en-US" altLang="zh-CN" b="1"/>
              <a:t> </a:t>
            </a:r>
            <a:r>
              <a:rPr lang="en-US" altLang="zh-CN"/>
              <a:t>f1</a:t>
            </a:r>
            <a:r>
              <a:rPr lang="en-US" altLang="zh-CN" b="1"/>
              <a:t>() {</a:t>
            </a:r>
          </a:p>
          <a:p>
            <a:r>
              <a:rPr lang="en-US" altLang="zh-CN" b="1"/>
              <a:t>            </a:t>
            </a:r>
            <a:r>
              <a:rPr lang="en-US" altLang="zh-CN"/>
              <a:t>alert</a:t>
            </a:r>
            <a:r>
              <a:rPr lang="en-US" altLang="zh-CN" b="1"/>
              <a:t>(</a:t>
            </a:r>
            <a:r>
              <a:rPr lang="en-US" altLang="zh-CN"/>
              <a:t>'</a:t>
            </a:r>
            <a:r>
              <a:rPr lang="zh-CN" altLang="en-US"/>
              <a:t>我是</a:t>
            </a:r>
            <a:r>
              <a:rPr lang="en-US" altLang="zh-CN"/>
              <a:t>f1</a:t>
            </a:r>
            <a:r>
              <a:rPr lang="zh-CN" altLang="en-US"/>
              <a:t>方法</a:t>
            </a:r>
            <a:r>
              <a:rPr lang="en-US" altLang="zh-CN"/>
              <a:t>'</a:t>
            </a:r>
            <a:r>
              <a:rPr lang="en-US" altLang="zh-CN" b="1"/>
              <a:t>);</a:t>
            </a:r>
          </a:p>
          <a:p>
            <a:r>
              <a:rPr lang="en-US" altLang="zh-CN" b="1"/>
              <a:t>        }</a:t>
            </a:r>
          </a:p>
          <a:p>
            <a:r>
              <a:rPr lang="en-US" altLang="zh-CN" b="1"/>
              <a:t>        </a:t>
            </a:r>
            <a:r>
              <a:rPr lang="en-US" altLang="zh-CN"/>
              <a:t>function</a:t>
            </a:r>
            <a:r>
              <a:rPr lang="en-US" altLang="zh-CN" b="1"/>
              <a:t> </a:t>
            </a:r>
            <a:r>
              <a:rPr lang="en-US" altLang="zh-CN"/>
              <a:t>f2</a:t>
            </a:r>
            <a:r>
              <a:rPr lang="en-US" altLang="zh-CN" b="1"/>
              <a:t>() {</a:t>
            </a:r>
          </a:p>
          <a:p>
            <a:r>
              <a:rPr lang="en-US" altLang="zh-CN" b="1"/>
              <a:t>            </a:t>
            </a:r>
            <a:r>
              <a:rPr lang="en-US" altLang="zh-CN"/>
              <a:t>alert</a:t>
            </a:r>
            <a:r>
              <a:rPr lang="en-US" altLang="zh-CN" b="1"/>
              <a:t>(</a:t>
            </a:r>
            <a:r>
              <a:rPr lang="en-US" altLang="zh-CN"/>
              <a:t>'</a:t>
            </a:r>
            <a:r>
              <a:rPr lang="zh-CN" altLang="en-US"/>
              <a:t>我是</a:t>
            </a:r>
            <a:r>
              <a:rPr lang="en-US" altLang="zh-CN"/>
              <a:t>f2</a:t>
            </a:r>
            <a:r>
              <a:rPr lang="zh-CN" altLang="en-US"/>
              <a:t>方法</a:t>
            </a:r>
            <a:r>
              <a:rPr lang="en-US" altLang="zh-CN"/>
              <a:t>'</a:t>
            </a:r>
            <a:r>
              <a:rPr lang="en-US" altLang="zh-CN" b="1"/>
              <a:t>);</a:t>
            </a:r>
          </a:p>
          <a:p>
            <a:r>
              <a:rPr lang="en-US" altLang="zh-CN" b="1"/>
              <a:t>        }</a:t>
            </a:r>
          </a:p>
          <a:p>
            <a:r>
              <a:rPr lang="en-US" altLang="zh-CN" b="1"/>
              <a:t>    </a:t>
            </a:r>
            <a:r>
              <a:rPr lang="en-US" altLang="zh-CN"/>
              <a:t>&lt;/script&gt;</a:t>
            </a:r>
          </a:p>
          <a:p>
            <a:r>
              <a:rPr lang="en-US" altLang="zh-CN"/>
              <a:t>--------------------</a:t>
            </a:r>
          </a:p>
          <a:p>
            <a:r>
              <a:rPr lang="en-US" altLang="zh-CN"/>
              <a:t>&lt;body&gt;</a:t>
            </a:r>
            <a:endParaRPr lang="en-US" altLang="zh-CN" b="1"/>
          </a:p>
          <a:p>
            <a:r>
              <a:rPr lang="en-US" altLang="zh-CN" b="1"/>
              <a:t>    </a:t>
            </a:r>
            <a:r>
              <a:rPr lang="en-US" altLang="zh-CN"/>
              <a:t>&lt;input</a:t>
            </a:r>
            <a:r>
              <a:rPr lang="en-US" altLang="zh-CN" b="1"/>
              <a:t> </a:t>
            </a:r>
            <a:r>
              <a:rPr lang="en-US" altLang="zh-CN"/>
              <a:t>type="button"</a:t>
            </a:r>
            <a:r>
              <a:rPr lang="en-US" altLang="zh-CN" b="1"/>
              <a:t> </a:t>
            </a:r>
            <a:r>
              <a:rPr lang="en-US" altLang="zh-CN"/>
              <a:t>id="btn1"</a:t>
            </a:r>
            <a:r>
              <a:rPr lang="en-US" altLang="zh-CN" b="1"/>
              <a:t> </a:t>
            </a:r>
            <a:r>
              <a:rPr lang="en-US" altLang="zh-CN"/>
              <a:t>name="name"</a:t>
            </a:r>
            <a:r>
              <a:rPr lang="en-US" altLang="zh-CN" b="1"/>
              <a:t> </a:t>
            </a:r>
            <a:r>
              <a:rPr lang="en-US" altLang="zh-CN"/>
              <a:t>value="</a:t>
            </a:r>
            <a:r>
              <a:rPr lang="zh-CN" altLang="en-US"/>
              <a:t>按钮</a:t>
            </a:r>
            <a:r>
              <a:rPr lang="en-US" altLang="zh-CN"/>
              <a:t>1"</a:t>
            </a:r>
            <a:r>
              <a:rPr lang="en-US" altLang="zh-CN" b="1"/>
              <a:t> </a:t>
            </a:r>
            <a:r>
              <a:rPr lang="en-US" altLang="zh-CN"/>
              <a:t>onclick="btn1Click();"</a:t>
            </a:r>
            <a:r>
              <a:rPr lang="en-US" altLang="zh-CN" b="1"/>
              <a:t> </a:t>
            </a:r>
            <a:r>
              <a:rPr lang="en-US" altLang="zh-CN"/>
              <a:t>/&gt;</a:t>
            </a:r>
            <a:endParaRPr lang="en-US" altLang="zh-CN" b="1"/>
          </a:p>
          <a:p>
            <a:r>
              <a:rPr lang="en-US" altLang="zh-CN" b="1"/>
              <a:t>    </a:t>
            </a:r>
            <a:r>
              <a:rPr lang="en-US" altLang="zh-CN"/>
              <a:t>&lt;input</a:t>
            </a:r>
            <a:r>
              <a:rPr lang="en-US" altLang="zh-CN" b="1"/>
              <a:t> </a:t>
            </a:r>
            <a:r>
              <a:rPr lang="en-US" altLang="zh-CN"/>
              <a:t>type="button"</a:t>
            </a:r>
            <a:r>
              <a:rPr lang="en-US" altLang="zh-CN" b="1"/>
              <a:t> </a:t>
            </a:r>
            <a:r>
              <a:rPr lang="en-US" altLang="zh-CN"/>
              <a:t>id="btn2"</a:t>
            </a:r>
            <a:r>
              <a:rPr lang="en-US" altLang="zh-CN" b="1"/>
              <a:t> </a:t>
            </a:r>
            <a:r>
              <a:rPr lang="en-US" altLang="zh-CN"/>
              <a:t>name="name"</a:t>
            </a:r>
            <a:r>
              <a:rPr lang="en-US" altLang="zh-CN" b="1"/>
              <a:t> </a:t>
            </a:r>
            <a:r>
              <a:rPr lang="en-US" altLang="zh-CN"/>
              <a:t>value="</a:t>
            </a:r>
            <a:r>
              <a:rPr lang="zh-CN" altLang="en-US"/>
              <a:t>按钮</a:t>
            </a:r>
            <a:r>
              <a:rPr lang="en-US" altLang="zh-CN"/>
              <a:t>2"</a:t>
            </a:r>
            <a:r>
              <a:rPr lang="en-US" altLang="zh-CN" b="1"/>
              <a:t> </a:t>
            </a:r>
            <a:r>
              <a:rPr lang="en-US" altLang="zh-CN"/>
              <a:t>onclick="btn2Click();"</a:t>
            </a:r>
            <a:r>
              <a:rPr lang="en-US" altLang="zh-CN" b="1"/>
              <a:t> </a:t>
            </a:r>
            <a:r>
              <a:rPr lang="en-US" altLang="zh-CN"/>
              <a:t>/&gt;</a:t>
            </a:r>
            <a:endParaRPr lang="en-US" altLang="zh-CN" b="1"/>
          </a:p>
          <a:p>
            <a:r>
              <a:rPr lang="en-US" altLang="zh-CN" b="1"/>
              <a:t>    </a:t>
            </a:r>
            <a:r>
              <a:rPr lang="en-US" altLang="zh-CN"/>
              <a:t>&lt;input</a:t>
            </a:r>
            <a:r>
              <a:rPr lang="en-US" altLang="zh-CN" b="1"/>
              <a:t> </a:t>
            </a:r>
            <a:r>
              <a:rPr lang="en-US" altLang="zh-CN"/>
              <a:t>type="button"</a:t>
            </a:r>
            <a:r>
              <a:rPr lang="en-US" altLang="zh-CN" b="1"/>
              <a:t> </a:t>
            </a:r>
            <a:r>
              <a:rPr lang="en-US" altLang="zh-CN"/>
              <a:t>id="btn3"</a:t>
            </a:r>
            <a:r>
              <a:rPr lang="en-US" altLang="zh-CN" b="1"/>
              <a:t> </a:t>
            </a:r>
            <a:r>
              <a:rPr lang="en-US" altLang="zh-CN"/>
              <a:t>name="name"</a:t>
            </a:r>
            <a:r>
              <a:rPr lang="en-US" altLang="zh-CN" b="1"/>
              <a:t> </a:t>
            </a:r>
            <a:r>
              <a:rPr lang="en-US" altLang="zh-CN"/>
              <a:t>value="</a:t>
            </a:r>
            <a:r>
              <a:rPr lang="zh-CN" altLang="en-US"/>
              <a:t>按钮</a:t>
            </a:r>
            <a:r>
              <a:rPr lang="en-US" altLang="zh-CN"/>
              <a:t>3"</a:t>
            </a:r>
            <a:r>
              <a:rPr lang="en-US" altLang="zh-CN" b="1"/>
              <a:t> </a:t>
            </a:r>
            <a:r>
              <a:rPr lang="en-US" altLang="zh-CN"/>
              <a:t>onclick="changeClick();"</a:t>
            </a:r>
            <a:r>
              <a:rPr lang="en-US" altLang="zh-CN" b="1"/>
              <a:t> </a:t>
            </a:r>
            <a:r>
              <a:rPr lang="en-US" altLang="zh-CN"/>
              <a:t>/&gt;</a:t>
            </a:r>
            <a:endParaRPr lang="en-US" altLang="zh-CN" b="1"/>
          </a:p>
          <a:p>
            <a:r>
              <a:rPr lang="en-US" altLang="zh-CN"/>
              <a:t>&lt;/body&gt;</a:t>
            </a:r>
          </a:p>
          <a:p>
            <a:endParaRPr lang="en-US" altLang="zh-CN"/>
          </a:p>
        </p:txBody>
      </p:sp>
    </p:spTree>
    <p:extLst>
      <p:ext uri="{BB962C8B-B14F-4D97-AF65-F5344CB8AC3E}">
        <p14:creationId xmlns:p14="http://schemas.microsoft.com/office/powerpoint/2010/main" val="2836073233"/>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a:noFill/>
        </p:spPr>
        <p:txBody>
          <a:bodyPr/>
          <a:lstStyle/>
          <a:p>
            <a:pPr>
              <a:lnSpc>
                <a:spcPct val="80000"/>
              </a:lnSpc>
            </a:pPr>
            <a:r>
              <a:rPr lang="zh-CN" altLang="en-US" sz="1000"/>
              <a:t>也可以替换为一个自动完成或其他案例。</a:t>
            </a:r>
          </a:p>
        </p:txBody>
      </p:sp>
    </p:spTree>
    <p:extLst>
      <p:ext uri="{BB962C8B-B14F-4D97-AF65-F5344CB8AC3E}">
        <p14:creationId xmlns:p14="http://schemas.microsoft.com/office/powerpoint/2010/main" val="2675856941"/>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p:txBody>
          <a:bodyPr/>
          <a:lstStyle/>
          <a:p>
            <a:pPr>
              <a:lnSpc>
                <a:spcPct val="80000"/>
              </a:lnSpc>
            </a:pPr>
            <a:r>
              <a:rPr lang="en-US" altLang="zh-CN" sz="800"/>
              <a:t>======================</a:t>
            </a:r>
            <a:r>
              <a:rPr lang="zh-CN" altLang="en-US" sz="800"/>
              <a:t>备注</a:t>
            </a:r>
            <a:r>
              <a:rPr lang="en-US" altLang="zh-CN" sz="800"/>
              <a:t>1=============================</a:t>
            </a:r>
          </a:p>
          <a:p>
            <a:pPr>
              <a:lnSpc>
                <a:spcPct val="80000"/>
              </a:lnSpc>
            </a:pPr>
            <a:r>
              <a:rPr lang="en-US" altLang="zh-CN" sz="800"/>
              <a:t>&lt;script</a:t>
            </a:r>
            <a:r>
              <a:rPr lang="en-US" altLang="zh-CN" sz="800" b="1"/>
              <a:t> </a:t>
            </a:r>
            <a:r>
              <a:rPr lang="en-US" altLang="zh-CN" sz="800"/>
              <a:t>type="text/javascript"&gt;</a:t>
            </a:r>
            <a:endParaRPr lang="en-US" altLang="zh-CN" sz="800" b="1"/>
          </a:p>
          <a:p>
            <a:pPr>
              <a:lnSpc>
                <a:spcPct val="80000"/>
              </a:lnSpc>
            </a:pPr>
            <a:r>
              <a:rPr lang="en-US" altLang="zh-CN" sz="800" b="1"/>
              <a:t>        </a:t>
            </a:r>
            <a:r>
              <a:rPr lang="en-US" altLang="zh-CN" sz="800"/>
              <a:t>var</a:t>
            </a:r>
            <a:r>
              <a:rPr lang="en-US" altLang="zh-CN" sz="800" b="1"/>
              <a:t> </a:t>
            </a:r>
            <a:r>
              <a:rPr lang="en-US" altLang="zh-CN" sz="800"/>
              <a:t>myname</a:t>
            </a:r>
            <a:r>
              <a:rPr lang="en-US" altLang="zh-CN" sz="800" b="1"/>
              <a:t> </a:t>
            </a:r>
            <a:r>
              <a:rPr lang="en-US" altLang="zh-CN" sz="800"/>
              <a:t>=</a:t>
            </a:r>
            <a:r>
              <a:rPr lang="en-US" altLang="zh-CN" sz="800" b="1"/>
              <a:t> </a:t>
            </a:r>
            <a:r>
              <a:rPr lang="en-US" altLang="zh-CN" sz="800"/>
              <a:t>'steve'</a:t>
            </a:r>
            <a:r>
              <a:rPr lang="en-US" altLang="zh-CN" sz="800" b="1"/>
              <a:t>;</a:t>
            </a:r>
          </a:p>
          <a:p>
            <a:pPr>
              <a:lnSpc>
                <a:spcPct val="80000"/>
              </a:lnSpc>
            </a:pPr>
            <a:endParaRPr lang="en-US" altLang="zh-CN" sz="800" b="1"/>
          </a:p>
          <a:p>
            <a:pPr>
              <a:lnSpc>
                <a:spcPct val="80000"/>
              </a:lnSpc>
            </a:pPr>
            <a:r>
              <a:rPr lang="en-US" altLang="zh-CN" sz="800" b="1"/>
              <a:t>        </a:t>
            </a:r>
            <a:r>
              <a:rPr lang="en-US" altLang="zh-CN" sz="800"/>
              <a:t>function</a:t>
            </a:r>
            <a:r>
              <a:rPr lang="en-US" altLang="zh-CN" sz="800" b="1"/>
              <a:t> </a:t>
            </a:r>
            <a:r>
              <a:rPr lang="en-US" altLang="zh-CN" sz="800"/>
              <a:t>getMyName</a:t>
            </a:r>
            <a:r>
              <a:rPr lang="en-US" altLang="zh-CN" sz="800" b="1"/>
              <a:t>() {</a:t>
            </a:r>
          </a:p>
          <a:p>
            <a:pPr>
              <a:lnSpc>
                <a:spcPct val="80000"/>
              </a:lnSpc>
            </a:pPr>
            <a:r>
              <a:rPr lang="en-US" altLang="zh-CN" sz="800" b="1"/>
              <a:t>            </a:t>
            </a:r>
            <a:r>
              <a:rPr lang="en-US" altLang="zh-CN" sz="800"/>
              <a:t>alert</a:t>
            </a:r>
            <a:r>
              <a:rPr lang="en-US" altLang="zh-CN" sz="800" b="1"/>
              <a:t>(</a:t>
            </a:r>
            <a:r>
              <a:rPr lang="en-US" altLang="zh-CN" sz="800"/>
              <a:t>this</a:t>
            </a:r>
            <a:r>
              <a:rPr lang="en-US" altLang="zh-CN" sz="800" b="1"/>
              <a:t>.</a:t>
            </a:r>
            <a:r>
              <a:rPr lang="en-US" altLang="zh-CN" sz="800"/>
              <a:t>myname</a:t>
            </a:r>
            <a:r>
              <a:rPr lang="en-US" altLang="zh-CN" sz="800" b="1"/>
              <a:t>);</a:t>
            </a:r>
          </a:p>
          <a:p>
            <a:pPr>
              <a:lnSpc>
                <a:spcPct val="80000"/>
              </a:lnSpc>
            </a:pPr>
            <a:r>
              <a:rPr lang="en-US" altLang="zh-CN" sz="800" b="1"/>
              <a:t>        }</a:t>
            </a:r>
          </a:p>
          <a:p>
            <a:pPr>
              <a:lnSpc>
                <a:spcPct val="80000"/>
              </a:lnSpc>
            </a:pPr>
            <a:r>
              <a:rPr lang="en-US" altLang="zh-CN" sz="800" b="1"/>
              <a:t>        </a:t>
            </a:r>
            <a:r>
              <a:rPr lang="en-US" altLang="zh-CN" sz="800"/>
              <a:t>//</a:t>
            </a:r>
            <a:r>
              <a:rPr lang="zh-CN" altLang="en-US" sz="800"/>
              <a:t>提问：输出结果是什么？为什么？</a:t>
            </a:r>
            <a:endParaRPr lang="zh-CN" altLang="en-US" sz="800" b="1"/>
          </a:p>
          <a:p>
            <a:pPr>
              <a:lnSpc>
                <a:spcPct val="80000"/>
              </a:lnSpc>
            </a:pPr>
            <a:r>
              <a:rPr lang="zh-CN" altLang="en-US" sz="800" b="1"/>
              <a:t>        </a:t>
            </a:r>
            <a:r>
              <a:rPr lang="en-US" altLang="zh-CN" sz="800"/>
              <a:t>//getMyName();</a:t>
            </a:r>
            <a:endParaRPr lang="en-US" altLang="zh-CN" sz="800" b="1"/>
          </a:p>
          <a:p>
            <a:pPr>
              <a:lnSpc>
                <a:spcPct val="80000"/>
              </a:lnSpc>
            </a:pPr>
            <a:endParaRPr lang="en-US" altLang="zh-CN" sz="800" b="1"/>
          </a:p>
          <a:p>
            <a:pPr>
              <a:lnSpc>
                <a:spcPct val="80000"/>
              </a:lnSpc>
            </a:pPr>
            <a:r>
              <a:rPr lang="en-US" altLang="zh-CN" sz="800" b="1"/>
              <a:t>        </a:t>
            </a:r>
            <a:r>
              <a:rPr lang="en-US" altLang="zh-CN" sz="800"/>
              <a:t>var</a:t>
            </a:r>
            <a:r>
              <a:rPr lang="en-US" altLang="zh-CN" sz="800" b="1"/>
              <a:t> </a:t>
            </a:r>
            <a:r>
              <a:rPr lang="en-US" altLang="zh-CN" sz="800"/>
              <a:t>obj</a:t>
            </a:r>
            <a:r>
              <a:rPr lang="en-US" altLang="zh-CN" sz="800" b="1"/>
              <a:t> </a:t>
            </a:r>
            <a:r>
              <a:rPr lang="en-US" altLang="zh-CN" sz="800"/>
              <a:t>=</a:t>
            </a:r>
            <a:r>
              <a:rPr lang="en-US" altLang="zh-CN" sz="800" b="1"/>
              <a:t> { </a:t>
            </a:r>
            <a:r>
              <a:rPr lang="en-US" altLang="zh-CN" sz="800"/>
              <a:t>"myname":</a:t>
            </a:r>
            <a:r>
              <a:rPr lang="en-US" altLang="zh-CN" sz="800" b="1"/>
              <a:t> </a:t>
            </a:r>
            <a:r>
              <a:rPr lang="en-US" altLang="zh-CN" sz="800"/>
              <a:t>"yangzhongke"</a:t>
            </a:r>
            <a:r>
              <a:rPr lang="en-US" altLang="zh-CN" sz="800" b="1"/>
              <a:t> };</a:t>
            </a:r>
          </a:p>
          <a:p>
            <a:pPr>
              <a:lnSpc>
                <a:spcPct val="80000"/>
              </a:lnSpc>
            </a:pPr>
            <a:r>
              <a:rPr lang="en-US" altLang="zh-CN" sz="800" b="1"/>
              <a:t>        </a:t>
            </a:r>
            <a:r>
              <a:rPr lang="en-US" altLang="zh-CN" sz="800"/>
              <a:t>//</a:t>
            </a:r>
            <a:r>
              <a:rPr lang="zh-CN" altLang="en-US" sz="800"/>
              <a:t>输出结果是什么？</a:t>
            </a:r>
            <a:r>
              <a:rPr lang="en-US" altLang="zh-CN" sz="800"/>
              <a:t>why?</a:t>
            </a:r>
            <a:endParaRPr lang="en-US" altLang="zh-CN" sz="800" b="1"/>
          </a:p>
          <a:p>
            <a:pPr>
              <a:lnSpc>
                <a:spcPct val="80000"/>
              </a:lnSpc>
            </a:pPr>
            <a:r>
              <a:rPr lang="en-US" altLang="zh-CN" sz="800" b="1"/>
              <a:t>        </a:t>
            </a:r>
            <a:r>
              <a:rPr lang="en-US" altLang="zh-CN" sz="800"/>
              <a:t>getMyName</a:t>
            </a:r>
            <a:r>
              <a:rPr lang="en-US" altLang="zh-CN" sz="800" b="1"/>
              <a:t>.</a:t>
            </a:r>
            <a:r>
              <a:rPr lang="en-US" altLang="zh-CN" sz="800"/>
              <a:t>apply</a:t>
            </a:r>
            <a:r>
              <a:rPr lang="en-US" altLang="zh-CN" sz="800" b="1"/>
              <a:t>(</a:t>
            </a:r>
            <a:r>
              <a:rPr lang="en-US" altLang="zh-CN" sz="800"/>
              <a:t>obj</a:t>
            </a:r>
            <a:r>
              <a:rPr lang="en-US" altLang="zh-CN" sz="800" b="1"/>
              <a:t>);</a:t>
            </a:r>
          </a:p>
          <a:p>
            <a:pPr>
              <a:lnSpc>
                <a:spcPct val="80000"/>
              </a:lnSpc>
            </a:pPr>
            <a:r>
              <a:rPr lang="en-US" altLang="zh-CN" sz="800" b="1"/>
              <a:t>        </a:t>
            </a:r>
          </a:p>
          <a:p>
            <a:pPr>
              <a:lnSpc>
                <a:spcPct val="80000"/>
              </a:lnSpc>
            </a:pPr>
            <a:r>
              <a:rPr lang="en-US" altLang="zh-CN" sz="800" b="1"/>
              <a:t>    </a:t>
            </a:r>
            <a:r>
              <a:rPr lang="en-US" altLang="zh-CN" sz="800"/>
              <a:t>&lt;/script&gt;</a:t>
            </a:r>
          </a:p>
          <a:p>
            <a:pPr>
              <a:lnSpc>
                <a:spcPct val="80000"/>
              </a:lnSpc>
            </a:pPr>
            <a:endParaRPr lang="en-US" altLang="zh-CN" sz="800"/>
          </a:p>
          <a:p>
            <a:pPr>
              <a:lnSpc>
                <a:spcPct val="80000"/>
              </a:lnSpc>
            </a:pPr>
            <a:r>
              <a:rPr lang="en-US" altLang="zh-CN" sz="800"/>
              <a:t>=========================================================</a:t>
            </a:r>
          </a:p>
          <a:p>
            <a:pPr>
              <a:lnSpc>
                <a:spcPct val="80000"/>
              </a:lnSpc>
            </a:pPr>
            <a:r>
              <a:rPr lang="en-US" altLang="zh-CN" sz="800"/>
              <a:t>function</a:t>
            </a:r>
            <a:r>
              <a:rPr lang="en-US" altLang="zh-CN" sz="800" b="1"/>
              <a:t> </a:t>
            </a:r>
            <a:r>
              <a:rPr lang="en-US" altLang="zh-CN" sz="800"/>
              <a:t>aa</a:t>
            </a:r>
            <a:r>
              <a:rPr lang="en-US" altLang="zh-CN" sz="800" b="1"/>
              <a:t>() {</a:t>
            </a:r>
          </a:p>
          <a:p>
            <a:pPr>
              <a:lnSpc>
                <a:spcPct val="80000"/>
              </a:lnSpc>
            </a:pPr>
            <a:r>
              <a:rPr lang="en-US" altLang="zh-CN" sz="800" b="1"/>
              <a:t>            </a:t>
            </a:r>
            <a:r>
              <a:rPr lang="en-US" altLang="zh-CN" sz="800"/>
              <a:t>this</a:t>
            </a:r>
            <a:r>
              <a:rPr lang="en-US" altLang="zh-CN" sz="800" b="1"/>
              <a:t>.</a:t>
            </a:r>
            <a:r>
              <a:rPr lang="en-US" altLang="zh-CN" sz="800"/>
              <a:t>name</a:t>
            </a:r>
            <a:r>
              <a:rPr lang="en-US" altLang="zh-CN" sz="800" b="1"/>
              <a:t> </a:t>
            </a:r>
            <a:r>
              <a:rPr lang="en-US" altLang="zh-CN" sz="800"/>
              <a:t>=</a:t>
            </a:r>
            <a:r>
              <a:rPr lang="en-US" altLang="zh-CN" sz="800" b="1"/>
              <a:t> </a:t>
            </a:r>
            <a:r>
              <a:rPr lang="en-US" altLang="zh-CN" sz="800"/>
              <a:t>'AA'</a:t>
            </a:r>
            <a:r>
              <a:rPr lang="en-US" altLang="zh-CN" sz="800" b="1"/>
              <a:t>;</a:t>
            </a:r>
          </a:p>
          <a:p>
            <a:pPr>
              <a:lnSpc>
                <a:spcPct val="80000"/>
              </a:lnSpc>
            </a:pPr>
            <a:r>
              <a:rPr lang="en-US" altLang="zh-CN" sz="800" b="1"/>
              <a:t>            </a:t>
            </a:r>
            <a:r>
              <a:rPr lang="en-US" altLang="zh-CN" sz="800"/>
              <a:t>alert</a:t>
            </a:r>
            <a:r>
              <a:rPr lang="en-US" altLang="zh-CN" sz="800" b="1"/>
              <a:t>(</a:t>
            </a:r>
            <a:r>
              <a:rPr lang="en-US" altLang="zh-CN" sz="800"/>
              <a:t>this</a:t>
            </a:r>
            <a:r>
              <a:rPr lang="en-US" altLang="zh-CN" sz="800" b="1"/>
              <a:t>.</a:t>
            </a:r>
            <a:r>
              <a:rPr lang="en-US" altLang="zh-CN" sz="800"/>
              <a:t>age</a:t>
            </a:r>
            <a:r>
              <a:rPr lang="en-US" altLang="zh-CN" sz="800" b="1"/>
              <a:t>);</a:t>
            </a:r>
          </a:p>
          <a:p>
            <a:pPr>
              <a:lnSpc>
                <a:spcPct val="80000"/>
              </a:lnSpc>
            </a:pPr>
            <a:r>
              <a:rPr lang="en-US" altLang="zh-CN" sz="800" b="1"/>
              <a:t>            </a:t>
            </a:r>
            <a:r>
              <a:rPr lang="en-US" altLang="zh-CN" sz="800"/>
              <a:t>alert</a:t>
            </a:r>
            <a:r>
              <a:rPr lang="en-US" altLang="zh-CN" sz="800" b="1"/>
              <a:t>(</a:t>
            </a:r>
            <a:r>
              <a:rPr lang="en-US" altLang="zh-CN" sz="800"/>
              <a:t>this</a:t>
            </a:r>
            <a:r>
              <a:rPr lang="en-US" altLang="zh-CN" sz="800" b="1"/>
              <a:t>.</a:t>
            </a:r>
            <a:r>
              <a:rPr lang="en-US" altLang="zh-CN" sz="800"/>
              <a:t>name</a:t>
            </a:r>
            <a:r>
              <a:rPr lang="en-US" altLang="zh-CN" sz="800" b="1"/>
              <a:t>);</a:t>
            </a:r>
          </a:p>
          <a:p>
            <a:pPr>
              <a:lnSpc>
                <a:spcPct val="80000"/>
              </a:lnSpc>
            </a:pPr>
            <a:r>
              <a:rPr lang="en-US" altLang="zh-CN" sz="800" b="1"/>
              <a:t>        }</a:t>
            </a:r>
          </a:p>
          <a:p>
            <a:pPr>
              <a:lnSpc>
                <a:spcPct val="80000"/>
              </a:lnSpc>
            </a:pPr>
            <a:endParaRPr lang="en-US" altLang="zh-CN" sz="800" b="1"/>
          </a:p>
          <a:p>
            <a:pPr>
              <a:lnSpc>
                <a:spcPct val="80000"/>
              </a:lnSpc>
            </a:pPr>
            <a:r>
              <a:rPr lang="en-US" altLang="zh-CN" sz="800" b="1"/>
              <a:t>        </a:t>
            </a:r>
            <a:r>
              <a:rPr lang="en-US" altLang="zh-CN" sz="800"/>
              <a:t>function</a:t>
            </a:r>
            <a:r>
              <a:rPr lang="en-US" altLang="zh-CN" sz="800" b="1"/>
              <a:t> </a:t>
            </a:r>
            <a:r>
              <a:rPr lang="en-US" altLang="zh-CN" sz="800"/>
              <a:t>Person</a:t>
            </a:r>
            <a:r>
              <a:rPr lang="en-US" altLang="zh-CN" sz="800" b="1"/>
              <a:t>() {</a:t>
            </a:r>
          </a:p>
          <a:p>
            <a:pPr>
              <a:lnSpc>
                <a:spcPct val="80000"/>
              </a:lnSpc>
            </a:pPr>
            <a:r>
              <a:rPr lang="en-US" altLang="zh-CN" sz="800" b="1"/>
              <a:t>            </a:t>
            </a:r>
            <a:r>
              <a:rPr lang="en-US" altLang="zh-CN" sz="800"/>
              <a:t>this</a:t>
            </a:r>
            <a:r>
              <a:rPr lang="en-US" altLang="zh-CN" sz="800" b="1"/>
              <a:t>.</a:t>
            </a:r>
            <a:r>
              <a:rPr lang="en-US" altLang="zh-CN" sz="800"/>
              <a:t>age</a:t>
            </a:r>
            <a:r>
              <a:rPr lang="en-US" altLang="zh-CN" sz="800" b="1"/>
              <a:t> </a:t>
            </a:r>
            <a:r>
              <a:rPr lang="en-US" altLang="zh-CN" sz="800"/>
              <a:t>=</a:t>
            </a:r>
            <a:r>
              <a:rPr lang="en-US" altLang="zh-CN" sz="800" b="1"/>
              <a:t> </a:t>
            </a:r>
            <a:r>
              <a:rPr lang="en-US" altLang="zh-CN" sz="800"/>
              <a:t>10</a:t>
            </a:r>
            <a:r>
              <a:rPr lang="en-US" altLang="zh-CN" sz="800" b="1"/>
              <a:t>;</a:t>
            </a:r>
          </a:p>
          <a:p>
            <a:pPr>
              <a:lnSpc>
                <a:spcPct val="80000"/>
              </a:lnSpc>
            </a:pPr>
            <a:r>
              <a:rPr lang="en-US" altLang="zh-CN" sz="800" b="1"/>
              <a:t>            </a:t>
            </a:r>
            <a:r>
              <a:rPr lang="en-US" altLang="zh-CN" sz="800"/>
              <a:t>this</a:t>
            </a:r>
            <a:r>
              <a:rPr lang="en-US" altLang="zh-CN" sz="800" b="1"/>
              <a:t>.</a:t>
            </a:r>
            <a:r>
              <a:rPr lang="en-US" altLang="zh-CN" sz="800"/>
              <a:t>name</a:t>
            </a:r>
            <a:r>
              <a:rPr lang="en-US" altLang="zh-CN" sz="800" b="1"/>
              <a:t> </a:t>
            </a:r>
            <a:r>
              <a:rPr lang="en-US" altLang="zh-CN" sz="800"/>
              <a:t>=</a:t>
            </a:r>
            <a:r>
              <a:rPr lang="en-US" altLang="zh-CN" sz="800" b="1"/>
              <a:t> </a:t>
            </a:r>
            <a:r>
              <a:rPr lang="en-US" altLang="zh-CN" sz="800"/>
              <a:t>'Person'</a:t>
            </a:r>
            <a:r>
              <a:rPr lang="en-US" altLang="zh-CN" sz="800" b="1"/>
              <a:t>;</a:t>
            </a:r>
          </a:p>
          <a:p>
            <a:pPr>
              <a:lnSpc>
                <a:spcPct val="80000"/>
              </a:lnSpc>
            </a:pPr>
            <a:r>
              <a:rPr lang="en-US" altLang="zh-CN" sz="800" b="1"/>
              <a:t>        }</a:t>
            </a:r>
          </a:p>
          <a:p>
            <a:pPr>
              <a:lnSpc>
                <a:spcPct val="80000"/>
              </a:lnSpc>
            </a:pPr>
            <a:r>
              <a:rPr lang="en-US" altLang="zh-CN" sz="800" b="1"/>
              <a:t>        </a:t>
            </a:r>
            <a:r>
              <a:rPr lang="en-US" altLang="zh-CN" sz="800"/>
              <a:t>//aa();</a:t>
            </a:r>
            <a:endParaRPr lang="en-US" altLang="zh-CN" sz="800" b="1"/>
          </a:p>
          <a:p>
            <a:pPr>
              <a:lnSpc>
                <a:spcPct val="80000"/>
              </a:lnSpc>
            </a:pPr>
            <a:r>
              <a:rPr lang="en-US" altLang="zh-CN" sz="800" b="1"/>
              <a:t>         </a:t>
            </a:r>
            <a:r>
              <a:rPr lang="en-US" altLang="zh-CN" sz="800"/>
              <a:t>aa</a:t>
            </a:r>
            <a:r>
              <a:rPr lang="en-US" altLang="zh-CN" sz="800" b="1"/>
              <a:t>.</a:t>
            </a:r>
            <a:r>
              <a:rPr lang="en-US" altLang="zh-CN" sz="800"/>
              <a:t>apply</a:t>
            </a:r>
            <a:r>
              <a:rPr lang="en-US" altLang="zh-CN" sz="800" b="1"/>
              <a:t>(</a:t>
            </a:r>
            <a:r>
              <a:rPr lang="en-US" altLang="zh-CN" sz="800"/>
              <a:t>new</a:t>
            </a:r>
            <a:r>
              <a:rPr lang="en-US" altLang="zh-CN" sz="800" b="1"/>
              <a:t> </a:t>
            </a:r>
            <a:r>
              <a:rPr lang="en-US" altLang="zh-CN" sz="800"/>
              <a:t>Person</a:t>
            </a:r>
            <a:r>
              <a:rPr lang="en-US" altLang="zh-CN" sz="800" b="1"/>
              <a:t>());</a:t>
            </a:r>
          </a:p>
          <a:p>
            <a:pPr>
              <a:lnSpc>
                <a:spcPct val="80000"/>
              </a:lnSpc>
            </a:pPr>
            <a:endParaRPr lang="zh-CN" altLang="en-US" sz="800"/>
          </a:p>
        </p:txBody>
      </p:sp>
    </p:spTree>
    <p:extLst>
      <p:ext uri="{BB962C8B-B14F-4D97-AF65-F5344CB8AC3E}">
        <p14:creationId xmlns:p14="http://schemas.microsoft.com/office/powerpoint/2010/main" val="76299984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p:txBody>
          <a:bodyPr/>
          <a:lstStyle/>
          <a:p>
            <a:r>
              <a:rPr lang="zh-CN" altLang="en-US"/>
              <a:t>事件被触发后执行的那个函数就叫响应函数</a:t>
            </a:r>
          </a:p>
        </p:txBody>
      </p:sp>
    </p:spTree>
    <p:extLst>
      <p:ext uri="{BB962C8B-B14F-4D97-AF65-F5344CB8AC3E}">
        <p14:creationId xmlns:p14="http://schemas.microsoft.com/office/powerpoint/2010/main" val="25705201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p:txBody>
          <a:bodyPr/>
          <a:lstStyle/>
          <a:p>
            <a:r>
              <a:rPr lang="en-US" altLang="zh-CN"/>
              <a:t>window</a:t>
            </a:r>
            <a:r>
              <a:rPr lang="en-US" altLang="zh-CN" b="1"/>
              <a:t>.</a:t>
            </a:r>
            <a:r>
              <a:rPr lang="en-US" altLang="zh-CN"/>
              <a:t>navigate</a:t>
            </a:r>
            <a:r>
              <a:rPr lang="en-US" altLang="zh-CN" b="1"/>
              <a:t>(</a:t>
            </a:r>
            <a:r>
              <a:rPr lang="en-US" altLang="zh-CN"/>
              <a:t>‘http://www.baidu.com’</a:t>
            </a:r>
            <a:r>
              <a:rPr lang="en-US" altLang="zh-CN" b="1"/>
              <a:t>); </a:t>
            </a:r>
            <a:r>
              <a:rPr lang="zh-CN" altLang="en-US" b="1"/>
              <a:t>并不推荐</a:t>
            </a:r>
            <a:r>
              <a:rPr lang="en-US" altLang="zh-CN" b="1"/>
              <a:t>,</a:t>
            </a:r>
            <a:r>
              <a:rPr lang="zh-CN" altLang="en-US" b="1"/>
              <a:t>有些浏览器不行</a:t>
            </a:r>
            <a:r>
              <a:rPr lang="en-US" altLang="zh-CN" b="1"/>
              <a:t>,</a:t>
            </a:r>
            <a:r>
              <a:rPr lang="zh-CN" altLang="en-US" b="1"/>
              <a:t>空中可以</a:t>
            </a:r>
            <a:endParaRPr lang="zh-CN" altLang="en-US"/>
          </a:p>
        </p:txBody>
      </p:sp>
    </p:spTree>
    <p:extLst>
      <p:ext uri="{BB962C8B-B14F-4D97-AF65-F5344CB8AC3E}">
        <p14:creationId xmlns:p14="http://schemas.microsoft.com/office/powerpoint/2010/main" val="154791946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p:spPr>
        <p:txBody>
          <a:bodyPr/>
          <a:lstStyle/>
          <a:p>
            <a:r>
              <a:rPr lang="en-US" altLang="zh-CN" sz="1400"/>
              <a:t> //</a:t>
            </a:r>
            <a:r>
              <a:rPr lang="zh-CN" altLang="en-US" sz="1400"/>
              <a:t>推荐这个</a:t>
            </a:r>
            <a:endParaRPr lang="zh-CN" altLang="en-US" sz="1400" b="1"/>
          </a:p>
          <a:p>
            <a:r>
              <a:rPr lang="zh-CN" altLang="en-US" sz="1400" b="1"/>
              <a:t>        </a:t>
            </a:r>
            <a:r>
              <a:rPr lang="en-US" altLang="zh-CN" sz="1400"/>
              <a:t>//        window.setInterval(function () {</a:t>
            </a:r>
            <a:endParaRPr lang="en-US" altLang="zh-CN" sz="1400" b="1"/>
          </a:p>
          <a:p>
            <a:r>
              <a:rPr lang="en-US" altLang="zh-CN" sz="1400" b="1"/>
              <a:t>        </a:t>
            </a:r>
            <a:r>
              <a:rPr lang="en-US" altLang="zh-CN" sz="1400"/>
              <a:t>//            alert('</a:t>
            </a:r>
            <a:r>
              <a:rPr lang="zh-CN" altLang="en-US" sz="1400"/>
              <a:t>呵呵</a:t>
            </a:r>
            <a:r>
              <a:rPr lang="en-US" altLang="zh-CN" sz="1400"/>
              <a:t>');</a:t>
            </a:r>
            <a:endParaRPr lang="en-US" altLang="zh-CN" sz="1400" b="1"/>
          </a:p>
          <a:p>
            <a:r>
              <a:rPr lang="en-US" altLang="zh-CN" sz="1400" b="1"/>
              <a:t>        </a:t>
            </a:r>
            <a:r>
              <a:rPr lang="en-US" altLang="zh-CN" sz="1400"/>
              <a:t>//        }, 1000);</a:t>
            </a:r>
            <a:endParaRPr lang="en-US" altLang="zh-CN" sz="1400" b="1"/>
          </a:p>
          <a:p>
            <a:r>
              <a:rPr lang="en-US" altLang="zh-CN" sz="1400"/>
              <a:t>//</a:t>
            </a:r>
            <a:r>
              <a:rPr lang="zh-CN" altLang="en-US" sz="1400"/>
              <a:t>效率低</a:t>
            </a:r>
            <a:endParaRPr lang="zh-CN" altLang="en-US" sz="1400" b="1"/>
          </a:p>
          <a:p>
            <a:r>
              <a:rPr lang="zh-CN" altLang="en-US" sz="1400" b="1"/>
              <a:t>        </a:t>
            </a:r>
            <a:r>
              <a:rPr lang="en-US" altLang="zh-CN" sz="1400"/>
              <a:t>//window.setInterval("alert('</a:t>
            </a:r>
            <a:r>
              <a:rPr lang="zh-CN" altLang="en-US" sz="1400"/>
              <a:t>哈哈</a:t>
            </a:r>
            <a:r>
              <a:rPr lang="en-US" altLang="zh-CN" sz="1400"/>
              <a:t>');", 1000); </a:t>
            </a:r>
            <a:endParaRPr lang="en-US" altLang="zh-CN" sz="1400" b="1"/>
          </a:p>
          <a:p>
            <a:r>
              <a:rPr lang="en-US" altLang="zh-CN" sz="1400" b="1"/>
              <a:t>        </a:t>
            </a:r>
            <a:r>
              <a:rPr lang="en-US" altLang="zh-CN" sz="1400"/>
              <a:t>//        window.setInterval(ff,1000);</a:t>
            </a:r>
            <a:endParaRPr lang="en-US" altLang="zh-CN" sz="1400" b="1"/>
          </a:p>
          <a:p>
            <a:r>
              <a:rPr lang="en-US" altLang="zh-CN" sz="1400" b="1"/>
              <a:t>        </a:t>
            </a:r>
            <a:r>
              <a:rPr lang="en-US" altLang="zh-CN" sz="1400"/>
              <a:t>//        function ff() {</a:t>
            </a:r>
            <a:endParaRPr lang="en-US" altLang="zh-CN" sz="1400" b="1"/>
          </a:p>
          <a:p>
            <a:r>
              <a:rPr lang="en-US" altLang="zh-CN" sz="1400" b="1"/>
              <a:t>        </a:t>
            </a:r>
            <a:r>
              <a:rPr lang="en-US" altLang="zh-CN" sz="1400"/>
              <a:t>//            alert('</a:t>
            </a:r>
            <a:r>
              <a:rPr lang="zh-CN" altLang="en-US" sz="1400"/>
              <a:t>呵呵</a:t>
            </a:r>
            <a:r>
              <a:rPr lang="en-US" altLang="zh-CN" sz="1400"/>
              <a:t>');</a:t>
            </a:r>
            <a:endParaRPr lang="en-US" altLang="zh-CN" sz="1400" b="1"/>
          </a:p>
          <a:p>
            <a:r>
              <a:rPr lang="en-US" altLang="zh-CN" sz="1400" b="1"/>
              <a:t>        </a:t>
            </a:r>
            <a:r>
              <a:rPr lang="en-US" altLang="zh-CN" sz="1400"/>
              <a:t>//        }</a:t>
            </a:r>
          </a:p>
          <a:p>
            <a:pPr>
              <a:lnSpc>
                <a:spcPct val="80000"/>
              </a:lnSpc>
            </a:pPr>
            <a:endParaRPr lang="en-US" altLang="zh-CN" sz="1400"/>
          </a:p>
          <a:p>
            <a:pPr>
              <a:lnSpc>
                <a:spcPct val="80000"/>
              </a:lnSpc>
            </a:pPr>
            <a:r>
              <a:rPr lang="en-US" altLang="zh-CN" sz="1400"/>
              <a:t>----------------------------------------</a:t>
            </a:r>
            <a:r>
              <a:rPr lang="zh-CN" altLang="en-US" sz="1400"/>
              <a:t>练习让文本框的值自动加一</a:t>
            </a:r>
            <a:r>
              <a:rPr lang="en-US" altLang="zh-CN" sz="1400"/>
              <a:t>,---------</a:t>
            </a:r>
          </a:p>
          <a:p>
            <a:r>
              <a:rPr lang="en-US" altLang="zh-CN" sz="1400"/>
              <a:t> setInterval</a:t>
            </a:r>
            <a:r>
              <a:rPr lang="en-US" altLang="zh-CN" sz="1400" b="1"/>
              <a:t>(</a:t>
            </a:r>
            <a:r>
              <a:rPr lang="en-US" altLang="zh-CN" sz="1400"/>
              <a:t>function</a:t>
            </a:r>
            <a:r>
              <a:rPr lang="en-US" altLang="zh-CN" sz="1400" b="1"/>
              <a:t> () {</a:t>
            </a:r>
          </a:p>
          <a:p>
            <a:r>
              <a:rPr lang="en-US" altLang="zh-CN" sz="1400" b="1"/>
              <a:t>            </a:t>
            </a:r>
            <a:r>
              <a:rPr lang="en-US" altLang="zh-CN" sz="1400"/>
              <a:t>//            var tValue = document.getElementById('t1').value;</a:t>
            </a:r>
            <a:endParaRPr lang="en-US" altLang="zh-CN" sz="1400" b="1"/>
          </a:p>
          <a:p>
            <a:r>
              <a:rPr lang="en-US" altLang="zh-CN" sz="1400" b="1"/>
              <a:t>            </a:t>
            </a:r>
            <a:r>
              <a:rPr lang="en-US" altLang="zh-CN" sz="1400"/>
              <a:t>//            var tt = parseInt(tValue);</a:t>
            </a:r>
            <a:endParaRPr lang="en-US" altLang="zh-CN" sz="1400" b="1"/>
          </a:p>
          <a:p>
            <a:r>
              <a:rPr lang="en-US" altLang="zh-CN" sz="1400" b="1"/>
              <a:t>            </a:t>
            </a:r>
            <a:r>
              <a:rPr lang="en-US" altLang="zh-CN" sz="1400"/>
              <a:t>//            document.getElementById('t1').value = ++tt;</a:t>
            </a:r>
            <a:endParaRPr lang="en-US" altLang="zh-CN" sz="1400" b="1"/>
          </a:p>
          <a:p>
            <a:r>
              <a:rPr lang="en-US" altLang="zh-CN" sz="1400" b="1"/>
              <a:t>            </a:t>
            </a:r>
            <a:r>
              <a:rPr lang="en-US" altLang="zh-CN" sz="1400"/>
              <a:t>//            var tt = parseInt(tValue) + 1;</a:t>
            </a:r>
            <a:endParaRPr lang="en-US" altLang="zh-CN" sz="1400" b="1"/>
          </a:p>
          <a:p>
            <a:r>
              <a:rPr lang="en-US" altLang="zh-CN" sz="1400" b="1"/>
              <a:t>            </a:t>
            </a:r>
            <a:r>
              <a:rPr lang="en-US" altLang="zh-CN" sz="1400"/>
              <a:t>//            document.getElementById('t1').value = tt;</a:t>
            </a:r>
            <a:endParaRPr lang="en-US" altLang="zh-CN" sz="1400" b="1"/>
          </a:p>
          <a:p>
            <a:r>
              <a:rPr lang="en-US" altLang="zh-CN" sz="1400" b="1"/>
              <a:t>            </a:t>
            </a:r>
            <a:r>
              <a:rPr lang="en-US" altLang="zh-CN" sz="1400"/>
              <a:t>var</a:t>
            </a:r>
            <a:r>
              <a:rPr lang="en-US" altLang="zh-CN" sz="1400" b="1"/>
              <a:t> </a:t>
            </a:r>
            <a:r>
              <a:rPr lang="en-US" altLang="zh-CN" sz="1400"/>
              <a:t>txtObj</a:t>
            </a:r>
            <a:r>
              <a:rPr lang="en-US" altLang="zh-CN" sz="1400" b="1"/>
              <a:t> </a:t>
            </a:r>
            <a:r>
              <a:rPr lang="en-US" altLang="zh-CN" sz="1400"/>
              <a:t>=</a:t>
            </a:r>
            <a:r>
              <a:rPr lang="en-US" altLang="zh-CN" sz="1400" b="1"/>
              <a:t> </a:t>
            </a:r>
            <a:r>
              <a:rPr lang="en-US" altLang="zh-CN" sz="1400"/>
              <a:t>document</a:t>
            </a:r>
            <a:r>
              <a:rPr lang="en-US" altLang="zh-CN" sz="1400" b="1"/>
              <a:t>.</a:t>
            </a:r>
            <a:r>
              <a:rPr lang="en-US" altLang="zh-CN" sz="1400"/>
              <a:t>getElementById</a:t>
            </a:r>
            <a:r>
              <a:rPr lang="en-US" altLang="zh-CN" sz="1400" b="1"/>
              <a:t>(</a:t>
            </a:r>
            <a:r>
              <a:rPr lang="en-US" altLang="zh-CN" sz="1400"/>
              <a:t>'t1'</a:t>
            </a:r>
            <a:r>
              <a:rPr lang="en-US" altLang="zh-CN" sz="1400" b="1"/>
              <a:t>);</a:t>
            </a:r>
          </a:p>
          <a:p>
            <a:r>
              <a:rPr lang="en-US" altLang="zh-CN" sz="1400" b="1"/>
              <a:t>            </a:t>
            </a:r>
            <a:r>
              <a:rPr lang="en-US" altLang="zh-CN" sz="1400"/>
              <a:t>var</a:t>
            </a:r>
            <a:r>
              <a:rPr lang="en-US" altLang="zh-CN" sz="1400" b="1"/>
              <a:t> </a:t>
            </a:r>
            <a:r>
              <a:rPr lang="en-US" altLang="zh-CN" sz="1400"/>
              <a:t>tt</a:t>
            </a:r>
            <a:r>
              <a:rPr lang="en-US" altLang="zh-CN" sz="1400" b="1"/>
              <a:t> </a:t>
            </a:r>
            <a:r>
              <a:rPr lang="en-US" altLang="zh-CN" sz="1400"/>
              <a:t>=</a:t>
            </a:r>
            <a:r>
              <a:rPr lang="en-US" altLang="zh-CN" sz="1400" b="1"/>
              <a:t> </a:t>
            </a:r>
            <a:r>
              <a:rPr lang="en-US" altLang="zh-CN" sz="1400"/>
              <a:t>txtObj</a:t>
            </a:r>
            <a:r>
              <a:rPr lang="en-US" altLang="zh-CN" sz="1400" b="1"/>
              <a:t>.</a:t>
            </a:r>
            <a:r>
              <a:rPr lang="en-US" altLang="zh-CN" sz="1400"/>
              <a:t>value</a:t>
            </a:r>
            <a:r>
              <a:rPr lang="en-US" altLang="zh-CN" sz="1400" b="1"/>
              <a:t>;</a:t>
            </a:r>
          </a:p>
          <a:p>
            <a:r>
              <a:rPr lang="en-US" altLang="zh-CN" sz="1400"/>
              <a:t>txtObj</a:t>
            </a:r>
            <a:r>
              <a:rPr lang="en-US" altLang="zh-CN" sz="1400" b="1"/>
              <a:t>.</a:t>
            </a:r>
            <a:r>
              <a:rPr lang="en-US" altLang="zh-CN" sz="1400"/>
              <a:t>value</a:t>
            </a:r>
            <a:r>
              <a:rPr lang="en-US" altLang="zh-CN" sz="1400" b="1"/>
              <a:t> </a:t>
            </a:r>
            <a:r>
              <a:rPr lang="en-US" altLang="zh-CN" sz="1400"/>
              <a:t>=</a:t>
            </a:r>
            <a:r>
              <a:rPr lang="en-US" altLang="zh-CN" sz="1400" b="1"/>
              <a:t> </a:t>
            </a:r>
            <a:r>
              <a:rPr lang="en-US" altLang="zh-CN" sz="1400"/>
              <a:t>++tt</a:t>
            </a:r>
            <a:r>
              <a:rPr lang="en-US" altLang="zh-CN" sz="1400" b="1"/>
              <a:t>;</a:t>
            </a:r>
          </a:p>
          <a:p>
            <a:r>
              <a:rPr lang="en-US" altLang="zh-CN" sz="1400" b="1"/>
              <a:t>        }</a:t>
            </a:r>
            <a:r>
              <a:rPr lang="en-US" altLang="zh-CN" sz="1400"/>
              <a:t>,</a:t>
            </a:r>
            <a:r>
              <a:rPr lang="en-US" altLang="zh-CN" sz="1400" b="1"/>
              <a:t> </a:t>
            </a:r>
            <a:r>
              <a:rPr lang="en-US" altLang="zh-CN" sz="1400"/>
              <a:t>1000</a:t>
            </a:r>
            <a:r>
              <a:rPr lang="en-US" altLang="zh-CN" sz="1400" b="1"/>
              <a:t>);</a:t>
            </a:r>
          </a:p>
          <a:p>
            <a:pPr>
              <a:lnSpc>
                <a:spcPct val="80000"/>
              </a:lnSpc>
            </a:pPr>
            <a:r>
              <a:rPr lang="en-US" altLang="zh-CN" sz="1400"/>
              <a:t>------------------------------</a:t>
            </a:r>
            <a:r>
              <a:rPr lang="zh-CN" altLang="en-US" sz="1400"/>
              <a:t>点击按钮停止数字累加</a:t>
            </a:r>
            <a:r>
              <a:rPr lang="en-US" altLang="zh-CN" sz="1400"/>
              <a:t>---------</a:t>
            </a:r>
          </a:p>
          <a:p>
            <a:r>
              <a:rPr lang="en-US" altLang="zh-CN" sz="1400"/>
              <a:t> function</a:t>
            </a:r>
            <a:r>
              <a:rPr lang="en-US" altLang="zh-CN" sz="1400" b="1"/>
              <a:t> </a:t>
            </a:r>
            <a:r>
              <a:rPr lang="en-US" altLang="zh-CN" sz="1400"/>
              <a:t>stop</a:t>
            </a:r>
            <a:r>
              <a:rPr lang="en-US" altLang="zh-CN" sz="1400" b="1"/>
              <a:t>(){</a:t>
            </a:r>
          </a:p>
          <a:p>
            <a:r>
              <a:rPr lang="en-US" altLang="zh-CN" sz="1400" b="1"/>
              <a:t>        </a:t>
            </a:r>
            <a:r>
              <a:rPr lang="en-US" altLang="zh-CN" sz="1400"/>
              <a:t>clearInterval</a:t>
            </a:r>
            <a:r>
              <a:rPr lang="en-US" altLang="zh-CN" sz="1400" b="1"/>
              <a:t>(</a:t>
            </a:r>
            <a:r>
              <a:rPr lang="en-US" altLang="zh-CN" sz="1400"/>
              <a:t>setIntervalId</a:t>
            </a:r>
            <a:r>
              <a:rPr lang="en-US" altLang="zh-CN" sz="1400" b="1"/>
              <a:t>);</a:t>
            </a:r>
          </a:p>
          <a:p>
            <a:r>
              <a:rPr lang="en-US" altLang="zh-CN" sz="1400" b="1"/>
              <a:t>        }</a:t>
            </a:r>
          </a:p>
          <a:p>
            <a:pPr>
              <a:lnSpc>
                <a:spcPct val="80000"/>
              </a:lnSpc>
            </a:pPr>
            <a:endParaRPr lang="en-US" altLang="zh-CN" sz="1400"/>
          </a:p>
          <a:p>
            <a:pPr>
              <a:lnSpc>
                <a:spcPct val="80000"/>
              </a:lnSpc>
            </a:pPr>
            <a:r>
              <a:rPr lang="en-US" altLang="zh-CN" sz="1400"/>
              <a:t>===============================</a:t>
            </a:r>
            <a:r>
              <a:rPr lang="zh-CN" altLang="en-US" sz="1400"/>
              <a:t>按左按右跑马灯</a:t>
            </a:r>
            <a:r>
              <a:rPr lang="en-US" altLang="zh-CN" sz="1400"/>
              <a:t>====</a:t>
            </a:r>
          </a:p>
          <a:p>
            <a:r>
              <a:rPr lang="en-US" altLang="zh-CN" sz="1400"/>
              <a:t>&lt;script</a:t>
            </a:r>
            <a:r>
              <a:rPr lang="en-US" altLang="zh-CN" sz="1400" b="1"/>
              <a:t> </a:t>
            </a:r>
            <a:r>
              <a:rPr lang="en-US" altLang="zh-CN" sz="1400"/>
              <a:t>type="text/javascript"&gt;</a:t>
            </a:r>
            <a:endParaRPr lang="en-US" altLang="zh-CN" sz="1400" b="1"/>
          </a:p>
          <a:p>
            <a:endParaRPr lang="en-US" altLang="zh-CN" sz="1400" b="1"/>
          </a:p>
          <a:p>
            <a:r>
              <a:rPr lang="en-US" altLang="zh-CN" sz="1400" b="1"/>
              <a:t>        </a:t>
            </a:r>
            <a:r>
              <a:rPr lang="en-US" altLang="zh-CN" sz="1400"/>
              <a:t>var</a:t>
            </a:r>
            <a:r>
              <a:rPr lang="en-US" altLang="zh-CN" sz="1400" b="1"/>
              <a:t> </a:t>
            </a:r>
            <a:r>
              <a:rPr lang="en-US" altLang="zh-CN" sz="1400"/>
              <a:t>direction</a:t>
            </a:r>
            <a:r>
              <a:rPr lang="en-US" altLang="zh-CN" sz="1400" b="1"/>
              <a:t> </a:t>
            </a:r>
            <a:r>
              <a:rPr lang="en-US" altLang="zh-CN" sz="1400"/>
              <a:t>=</a:t>
            </a:r>
            <a:r>
              <a:rPr lang="en-US" altLang="zh-CN" sz="1400" b="1"/>
              <a:t> </a:t>
            </a:r>
            <a:r>
              <a:rPr lang="en-US" altLang="zh-CN" sz="1400"/>
              <a:t>'left'</a:t>
            </a:r>
            <a:r>
              <a:rPr lang="en-US" altLang="zh-CN" sz="1400" b="1"/>
              <a:t>;</a:t>
            </a:r>
          </a:p>
          <a:p>
            <a:r>
              <a:rPr lang="en-US" altLang="zh-CN" sz="1400" b="1"/>
              <a:t>        </a:t>
            </a:r>
            <a:r>
              <a:rPr lang="en-US" altLang="zh-CN" sz="1400"/>
              <a:t>setInterval</a:t>
            </a:r>
            <a:r>
              <a:rPr lang="en-US" altLang="zh-CN" sz="1400" b="1"/>
              <a:t>(</a:t>
            </a:r>
            <a:r>
              <a:rPr lang="en-US" altLang="zh-CN" sz="1400"/>
              <a:t>function</a:t>
            </a:r>
            <a:r>
              <a:rPr lang="en-US" altLang="zh-CN" sz="1400" b="1"/>
              <a:t> () {</a:t>
            </a:r>
          </a:p>
          <a:p>
            <a:endParaRPr lang="en-US" altLang="zh-CN" sz="1400" b="1"/>
          </a:p>
          <a:p>
            <a:r>
              <a:rPr lang="en-US" altLang="zh-CN" sz="1400" b="1"/>
              <a:t>            </a:t>
            </a:r>
            <a:r>
              <a:rPr lang="en-US" altLang="zh-CN" sz="1400"/>
              <a:t>var</a:t>
            </a:r>
            <a:r>
              <a:rPr lang="en-US" altLang="zh-CN" sz="1400" b="1"/>
              <a:t> </a:t>
            </a:r>
            <a:r>
              <a:rPr lang="en-US" altLang="zh-CN" sz="1400"/>
              <a:t>tit</a:t>
            </a:r>
            <a:r>
              <a:rPr lang="en-US" altLang="zh-CN" sz="1400" b="1"/>
              <a:t> </a:t>
            </a:r>
            <a:r>
              <a:rPr lang="en-US" altLang="zh-CN" sz="1400"/>
              <a:t>=</a:t>
            </a:r>
            <a:r>
              <a:rPr lang="en-US" altLang="zh-CN" sz="1400" b="1"/>
              <a:t> </a:t>
            </a:r>
            <a:r>
              <a:rPr lang="en-US" altLang="zh-CN" sz="1400"/>
              <a:t>document</a:t>
            </a:r>
            <a:r>
              <a:rPr lang="en-US" altLang="zh-CN" sz="1400" b="1"/>
              <a:t>.</a:t>
            </a:r>
            <a:r>
              <a:rPr lang="en-US" altLang="zh-CN" sz="1400"/>
              <a:t>title</a:t>
            </a:r>
            <a:endParaRPr lang="en-US" altLang="zh-CN" sz="1400" b="1"/>
          </a:p>
          <a:p>
            <a:r>
              <a:rPr lang="en-US" altLang="zh-CN" sz="1400" b="1"/>
              <a:t>            </a:t>
            </a:r>
            <a:r>
              <a:rPr lang="en-US" altLang="zh-CN" sz="1400"/>
              <a:t>if</a:t>
            </a:r>
            <a:r>
              <a:rPr lang="en-US" altLang="zh-CN" sz="1400" b="1"/>
              <a:t> (</a:t>
            </a:r>
            <a:r>
              <a:rPr lang="en-US" altLang="zh-CN" sz="1400"/>
              <a:t>direction</a:t>
            </a:r>
            <a:r>
              <a:rPr lang="en-US" altLang="zh-CN" sz="1400" b="1"/>
              <a:t> </a:t>
            </a:r>
            <a:r>
              <a:rPr lang="en-US" altLang="zh-CN" sz="1400"/>
              <a:t>==</a:t>
            </a:r>
            <a:r>
              <a:rPr lang="en-US" altLang="zh-CN" sz="1400" b="1"/>
              <a:t> </a:t>
            </a:r>
            <a:r>
              <a:rPr lang="en-US" altLang="zh-CN" sz="1400"/>
              <a:t>'left'</a:t>
            </a:r>
            <a:r>
              <a:rPr lang="en-US" altLang="zh-CN" sz="1400" b="1"/>
              <a:t>) {</a:t>
            </a:r>
          </a:p>
          <a:p>
            <a:endParaRPr lang="en-US" altLang="zh-CN" sz="1400" b="1"/>
          </a:p>
          <a:p>
            <a:r>
              <a:rPr lang="en-US" altLang="zh-CN" sz="1400" b="1"/>
              <a:t>                </a:t>
            </a:r>
            <a:r>
              <a:rPr lang="en-US" altLang="zh-CN" sz="1400"/>
              <a:t>document</a:t>
            </a:r>
            <a:r>
              <a:rPr lang="en-US" altLang="zh-CN" sz="1400" b="1"/>
              <a:t>.</a:t>
            </a:r>
            <a:r>
              <a:rPr lang="en-US" altLang="zh-CN" sz="1400"/>
              <a:t>title</a:t>
            </a:r>
            <a:r>
              <a:rPr lang="en-US" altLang="zh-CN" sz="1400" b="1"/>
              <a:t> </a:t>
            </a:r>
            <a:r>
              <a:rPr lang="en-US" altLang="zh-CN" sz="1400"/>
              <a:t>=</a:t>
            </a:r>
            <a:r>
              <a:rPr lang="en-US" altLang="zh-CN" sz="1400" b="1"/>
              <a:t> </a:t>
            </a:r>
            <a:r>
              <a:rPr lang="en-US" altLang="zh-CN" sz="1400"/>
              <a:t>tit</a:t>
            </a:r>
            <a:r>
              <a:rPr lang="en-US" altLang="zh-CN" sz="1400" b="1"/>
              <a:t>.</a:t>
            </a:r>
            <a:r>
              <a:rPr lang="en-US" altLang="zh-CN" sz="1400"/>
              <a:t>substr</a:t>
            </a:r>
            <a:r>
              <a:rPr lang="en-US" altLang="zh-CN" sz="1400" b="1"/>
              <a:t>(</a:t>
            </a:r>
            <a:r>
              <a:rPr lang="en-US" altLang="zh-CN" sz="1400"/>
              <a:t>1</a:t>
            </a:r>
            <a:r>
              <a:rPr lang="en-US" altLang="zh-CN" sz="1400" b="1"/>
              <a:t>) </a:t>
            </a:r>
            <a:r>
              <a:rPr lang="en-US" altLang="zh-CN" sz="1400"/>
              <a:t>+</a:t>
            </a:r>
            <a:r>
              <a:rPr lang="en-US" altLang="zh-CN" sz="1400" b="1"/>
              <a:t> </a:t>
            </a:r>
            <a:r>
              <a:rPr lang="en-US" altLang="zh-CN" sz="1400"/>
              <a:t>tit</a:t>
            </a:r>
            <a:r>
              <a:rPr lang="en-US" altLang="zh-CN" sz="1400" b="1"/>
              <a:t>.</a:t>
            </a:r>
            <a:r>
              <a:rPr lang="en-US" altLang="zh-CN" sz="1400"/>
              <a:t>charAt</a:t>
            </a:r>
            <a:r>
              <a:rPr lang="en-US" altLang="zh-CN" sz="1400" b="1"/>
              <a:t>(</a:t>
            </a:r>
            <a:r>
              <a:rPr lang="en-US" altLang="zh-CN" sz="1400"/>
              <a:t>0</a:t>
            </a:r>
            <a:r>
              <a:rPr lang="en-US" altLang="zh-CN" sz="1400" b="1"/>
              <a:t>);</a:t>
            </a:r>
          </a:p>
          <a:p>
            <a:r>
              <a:rPr lang="en-US" altLang="zh-CN" sz="1400" b="1"/>
              <a:t>            } </a:t>
            </a:r>
            <a:r>
              <a:rPr lang="en-US" altLang="zh-CN" sz="1400"/>
              <a:t>else</a:t>
            </a:r>
            <a:r>
              <a:rPr lang="en-US" altLang="zh-CN" sz="1400" b="1"/>
              <a:t> {</a:t>
            </a:r>
          </a:p>
          <a:p>
            <a:r>
              <a:rPr lang="en-US" altLang="zh-CN" sz="1400" b="1"/>
              <a:t>                </a:t>
            </a:r>
            <a:r>
              <a:rPr lang="en-US" altLang="zh-CN" sz="1400"/>
              <a:t>document</a:t>
            </a:r>
            <a:r>
              <a:rPr lang="en-US" altLang="zh-CN" sz="1400" b="1"/>
              <a:t>.</a:t>
            </a:r>
            <a:r>
              <a:rPr lang="en-US" altLang="zh-CN" sz="1400"/>
              <a:t>title</a:t>
            </a:r>
            <a:r>
              <a:rPr lang="en-US" altLang="zh-CN" sz="1400" b="1"/>
              <a:t> </a:t>
            </a:r>
            <a:r>
              <a:rPr lang="en-US" altLang="zh-CN" sz="1400"/>
              <a:t>=</a:t>
            </a:r>
            <a:r>
              <a:rPr lang="en-US" altLang="zh-CN" sz="1400" b="1"/>
              <a:t> </a:t>
            </a:r>
            <a:r>
              <a:rPr lang="en-US" altLang="zh-CN" sz="1400"/>
              <a:t>tit</a:t>
            </a:r>
            <a:r>
              <a:rPr lang="en-US" altLang="zh-CN" sz="1400" b="1"/>
              <a:t>.</a:t>
            </a:r>
            <a:r>
              <a:rPr lang="en-US" altLang="zh-CN" sz="1400"/>
              <a:t>charAt</a:t>
            </a:r>
            <a:r>
              <a:rPr lang="en-US" altLang="zh-CN" sz="1400" b="1"/>
              <a:t>(</a:t>
            </a:r>
            <a:r>
              <a:rPr lang="en-US" altLang="zh-CN" sz="1400"/>
              <a:t>tit</a:t>
            </a:r>
            <a:r>
              <a:rPr lang="en-US" altLang="zh-CN" sz="1400" b="1"/>
              <a:t>.</a:t>
            </a:r>
            <a:r>
              <a:rPr lang="en-US" altLang="zh-CN" sz="1400"/>
              <a:t>length</a:t>
            </a:r>
            <a:r>
              <a:rPr lang="en-US" altLang="zh-CN" sz="1400" b="1"/>
              <a:t> </a:t>
            </a:r>
            <a:r>
              <a:rPr lang="en-US" altLang="zh-CN" sz="1400"/>
              <a:t>-</a:t>
            </a:r>
            <a:r>
              <a:rPr lang="en-US" altLang="zh-CN" sz="1400" b="1"/>
              <a:t> </a:t>
            </a:r>
            <a:r>
              <a:rPr lang="en-US" altLang="zh-CN" sz="1400"/>
              <a:t>1</a:t>
            </a:r>
            <a:r>
              <a:rPr lang="en-US" altLang="zh-CN" sz="1400" b="1"/>
              <a:t>) </a:t>
            </a:r>
            <a:r>
              <a:rPr lang="en-US" altLang="zh-CN" sz="1400"/>
              <a:t>+</a:t>
            </a:r>
            <a:r>
              <a:rPr lang="en-US" altLang="zh-CN" sz="1400" b="1"/>
              <a:t> </a:t>
            </a:r>
            <a:r>
              <a:rPr lang="en-US" altLang="zh-CN" sz="1400"/>
              <a:t>tit</a:t>
            </a:r>
            <a:r>
              <a:rPr lang="en-US" altLang="zh-CN" sz="1400" b="1"/>
              <a:t>.</a:t>
            </a:r>
            <a:r>
              <a:rPr lang="en-US" altLang="zh-CN" sz="1400"/>
              <a:t>substr</a:t>
            </a:r>
            <a:r>
              <a:rPr lang="en-US" altLang="zh-CN" sz="1400" b="1"/>
              <a:t>(</a:t>
            </a:r>
            <a:r>
              <a:rPr lang="en-US" altLang="zh-CN" sz="1400"/>
              <a:t>0,tit</a:t>
            </a:r>
            <a:r>
              <a:rPr lang="en-US" altLang="zh-CN" sz="1400" b="1"/>
              <a:t>.</a:t>
            </a:r>
            <a:r>
              <a:rPr lang="en-US" altLang="zh-CN" sz="1400"/>
              <a:t>length-1</a:t>
            </a:r>
            <a:r>
              <a:rPr lang="en-US" altLang="zh-CN" sz="1400" b="1"/>
              <a:t>);</a:t>
            </a:r>
          </a:p>
          <a:p>
            <a:r>
              <a:rPr lang="en-US" altLang="zh-CN" sz="1400" b="1"/>
              <a:t>            }</a:t>
            </a:r>
          </a:p>
          <a:p>
            <a:endParaRPr lang="en-US" altLang="zh-CN" sz="1400" b="1"/>
          </a:p>
          <a:p>
            <a:r>
              <a:rPr lang="en-US" altLang="zh-CN" sz="1400" b="1"/>
              <a:t>        }</a:t>
            </a:r>
            <a:r>
              <a:rPr lang="en-US" altLang="zh-CN" sz="1400"/>
              <a:t>,</a:t>
            </a:r>
            <a:r>
              <a:rPr lang="en-US" altLang="zh-CN" sz="1400" b="1"/>
              <a:t> </a:t>
            </a:r>
            <a:r>
              <a:rPr lang="en-US" altLang="zh-CN" sz="1400"/>
              <a:t>1000</a:t>
            </a:r>
            <a:r>
              <a:rPr lang="en-US" altLang="zh-CN" sz="1400" b="1"/>
              <a:t>);</a:t>
            </a:r>
          </a:p>
          <a:p>
            <a:r>
              <a:rPr lang="en-US" altLang="zh-CN" sz="1400" b="1"/>
              <a:t>        </a:t>
            </a:r>
            <a:r>
              <a:rPr lang="en-US" altLang="zh-CN" sz="1400"/>
              <a:t>function</a:t>
            </a:r>
            <a:r>
              <a:rPr lang="en-US" altLang="zh-CN" sz="1400" b="1"/>
              <a:t> </a:t>
            </a:r>
            <a:r>
              <a:rPr lang="en-US" altLang="zh-CN" sz="1400"/>
              <a:t>setLeft</a:t>
            </a:r>
            <a:r>
              <a:rPr lang="en-US" altLang="zh-CN" sz="1400" b="1"/>
              <a:t>() {</a:t>
            </a:r>
          </a:p>
          <a:p>
            <a:r>
              <a:rPr lang="en-US" altLang="zh-CN" sz="1400" b="1"/>
              <a:t>            </a:t>
            </a:r>
            <a:r>
              <a:rPr lang="en-US" altLang="zh-CN" sz="1400"/>
              <a:t>direction</a:t>
            </a:r>
            <a:r>
              <a:rPr lang="en-US" altLang="zh-CN" sz="1400" b="1"/>
              <a:t> </a:t>
            </a:r>
            <a:r>
              <a:rPr lang="en-US" altLang="zh-CN" sz="1400"/>
              <a:t>=</a:t>
            </a:r>
            <a:r>
              <a:rPr lang="en-US" altLang="zh-CN" sz="1400" b="1"/>
              <a:t> </a:t>
            </a:r>
            <a:r>
              <a:rPr lang="en-US" altLang="zh-CN" sz="1400"/>
              <a:t>'left'</a:t>
            </a:r>
            <a:r>
              <a:rPr lang="en-US" altLang="zh-CN" sz="1400" b="1"/>
              <a:t>;</a:t>
            </a:r>
          </a:p>
          <a:p>
            <a:r>
              <a:rPr lang="en-US" altLang="zh-CN" sz="1400" b="1"/>
              <a:t>        }</a:t>
            </a:r>
          </a:p>
          <a:p>
            <a:r>
              <a:rPr lang="en-US" altLang="zh-CN" sz="1400" b="1"/>
              <a:t>        </a:t>
            </a:r>
            <a:r>
              <a:rPr lang="en-US" altLang="zh-CN" sz="1400"/>
              <a:t>function</a:t>
            </a:r>
            <a:r>
              <a:rPr lang="en-US" altLang="zh-CN" sz="1400" b="1"/>
              <a:t> </a:t>
            </a:r>
            <a:r>
              <a:rPr lang="en-US" altLang="zh-CN" sz="1400"/>
              <a:t>serRight</a:t>
            </a:r>
            <a:r>
              <a:rPr lang="en-US" altLang="zh-CN" sz="1400" b="1"/>
              <a:t>() {</a:t>
            </a:r>
          </a:p>
          <a:p>
            <a:r>
              <a:rPr lang="en-US" altLang="zh-CN" sz="1400" b="1"/>
              <a:t>            </a:t>
            </a:r>
            <a:r>
              <a:rPr lang="en-US" altLang="zh-CN" sz="1400"/>
              <a:t>direction</a:t>
            </a:r>
            <a:r>
              <a:rPr lang="en-US" altLang="zh-CN" sz="1400" b="1"/>
              <a:t> </a:t>
            </a:r>
            <a:r>
              <a:rPr lang="en-US" altLang="zh-CN" sz="1400"/>
              <a:t>=</a:t>
            </a:r>
            <a:r>
              <a:rPr lang="en-US" altLang="zh-CN" sz="1400" b="1"/>
              <a:t> </a:t>
            </a:r>
            <a:r>
              <a:rPr lang="en-US" altLang="zh-CN" sz="1400"/>
              <a:t>'right'</a:t>
            </a:r>
            <a:r>
              <a:rPr lang="en-US" altLang="zh-CN" sz="1400" b="1"/>
              <a:t>;</a:t>
            </a:r>
          </a:p>
          <a:p>
            <a:r>
              <a:rPr lang="en-US" altLang="zh-CN" sz="1400" b="1"/>
              <a:t>        }</a:t>
            </a:r>
          </a:p>
          <a:p>
            <a:r>
              <a:rPr lang="en-US" altLang="zh-CN" sz="1400" b="1"/>
              <a:t>        </a:t>
            </a:r>
            <a:r>
              <a:rPr lang="en-US" altLang="zh-CN" sz="1400"/>
              <a:t>window</a:t>
            </a:r>
            <a:r>
              <a:rPr lang="en-US" altLang="zh-CN" sz="1400" b="1"/>
              <a:t>.</a:t>
            </a:r>
            <a:r>
              <a:rPr lang="en-US" altLang="zh-CN" sz="1400"/>
              <a:t>onload</a:t>
            </a:r>
            <a:r>
              <a:rPr lang="en-US" altLang="zh-CN" sz="1400" b="1"/>
              <a:t> </a:t>
            </a:r>
            <a:r>
              <a:rPr lang="en-US" altLang="zh-CN" sz="1400"/>
              <a:t>=</a:t>
            </a:r>
            <a:r>
              <a:rPr lang="en-US" altLang="zh-CN" sz="1400" b="1"/>
              <a:t> </a:t>
            </a:r>
            <a:r>
              <a:rPr lang="en-US" altLang="zh-CN" sz="1400"/>
              <a:t>function</a:t>
            </a:r>
            <a:r>
              <a:rPr lang="en-US" altLang="zh-CN" sz="1400" b="1"/>
              <a:t> () {</a:t>
            </a:r>
          </a:p>
          <a:p>
            <a:endParaRPr lang="en-US" altLang="zh-CN" sz="1400" b="1"/>
          </a:p>
          <a:p>
            <a:r>
              <a:rPr lang="en-US" altLang="zh-CN" sz="1400" b="1"/>
              <a:t>            </a:t>
            </a:r>
            <a:r>
              <a:rPr lang="en-US" altLang="zh-CN" sz="1400"/>
              <a:t>document</a:t>
            </a:r>
            <a:r>
              <a:rPr lang="en-US" altLang="zh-CN" sz="1400" b="1"/>
              <a:t>.</a:t>
            </a:r>
            <a:r>
              <a:rPr lang="en-US" altLang="zh-CN" sz="1400"/>
              <a:t>getElementById</a:t>
            </a:r>
            <a:r>
              <a:rPr lang="en-US" altLang="zh-CN" sz="1400" b="1"/>
              <a:t>(</a:t>
            </a:r>
            <a:r>
              <a:rPr lang="en-US" altLang="zh-CN" sz="1400"/>
              <a:t>'b1'</a:t>
            </a:r>
            <a:r>
              <a:rPr lang="en-US" altLang="zh-CN" sz="1400" b="1"/>
              <a:t>).</a:t>
            </a:r>
            <a:r>
              <a:rPr lang="en-US" altLang="zh-CN" sz="1400"/>
              <a:t>onclick</a:t>
            </a:r>
            <a:r>
              <a:rPr lang="en-US" altLang="zh-CN" sz="1400" b="1"/>
              <a:t> </a:t>
            </a:r>
            <a:r>
              <a:rPr lang="en-US" altLang="zh-CN" sz="1400"/>
              <a:t>=</a:t>
            </a:r>
            <a:r>
              <a:rPr lang="en-US" altLang="zh-CN" sz="1400" b="1"/>
              <a:t> </a:t>
            </a:r>
            <a:r>
              <a:rPr lang="en-US" altLang="zh-CN" sz="1400"/>
              <a:t>setLeft</a:t>
            </a:r>
            <a:r>
              <a:rPr lang="en-US" altLang="zh-CN" sz="1400" b="1"/>
              <a:t>;</a:t>
            </a:r>
          </a:p>
          <a:p>
            <a:endParaRPr lang="en-US" altLang="zh-CN" sz="1400" b="1"/>
          </a:p>
          <a:p>
            <a:r>
              <a:rPr lang="en-US" altLang="zh-CN" sz="1400" b="1"/>
              <a:t>            </a:t>
            </a:r>
            <a:r>
              <a:rPr lang="en-US" altLang="zh-CN" sz="1400"/>
              <a:t>document</a:t>
            </a:r>
            <a:r>
              <a:rPr lang="en-US" altLang="zh-CN" sz="1400" b="1"/>
              <a:t>.</a:t>
            </a:r>
            <a:r>
              <a:rPr lang="en-US" altLang="zh-CN" sz="1400"/>
              <a:t>getElementById</a:t>
            </a:r>
            <a:r>
              <a:rPr lang="en-US" altLang="zh-CN" sz="1400" b="1"/>
              <a:t>(</a:t>
            </a:r>
            <a:r>
              <a:rPr lang="en-US" altLang="zh-CN" sz="1400"/>
              <a:t>'b2'</a:t>
            </a:r>
            <a:r>
              <a:rPr lang="en-US" altLang="zh-CN" sz="1400" b="1"/>
              <a:t>).</a:t>
            </a:r>
            <a:r>
              <a:rPr lang="en-US" altLang="zh-CN" sz="1400"/>
              <a:t>onclick</a:t>
            </a:r>
            <a:r>
              <a:rPr lang="en-US" altLang="zh-CN" sz="1400" b="1"/>
              <a:t> </a:t>
            </a:r>
            <a:r>
              <a:rPr lang="en-US" altLang="zh-CN" sz="1400"/>
              <a:t>=</a:t>
            </a:r>
            <a:r>
              <a:rPr lang="en-US" altLang="zh-CN" sz="1400" b="1"/>
              <a:t> </a:t>
            </a:r>
            <a:r>
              <a:rPr lang="en-US" altLang="zh-CN" sz="1400"/>
              <a:t>serRight</a:t>
            </a:r>
            <a:r>
              <a:rPr lang="en-US" altLang="zh-CN" sz="1400" b="1"/>
              <a:t>;</a:t>
            </a:r>
          </a:p>
          <a:p>
            <a:r>
              <a:rPr lang="en-US" altLang="zh-CN" sz="1400" b="1"/>
              <a:t>        }</a:t>
            </a:r>
          </a:p>
          <a:p>
            <a:r>
              <a:rPr lang="en-US" altLang="zh-CN" sz="1400" b="1"/>
              <a:t>    </a:t>
            </a:r>
            <a:r>
              <a:rPr lang="en-US" altLang="zh-CN" sz="1400"/>
              <a:t>&lt;/script&gt;</a:t>
            </a:r>
          </a:p>
          <a:p>
            <a:pPr>
              <a:lnSpc>
                <a:spcPct val="80000"/>
              </a:lnSpc>
            </a:pPr>
            <a:endParaRPr lang="en-US" altLang="zh-CN" sz="1400"/>
          </a:p>
          <a:p>
            <a:pPr>
              <a:lnSpc>
                <a:spcPct val="80000"/>
              </a:lnSpc>
            </a:pPr>
            <a:endParaRPr lang="en-US" altLang="zh-CN" sz="1400"/>
          </a:p>
          <a:p>
            <a:pPr>
              <a:lnSpc>
                <a:spcPct val="80000"/>
              </a:lnSpc>
            </a:pPr>
            <a:endParaRPr lang="en-US" altLang="zh-CN" sz="1400"/>
          </a:p>
          <a:p>
            <a:pPr>
              <a:lnSpc>
                <a:spcPct val="80000"/>
              </a:lnSpc>
            </a:pPr>
            <a:endParaRPr lang="en-US" altLang="zh-CN" sz="1400"/>
          </a:p>
          <a:p>
            <a:pPr>
              <a:lnSpc>
                <a:spcPct val="80000"/>
              </a:lnSpc>
            </a:pPr>
            <a:r>
              <a:rPr lang="en-US" altLang="en-US" sz="1400" noProof="1"/>
              <a:t>&lt;input type="button" value="</a:t>
            </a:r>
            <a:r>
              <a:rPr lang="zh-CN" altLang="en-US" sz="1400" noProof="1"/>
              <a:t>滚动</a:t>
            </a:r>
            <a:r>
              <a:rPr lang="en-US" altLang="en-US" sz="1400" noProof="1"/>
              <a:t>" onclick="setInterval('scroll()', 500)" /&gt;</a:t>
            </a:r>
            <a:endParaRPr lang="en-US" altLang="zh-CN" sz="1400"/>
          </a:p>
          <a:p>
            <a:pPr>
              <a:lnSpc>
                <a:spcPct val="80000"/>
              </a:lnSpc>
            </a:pPr>
            <a:r>
              <a:rPr lang="zh-CN" altLang="en-US" sz="1400" noProof="1"/>
              <a:t>每调用一次</a:t>
            </a:r>
            <a:r>
              <a:rPr lang="en-US" altLang="en-US" sz="1400" noProof="1"/>
              <a:t>setInterval</a:t>
            </a:r>
            <a:r>
              <a:rPr lang="zh-CN" altLang="en-US" sz="1400" noProof="1"/>
              <a:t>都会产生一个新的定时器，并且旧的不会自动停止。所以看起来好像“越跑越快”！</a:t>
            </a:r>
            <a:endParaRPr lang="en-US" altLang="zh-CN" sz="1400"/>
          </a:p>
          <a:p>
            <a:pPr>
              <a:lnSpc>
                <a:spcPct val="80000"/>
              </a:lnSpc>
            </a:pPr>
            <a:endParaRPr lang="zh-CN" altLang="en-US" sz="1400"/>
          </a:p>
          <a:p>
            <a:pPr>
              <a:lnSpc>
                <a:spcPct val="80000"/>
              </a:lnSpc>
            </a:pPr>
            <a:r>
              <a:rPr lang="en-US" altLang="en-US" sz="1400" noProof="1"/>
              <a:t>clearInterval(setInterval('scroll()', 500))</a:t>
            </a:r>
            <a:r>
              <a:rPr lang="zh-CN" altLang="en-US" sz="1400"/>
              <a:t>，错，不会停止原先的定时器，因为</a:t>
            </a:r>
            <a:r>
              <a:rPr lang="en-US" altLang="en-US" sz="1400" noProof="1"/>
              <a:t>setInterval</a:t>
            </a:r>
            <a:r>
              <a:rPr lang="zh-CN" altLang="en-US" sz="1400"/>
              <a:t>就产生一个新的定时器，刚产生就被</a:t>
            </a:r>
            <a:r>
              <a:rPr lang="en-US" altLang="zh-CN" sz="1400"/>
              <a:t>clear</a:t>
            </a:r>
            <a:r>
              <a:rPr lang="zh-CN" altLang="en-US" sz="1400"/>
              <a:t>。</a:t>
            </a:r>
          </a:p>
          <a:p>
            <a:pPr>
              <a:lnSpc>
                <a:spcPct val="80000"/>
              </a:lnSpc>
            </a:pPr>
            <a:endParaRPr lang="zh-CN" altLang="en-US" sz="1400"/>
          </a:p>
          <a:p>
            <a:pPr>
              <a:lnSpc>
                <a:spcPct val="80000"/>
              </a:lnSpc>
            </a:pPr>
            <a:r>
              <a:rPr lang="en-US" altLang="en-US" sz="1400" noProof="1"/>
              <a:t>&lt;!DOCTYPE html PUBLIC "-//W3C//DTD XHTML 1.0 Transitional//EN" "http://www.w3.org/TR/xhtml1/DTD/xhtml1-transitional.dtd"&gt;</a:t>
            </a:r>
          </a:p>
          <a:p>
            <a:pPr>
              <a:lnSpc>
                <a:spcPct val="80000"/>
              </a:lnSpc>
            </a:pPr>
            <a:r>
              <a:rPr lang="en-US" altLang="en-US" sz="1400" noProof="1"/>
              <a:t>&lt;html xmlns="http://www.w3.org/1999/xhtml" &gt;</a:t>
            </a:r>
          </a:p>
          <a:p>
            <a:pPr>
              <a:lnSpc>
                <a:spcPct val="80000"/>
              </a:lnSpc>
            </a:pPr>
            <a:r>
              <a:rPr lang="en-US" altLang="en-US" sz="1400" noProof="1"/>
              <a:t>&lt;head&gt;</a:t>
            </a:r>
          </a:p>
          <a:p>
            <a:pPr>
              <a:lnSpc>
                <a:spcPct val="80000"/>
              </a:lnSpc>
            </a:pPr>
            <a:r>
              <a:rPr lang="en-US" altLang="en-US" sz="1400" noProof="1"/>
              <a:t>    &lt;title&gt;</a:t>
            </a:r>
            <a:r>
              <a:rPr lang="zh-CN" altLang="en-US" sz="1400" noProof="1"/>
              <a:t>北京欢迎你</a:t>
            </a:r>
            <a:r>
              <a:rPr lang="en-US" altLang="en-US" sz="1400" noProof="1"/>
              <a:t>&lt;/title&gt;</a:t>
            </a:r>
          </a:p>
          <a:p>
            <a:pPr>
              <a:lnSpc>
                <a:spcPct val="80000"/>
              </a:lnSpc>
            </a:pPr>
            <a:r>
              <a:rPr lang="en-US" altLang="en-US" sz="1400" noProof="1"/>
              <a:t>    &lt;script type="text/javascript"&gt;</a:t>
            </a:r>
          </a:p>
          <a:p>
            <a:pPr>
              <a:lnSpc>
                <a:spcPct val="80000"/>
              </a:lnSpc>
            </a:pPr>
            <a:r>
              <a:rPr lang="en-US" altLang="en-US" sz="1400" noProof="1"/>
              <a:t>        var timerId;</a:t>
            </a:r>
          </a:p>
          <a:p>
            <a:pPr>
              <a:lnSpc>
                <a:spcPct val="80000"/>
              </a:lnSpc>
            </a:pPr>
            <a:r>
              <a:rPr lang="en-US" altLang="en-US" sz="1400" noProof="1"/>
              <a:t>        function scroll() {</a:t>
            </a:r>
          </a:p>
          <a:p>
            <a:pPr>
              <a:lnSpc>
                <a:spcPct val="80000"/>
              </a:lnSpc>
            </a:pPr>
            <a:r>
              <a:rPr lang="en-US" altLang="en-US" sz="1400" noProof="1"/>
              <a:t>            var title = document.title;</a:t>
            </a:r>
          </a:p>
          <a:p>
            <a:pPr>
              <a:lnSpc>
                <a:spcPct val="80000"/>
              </a:lnSpc>
            </a:pPr>
            <a:r>
              <a:rPr lang="en-US" altLang="en-US" sz="1400" noProof="1"/>
              <a:t>            var lastCh = title.charAt(title.length - 1); //</a:t>
            </a:r>
            <a:r>
              <a:rPr lang="zh-CN" altLang="en-US" sz="1400" noProof="1"/>
              <a:t>容易错</a:t>
            </a:r>
          </a:p>
          <a:p>
            <a:pPr>
              <a:lnSpc>
                <a:spcPct val="80000"/>
              </a:lnSpc>
            </a:pPr>
            <a:r>
              <a:rPr lang="en-US" altLang="en-US" sz="1400" noProof="1"/>
              <a:t>            var leftStr = title.substring(0, title.length - 1);</a:t>
            </a:r>
          </a:p>
          <a:p>
            <a:pPr>
              <a:lnSpc>
                <a:spcPct val="80000"/>
              </a:lnSpc>
            </a:pPr>
            <a:r>
              <a:rPr lang="en-US" altLang="en-US" sz="1400" noProof="1"/>
              <a:t>            document.title = lastCh + leftStr;</a:t>
            </a:r>
          </a:p>
          <a:p>
            <a:pPr>
              <a:lnSpc>
                <a:spcPct val="80000"/>
              </a:lnSpc>
            </a:pPr>
            <a:r>
              <a:rPr lang="en-US" altLang="en-US" sz="1400" noProof="1"/>
              <a:t>        }</a:t>
            </a:r>
          </a:p>
          <a:p>
            <a:pPr>
              <a:lnSpc>
                <a:spcPct val="80000"/>
              </a:lnSpc>
            </a:pPr>
            <a:r>
              <a:rPr lang="en-US" altLang="en-US" sz="1400" noProof="1"/>
              <a:t>        //</a:t>
            </a:r>
            <a:r>
              <a:rPr lang="zh-CN" altLang="en-US" sz="1400" noProof="1"/>
              <a:t>每调用一次</a:t>
            </a:r>
            <a:r>
              <a:rPr lang="en-US" altLang="en-US" sz="1400" noProof="1"/>
              <a:t>setInterval</a:t>
            </a:r>
            <a:r>
              <a:rPr lang="zh-CN" altLang="en-US" sz="1400" noProof="1"/>
              <a:t>都会产生一个新的定时器，并且旧的不会自动停止。所以看起来好像“越跑越快”！</a:t>
            </a:r>
          </a:p>
          <a:p>
            <a:pPr>
              <a:lnSpc>
                <a:spcPct val="80000"/>
              </a:lnSpc>
            </a:pPr>
            <a:r>
              <a:rPr lang="en-US" altLang="en-US" sz="1400" noProof="1"/>
              <a:t>    &lt;/script&gt;</a:t>
            </a:r>
          </a:p>
          <a:p>
            <a:pPr>
              <a:lnSpc>
                <a:spcPct val="80000"/>
              </a:lnSpc>
            </a:pPr>
            <a:r>
              <a:rPr lang="en-US" altLang="en-US" sz="1400" noProof="1"/>
              <a:t>&lt;/head&gt;</a:t>
            </a:r>
          </a:p>
          <a:p>
            <a:pPr>
              <a:lnSpc>
                <a:spcPct val="80000"/>
              </a:lnSpc>
            </a:pPr>
            <a:r>
              <a:rPr lang="en-US" altLang="en-US" sz="1400" noProof="1"/>
              <a:t>&lt;body&gt;</a:t>
            </a:r>
          </a:p>
          <a:p>
            <a:pPr>
              <a:lnSpc>
                <a:spcPct val="80000"/>
              </a:lnSpc>
            </a:pPr>
            <a:r>
              <a:rPr lang="en-US" altLang="en-US" sz="1400" noProof="1"/>
              <a:t>&lt;input type="button" value="</a:t>
            </a:r>
            <a:r>
              <a:rPr lang="zh-CN" altLang="en-US" sz="1400" noProof="1"/>
              <a:t>滚动</a:t>
            </a:r>
            <a:r>
              <a:rPr lang="en-US" altLang="en-US" sz="1400" noProof="1"/>
              <a:t>" onclick="if(timerId){clearInterval(timerId);}timerId=setInterval('scroll()', 500)" /&gt;</a:t>
            </a:r>
          </a:p>
          <a:p>
            <a:pPr>
              <a:lnSpc>
                <a:spcPct val="80000"/>
              </a:lnSpc>
            </a:pPr>
            <a:r>
              <a:rPr lang="en-US" altLang="en-US" sz="1400" noProof="1"/>
              <a:t>&lt;input type="button" value="</a:t>
            </a:r>
            <a:r>
              <a:rPr lang="zh-CN" altLang="en-US" sz="1400" noProof="1"/>
              <a:t>停止（错误写法）</a:t>
            </a:r>
            <a:r>
              <a:rPr lang="en-US" altLang="en-US" sz="1400" noProof="1"/>
              <a:t>" onclick="clearInterval(setInterval('scroll()', 500))" /&gt;</a:t>
            </a:r>
          </a:p>
          <a:p>
            <a:pPr>
              <a:lnSpc>
                <a:spcPct val="80000"/>
              </a:lnSpc>
            </a:pPr>
            <a:r>
              <a:rPr lang="en-US" altLang="en-US" sz="1400" noProof="1"/>
              <a:t>&lt;input type="button" value="</a:t>
            </a:r>
            <a:r>
              <a:rPr lang="zh-CN" altLang="en-US" sz="1400" noProof="1"/>
              <a:t>停止</a:t>
            </a:r>
            <a:r>
              <a:rPr lang="en-US" altLang="en-US" sz="1400" noProof="1"/>
              <a:t>" onclick="clearInterval(timerId)" /&gt;</a:t>
            </a:r>
          </a:p>
          <a:p>
            <a:pPr>
              <a:lnSpc>
                <a:spcPct val="80000"/>
              </a:lnSpc>
            </a:pPr>
            <a:r>
              <a:rPr lang="en-US" altLang="en-US" sz="1400" noProof="1"/>
              <a:t>&lt;/body&gt;</a:t>
            </a:r>
          </a:p>
          <a:p>
            <a:pPr>
              <a:lnSpc>
                <a:spcPct val="80000"/>
              </a:lnSpc>
            </a:pPr>
            <a:r>
              <a:rPr lang="en-US" altLang="en-US" sz="1400" noProof="1"/>
              <a:t>&lt;/html&gt;</a:t>
            </a:r>
          </a:p>
          <a:p>
            <a:pPr>
              <a:lnSpc>
                <a:spcPct val="80000"/>
              </a:lnSpc>
            </a:pPr>
            <a:endParaRPr lang="zh-CN" altLang="en-US" sz="1400"/>
          </a:p>
        </p:txBody>
      </p:sp>
    </p:spTree>
    <p:extLst>
      <p:ext uri="{BB962C8B-B14F-4D97-AF65-F5344CB8AC3E}">
        <p14:creationId xmlns:p14="http://schemas.microsoft.com/office/powerpoint/2010/main" val="419974897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p:spPr>
        <p:txBody>
          <a:bodyPr/>
          <a:lstStyle/>
          <a:p>
            <a:r>
              <a:rPr lang="en-US" altLang="zh-CN"/>
              <a:t>document.title = title.substr(title.length-1) + title.substr(0, title.length - 1);</a:t>
            </a:r>
          </a:p>
          <a:p>
            <a:r>
              <a:rPr lang="en-US" altLang="zh-CN"/>
              <a:t>document.title = title.charAt(title.length - 1) + title.substr(0, title.length - 1);</a:t>
            </a:r>
            <a:endParaRPr lang="zh-CN" altLang="en-US"/>
          </a:p>
          <a:p>
            <a:r>
              <a:rPr lang="en-US" altLang="zh-CN"/>
              <a:t>============</a:t>
            </a:r>
            <a:r>
              <a:rPr lang="zh-CN" altLang="en-US"/>
              <a:t>备注</a:t>
            </a:r>
            <a:r>
              <a:rPr lang="en-US" altLang="zh-CN"/>
              <a:t>1==============================</a:t>
            </a:r>
          </a:p>
          <a:p>
            <a:r>
              <a:rPr lang="en-US" altLang="zh-CN"/>
              <a:t>&lt;!DOCTYPE html PUBLIC "-//W3C//DTD XHTML 1.0 Transitional//EN" "http://www.w3.org/TR/xhtml1/DTD/xhtml1-transitional.dtd"&gt;</a:t>
            </a:r>
          </a:p>
          <a:p>
            <a:r>
              <a:rPr lang="en-US" altLang="zh-CN"/>
              <a:t>&lt;html xmlns="http://www.w3.org/1999/xhtml"&gt;</a:t>
            </a:r>
          </a:p>
          <a:p>
            <a:r>
              <a:rPr lang="en-US" altLang="zh-CN"/>
              <a:t>&lt;head&gt;</a:t>
            </a:r>
          </a:p>
          <a:p>
            <a:r>
              <a:rPr lang="en-US" altLang="zh-CN"/>
              <a:t>    &lt;title&gt;&lt;/title&gt;</a:t>
            </a:r>
          </a:p>
          <a:p>
            <a:r>
              <a:rPr lang="en-US" altLang="zh-CN"/>
              <a:t>    &lt;script type="text/javascript"&gt;</a:t>
            </a:r>
          </a:p>
          <a:p>
            <a:r>
              <a:rPr lang="en-US" altLang="zh-CN"/>
              <a:t>        var tid;</a:t>
            </a:r>
          </a:p>
          <a:p>
            <a:r>
              <a:rPr lang="en-US" altLang="zh-CN"/>
              <a:t>        function setTxtToTitle(obj) {</a:t>
            </a:r>
          </a:p>
          <a:p>
            <a:r>
              <a:rPr lang="en-US" altLang="zh-CN"/>
              <a:t>            if (tid) {</a:t>
            </a:r>
          </a:p>
          <a:p>
            <a:r>
              <a:rPr lang="en-US" altLang="zh-CN"/>
              <a:t>                clearTimeout(tid);</a:t>
            </a:r>
          </a:p>
          <a:p>
            <a:r>
              <a:rPr lang="en-US" altLang="zh-CN"/>
              <a:t>            }</a:t>
            </a:r>
          </a:p>
          <a:p>
            <a:r>
              <a:rPr lang="en-US" altLang="zh-CN"/>
              <a:t>            tid = setTimeout(function () { document.title = obj.value; }, 500);</a:t>
            </a:r>
          </a:p>
          <a:p>
            <a:endParaRPr lang="en-US" altLang="zh-CN"/>
          </a:p>
          <a:p>
            <a:r>
              <a:rPr lang="en-US" altLang="zh-CN"/>
              <a:t>        }</a:t>
            </a:r>
          </a:p>
          <a:p>
            <a:r>
              <a:rPr lang="en-US" altLang="zh-CN"/>
              <a:t>    &lt;/script&gt;</a:t>
            </a:r>
          </a:p>
          <a:p>
            <a:r>
              <a:rPr lang="en-US" altLang="zh-CN"/>
              <a:t>&lt;/head&gt;</a:t>
            </a:r>
          </a:p>
          <a:p>
            <a:r>
              <a:rPr lang="en-US" altLang="zh-CN"/>
              <a:t>&lt;body&gt;</a:t>
            </a:r>
          </a:p>
          <a:p>
            <a:r>
              <a:rPr lang="en-US" altLang="zh-CN"/>
              <a:t>    &lt;input type="text" name="name" value="" id="txt" onkeyup="setTxtToTitle(this);" /&gt;</a:t>
            </a:r>
          </a:p>
          <a:p>
            <a:r>
              <a:rPr lang="en-US" altLang="zh-CN"/>
              <a:t>&lt;/body&gt;</a:t>
            </a:r>
          </a:p>
          <a:p>
            <a:r>
              <a:rPr lang="en-US" altLang="zh-CN"/>
              <a:t>&lt;/html&gt;</a:t>
            </a:r>
          </a:p>
          <a:p>
            <a:endParaRPr lang="en-US" altLang="zh-CN"/>
          </a:p>
          <a:p>
            <a:endParaRPr lang="en-US" altLang="zh-CN"/>
          </a:p>
          <a:p>
            <a:endParaRPr lang="en-US" altLang="zh-CN"/>
          </a:p>
          <a:p>
            <a:endParaRPr lang="en-US" altLang="zh-CN"/>
          </a:p>
          <a:p>
            <a:r>
              <a:rPr lang="zh-CN" altLang="en-US"/>
              <a:t>练习，标题栏走马灯：</a:t>
            </a:r>
          </a:p>
          <a:p>
            <a:r>
              <a:rPr lang="zh-CN" altLang="en-US" b="1"/>
              <a:t>①②③④⑤</a:t>
            </a:r>
          </a:p>
          <a:p>
            <a:r>
              <a:rPr lang="zh-CN" altLang="en-US"/>
              <a:t>        </a:t>
            </a:r>
            <a:r>
              <a:rPr lang="en-US" altLang="zh-CN"/>
              <a:t>function scrollTitle() {</a:t>
            </a:r>
          </a:p>
          <a:p>
            <a:r>
              <a:rPr lang="en-US" altLang="zh-CN"/>
              <a:t>            var str = document.title;</a:t>
            </a:r>
          </a:p>
          <a:p>
            <a:r>
              <a:rPr lang="en-US" altLang="zh-CN"/>
              <a:t>            str = str.charAt(str.length - 1) + str.substring(0, str.length - 1);</a:t>
            </a:r>
          </a:p>
          <a:p>
            <a:r>
              <a:rPr lang="en-US" altLang="zh-CN"/>
              <a:t>            document.title = str;</a:t>
            </a:r>
          </a:p>
          <a:p>
            <a:r>
              <a:rPr lang="en-US" altLang="zh-CN"/>
              <a:t>        }</a:t>
            </a:r>
          </a:p>
          <a:p>
            <a:r>
              <a:rPr lang="en-US" altLang="zh-CN"/>
              <a:t>        setInterval("scrollTitle()", 500);</a:t>
            </a:r>
            <a:endParaRPr lang="zh-CN" altLang="en-US"/>
          </a:p>
          <a:p>
            <a:endParaRPr lang="zh-CN" altLang="en-US"/>
          </a:p>
        </p:txBody>
      </p:sp>
    </p:spTree>
    <p:extLst>
      <p:ext uri="{BB962C8B-B14F-4D97-AF65-F5344CB8AC3E}">
        <p14:creationId xmlns:p14="http://schemas.microsoft.com/office/powerpoint/2010/main" val="31408285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endParaRPr lang="en-US" altLang="zh-CN"/>
          </a:p>
          <a:p>
            <a:endParaRPr lang="en-US" altLang="zh-CN"/>
          </a:p>
          <a:p>
            <a:r>
              <a:rPr lang="en-US" altLang="zh-CN"/>
              <a:t>&lt;body onbeforeunload=“window.event.returnValue=‘r</a:t>
            </a:r>
            <a:r>
              <a:rPr lang="zh-CN" altLang="en-US"/>
              <a:t> </a:t>
            </a:r>
            <a:r>
              <a:rPr lang="en-US" altLang="zh-CN"/>
              <a:t>u sure?’”&gt;&lt;/body&gt; //IE</a:t>
            </a:r>
            <a:r>
              <a:rPr lang="zh-CN" altLang="en-US"/>
              <a:t>的写法</a:t>
            </a:r>
          </a:p>
          <a:p>
            <a:r>
              <a:rPr lang="en-US" altLang="zh-CN"/>
              <a:t>&lt;body onbeforeunload=“event.preventDefault();”&gt;&lt;/body&gt; //FF</a:t>
            </a:r>
          </a:p>
          <a:p>
            <a:r>
              <a:rPr lang="en-US" altLang="zh-CN"/>
              <a:t>//</a:t>
            </a:r>
            <a:r>
              <a:rPr lang="zh-CN" altLang="en-US"/>
              <a:t>不同浏览器有差别，所以这里直接用了</a:t>
            </a:r>
          </a:p>
          <a:p>
            <a:r>
              <a:rPr lang="en-US" altLang="zh-CN"/>
              <a:t>&lt;body onbeforeunload=“return ‘r</a:t>
            </a:r>
            <a:r>
              <a:rPr lang="zh-CN" altLang="en-US"/>
              <a:t> </a:t>
            </a:r>
            <a:r>
              <a:rPr lang="en-US" altLang="zh-CN"/>
              <a:t>u sure?’”&gt;&lt;/body&gt;</a:t>
            </a:r>
          </a:p>
          <a:p>
            <a:endParaRPr lang="zh-CN" altLang="en-US"/>
          </a:p>
        </p:txBody>
      </p:sp>
    </p:spTree>
    <p:extLst>
      <p:ext uri="{BB962C8B-B14F-4D97-AF65-F5344CB8AC3E}">
        <p14:creationId xmlns:p14="http://schemas.microsoft.com/office/powerpoint/2010/main" val="205395120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Box 10"/>
          <p:cNvSpPr txBox="1">
            <a:spLocks noChangeArrowheads="1"/>
          </p:cNvSpPr>
          <p:nvPr userDrawn="1"/>
        </p:nvSpPr>
        <p:spPr bwMode="auto">
          <a:xfrm>
            <a:off x="0" y="6581029"/>
            <a:ext cx="9144000" cy="276995"/>
          </a:xfrm>
          <a:prstGeom prst="rect">
            <a:avLst/>
          </a:prstGeom>
          <a:noFill/>
          <a:ln w="9525">
            <a:noFill/>
            <a:miter lim="800000"/>
            <a:headEnd/>
            <a:tailEnd/>
          </a:ln>
          <a:effectLst/>
        </p:spPr>
        <p:txBody>
          <a:bodyPr wrap="square" lIns="91436" tIns="45718" rIns="91436" bIns="45718">
            <a:spAutoFit/>
          </a:bodyPr>
          <a:lstStyle/>
          <a:p>
            <a:pPr algn="ctr">
              <a:spcBef>
                <a:spcPct val="50000"/>
              </a:spcBef>
              <a:defRPr/>
            </a:pPr>
            <a:r>
              <a:rPr lang="en-US" altLang="zh-CN" sz="1200" b="1" dirty="0">
                <a:latin typeface="华文行楷" pitchFamily="2" charset="-122"/>
                <a:ea typeface="华文行楷" pitchFamily="2" charset="-122"/>
              </a:rPr>
              <a:t> </a:t>
            </a:r>
            <a:r>
              <a:rPr lang="en-US" altLang="zh-CN" sz="1200" b="1" dirty="0" smtClean="0">
                <a:latin typeface="Times New Roman" panose="02020603050405020304" pitchFamily="18" charset="0"/>
                <a:ea typeface="华文行楷" pitchFamily="2" charset="-122"/>
                <a:cs typeface="Times New Roman" panose="02020603050405020304" pitchFamily="18" charset="0"/>
              </a:rPr>
              <a:t>www.kmdin.net</a:t>
            </a:r>
            <a:endParaRPr lang="zh-CN" altLang="en-US" sz="1200" b="0" dirty="0">
              <a:latin typeface="Times New Roman" panose="02020603050405020304" pitchFamily="18" charset="0"/>
              <a:ea typeface="华文行楷" pitchFamily="2" charset="-122"/>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Text Box 10"/>
          <p:cNvSpPr txBox="1">
            <a:spLocks noChangeArrowheads="1"/>
          </p:cNvSpPr>
          <p:nvPr userDrawn="1"/>
        </p:nvSpPr>
        <p:spPr bwMode="auto">
          <a:xfrm>
            <a:off x="0" y="6581029"/>
            <a:ext cx="9144000" cy="276995"/>
          </a:xfrm>
          <a:prstGeom prst="rect">
            <a:avLst/>
          </a:prstGeom>
          <a:noFill/>
          <a:ln w="9525">
            <a:noFill/>
            <a:miter lim="800000"/>
            <a:headEnd/>
            <a:tailEnd/>
          </a:ln>
          <a:effectLst/>
        </p:spPr>
        <p:txBody>
          <a:bodyPr wrap="square" lIns="91436" tIns="45718" rIns="91436" bIns="45718">
            <a:spAutoFit/>
          </a:bodyPr>
          <a:lstStyle/>
          <a:p>
            <a:pPr algn="ctr">
              <a:spcBef>
                <a:spcPct val="50000"/>
              </a:spcBef>
              <a:defRPr/>
            </a:pPr>
            <a:r>
              <a:rPr lang="en-US" altLang="zh-CN" sz="1200" b="1" dirty="0">
                <a:latin typeface="华文行楷" pitchFamily="2" charset="-122"/>
                <a:ea typeface="华文行楷" pitchFamily="2" charset="-122"/>
              </a:rPr>
              <a:t> </a:t>
            </a:r>
            <a:r>
              <a:rPr lang="en-US" altLang="zh-CN" sz="1200" b="1" dirty="0" smtClean="0">
                <a:latin typeface="Times New Roman" panose="02020603050405020304" pitchFamily="18" charset="0"/>
                <a:ea typeface="华文行楷" pitchFamily="2" charset="-122"/>
                <a:cs typeface="Times New Roman" panose="02020603050405020304" pitchFamily="18" charset="0"/>
              </a:rPr>
              <a:t>www.kmdin.net</a:t>
            </a:r>
            <a:endParaRPr lang="zh-CN" altLang="en-US" sz="1200" b="0" dirty="0">
              <a:latin typeface="Times New Roman" panose="02020603050405020304" pitchFamily="18" charset="0"/>
              <a:ea typeface="华文行楷" pitchFamily="2" charset="-122"/>
              <a:cs typeface="Times New Roman" panose="02020603050405020304" pitchFamily="18" charset="0"/>
            </a:endParaRPr>
          </a:p>
        </p:txBody>
      </p:sp>
    </p:spTree>
    <p:extLst>
      <p:ext uri="{BB962C8B-B14F-4D97-AF65-F5344CB8AC3E}">
        <p14:creationId xmlns:p14="http://schemas.microsoft.com/office/powerpoint/2010/main" val="3969053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blog.csdn.net/avon520/archive/2008/08/18/2790590.aspx"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www.360doc.com/content/09/0319/12/16915_2855107.shtml"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t.sohu.com/reg/reg.js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500043"/>
            <a:ext cx="7772400" cy="1214445"/>
          </a:xfrm>
        </p:spPr>
        <p:txBody>
          <a:bodyPr>
            <a:normAutofit/>
          </a:bodyPr>
          <a:lstStyle/>
          <a:p>
            <a:pPr>
              <a:spcBef>
                <a:spcPct val="50000"/>
              </a:spcBef>
            </a:pPr>
            <a:r>
              <a:rPr lang="en-US" altLang="zh-CN" sz="6600" dirty="0" smtClean="0"/>
              <a:t>DOM</a:t>
            </a:r>
            <a:r>
              <a:rPr lang="zh-CN" altLang="en-US" sz="6600" dirty="0" smtClean="0"/>
              <a:t>操作</a:t>
            </a:r>
            <a:endParaRPr lang="zh-CN" altLang="en-US" sz="6600" dirty="0"/>
          </a:p>
        </p:txBody>
      </p:sp>
      <p:sp>
        <p:nvSpPr>
          <p:cNvPr id="4" name="副标题 3"/>
          <p:cNvSpPr>
            <a:spLocks noGrp="1"/>
          </p:cNvSpPr>
          <p:nvPr>
            <p:ph type="subTitle" idx="1"/>
          </p:nvPr>
        </p:nvSpPr>
        <p:spPr>
          <a:xfrm>
            <a:off x="1371600" y="5013176"/>
            <a:ext cx="6400800" cy="625624"/>
          </a:xfrm>
        </p:spPr>
        <p:txBody>
          <a:bodyPr/>
          <a:lstStyle/>
          <a:p>
            <a:pPr>
              <a:spcBef>
                <a:spcPct val="50000"/>
              </a:spcBef>
            </a:pPr>
            <a:r>
              <a:rPr lang="en-US" altLang="zh-CN" dirty="0" smtClean="0">
                <a:solidFill>
                  <a:schemeClr val="tx1"/>
                </a:solidFill>
              </a:rPr>
              <a:t>www.kmdin.net</a:t>
            </a:r>
            <a:endParaRPr lang="en-US" altLang="zh-C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ltLang="zh-CN"/>
              <a:t>window</a:t>
            </a:r>
            <a:r>
              <a:rPr lang="zh-CN" altLang="en-US"/>
              <a:t>对象的方法</a:t>
            </a:r>
            <a:r>
              <a:rPr lang="en-US" altLang="zh-CN"/>
              <a:t>2</a:t>
            </a:r>
          </a:p>
        </p:txBody>
      </p:sp>
      <p:sp>
        <p:nvSpPr>
          <p:cNvPr id="22531" name="Rectangle 3"/>
          <p:cNvSpPr>
            <a:spLocks noGrp="1" noChangeArrowheads="1"/>
          </p:cNvSpPr>
          <p:nvPr>
            <p:ph type="body" idx="4294967295"/>
          </p:nvPr>
        </p:nvSpPr>
        <p:spPr/>
        <p:txBody>
          <a:bodyPr>
            <a:normAutofit fontScale="85000" lnSpcReduction="10000"/>
          </a:bodyPr>
          <a:lstStyle/>
          <a:p>
            <a:r>
              <a:rPr lang="en-US" altLang="zh-CN"/>
              <a:t>window.setInterval(code,delay)//</a:t>
            </a:r>
            <a:r>
              <a:rPr lang="zh-CN" altLang="en-US"/>
              <a:t>每隔一段时间执行指定的代码（类似于</a:t>
            </a:r>
            <a:r>
              <a:rPr lang="en-US" altLang="zh-CN"/>
              <a:t>winForm</a:t>
            </a:r>
            <a:r>
              <a:rPr lang="zh-CN" altLang="en-US"/>
              <a:t>中的</a:t>
            </a:r>
            <a:r>
              <a:rPr lang="en-US" altLang="zh-CN"/>
              <a:t>Timer</a:t>
            </a:r>
            <a:r>
              <a:rPr lang="zh-CN" altLang="en-US"/>
              <a:t>控件。）</a:t>
            </a:r>
          </a:p>
          <a:p>
            <a:pPr lvl="1"/>
            <a:r>
              <a:rPr lang="zh-CN" altLang="en-US"/>
              <a:t>第一个参数：指定的代码字符串</a:t>
            </a:r>
          </a:p>
          <a:p>
            <a:pPr lvl="1"/>
            <a:r>
              <a:rPr lang="zh-CN" altLang="en-US"/>
              <a:t>第二个参数：时间间隔（毫秒数）</a:t>
            </a:r>
          </a:p>
          <a:p>
            <a:pPr lvl="1"/>
            <a:r>
              <a:rPr lang="en-US" altLang="zh-CN"/>
              <a:t>var intervalId=setInterval(“alert(‘hello’);”,1000);</a:t>
            </a:r>
          </a:p>
          <a:p>
            <a:r>
              <a:rPr lang="en-US" altLang="zh-CN"/>
              <a:t>window.clearInterval(intervalId);//</a:t>
            </a:r>
            <a:r>
              <a:rPr lang="zh-CN" altLang="en-US"/>
              <a:t>停止计时器</a:t>
            </a:r>
          </a:p>
          <a:p>
            <a:pPr lvl="1"/>
            <a:r>
              <a:rPr lang="en-US" altLang="zh-CN"/>
              <a:t>clearInterval()</a:t>
            </a:r>
            <a:r>
              <a:rPr lang="zh-CN" altLang="en-US"/>
              <a:t>取消</a:t>
            </a:r>
            <a:r>
              <a:rPr lang="en-US" altLang="zh-CN"/>
              <a:t>setInterval</a:t>
            </a:r>
            <a:r>
              <a:rPr lang="zh-CN" altLang="en-US"/>
              <a:t>的定时执行，相当于</a:t>
            </a:r>
            <a:r>
              <a:rPr lang="en-US" altLang="zh-CN"/>
              <a:t>Timer</a:t>
            </a:r>
            <a:r>
              <a:rPr lang="zh-CN" altLang="en-US"/>
              <a:t>中的</a:t>
            </a:r>
            <a:r>
              <a:rPr lang="en-US" altLang="zh-CN"/>
              <a:t>Enabled=False</a:t>
            </a:r>
            <a:r>
              <a:rPr lang="zh-CN" altLang="en-US"/>
              <a:t>。因为</a:t>
            </a:r>
            <a:r>
              <a:rPr lang="en-US" altLang="zh-CN"/>
              <a:t>setInterval</a:t>
            </a:r>
            <a:r>
              <a:rPr lang="zh-CN" altLang="en-US"/>
              <a:t>可以设定多个定时，所以</a:t>
            </a:r>
            <a:r>
              <a:rPr lang="en-US" altLang="zh-CN"/>
              <a:t>clearInterval</a:t>
            </a:r>
            <a:r>
              <a:rPr lang="zh-CN" altLang="en-US"/>
              <a:t>要指定清除那个定时器的标识，即</a:t>
            </a:r>
            <a:r>
              <a:rPr lang="en-US" altLang="zh-CN"/>
              <a:t>setInterval</a:t>
            </a:r>
            <a:r>
              <a:rPr lang="zh-CN" altLang="en-US"/>
              <a:t>的返回值。</a:t>
            </a:r>
          </a:p>
          <a:p>
            <a:pPr lvl="1"/>
            <a:r>
              <a:rPr lang="zh-CN" altLang="en-US"/>
              <a:t>案例：文本框自增。</a:t>
            </a:r>
          </a:p>
        </p:txBody>
      </p:sp>
    </p:spTree>
    <p:extLst>
      <p:ext uri="{BB962C8B-B14F-4D97-AF65-F5344CB8AC3E}">
        <p14:creationId xmlns:p14="http://schemas.microsoft.com/office/powerpoint/2010/main" val="1796941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altLang="zh-CN"/>
              <a:t>window</a:t>
            </a:r>
            <a:r>
              <a:rPr lang="zh-CN" altLang="en-US"/>
              <a:t>对象的方法</a:t>
            </a:r>
            <a:r>
              <a:rPr lang="en-US" altLang="zh-CN"/>
              <a:t>3</a:t>
            </a:r>
          </a:p>
        </p:txBody>
      </p:sp>
      <p:sp>
        <p:nvSpPr>
          <p:cNvPr id="24579" name="Rectangle 3"/>
          <p:cNvSpPr>
            <a:spLocks noGrp="1" noChangeArrowheads="1"/>
          </p:cNvSpPr>
          <p:nvPr>
            <p:ph type="body" idx="4294967295"/>
          </p:nvPr>
        </p:nvSpPr>
        <p:spPr/>
        <p:txBody>
          <a:bodyPr/>
          <a:lstStyle/>
          <a:p>
            <a:pPr>
              <a:lnSpc>
                <a:spcPct val="90000"/>
              </a:lnSpc>
            </a:pPr>
            <a:r>
              <a:rPr lang="en-US" altLang="zh-CN" sz="1800"/>
              <a:t>setTimeout</a:t>
            </a:r>
            <a:r>
              <a:rPr lang="zh-CN" altLang="en-US" sz="1800"/>
              <a:t>也是定时执行，但是不像</a:t>
            </a:r>
            <a:r>
              <a:rPr lang="en-US" altLang="zh-CN" sz="1800"/>
              <a:t>setInterval</a:t>
            </a:r>
            <a:r>
              <a:rPr lang="zh-CN" altLang="en-US" sz="1800"/>
              <a:t>那样是重复的定时执行，</a:t>
            </a:r>
            <a:r>
              <a:rPr lang="zh-CN" altLang="en-US" sz="3600" b="1">
                <a:solidFill>
                  <a:srgbClr val="FF0000"/>
                </a:solidFill>
              </a:rPr>
              <a:t>只执行一次</a:t>
            </a:r>
            <a:r>
              <a:rPr lang="zh-CN" altLang="en-US" sz="1800"/>
              <a:t>，</a:t>
            </a:r>
            <a:r>
              <a:rPr lang="en-US" altLang="zh-CN" sz="1800"/>
              <a:t>clearTimeout</a:t>
            </a:r>
            <a:r>
              <a:rPr lang="zh-CN" altLang="en-US" sz="1800"/>
              <a:t>也是清除定时。很好区分：</a:t>
            </a:r>
            <a:r>
              <a:rPr lang="en-US" altLang="zh-CN" sz="1800"/>
              <a:t>Interval</a:t>
            </a:r>
            <a:r>
              <a:rPr lang="zh-CN" altLang="en-US" sz="1800"/>
              <a:t>：间隔；</a:t>
            </a:r>
            <a:r>
              <a:rPr lang="en-US" altLang="zh-CN" sz="1800"/>
              <a:t>timeout</a:t>
            </a:r>
            <a:r>
              <a:rPr lang="zh-CN" altLang="en-US" sz="1800"/>
              <a:t>：超时。</a:t>
            </a:r>
          </a:p>
          <a:p>
            <a:pPr lvl="1">
              <a:lnSpc>
                <a:spcPct val="90000"/>
              </a:lnSpc>
              <a:buFontTx/>
              <a:buNone/>
            </a:pPr>
            <a:r>
              <a:rPr lang="en-US" altLang="zh-CN" sz="1800"/>
              <a:t>var timeoutId = setTimeout("alert('hello')", 2000);</a:t>
            </a:r>
          </a:p>
          <a:p>
            <a:pPr>
              <a:lnSpc>
                <a:spcPct val="90000"/>
              </a:lnSpc>
            </a:pPr>
            <a:r>
              <a:rPr lang="zh-CN" altLang="en-US" sz="1800"/>
              <a:t>案例：实现标题栏走马灯的效果，也就是浏览器的标题文字每隔</a:t>
            </a:r>
            <a:r>
              <a:rPr lang="en-US" altLang="zh-CN" sz="1800"/>
              <a:t>500ms</a:t>
            </a:r>
            <a:r>
              <a:rPr lang="zh-CN" altLang="en-US" sz="1800"/>
              <a:t>向右滚动一下。提示：标题为</a:t>
            </a:r>
            <a:r>
              <a:rPr lang="en-US" altLang="zh-CN" sz="1800"/>
              <a:t>document.title</a:t>
            </a:r>
            <a:r>
              <a:rPr lang="zh-CN" altLang="en-US" sz="1800"/>
              <a:t>属性。实现代码参考备注。</a:t>
            </a:r>
          </a:p>
          <a:p>
            <a:pPr>
              <a:lnSpc>
                <a:spcPct val="90000"/>
              </a:lnSpc>
            </a:pPr>
            <a:r>
              <a:rPr lang="zh-CN" altLang="en-US" sz="1800"/>
              <a:t>练习：刚进入的时候还是向左滚动，点击</a:t>
            </a:r>
            <a:r>
              <a:rPr lang="en-US" altLang="zh-CN" sz="1800"/>
              <a:t>【</a:t>
            </a:r>
            <a:r>
              <a:rPr lang="zh-CN" altLang="en-US" sz="1800"/>
              <a:t>向左</a:t>
            </a:r>
            <a:r>
              <a:rPr lang="en-US" altLang="zh-CN" sz="1800"/>
              <a:t>】</a:t>
            </a:r>
            <a:r>
              <a:rPr lang="zh-CN" altLang="en-US" sz="1800"/>
              <a:t>按钮就向左连续滚动，点击</a:t>
            </a:r>
            <a:r>
              <a:rPr lang="en-US" altLang="zh-CN" sz="1800"/>
              <a:t>【</a:t>
            </a:r>
            <a:r>
              <a:rPr lang="zh-CN" altLang="en-US" sz="1800"/>
              <a:t>向右</a:t>
            </a:r>
            <a:r>
              <a:rPr lang="en-US" altLang="zh-CN" sz="1800"/>
              <a:t>】</a:t>
            </a:r>
            <a:r>
              <a:rPr lang="zh-CN" altLang="en-US" sz="1800"/>
              <a:t>按钮就向右连续滚动。</a:t>
            </a:r>
          </a:p>
          <a:p>
            <a:pPr lvl="1">
              <a:lnSpc>
                <a:spcPct val="90000"/>
              </a:lnSpc>
            </a:pPr>
            <a:r>
              <a:rPr lang="zh-CN" altLang="en-US" sz="1800"/>
              <a:t>思路</a:t>
            </a:r>
            <a:r>
              <a:rPr lang="en-US" altLang="zh-CN" sz="1800"/>
              <a:t>1</a:t>
            </a:r>
            <a:r>
              <a:rPr lang="zh-CN" altLang="en-US" sz="1800"/>
              <a:t>、</a:t>
            </a:r>
            <a:r>
              <a:rPr lang="en-US" altLang="zh-CN" sz="1800"/>
              <a:t>”</a:t>
            </a:r>
            <a:r>
              <a:rPr lang="zh-CN" altLang="en-US" sz="1800"/>
              <a:t>全局变量</a:t>
            </a:r>
            <a:r>
              <a:rPr lang="en-US" altLang="zh-CN" sz="1800"/>
              <a:t>”</a:t>
            </a:r>
            <a:r>
              <a:rPr lang="zh-CN" altLang="en-US" sz="1800"/>
              <a:t>，标志当前的滚动方向，当点击向左的时候</a:t>
            </a:r>
            <a:r>
              <a:rPr lang="en-US" altLang="zh-CN" sz="1800"/>
              <a:t>dir="left",</a:t>
            </a:r>
            <a:r>
              <a:rPr lang="zh-CN" altLang="en-US" sz="1800"/>
              <a:t>向右</a:t>
            </a:r>
            <a:r>
              <a:rPr lang="en-US" altLang="zh-CN" sz="1800"/>
              <a:t>dir="right"</a:t>
            </a:r>
            <a:r>
              <a:rPr lang="zh-CN" altLang="en-US" sz="1800"/>
              <a:t>。</a:t>
            </a:r>
          </a:p>
          <a:p>
            <a:pPr lvl="1">
              <a:lnSpc>
                <a:spcPct val="90000"/>
              </a:lnSpc>
            </a:pPr>
            <a:r>
              <a:rPr lang="zh-CN" altLang="en-US" sz="1800"/>
              <a:t>思路</a:t>
            </a:r>
            <a:r>
              <a:rPr lang="en-US" altLang="zh-CN" sz="1800"/>
              <a:t>2</a:t>
            </a:r>
            <a:r>
              <a:rPr lang="zh-CN" altLang="en-US" sz="1800"/>
              <a:t>、</a:t>
            </a:r>
            <a:r>
              <a:rPr lang="en-US" altLang="zh-CN" sz="1800"/>
              <a:t>scrollleft scroolright,</a:t>
            </a:r>
            <a:r>
              <a:rPr lang="zh-CN" altLang="en-US" sz="1800"/>
              <a:t>向右滚的时候将</a:t>
            </a:r>
            <a:r>
              <a:rPr lang="en-US" altLang="zh-CN" sz="1800"/>
              <a:t>scrollleft</a:t>
            </a:r>
            <a:r>
              <a:rPr lang="zh-CN" altLang="en-US" sz="1800"/>
              <a:t>的</a:t>
            </a:r>
            <a:r>
              <a:rPr lang="en-US" altLang="zh-CN" sz="1800"/>
              <a:t>Interval clear</a:t>
            </a:r>
            <a:r>
              <a:rPr lang="zh-CN" altLang="en-US" sz="1800"/>
              <a:t>掉，然后</a:t>
            </a:r>
            <a:r>
              <a:rPr lang="en-US" altLang="zh-CN" sz="1800"/>
              <a:t>setInterval</a:t>
            </a:r>
            <a:r>
              <a:rPr lang="zh-CN" altLang="en-US" sz="1800"/>
              <a:t>启动</a:t>
            </a:r>
            <a:r>
              <a:rPr lang="en-US" altLang="zh-CN" sz="1800"/>
              <a:t>scrollright</a:t>
            </a:r>
          </a:p>
          <a:p>
            <a:pPr>
              <a:lnSpc>
                <a:spcPct val="90000"/>
              </a:lnSpc>
            </a:pPr>
            <a:r>
              <a:rPr lang="zh-CN" altLang="en-US" sz="1800"/>
              <a:t>延迟操作。见备注</a:t>
            </a:r>
            <a:r>
              <a:rPr lang="en-US" altLang="zh-CN" sz="1800"/>
              <a:t>1.</a:t>
            </a:r>
          </a:p>
        </p:txBody>
      </p:sp>
    </p:spTree>
    <p:extLst>
      <p:ext uri="{BB962C8B-B14F-4D97-AF65-F5344CB8AC3E}">
        <p14:creationId xmlns:p14="http://schemas.microsoft.com/office/powerpoint/2010/main" val="243626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zh-CN"/>
              <a:t>body</a:t>
            </a:r>
            <a:r>
              <a:rPr lang="zh-CN" altLang="en-US"/>
              <a:t>、</a:t>
            </a:r>
            <a:r>
              <a:rPr lang="en-US" altLang="zh-CN"/>
              <a:t>document</a:t>
            </a:r>
            <a:r>
              <a:rPr lang="zh-CN" altLang="en-US"/>
              <a:t>对象的事件</a:t>
            </a:r>
          </a:p>
        </p:txBody>
      </p:sp>
      <p:sp>
        <p:nvSpPr>
          <p:cNvPr id="26627" name="Rectangle 3"/>
          <p:cNvSpPr>
            <a:spLocks noGrp="1" noChangeArrowheads="1"/>
          </p:cNvSpPr>
          <p:nvPr>
            <p:ph type="body" idx="4294967295"/>
          </p:nvPr>
        </p:nvSpPr>
        <p:spPr>
          <a:xfrm>
            <a:off x="755650" y="1989138"/>
            <a:ext cx="7696200" cy="4464050"/>
          </a:xfrm>
        </p:spPr>
        <p:txBody>
          <a:bodyPr>
            <a:normAutofit lnSpcReduction="10000"/>
          </a:bodyPr>
          <a:lstStyle/>
          <a:p>
            <a:pPr>
              <a:lnSpc>
                <a:spcPct val="90000"/>
              </a:lnSpc>
            </a:pPr>
            <a:r>
              <a:rPr lang="en-US" altLang="zh-CN" sz="1800"/>
              <a:t>onload</a:t>
            </a:r>
            <a:r>
              <a:rPr lang="zh-CN" altLang="en-US" sz="1800"/>
              <a:t>（页面加载后触发）</a:t>
            </a:r>
          </a:p>
          <a:p>
            <a:pPr lvl="1">
              <a:lnSpc>
                <a:spcPct val="90000"/>
              </a:lnSpc>
            </a:pPr>
            <a:r>
              <a:rPr lang="zh-CN" altLang="en-US" sz="1800"/>
              <a:t>网页加载完毕时触发，浏览器是</a:t>
            </a:r>
            <a:r>
              <a:rPr lang="zh-CN" altLang="en-US" sz="1800">
                <a:solidFill>
                  <a:srgbClr val="FF0000"/>
                </a:solidFill>
              </a:rPr>
              <a:t>一边下载文档、一边解析执行</a:t>
            </a:r>
            <a:r>
              <a:rPr lang="zh-CN" altLang="en-US" sz="1800"/>
              <a:t>，可能会出现</a:t>
            </a:r>
            <a:r>
              <a:rPr lang="en-US" altLang="zh-CN" sz="1800">
                <a:solidFill>
                  <a:srgbClr val="FF0000"/>
                </a:solidFill>
              </a:rPr>
              <a:t>JavaScript</a:t>
            </a:r>
            <a:r>
              <a:rPr lang="zh-CN" altLang="en-US" sz="1800">
                <a:solidFill>
                  <a:srgbClr val="FF0000"/>
                </a:solidFill>
              </a:rPr>
              <a:t>执行时需要操作某个元素，这个元素还没有加载</a:t>
            </a:r>
            <a:r>
              <a:rPr lang="zh-CN" altLang="en-US" sz="1800"/>
              <a:t>，如果这样就要把操作的代码放到</a:t>
            </a:r>
            <a:r>
              <a:rPr lang="en-US" altLang="zh-CN" sz="1800">
                <a:solidFill>
                  <a:srgbClr val="FF0000"/>
                </a:solidFill>
              </a:rPr>
              <a:t>body</a:t>
            </a:r>
            <a:r>
              <a:rPr lang="zh-CN" altLang="en-US" sz="1800">
                <a:solidFill>
                  <a:srgbClr val="FF0000"/>
                </a:solidFill>
              </a:rPr>
              <a:t>的</a:t>
            </a:r>
            <a:r>
              <a:rPr lang="en-US" altLang="zh-CN" sz="1800">
                <a:solidFill>
                  <a:srgbClr val="FF0000"/>
                </a:solidFill>
              </a:rPr>
              <a:t>onload</a:t>
            </a:r>
            <a:r>
              <a:rPr lang="zh-CN" altLang="en-US" sz="1800">
                <a:solidFill>
                  <a:srgbClr val="FF0000"/>
                </a:solidFill>
              </a:rPr>
              <a:t>事件中</a:t>
            </a:r>
            <a:r>
              <a:rPr lang="zh-CN" altLang="en-US" sz="1800"/>
              <a:t>，或者可以把</a:t>
            </a:r>
            <a:r>
              <a:rPr lang="en-US" altLang="zh-CN" sz="1800"/>
              <a:t>JavaScript</a:t>
            </a:r>
            <a:r>
              <a:rPr lang="zh-CN" altLang="en-US" sz="1800"/>
              <a:t>放到元素之后。元素的</a:t>
            </a:r>
            <a:r>
              <a:rPr lang="en-US" altLang="zh-CN" sz="1800"/>
              <a:t>onload</a:t>
            </a:r>
            <a:r>
              <a:rPr lang="zh-CN" altLang="en-US" sz="1800"/>
              <a:t>事件是元素自己加载完毕时触发，</a:t>
            </a:r>
            <a:r>
              <a:rPr lang="en-US" altLang="zh-CN" sz="1800"/>
              <a:t>body onload</a:t>
            </a:r>
            <a:r>
              <a:rPr lang="zh-CN" altLang="en-US" sz="1800"/>
              <a:t>才是全部加载完成。</a:t>
            </a:r>
          </a:p>
          <a:p>
            <a:pPr lvl="1">
              <a:lnSpc>
                <a:spcPct val="90000"/>
              </a:lnSpc>
            </a:pPr>
            <a:r>
              <a:rPr lang="en-US" altLang="zh-CN" sz="1800"/>
              <a:t>window.</a:t>
            </a:r>
            <a:r>
              <a:rPr lang="zh-CN" altLang="en-US" sz="1800"/>
              <a:t>控件</a:t>
            </a:r>
            <a:r>
              <a:rPr lang="en-US" altLang="zh-CN" sz="1800"/>
              <a:t>Id</a:t>
            </a:r>
            <a:r>
              <a:rPr lang="zh-CN" altLang="en-US" sz="1800"/>
              <a:t>（不建议使用）</a:t>
            </a:r>
          </a:p>
          <a:p>
            <a:pPr lvl="1">
              <a:lnSpc>
                <a:spcPct val="90000"/>
              </a:lnSpc>
            </a:pPr>
            <a:r>
              <a:rPr lang="en-US" altLang="zh-CN" sz="1800"/>
              <a:t>document.getElementById(“</a:t>
            </a:r>
            <a:r>
              <a:rPr lang="zh-CN" altLang="en-US" sz="1800"/>
              <a:t>控件</a:t>
            </a:r>
            <a:r>
              <a:rPr lang="en-US" altLang="zh-CN" sz="1800"/>
              <a:t>Id”);(</a:t>
            </a:r>
            <a:r>
              <a:rPr lang="zh-CN" altLang="en-US" sz="1800"/>
              <a:t>推荐</a:t>
            </a:r>
            <a:r>
              <a:rPr lang="en-US" altLang="zh-CN" sz="1800"/>
              <a:t>)</a:t>
            </a:r>
          </a:p>
          <a:p>
            <a:pPr>
              <a:lnSpc>
                <a:spcPct val="90000"/>
              </a:lnSpc>
            </a:pPr>
            <a:r>
              <a:rPr lang="en-US" altLang="zh-CN" sz="1800"/>
              <a:t>onunload</a:t>
            </a:r>
            <a:r>
              <a:rPr lang="zh-CN" altLang="en-US" sz="1800"/>
              <a:t>（页面卸载后触发）</a:t>
            </a:r>
          </a:p>
          <a:p>
            <a:pPr lvl="1">
              <a:lnSpc>
                <a:spcPct val="90000"/>
              </a:lnSpc>
            </a:pPr>
            <a:r>
              <a:rPr lang="zh-CN" altLang="en-US" sz="1800"/>
              <a:t>网页关闭（或者离开）</a:t>
            </a:r>
            <a:r>
              <a:rPr lang="zh-CN" altLang="en-US" sz="1800" b="1" u="sng"/>
              <a:t>后</a:t>
            </a:r>
            <a:r>
              <a:rPr lang="zh-CN" altLang="en-US" sz="1800"/>
              <a:t>触发。</a:t>
            </a:r>
            <a:r>
              <a:rPr lang="en-US" altLang="zh-CN" sz="1800"/>
              <a:t>//</a:t>
            </a:r>
            <a:r>
              <a:rPr lang="zh-CN" altLang="en-US" sz="1800"/>
              <a:t>刷新页面的时候、关闭选项卡的时候（多个选项卡）</a:t>
            </a:r>
          </a:p>
          <a:p>
            <a:pPr>
              <a:lnSpc>
                <a:spcPct val="90000"/>
              </a:lnSpc>
            </a:pPr>
            <a:r>
              <a:rPr lang="en-US" altLang="zh-CN" sz="1800"/>
              <a:t>onbeforeunload</a:t>
            </a:r>
            <a:r>
              <a:rPr lang="zh-CN" altLang="en-US" sz="1800"/>
              <a:t>（页面卸载前触发）</a:t>
            </a:r>
          </a:p>
          <a:p>
            <a:pPr lvl="1">
              <a:lnSpc>
                <a:spcPct val="90000"/>
              </a:lnSpc>
            </a:pPr>
            <a:r>
              <a:rPr lang="zh-CN" altLang="en-US" sz="1800"/>
              <a:t>在网页准备关闭（或者离开）前触发。</a:t>
            </a:r>
            <a:r>
              <a:rPr lang="en-US" altLang="zh-CN" sz="1800"/>
              <a:t>//</a:t>
            </a:r>
            <a:r>
              <a:rPr lang="zh-CN" altLang="en-US" sz="1800"/>
              <a:t>注意浏览器缓存</a:t>
            </a:r>
          </a:p>
          <a:p>
            <a:pPr lvl="1">
              <a:lnSpc>
                <a:spcPct val="90000"/>
              </a:lnSpc>
            </a:pPr>
            <a:r>
              <a:rPr lang="en-US" altLang="zh-CN" sz="1800"/>
              <a:t>&lt;body onbeforeunload=“</a:t>
            </a:r>
            <a:r>
              <a:rPr lang="en-US" altLang="zh-CN" sz="1800">
                <a:solidFill>
                  <a:srgbClr val="FF0000"/>
                </a:solidFill>
              </a:rPr>
              <a:t>return ‘</a:t>
            </a:r>
            <a:r>
              <a:rPr lang="zh-CN" altLang="en-US" sz="1800">
                <a:solidFill>
                  <a:srgbClr val="FF0000"/>
                </a:solidFill>
              </a:rPr>
              <a:t>真的要放弃发帖退出吗</a:t>
            </a:r>
            <a:r>
              <a:rPr lang="en-US" altLang="zh-CN" sz="1800">
                <a:solidFill>
                  <a:srgbClr val="FF0000"/>
                </a:solidFill>
              </a:rPr>
              <a:t>?’; </a:t>
            </a:r>
            <a:r>
              <a:rPr lang="en-US" altLang="zh-CN" sz="1800"/>
              <a:t>”&gt;</a:t>
            </a:r>
            <a:r>
              <a:rPr lang="zh-CN" altLang="en-US" sz="1800"/>
              <a:t>。显示的文字随浏览器版本而有差异。</a:t>
            </a:r>
            <a:r>
              <a:rPr lang="en-US" altLang="zh-CN" sz="1800"/>
              <a:t>// =“window.event.returnValue=‘’</a:t>
            </a:r>
            <a:r>
              <a:rPr lang="zh-CN" altLang="en-US" sz="1800"/>
              <a:t>只兼容</a:t>
            </a:r>
            <a:r>
              <a:rPr lang="en-US" altLang="zh-CN" sz="1800"/>
              <a:t>IE</a:t>
            </a:r>
          </a:p>
        </p:txBody>
      </p:sp>
    </p:spTree>
    <p:extLst>
      <p:ext uri="{BB962C8B-B14F-4D97-AF65-F5344CB8AC3E}">
        <p14:creationId xmlns:p14="http://schemas.microsoft.com/office/powerpoint/2010/main" val="4130964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zh-CN"/>
              <a:t>其他事件</a:t>
            </a:r>
          </a:p>
        </p:txBody>
      </p:sp>
      <p:sp>
        <p:nvSpPr>
          <p:cNvPr id="28675" name="Rectangle 3"/>
          <p:cNvSpPr>
            <a:spLocks noGrp="1" noChangeArrowheads="1"/>
          </p:cNvSpPr>
          <p:nvPr>
            <p:ph type="body" idx="4294967295"/>
          </p:nvPr>
        </p:nvSpPr>
        <p:spPr/>
        <p:txBody>
          <a:bodyPr>
            <a:normAutofit lnSpcReduction="10000"/>
          </a:bodyPr>
          <a:lstStyle/>
          <a:p>
            <a:r>
              <a:rPr lang="zh-CN" altLang="en-US"/>
              <a:t>除了属性之外，当然还有通用的</a:t>
            </a:r>
            <a:r>
              <a:rPr lang="en-US" altLang="zh-CN"/>
              <a:t>HTML</a:t>
            </a:r>
            <a:r>
              <a:rPr lang="zh-CN" altLang="en-US"/>
              <a:t>元素的事件：</a:t>
            </a:r>
            <a:r>
              <a:rPr lang="en-US" altLang="zh-CN"/>
              <a:t>onclick</a:t>
            </a:r>
            <a:r>
              <a:rPr lang="zh-CN" altLang="en-US"/>
              <a:t>（单击）、</a:t>
            </a:r>
            <a:r>
              <a:rPr lang="en-US" altLang="zh-CN"/>
              <a:t>ondblclick</a:t>
            </a:r>
            <a:r>
              <a:rPr lang="zh-CN" altLang="en-US"/>
              <a:t>（双击）、</a:t>
            </a:r>
            <a:r>
              <a:rPr lang="en-US" altLang="zh-CN"/>
              <a:t>onkeydown</a:t>
            </a:r>
            <a:r>
              <a:rPr lang="zh-CN" altLang="en-US"/>
              <a:t>（按键按下）、</a:t>
            </a:r>
            <a:r>
              <a:rPr lang="en-US" altLang="zh-CN"/>
              <a:t>onkeypress</a:t>
            </a:r>
            <a:r>
              <a:rPr lang="zh-CN" altLang="en-US"/>
              <a:t>（点击按键）、</a:t>
            </a:r>
            <a:r>
              <a:rPr lang="en-US" altLang="zh-CN"/>
              <a:t>onkeyup</a:t>
            </a:r>
            <a:r>
              <a:rPr lang="zh-CN" altLang="en-US"/>
              <a:t>（按键释放）、</a:t>
            </a:r>
            <a:r>
              <a:rPr lang="en-US" altLang="zh-CN"/>
              <a:t>onmousedown</a:t>
            </a:r>
            <a:r>
              <a:rPr lang="zh-CN" altLang="en-US"/>
              <a:t>（鼠标按下）、</a:t>
            </a:r>
            <a:r>
              <a:rPr lang="en-US" altLang="zh-CN"/>
              <a:t>onmousemove</a:t>
            </a:r>
            <a:r>
              <a:rPr lang="zh-CN" altLang="en-US"/>
              <a:t>（鼠标移动）、</a:t>
            </a:r>
            <a:r>
              <a:rPr lang="en-US" altLang="zh-CN"/>
              <a:t>onmouseout</a:t>
            </a:r>
            <a:r>
              <a:rPr lang="zh-CN" altLang="en-US"/>
              <a:t>（鼠标离开元素范围）、</a:t>
            </a:r>
            <a:r>
              <a:rPr lang="en-US" altLang="zh-CN"/>
              <a:t>onmouseover</a:t>
            </a:r>
            <a:r>
              <a:rPr lang="zh-CN" altLang="en-US"/>
              <a:t>（鼠标移动到元素范围）、</a:t>
            </a:r>
            <a:r>
              <a:rPr lang="en-US" altLang="zh-CN"/>
              <a:t>onmouseup</a:t>
            </a:r>
            <a:r>
              <a:rPr lang="zh-CN" altLang="en-US"/>
              <a:t>（鼠标按键释放）、</a:t>
            </a:r>
            <a:r>
              <a:rPr lang="en-US" altLang="zh-CN"/>
              <a:t>oncontextmenu</a:t>
            </a:r>
            <a:r>
              <a:rPr lang="zh-CN" altLang="en-US"/>
              <a:t>（在浏览器中单击鼠标右键显示</a:t>
            </a:r>
            <a:r>
              <a:rPr lang="en-US" altLang="zh-CN"/>
              <a:t>”</a:t>
            </a:r>
            <a:r>
              <a:rPr lang="zh-CN" altLang="en-US"/>
              <a:t>右键菜单</a:t>
            </a:r>
            <a:r>
              <a:rPr lang="en-US" altLang="zh-CN"/>
              <a:t>”</a:t>
            </a:r>
            <a:r>
              <a:rPr lang="zh-CN" altLang="en-US"/>
              <a:t>时触发）等。</a:t>
            </a:r>
          </a:p>
        </p:txBody>
      </p:sp>
    </p:spTree>
    <p:extLst>
      <p:ext uri="{BB962C8B-B14F-4D97-AF65-F5344CB8AC3E}">
        <p14:creationId xmlns:p14="http://schemas.microsoft.com/office/powerpoint/2010/main" val="3280394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1</a:t>
            </a:r>
            <a:endParaRPr lang="zh-CN" altLang="en-US"/>
          </a:p>
        </p:txBody>
      </p:sp>
      <p:sp>
        <p:nvSpPr>
          <p:cNvPr id="29699" name="Rectangle 3"/>
          <p:cNvSpPr>
            <a:spLocks noGrp="1" noChangeArrowheads="1"/>
          </p:cNvSpPr>
          <p:nvPr>
            <p:ph type="body" idx="4294967295"/>
          </p:nvPr>
        </p:nvSpPr>
        <p:spPr/>
        <p:txBody>
          <a:bodyPr>
            <a:normAutofit fontScale="85000" lnSpcReduction="20000"/>
          </a:bodyPr>
          <a:lstStyle/>
          <a:p>
            <a:r>
              <a:rPr lang="en-US" altLang="zh-CN"/>
              <a:t>window.location</a:t>
            </a:r>
            <a:r>
              <a:rPr lang="zh-CN" altLang="en-US"/>
              <a:t>对象：</a:t>
            </a:r>
            <a:endParaRPr lang="en-US" altLang="zh-CN"/>
          </a:p>
          <a:p>
            <a:pPr lvl="1"/>
            <a:r>
              <a:rPr lang="en-US" altLang="zh-CN"/>
              <a:t>window.location.href=‘’;//</a:t>
            </a:r>
            <a:r>
              <a:rPr lang="zh-CN" altLang="en-US"/>
              <a:t>重新导航到新页面</a:t>
            </a:r>
            <a:r>
              <a:rPr lang="en-US" altLang="zh-CN"/>
              <a:t>,</a:t>
            </a:r>
            <a:r>
              <a:rPr lang="zh-CN" altLang="en-US"/>
              <a:t>可以取值，也可以赋值。</a:t>
            </a:r>
            <a:endParaRPr lang="en-US" altLang="zh-CN"/>
          </a:p>
          <a:p>
            <a:pPr lvl="1"/>
            <a:r>
              <a:rPr lang="en-US" altLang="zh-CN"/>
              <a:t>window.location.reload();//</a:t>
            </a:r>
            <a:r>
              <a:rPr lang="zh-CN" altLang="en-US"/>
              <a:t>刷新当前页</a:t>
            </a:r>
          </a:p>
          <a:p>
            <a:r>
              <a:rPr lang="en-US" altLang="zh-CN">
                <a:solidFill>
                  <a:srgbClr val="FF0000"/>
                </a:solidFill>
              </a:rPr>
              <a:t>window.event</a:t>
            </a:r>
            <a:r>
              <a:rPr lang="zh-CN" altLang="en-US"/>
              <a:t>是</a:t>
            </a:r>
            <a:r>
              <a:rPr lang="en-US" altLang="zh-CN"/>
              <a:t>IE</a:t>
            </a:r>
            <a:r>
              <a:rPr lang="zh-CN" altLang="en-US"/>
              <a:t>下非常重要的属性，用来获得发生事件时的信息，事件不局限于</a:t>
            </a:r>
            <a:r>
              <a:rPr lang="en-US" altLang="zh-CN"/>
              <a:t>window</a:t>
            </a:r>
            <a:r>
              <a:rPr lang="zh-CN" altLang="en-US"/>
              <a:t>对象的事件，所有元素的事件都可以通过</a:t>
            </a:r>
            <a:r>
              <a:rPr lang="en-US" altLang="zh-CN"/>
              <a:t>event</a:t>
            </a:r>
            <a:r>
              <a:rPr lang="zh-CN" altLang="en-US"/>
              <a:t>属性取到相关信息。类似于</a:t>
            </a:r>
            <a:r>
              <a:rPr lang="en-US" altLang="zh-CN"/>
              <a:t>winForm</a:t>
            </a:r>
            <a:r>
              <a:rPr lang="zh-CN" altLang="en-US"/>
              <a:t>中的</a:t>
            </a:r>
            <a:r>
              <a:rPr lang="en-US" altLang="zh-CN"/>
              <a:t>e(EventArgs)</a:t>
            </a:r>
            <a:r>
              <a:rPr lang="zh-CN" altLang="en-US"/>
              <a:t>。</a:t>
            </a:r>
            <a:r>
              <a:rPr lang="en-US" altLang="zh-CN"/>
              <a:t>//</a:t>
            </a:r>
            <a:r>
              <a:rPr lang="zh-CN" altLang="en-US"/>
              <a:t>兼容</a:t>
            </a:r>
            <a:r>
              <a:rPr lang="en-US" altLang="zh-CN"/>
              <a:t>IE</a:t>
            </a:r>
            <a:r>
              <a:rPr lang="zh-CN" altLang="en-US"/>
              <a:t>、</a:t>
            </a:r>
            <a:r>
              <a:rPr lang="en-US" altLang="zh-CN"/>
              <a:t>Chrome</a:t>
            </a:r>
            <a:r>
              <a:rPr lang="zh-CN" altLang="en-US"/>
              <a:t>，不兼容</a:t>
            </a:r>
            <a:r>
              <a:rPr lang="en-US" altLang="zh-CN"/>
              <a:t>FF</a:t>
            </a:r>
            <a:r>
              <a:rPr lang="zh-CN" altLang="en-US"/>
              <a:t>（用</a:t>
            </a:r>
            <a:r>
              <a:rPr lang="en-US" altLang="zh-CN"/>
              <a:t>event</a:t>
            </a:r>
            <a:r>
              <a:rPr lang="zh-CN" altLang="en-US"/>
              <a:t>参数）。</a:t>
            </a:r>
          </a:p>
          <a:p>
            <a:pPr lvl="1"/>
            <a:r>
              <a:rPr lang="en-US" altLang="zh-CN"/>
              <a:t>window.event.altKey</a:t>
            </a:r>
            <a:r>
              <a:rPr lang="zh-CN" altLang="en-US"/>
              <a:t>属性，</a:t>
            </a:r>
            <a:r>
              <a:rPr lang="en-US" altLang="zh-CN"/>
              <a:t>bool</a:t>
            </a:r>
            <a:r>
              <a:rPr lang="zh-CN" altLang="en-US"/>
              <a:t>类型，表示事件发生时是否按下了</a:t>
            </a:r>
            <a:r>
              <a:rPr lang="en-US" altLang="zh-CN"/>
              <a:t>alt</a:t>
            </a:r>
            <a:r>
              <a:rPr lang="zh-CN" altLang="en-US"/>
              <a:t>键。类似的还有</a:t>
            </a:r>
            <a:r>
              <a:rPr lang="en-US" altLang="zh-CN"/>
              <a:t>ctrlKey,shiftKey</a:t>
            </a:r>
            <a:r>
              <a:rPr lang="zh-CN" altLang="en-US"/>
              <a:t>。演示：</a:t>
            </a:r>
            <a:r>
              <a:rPr lang="en-US" altLang="zh-CN" sz="1800"/>
              <a:t>&lt;input type="button" value="</a:t>
            </a:r>
            <a:r>
              <a:rPr lang="zh-CN" altLang="en-US" sz="1800"/>
              <a:t>点击</a:t>
            </a:r>
            <a:r>
              <a:rPr lang="en-US" altLang="zh-CN" sz="1800"/>
              <a:t>" onclick="if(event.altKey){alert('Alt</a:t>
            </a:r>
            <a:r>
              <a:rPr lang="zh-CN" altLang="en-US" sz="1800"/>
              <a:t>点击</a:t>
            </a:r>
            <a:r>
              <a:rPr lang="en-US" altLang="zh-CN" sz="1800"/>
              <a:t>')}else{alert('</a:t>
            </a:r>
            <a:r>
              <a:rPr lang="zh-CN" altLang="en-US" sz="1800"/>
              <a:t>普通点击</a:t>
            </a:r>
            <a:r>
              <a:rPr lang="en-US" altLang="zh-CN" sz="1800"/>
              <a:t>')}" /&gt; </a:t>
            </a:r>
            <a:r>
              <a:rPr lang="zh-CN" altLang="en-US" sz="1800"/>
              <a:t>；</a:t>
            </a:r>
            <a:endParaRPr lang="zh-CN" altLang="en-US"/>
          </a:p>
        </p:txBody>
      </p:sp>
    </p:spTree>
    <p:extLst>
      <p:ext uri="{BB962C8B-B14F-4D97-AF65-F5344CB8AC3E}">
        <p14:creationId xmlns:p14="http://schemas.microsoft.com/office/powerpoint/2010/main" val="2281015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2</a:t>
            </a:r>
          </a:p>
        </p:txBody>
      </p:sp>
      <p:sp>
        <p:nvSpPr>
          <p:cNvPr id="31747" name="Rectangle 3"/>
          <p:cNvSpPr>
            <a:spLocks noGrp="1" noChangeArrowheads="1"/>
          </p:cNvSpPr>
          <p:nvPr>
            <p:ph type="body" idx="4294967295"/>
          </p:nvPr>
        </p:nvSpPr>
        <p:spPr>
          <a:xfrm>
            <a:off x="755650" y="1989138"/>
            <a:ext cx="7696200" cy="4368800"/>
          </a:xfrm>
        </p:spPr>
        <p:txBody>
          <a:bodyPr>
            <a:normAutofit lnSpcReduction="10000"/>
          </a:bodyPr>
          <a:lstStyle/>
          <a:p>
            <a:r>
              <a:rPr lang="en-US" altLang="zh-CN" sz="1800"/>
              <a:t>window.event</a:t>
            </a:r>
            <a:r>
              <a:rPr lang="zh-CN" altLang="en-US" sz="1800"/>
              <a:t>的属性（接上页）：</a:t>
            </a:r>
          </a:p>
          <a:p>
            <a:pPr lvl="1"/>
            <a:r>
              <a:rPr lang="en-US" altLang="zh-CN" sz="1800"/>
              <a:t>clientX</a:t>
            </a:r>
            <a:r>
              <a:rPr lang="zh-CN" altLang="en-US" sz="1800"/>
              <a:t>、</a:t>
            </a:r>
            <a:r>
              <a:rPr lang="en-US" altLang="zh-CN" sz="1800"/>
              <a:t>clientY </a:t>
            </a:r>
            <a:r>
              <a:rPr lang="zh-CN" altLang="en-US" sz="1800"/>
              <a:t>发生事件时鼠标在客户区的坐标；</a:t>
            </a:r>
            <a:r>
              <a:rPr lang="en-US" altLang="zh-CN" sz="1800"/>
              <a:t>screenX</a:t>
            </a:r>
            <a:r>
              <a:rPr lang="zh-CN" altLang="en-US" sz="1800"/>
              <a:t>、</a:t>
            </a:r>
            <a:r>
              <a:rPr lang="en-US" altLang="zh-CN" sz="1800"/>
              <a:t>screenY </a:t>
            </a:r>
            <a:r>
              <a:rPr lang="zh-CN" altLang="en-US" sz="1800"/>
              <a:t>发生事件时鼠标在屏幕上的坐标；</a:t>
            </a:r>
            <a:r>
              <a:rPr lang="en-US" altLang="zh-CN" sz="1800"/>
              <a:t>offsetX</a:t>
            </a:r>
            <a:r>
              <a:rPr lang="zh-CN" altLang="en-US" sz="1800"/>
              <a:t>、</a:t>
            </a:r>
            <a:r>
              <a:rPr lang="en-US" altLang="zh-CN" sz="1800"/>
              <a:t>offsetY </a:t>
            </a:r>
            <a:r>
              <a:rPr lang="zh-CN" altLang="en-US" sz="1800"/>
              <a:t>发生事件时鼠标相对于事件源（比如点击按钮时触发</a:t>
            </a:r>
            <a:r>
              <a:rPr lang="en-US" altLang="zh-CN" sz="1800"/>
              <a:t>onclick</a:t>
            </a:r>
            <a:r>
              <a:rPr lang="zh-CN" altLang="en-US" sz="1800"/>
              <a:t>）的坐标。当页面中有</a:t>
            </a:r>
            <a:r>
              <a:rPr lang="en-US" altLang="zh-CN" sz="1800"/>
              <a:t>&lt;!DOCTYPE</a:t>
            </a:r>
            <a:r>
              <a:rPr lang="zh-CN" altLang="en-US" sz="1800"/>
              <a:t>（文档定义）时，对</a:t>
            </a:r>
            <a:r>
              <a:rPr lang="en-US" altLang="zh-CN" sz="1800"/>
              <a:t>offsetX</a:t>
            </a:r>
            <a:r>
              <a:rPr lang="zh-CN" altLang="en-US" sz="1800"/>
              <a:t>和</a:t>
            </a:r>
            <a:r>
              <a:rPr lang="en-US" altLang="zh-CN" sz="1800"/>
              <a:t>offsetY</a:t>
            </a:r>
            <a:r>
              <a:rPr lang="zh-CN" altLang="en-US" sz="1800"/>
              <a:t>单击时的解析不同</a:t>
            </a:r>
            <a:r>
              <a:rPr lang="en-US" altLang="zh-CN" sz="1800"/>
              <a:t>(</a:t>
            </a:r>
            <a:r>
              <a:rPr lang="zh-CN" altLang="en-US" sz="1800"/>
              <a:t>使用</a:t>
            </a:r>
            <a:r>
              <a:rPr lang="en-US" altLang="zh-CN" sz="1800"/>
              <a:t>onmousedown</a:t>
            </a:r>
            <a:r>
              <a:rPr lang="zh-CN" altLang="en-US" sz="1800"/>
              <a:t>的时候与</a:t>
            </a:r>
            <a:r>
              <a:rPr lang="en-US" altLang="zh-CN" sz="1800"/>
              <a:t>onclick</a:t>
            </a:r>
            <a:r>
              <a:rPr lang="zh-CN" altLang="en-US" sz="1800"/>
              <a:t>测试结果不同。 </a:t>
            </a:r>
            <a:r>
              <a:rPr lang="en-US" altLang="zh-CN" sz="1800"/>
              <a:t>)</a:t>
            </a:r>
            <a:r>
              <a:rPr lang="zh-CN" altLang="en-US" sz="1800"/>
              <a:t>。（单击按钮中文字的时候。）</a:t>
            </a:r>
            <a:endParaRPr lang="zh-CN" altLang="en-US" sz="1800">
              <a:solidFill>
                <a:srgbClr val="70B8B8"/>
              </a:solidFill>
            </a:endParaRPr>
          </a:p>
          <a:p>
            <a:pPr lvl="1"/>
            <a:r>
              <a:rPr lang="en-US" altLang="zh-CN" sz="1800">
                <a:solidFill>
                  <a:srgbClr val="FF0000"/>
                </a:solidFill>
              </a:rPr>
              <a:t>(window.event.returnValue)returnValue</a:t>
            </a:r>
            <a:r>
              <a:rPr lang="zh-CN" altLang="en-US" sz="1800">
                <a:solidFill>
                  <a:srgbClr val="FF0000"/>
                </a:solidFill>
              </a:rPr>
              <a:t>属性，如果将</a:t>
            </a:r>
            <a:r>
              <a:rPr lang="en-US" altLang="zh-CN" sz="1800">
                <a:solidFill>
                  <a:srgbClr val="FF0000"/>
                </a:solidFill>
              </a:rPr>
              <a:t>returnValue</a:t>
            </a:r>
            <a:r>
              <a:rPr lang="zh-CN" altLang="en-US" sz="1800">
                <a:solidFill>
                  <a:srgbClr val="FF0000"/>
                </a:solidFill>
              </a:rPr>
              <a:t>设置为</a:t>
            </a:r>
            <a:r>
              <a:rPr lang="en-US" altLang="zh-CN" sz="1800">
                <a:solidFill>
                  <a:srgbClr val="FF0000"/>
                </a:solidFill>
              </a:rPr>
              <a:t>false</a:t>
            </a:r>
            <a:r>
              <a:rPr lang="zh-CN" altLang="en-US" sz="1800">
                <a:solidFill>
                  <a:srgbClr val="FF0000"/>
                </a:solidFill>
              </a:rPr>
              <a:t>，就会取消默认事件的处理。在超链接的</a:t>
            </a:r>
            <a:r>
              <a:rPr lang="en-US" altLang="zh-CN" sz="1800">
                <a:solidFill>
                  <a:srgbClr val="FF0000"/>
                </a:solidFill>
              </a:rPr>
              <a:t>onclick</a:t>
            </a:r>
            <a:r>
              <a:rPr lang="zh-CN" altLang="en-US" sz="1800">
                <a:solidFill>
                  <a:srgbClr val="FF0000"/>
                </a:solidFill>
              </a:rPr>
              <a:t>里面禁止访问</a:t>
            </a:r>
            <a:r>
              <a:rPr lang="en-US" altLang="zh-CN" sz="1800">
                <a:solidFill>
                  <a:srgbClr val="FF0000"/>
                </a:solidFill>
              </a:rPr>
              <a:t>href</a:t>
            </a:r>
            <a:r>
              <a:rPr lang="zh-CN" altLang="en-US" sz="1800">
                <a:solidFill>
                  <a:srgbClr val="FF0000"/>
                </a:solidFill>
              </a:rPr>
              <a:t>的页面。在表单校验的时候禁止提交表单到服务器，防止错误数据提交给服务器、防止页面刷新。</a:t>
            </a:r>
            <a:r>
              <a:rPr lang="en-US" altLang="zh-CN" sz="1800">
                <a:solidFill>
                  <a:srgbClr val="FF0000"/>
                </a:solidFill>
              </a:rPr>
              <a:t>(onsubmit="window.event.returnValue=false;")</a:t>
            </a:r>
            <a:endParaRPr lang="zh-CN" altLang="en-US" sz="1800">
              <a:solidFill>
                <a:srgbClr val="FF0000"/>
              </a:solidFill>
            </a:endParaRPr>
          </a:p>
          <a:p>
            <a:pPr lvl="1"/>
            <a:r>
              <a:rPr lang="en-US" altLang="zh-CN" sz="1800">
                <a:solidFill>
                  <a:srgbClr val="FF0000"/>
                </a:solidFill>
              </a:rPr>
              <a:t>window.event.returnValue</a:t>
            </a:r>
            <a:r>
              <a:rPr lang="zh-CN" altLang="en-US" sz="1800">
                <a:solidFill>
                  <a:srgbClr val="FF0000"/>
                </a:solidFill>
              </a:rPr>
              <a:t>不兼容火狐浏览器</a:t>
            </a:r>
          </a:p>
          <a:p>
            <a:pPr lvl="1"/>
            <a:r>
              <a:rPr lang="en-US" altLang="zh-CN" sz="1800"/>
              <a:t>FireFox:e. preventDefault();</a:t>
            </a:r>
            <a:r>
              <a:rPr lang="zh-CN" altLang="en-US" sz="1800"/>
              <a:t>取消事件的默认动作。</a:t>
            </a:r>
          </a:p>
          <a:p>
            <a:pPr lvl="1"/>
            <a:r>
              <a:rPr lang="zh-CN" altLang="en-US" sz="1800"/>
              <a:t>直接写</a:t>
            </a:r>
            <a:r>
              <a:rPr lang="en-US" altLang="zh-CN" sz="1800">
                <a:solidFill>
                  <a:srgbClr val="0000FF"/>
                </a:solidFill>
              </a:rPr>
              <a:t>return false</a:t>
            </a:r>
            <a:r>
              <a:rPr lang="en-US" altLang="zh-CN" sz="1800"/>
              <a:t>;IE</a:t>
            </a:r>
            <a:r>
              <a:rPr lang="zh-CN" altLang="en-US" sz="1800"/>
              <a:t>、</a:t>
            </a:r>
            <a:r>
              <a:rPr lang="en-US" altLang="zh-CN" sz="1800"/>
              <a:t>FF</a:t>
            </a:r>
            <a:r>
              <a:rPr lang="zh-CN" altLang="en-US" sz="1800"/>
              <a:t>、</a:t>
            </a:r>
            <a:r>
              <a:rPr lang="en-US" altLang="zh-CN" sz="1800"/>
              <a:t>Chrome</a:t>
            </a:r>
            <a:r>
              <a:rPr lang="zh-CN" altLang="en-US" sz="1800"/>
              <a:t>都可以。</a:t>
            </a:r>
          </a:p>
        </p:txBody>
      </p:sp>
    </p:spTree>
    <p:extLst>
      <p:ext uri="{BB962C8B-B14F-4D97-AF65-F5344CB8AC3E}">
        <p14:creationId xmlns:p14="http://schemas.microsoft.com/office/powerpoint/2010/main" val="315479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3</a:t>
            </a:r>
          </a:p>
        </p:txBody>
      </p:sp>
      <p:sp>
        <p:nvSpPr>
          <p:cNvPr id="33795" name="Rectangle 3"/>
          <p:cNvSpPr>
            <a:spLocks noGrp="1" noChangeArrowheads="1"/>
          </p:cNvSpPr>
          <p:nvPr>
            <p:ph type="body" idx="4294967295"/>
          </p:nvPr>
        </p:nvSpPr>
        <p:spPr/>
        <p:txBody>
          <a:bodyPr/>
          <a:lstStyle/>
          <a:p>
            <a:pPr>
              <a:lnSpc>
                <a:spcPct val="80000"/>
              </a:lnSpc>
            </a:pPr>
            <a:r>
              <a:rPr lang="en-US" altLang="zh-CN" sz="1800"/>
              <a:t>window.event</a:t>
            </a:r>
            <a:r>
              <a:rPr lang="zh-CN" altLang="en-US" sz="1800"/>
              <a:t>的属性（接上页）：</a:t>
            </a:r>
          </a:p>
          <a:p>
            <a:pPr lvl="1">
              <a:lnSpc>
                <a:spcPct val="80000"/>
              </a:lnSpc>
            </a:pPr>
            <a:r>
              <a:rPr lang="en-US" altLang="zh-CN" sz="1800"/>
              <a:t>srcElement</a:t>
            </a:r>
            <a:r>
              <a:rPr lang="zh-CN" altLang="en-US" sz="1800"/>
              <a:t>：获得事件源对象。几个按钮共享一个事件响应函数用。****</a:t>
            </a:r>
            <a:r>
              <a:rPr lang="en-US" altLang="zh-CN" sz="1800"/>
              <a:t>_click(object sender,EventArgs e)//IE</a:t>
            </a:r>
            <a:r>
              <a:rPr lang="zh-CN" altLang="en-US" sz="1800"/>
              <a:t>、</a:t>
            </a:r>
            <a:r>
              <a:rPr lang="en-US" altLang="zh-CN" sz="1800"/>
              <a:t>Chrome</a:t>
            </a:r>
            <a:r>
              <a:rPr lang="zh-CN" altLang="en-US" sz="1800"/>
              <a:t>支持。见备注</a:t>
            </a:r>
            <a:r>
              <a:rPr lang="en-US" altLang="zh-CN" sz="1800"/>
              <a:t>1</a:t>
            </a:r>
            <a:r>
              <a:rPr lang="zh-CN" altLang="en-US" sz="1800"/>
              <a:t>。</a:t>
            </a:r>
            <a:r>
              <a:rPr lang="en-US" altLang="zh-CN" sz="1800"/>
              <a:t>//FF</a:t>
            </a:r>
            <a:r>
              <a:rPr lang="zh-CN" altLang="en-US" sz="1800"/>
              <a:t>下用</a:t>
            </a:r>
            <a:r>
              <a:rPr lang="en-US" altLang="zh-CN" sz="1800"/>
              <a:t>e.target;</a:t>
            </a:r>
          </a:p>
          <a:p>
            <a:pPr lvl="1">
              <a:lnSpc>
                <a:spcPct val="80000"/>
              </a:lnSpc>
            </a:pPr>
            <a:r>
              <a:rPr lang="en-US" altLang="zh-CN" sz="1800"/>
              <a:t>button</a:t>
            </a:r>
            <a:r>
              <a:rPr lang="zh-CN" altLang="en-US" sz="1800"/>
              <a:t>，发生事件时鼠标按键，</a:t>
            </a:r>
            <a:r>
              <a:rPr lang="en-US" altLang="zh-CN" sz="1800"/>
              <a:t>IE:1</a:t>
            </a:r>
            <a:r>
              <a:rPr lang="zh-CN" altLang="en-US" sz="1800"/>
              <a:t>为左键，</a:t>
            </a:r>
            <a:r>
              <a:rPr lang="en-US" altLang="zh-CN" sz="1800"/>
              <a:t>2</a:t>
            </a:r>
            <a:r>
              <a:rPr lang="zh-CN" altLang="en-US" sz="1800"/>
              <a:t>为右键，</a:t>
            </a:r>
            <a:r>
              <a:rPr lang="en-US" altLang="zh-CN" sz="1800"/>
              <a:t>s4</a:t>
            </a:r>
            <a:r>
              <a:rPr lang="zh-CN" altLang="en-US" sz="1800"/>
              <a:t>中滑轮</a:t>
            </a:r>
            <a:r>
              <a:rPr lang="en-US" altLang="zh-CN" sz="1800"/>
              <a:t>//</a:t>
            </a:r>
            <a:r>
              <a:rPr lang="zh-CN" altLang="en-US" sz="1800"/>
              <a:t>要测试</a:t>
            </a:r>
            <a:r>
              <a:rPr lang="en-US" altLang="zh-CN" sz="1800"/>
              <a:t>event.button</a:t>
            </a:r>
            <a:r>
              <a:rPr lang="zh-CN" altLang="en-US" sz="1800"/>
              <a:t>的值的时候，请在</a:t>
            </a:r>
            <a:r>
              <a:rPr lang="en-US" altLang="zh-CN" sz="1800" b="1">
                <a:solidFill>
                  <a:srgbClr val="0000FF"/>
                </a:solidFill>
              </a:rPr>
              <a:t>onmousedown</a:t>
            </a:r>
            <a:r>
              <a:rPr lang="zh-CN" altLang="en-US" sz="1800"/>
              <a:t>事件中测试。在</a:t>
            </a:r>
            <a:r>
              <a:rPr lang="en-US" altLang="zh-CN" sz="1800"/>
              <a:t>onclick</a:t>
            </a:r>
            <a:r>
              <a:rPr lang="zh-CN" altLang="en-US" sz="1800"/>
              <a:t>事件中只能识别鼠标左键的单击。不同浏览器返回值可能不一样。 （不同浏览器值不一样）</a:t>
            </a:r>
          </a:p>
          <a:p>
            <a:pPr lvl="1">
              <a:lnSpc>
                <a:spcPct val="80000"/>
              </a:lnSpc>
            </a:pPr>
            <a:r>
              <a:rPr lang="zh-CN" altLang="en-US" sz="1800"/>
              <a:t>除</a:t>
            </a:r>
            <a:r>
              <a:rPr lang="en-US" altLang="zh-CN" sz="1800"/>
              <a:t>IE</a:t>
            </a:r>
            <a:r>
              <a:rPr lang="zh-CN" altLang="en-US" sz="1800"/>
              <a:t>浏览器外，其他浏览器在绑定事件处理函数时，有一个默认的参数即</a:t>
            </a:r>
            <a:r>
              <a:rPr lang="en-US" altLang="zh-CN" sz="1800"/>
              <a:t>event</a:t>
            </a:r>
            <a:r>
              <a:rPr lang="zh-CN" altLang="en-US" sz="1800"/>
              <a:t>对象。</a:t>
            </a:r>
          </a:p>
          <a:p>
            <a:pPr>
              <a:lnSpc>
                <a:spcPct val="80000"/>
              </a:lnSpc>
            </a:pPr>
            <a:r>
              <a:rPr lang="zh-CN" altLang="en-US" sz="1800"/>
              <a:t>（*）</a:t>
            </a:r>
            <a:r>
              <a:rPr lang="en-US" altLang="zh-CN" sz="1800"/>
              <a:t>screen</a:t>
            </a:r>
            <a:r>
              <a:rPr lang="zh-CN" altLang="en-US" sz="1800"/>
              <a:t>对象，获取屏幕的信息：</a:t>
            </a:r>
          </a:p>
          <a:p>
            <a:pPr lvl="1">
              <a:lnSpc>
                <a:spcPct val="80000"/>
              </a:lnSpc>
            </a:pPr>
            <a:r>
              <a:rPr lang="en-US" altLang="zh-CN" sz="1600"/>
              <a:t>alert("</a:t>
            </a:r>
            <a:r>
              <a:rPr lang="zh-CN" altLang="en-US" sz="1600"/>
              <a:t>分辨率：</a:t>
            </a:r>
            <a:r>
              <a:rPr lang="en-US" altLang="zh-CN" sz="1600"/>
              <a:t>" + screen.width + "*" + screen.height);</a:t>
            </a:r>
          </a:p>
          <a:p>
            <a:pPr lvl="1">
              <a:lnSpc>
                <a:spcPct val="80000"/>
              </a:lnSpc>
            </a:pPr>
            <a:r>
              <a:rPr lang="en-US" altLang="zh-CN" sz="1600"/>
              <a:t>        if (screen.width &lt; 1024 || screen.height &lt; 768) {</a:t>
            </a:r>
          </a:p>
          <a:p>
            <a:pPr lvl="1">
              <a:lnSpc>
                <a:spcPct val="80000"/>
              </a:lnSpc>
            </a:pPr>
            <a:r>
              <a:rPr lang="en-US" altLang="zh-CN" sz="1600"/>
              <a:t>            alert("</a:t>
            </a:r>
            <a:r>
              <a:rPr lang="zh-CN" altLang="en-US" sz="1600"/>
              <a:t>分辨率太低！</a:t>
            </a:r>
            <a:r>
              <a:rPr lang="en-US" altLang="zh-CN" sz="1600"/>
              <a:t>");</a:t>
            </a:r>
          </a:p>
          <a:p>
            <a:pPr lvl="1">
              <a:lnSpc>
                <a:spcPct val="80000"/>
              </a:lnSpc>
            </a:pPr>
            <a:r>
              <a:rPr lang="en-US" altLang="zh-CN" sz="1600"/>
              <a:t>        }</a:t>
            </a:r>
            <a:endParaRPr lang="zh-CN" altLang="en-US" sz="1600"/>
          </a:p>
        </p:txBody>
      </p:sp>
    </p:spTree>
    <p:extLst>
      <p:ext uri="{BB962C8B-B14F-4D97-AF65-F5344CB8AC3E}">
        <p14:creationId xmlns:p14="http://schemas.microsoft.com/office/powerpoint/2010/main" val="4197545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4</a:t>
            </a:r>
          </a:p>
        </p:txBody>
      </p:sp>
      <p:sp>
        <p:nvSpPr>
          <p:cNvPr id="35843" name="Rectangle 3"/>
          <p:cNvSpPr>
            <a:spLocks noGrp="1" noChangeArrowheads="1"/>
          </p:cNvSpPr>
          <p:nvPr>
            <p:ph type="body" idx="4294967295"/>
          </p:nvPr>
        </p:nvSpPr>
        <p:spPr/>
        <p:txBody>
          <a:bodyPr/>
          <a:lstStyle/>
          <a:p>
            <a:r>
              <a:rPr lang="en-US" altLang="zh-CN"/>
              <a:t>clipboardData</a:t>
            </a:r>
            <a:r>
              <a:rPr lang="zh-CN" altLang="en-US"/>
              <a:t>对象，对粘贴板的操作。</a:t>
            </a:r>
            <a:r>
              <a:rPr lang="en-US" altLang="zh-CN"/>
              <a:t>//</a:t>
            </a:r>
            <a:r>
              <a:rPr lang="zh-CN" altLang="en-US"/>
              <a:t>只支持</a:t>
            </a:r>
            <a:r>
              <a:rPr lang="en-US" altLang="zh-CN"/>
              <a:t>IE,</a:t>
            </a:r>
            <a:r>
              <a:rPr lang="en-US" altLang="zh-CN">
                <a:hlinkClick r:id="rId3"/>
              </a:rPr>
              <a:t>FF</a:t>
            </a:r>
            <a:r>
              <a:rPr lang="zh-CN" altLang="en-US">
                <a:hlinkClick r:id="rId3"/>
              </a:rPr>
              <a:t>参考资料</a:t>
            </a:r>
            <a:endParaRPr lang="zh-CN" altLang="en-US"/>
          </a:p>
          <a:p>
            <a:pPr lvl="1"/>
            <a:r>
              <a:rPr lang="en-US" altLang="zh-CN" sz="1800"/>
              <a:t>setData("Text",val)</a:t>
            </a:r>
            <a:r>
              <a:rPr lang="zh-CN" altLang="en-US" sz="1800"/>
              <a:t>，设置粘贴板中的值。</a:t>
            </a:r>
            <a:endParaRPr lang="zh-CN" altLang="en-US"/>
          </a:p>
          <a:p>
            <a:pPr lvl="1"/>
            <a:r>
              <a:rPr lang="en-US" altLang="zh-CN" sz="1800"/>
              <a:t>getData(“Text”)</a:t>
            </a:r>
            <a:r>
              <a:rPr lang="zh-CN" altLang="en-US" sz="1800"/>
              <a:t>读取粘贴板的值，返回值为粘贴板中的内容；</a:t>
            </a:r>
          </a:p>
          <a:p>
            <a:pPr lvl="1"/>
            <a:r>
              <a:rPr lang="en-US" altLang="zh-CN" sz="1800"/>
              <a:t>clearData(“Text”)</a:t>
            </a:r>
            <a:r>
              <a:rPr lang="zh-CN" altLang="en-US" sz="1800"/>
              <a:t>清空粘贴板；</a:t>
            </a:r>
          </a:p>
          <a:p>
            <a:pPr lvl="1"/>
            <a:r>
              <a:rPr lang="zh-CN" altLang="en-US" sz="1800"/>
              <a:t>案例：复制地址给友好。见备注。</a:t>
            </a:r>
          </a:p>
          <a:p>
            <a:pPr lvl="1"/>
            <a:r>
              <a:rPr lang="zh-CN" altLang="en-US" sz="1800"/>
              <a:t>当复制的时候</a:t>
            </a:r>
            <a:r>
              <a:rPr lang="en-US" altLang="zh-CN" sz="1800"/>
              <a:t>body</a:t>
            </a:r>
            <a:r>
              <a:rPr lang="zh-CN" altLang="en-US" sz="1800"/>
              <a:t>的</a:t>
            </a:r>
            <a:r>
              <a:rPr lang="en-US" altLang="zh-CN" sz="1800"/>
              <a:t>oncopy</a:t>
            </a:r>
            <a:r>
              <a:rPr lang="zh-CN" altLang="en-US" sz="1800"/>
              <a:t>方法被触发，直接</a:t>
            </a:r>
            <a:r>
              <a:rPr lang="en-US" altLang="zh-CN" sz="1800"/>
              <a:t>return false</a:t>
            </a:r>
            <a:r>
              <a:rPr lang="zh-CN" altLang="en-US" sz="1800"/>
              <a:t>就是禁止复制。</a:t>
            </a:r>
            <a:r>
              <a:rPr lang="en-US" altLang="zh-CN" sz="1800"/>
              <a:t>&lt;body oncopy="alert('</a:t>
            </a:r>
            <a:r>
              <a:rPr lang="zh-CN" altLang="en-US" sz="1800"/>
              <a:t>禁止复制！</a:t>
            </a:r>
            <a:r>
              <a:rPr lang="en-US" altLang="zh-CN" sz="1800"/>
              <a:t>');return false;"</a:t>
            </a:r>
          </a:p>
          <a:p>
            <a:pPr lvl="1"/>
            <a:r>
              <a:rPr lang="zh-CN" altLang="en-US" sz="1800"/>
              <a:t>很多元素也有</a:t>
            </a:r>
            <a:r>
              <a:rPr lang="en-US" altLang="zh-CN" sz="1800"/>
              <a:t>oncopy(</a:t>
            </a:r>
            <a:r>
              <a:rPr lang="zh-CN" altLang="en-US" sz="1800"/>
              <a:t>复制</a:t>
            </a:r>
            <a:r>
              <a:rPr lang="en-US" altLang="zh-CN" sz="1800"/>
              <a:t>)</a:t>
            </a:r>
            <a:r>
              <a:rPr lang="zh-CN" altLang="en-US" sz="1800"/>
              <a:t>、</a:t>
            </a:r>
            <a:r>
              <a:rPr lang="en-US" altLang="zh-CN" sz="1800"/>
              <a:t>onpaste</a:t>
            </a:r>
            <a:r>
              <a:rPr lang="zh-CN" altLang="en-US" sz="1800"/>
              <a:t>（粘贴）事件：</a:t>
            </a:r>
            <a:r>
              <a:rPr lang="en-US" altLang="zh-CN" sz="1800"/>
              <a:t>oncut</a:t>
            </a:r>
          </a:p>
          <a:p>
            <a:pPr lvl="1"/>
            <a:r>
              <a:rPr lang="zh-CN" altLang="en-US" sz="1800"/>
              <a:t>案例：禁止粘贴帐号。见备注。</a:t>
            </a:r>
          </a:p>
          <a:p>
            <a:pPr lvl="1"/>
            <a:r>
              <a:rPr lang="zh-CN" altLang="en-US" sz="1800"/>
              <a:t>案例：在网站中复制文章的时候，为了防止那些</a:t>
            </a:r>
            <a:r>
              <a:rPr lang="en-US" altLang="zh-CN" sz="1800"/>
              <a:t>”</a:t>
            </a:r>
            <a:r>
              <a:rPr lang="zh-CN" altLang="en-US" sz="1800"/>
              <a:t>拷贝党</a:t>
            </a:r>
            <a:r>
              <a:rPr lang="en-US" altLang="zh-CN" sz="1800"/>
              <a:t>”</a:t>
            </a:r>
            <a:r>
              <a:rPr lang="zh-CN" altLang="en-US" sz="1800"/>
              <a:t>不添加文章来源，自动在复制的内容后添加版权声明。代码见下页：</a:t>
            </a:r>
            <a:endParaRPr lang="en-US" altLang="zh-CN" sz="1800"/>
          </a:p>
        </p:txBody>
      </p:sp>
    </p:spTree>
    <p:extLst>
      <p:ext uri="{BB962C8B-B14F-4D97-AF65-F5344CB8AC3E}">
        <p14:creationId xmlns:p14="http://schemas.microsoft.com/office/powerpoint/2010/main" val="1458888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4</a:t>
            </a:r>
            <a:endParaRPr lang="zh-CN" altLang="en-US"/>
          </a:p>
        </p:txBody>
      </p:sp>
      <p:sp>
        <p:nvSpPr>
          <p:cNvPr id="37891" name="Rectangle 3"/>
          <p:cNvSpPr>
            <a:spLocks noGrp="1" noChangeArrowheads="1"/>
          </p:cNvSpPr>
          <p:nvPr>
            <p:ph type="body" idx="4294967295"/>
          </p:nvPr>
        </p:nvSpPr>
        <p:spPr/>
        <p:txBody>
          <a:bodyPr/>
          <a:lstStyle/>
          <a:p>
            <a:pPr>
              <a:lnSpc>
                <a:spcPct val="90000"/>
              </a:lnSpc>
            </a:pPr>
            <a:r>
              <a:rPr lang="zh-CN" altLang="en-US"/>
              <a:t>代码：</a:t>
            </a:r>
          </a:p>
          <a:p>
            <a:pPr lvl="1">
              <a:lnSpc>
                <a:spcPct val="90000"/>
              </a:lnSpc>
            </a:pPr>
            <a:r>
              <a:rPr lang="en-US" altLang="zh-CN" sz="1800"/>
              <a:t>function modifyClipboard() {</a:t>
            </a:r>
          </a:p>
          <a:p>
            <a:pPr lvl="1">
              <a:lnSpc>
                <a:spcPct val="90000"/>
              </a:lnSpc>
            </a:pPr>
            <a:r>
              <a:rPr lang="en-US" altLang="zh-CN" sz="1800"/>
              <a:t>clipboardData.setData('Text', clipboardData.getData('Text') + '</a:t>
            </a:r>
            <a:r>
              <a:rPr lang="zh-CN" altLang="en-US" sz="1800"/>
              <a:t>本文来自传智播客技术专区，转载请注明来源。</a:t>
            </a:r>
            <a:r>
              <a:rPr lang="en-US" altLang="zh-CN" sz="1800"/>
              <a:t>' + location.href);}</a:t>
            </a:r>
          </a:p>
          <a:p>
            <a:pPr lvl="1">
              <a:lnSpc>
                <a:spcPct val="90000"/>
              </a:lnSpc>
            </a:pPr>
            <a:r>
              <a:rPr lang="en-US" altLang="zh-CN" sz="1800"/>
              <a:t>oncopy="setTimeout('modifyClipboard()',100)“</a:t>
            </a:r>
            <a:endParaRPr lang="zh-CN" altLang="en-US" sz="1800"/>
          </a:p>
          <a:p>
            <a:pPr lvl="1">
              <a:lnSpc>
                <a:spcPct val="90000"/>
              </a:lnSpc>
            </a:pPr>
            <a:r>
              <a:rPr lang="zh-CN" altLang="en-US" sz="1800"/>
              <a:t>用户复制动作发生</a:t>
            </a:r>
            <a:r>
              <a:rPr lang="en-US" altLang="zh-CN" sz="1800"/>
              <a:t>0.1</a:t>
            </a:r>
            <a:r>
              <a:rPr lang="zh-CN" altLang="en-US" sz="1800"/>
              <a:t>秒以后再去改粘贴板中的内容。</a:t>
            </a:r>
            <a:r>
              <a:rPr lang="en-US" altLang="zh-CN" sz="1800"/>
              <a:t>100ms</a:t>
            </a:r>
            <a:r>
              <a:rPr lang="zh-CN" altLang="en-US" sz="1800"/>
              <a:t>只是一个经常取值，写</a:t>
            </a:r>
            <a:r>
              <a:rPr lang="en-US" altLang="zh-CN" sz="1800"/>
              <a:t>1000</a:t>
            </a:r>
            <a:r>
              <a:rPr lang="zh-CN" altLang="en-US" sz="1800"/>
              <a:t>、</a:t>
            </a:r>
            <a:r>
              <a:rPr lang="en-US" altLang="zh-CN" sz="1800"/>
              <a:t>10</a:t>
            </a:r>
            <a:r>
              <a:rPr lang="zh-CN" altLang="en-US" sz="1800"/>
              <a:t>、</a:t>
            </a:r>
            <a:r>
              <a:rPr lang="en-US" altLang="zh-CN" sz="1800"/>
              <a:t>50</a:t>
            </a:r>
            <a:r>
              <a:rPr lang="zh-CN" altLang="en-US" sz="1800"/>
              <a:t>、</a:t>
            </a:r>
            <a:r>
              <a:rPr lang="en-US" altLang="zh-CN" sz="1800"/>
              <a:t>200……</a:t>
            </a:r>
            <a:r>
              <a:rPr lang="zh-CN" altLang="en-US" sz="1800"/>
              <a:t>都行。不能直接在</a:t>
            </a:r>
            <a:r>
              <a:rPr lang="en-US" altLang="zh-CN" sz="1800"/>
              <a:t>oncopy</a:t>
            </a:r>
            <a:r>
              <a:rPr lang="zh-CN" altLang="en-US" sz="1800"/>
              <a:t>里修改粘贴板。</a:t>
            </a:r>
          </a:p>
          <a:p>
            <a:pPr lvl="1">
              <a:lnSpc>
                <a:spcPct val="90000"/>
              </a:lnSpc>
            </a:pPr>
            <a:r>
              <a:rPr lang="zh-CN" altLang="en-US" sz="1800"/>
              <a:t>不能直接在</a:t>
            </a:r>
            <a:r>
              <a:rPr lang="en-US" altLang="zh-CN" sz="1800"/>
              <a:t>oncopy</a:t>
            </a:r>
            <a:r>
              <a:rPr lang="zh-CN" altLang="en-US" sz="1800"/>
              <a:t>中执行对粘贴板的操作，因此设定定时器，</a:t>
            </a:r>
            <a:r>
              <a:rPr lang="en-US" altLang="zh-CN" sz="1800"/>
              <a:t>0.1</a:t>
            </a:r>
            <a:r>
              <a:rPr lang="zh-CN" altLang="en-US" sz="1800"/>
              <a:t>秒以后执行，这样就不再</a:t>
            </a:r>
            <a:r>
              <a:rPr lang="en-US" altLang="zh-CN" sz="1800"/>
              <a:t>oncopy</a:t>
            </a:r>
            <a:r>
              <a:rPr lang="zh-CN" altLang="en-US" sz="1800"/>
              <a:t>的执行调用栈上了。</a:t>
            </a:r>
          </a:p>
          <a:p>
            <a:pPr>
              <a:lnSpc>
                <a:spcPct val="90000"/>
              </a:lnSpc>
            </a:pPr>
            <a:r>
              <a:rPr lang="en-US" altLang="zh-CN"/>
              <a:t>history</a:t>
            </a:r>
            <a:r>
              <a:rPr lang="zh-CN" altLang="en-US"/>
              <a:t>操作历史记录。</a:t>
            </a:r>
          </a:p>
          <a:p>
            <a:pPr lvl="1">
              <a:lnSpc>
                <a:spcPct val="90000"/>
              </a:lnSpc>
            </a:pPr>
            <a:r>
              <a:rPr lang="en-US" altLang="zh-CN" sz="1800">
                <a:solidFill>
                  <a:srgbClr val="FF0000"/>
                </a:solidFill>
              </a:rPr>
              <a:t>window.history.back()</a:t>
            </a:r>
            <a:r>
              <a:rPr lang="zh-CN" altLang="en-US" sz="1800">
                <a:solidFill>
                  <a:srgbClr val="FF0000"/>
                </a:solidFill>
              </a:rPr>
              <a:t>后退</a:t>
            </a:r>
            <a:r>
              <a:rPr lang="zh-CN" altLang="en-US" sz="1800"/>
              <a:t>；</a:t>
            </a:r>
            <a:r>
              <a:rPr lang="en-US" altLang="zh-CN" sz="1800"/>
              <a:t>window.history.forward()</a:t>
            </a:r>
            <a:r>
              <a:rPr lang="zh-CN" altLang="en-US" sz="1800"/>
              <a:t>前进。</a:t>
            </a:r>
          </a:p>
          <a:p>
            <a:pPr lvl="1">
              <a:lnSpc>
                <a:spcPct val="90000"/>
              </a:lnSpc>
            </a:pPr>
            <a:r>
              <a:rPr lang="en-US" altLang="zh-CN" sz="1800">
                <a:solidFill>
                  <a:srgbClr val="FF0000"/>
                </a:solidFill>
              </a:rPr>
              <a:t>window.history.go(-1)</a:t>
            </a:r>
            <a:r>
              <a:rPr lang="zh-CN" altLang="en-US" sz="1800">
                <a:solidFill>
                  <a:srgbClr val="FF0000"/>
                </a:solidFill>
              </a:rPr>
              <a:t>后退</a:t>
            </a:r>
            <a:r>
              <a:rPr lang="zh-CN" altLang="en-US" sz="1800"/>
              <a:t>、</a:t>
            </a:r>
            <a:r>
              <a:rPr lang="en-US" altLang="zh-CN" sz="1800"/>
              <a:t>window.history.go(1)</a:t>
            </a:r>
            <a:r>
              <a:rPr lang="zh-CN" altLang="en-US" sz="1800"/>
              <a:t>前进</a:t>
            </a:r>
          </a:p>
        </p:txBody>
      </p:sp>
    </p:spTree>
    <p:extLst>
      <p:ext uri="{BB962C8B-B14F-4D97-AF65-F5344CB8AC3E}">
        <p14:creationId xmlns:p14="http://schemas.microsoft.com/office/powerpoint/2010/main" val="1586560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5---document</a:t>
            </a:r>
          </a:p>
        </p:txBody>
      </p:sp>
      <p:sp>
        <p:nvSpPr>
          <p:cNvPr id="38915" name="Rectangle 3"/>
          <p:cNvSpPr>
            <a:spLocks noGrp="1" noChangeArrowheads="1"/>
          </p:cNvSpPr>
          <p:nvPr>
            <p:ph type="body" idx="4294967295"/>
          </p:nvPr>
        </p:nvSpPr>
        <p:spPr/>
        <p:txBody>
          <a:bodyPr/>
          <a:lstStyle/>
          <a:p>
            <a:pPr>
              <a:lnSpc>
                <a:spcPct val="80000"/>
              </a:lnSpc>
            </a:pPr>
            <a:r>
              <a:rPr lang="en-US" altLang="zh-CN" sz="1800"/>
              <a:t>document</a:t>
            </a:r>
            <a:r>
              <a:rPr lang="zh-CN" altLang="en-US" sz="1800"/>
              <a:t>属性：</a:t>
            </a:r>
          </a:p>
          <a:p>
            <a:pPr lvl="1">
              <a:lnSpc>
                <a:spcPct val="80000"/>
              </a:lnSpc>
            </a:pPr>
            <a:r>
              <a:rPr lang="en-US" altLang="zh-CN" sz="1800"/>
              <a:t>document</a:t>
            </a:r>
            <a:r>
              <a:rPr lang="zh-CN" altLang="en-US" sz="1800"/>
              <a:t>属性是</a:t>
            </a:r>
            <a:r>
              <a:rPr lang="en-US" altLang="zh-CN" sz="1800"/>
              <a:t>window</a:t>
            </a:r>
            <a:r>
              <a:rPr lang="zh-CN" altLang="en-US" sz="1800"/>
              <a:t>对象中最复杂的属性。</a:t>
            </a:r>
          </a:p>
          <a:p>
            <a:pPr lvl="1">
              <a:lnSpc>
                <a:spcPct val="80000"/>
              </a:lnSpc>
            </a:pPr>
            <a:r>
              <a:rPr lang="zh-CN" altLang="en-US" sz="1800"/>
              <a:t>因为使用</a:t>
            </a:r>
            <a:r>
              <a:rPr lang="en-US" altLang="zh-CN" sz="1800"/>
              <a:t>window</a:t>
            </a:r>
            <a:r>
              <a:rPr lang="zh-CN" altLang="en-US" sz="1800"/>
              <a:t>对象成员的时候可以省略</a:t>
            </a:r>
            <a:r>
              <a:rPr lang="en-US" altLang="zh-CN" sz="1800"/>
              <a:t>window.</a:t>
            </a:r>
            <a:r>
              <a:rPr lang="zh-CN" altLang="en-US" sz="1800"/>
              <a:t>，所以一般直接写</a:t>
            </a:r>
            <a:r>
              <a:rPr lang="en-US" altLang="zh-CN" sz="1800"/>
              <a:t>document</a:t>
            </a:r>
            <a:r>
              <a:rPr lang="zh-CN" altLang="en-US" sz="1800"/>
              <a:t>。</a:t>
            </a:r>
          </a:p>
          <a:p>
            <a:pPr lvl="1">
              <a:lnSpc>
                <a:spcPct val="80000"/>
              </a:lnSpc>
            </a:pPr>
            <a:r>
              <a:rPr lang="en-US" altLang="zh-CN" sz="1800"/>
              <a:t>document</a:t>
            </a:r>
            <a:r>
              <a:rPr lang="zh-CN" altLang="en-US" sz="1800"/>
              <a:t>的方法：</a:t>
            </a:r>
          </a:p>
          <a:p>
            <a:pPr lvl="2">
              <a:lnSpc>
                <a:spcPct val="80000"/>
              </a:lnSpc>
            </a:pPr>
            <a:r>
              <a:rPr lang="en-US" altLang="zh-CN" sz="1800"/>
              <a:t>write();//</a:t>
            </a:r>
            <a:r>
              <a:rPr lang="zh-CN" altLang="en-US" sz="1800"/>
              <a:t>向文档中写入内容。</a:t>
            </a:r>
            <a:r>
              <a:rPr lang="en-US" altLang="zh-CN" sz="1800"/>
              <a:t>writeln()</a:t>
            </a:r>
            <a:r>
              <a:rPr lang="zh-CN" altLang="en-US" sz="1800"/>
              <a:t>，和</a:t>
            </a:r>
            <a:r>
              <a:rPr lang="en-US" altLang="zh-CN" sz="1800"/>
              <a:t>write</a:t>
            </a:r>
            <a:r>
              <a:rPr lang="zh-CN" altLang="en-US" sz="1800"/>
              <a:t>差不多，只不过最后添加一个回车。在</a:t>
            </a:r>
            <a:r>
              <a:rPr lang="en-US" altLang="zh-CN" sz="1800"/>
              <a:t>onclick</a:t>
            </a:r>
            <a:r>
              <a:rPr lang="zh-CN" altLang="en-US" sz="1800"/>
              <a:t>等事件中写的代码会冲掉页面中的内容，</a:t>
            </a:r>
            <a:r>
              <a:rPr lang="zh-CN" altLang="en-US" sz="1800" b="1">
                <a:solidFill>
                  <a:srgbClr val="FF0000"/>
                </a:solidFill>
              </a:rPr>
              <a:t>只有在页面加载过程中</a:t>
            </a:r>
            <a:r>
              <a:rPr lang="en-US" altLang="zh-CN" sz="1800" b="1">
                <a:solidFill>
                  <a:srgbClr val="FF0000"/>
                </a:solidFill>
              </a:rPr>
              <a:t>write</a:t>
            </a:r>
            <a:r>
              <a:rPr lang="zh-CN" altLang="en-US" sz="1800" b="1">
                <a:solidFill>
                  <a:srgbClr val="FF0000"/>
                </a:solidFill>
              </a:rPr>
              <a:t>才会与原有内容融合在一起。</a:t>
            </a:r>
            <a:r>
              <a:rPr lang="en-US" altLang="zh-CN" sz="1800" b="1">
                <a:solidFill>
                  <a:srgbClr val="FF0000"/>
                </a:solidFill>
              </a:rPr>
              <a:t>writeln()</a:t>
            </a:r>
            <a:r>
              <a:rPr lang="zh-CN" altLang="en-US" sz="1800" b="1">
                <a:solidFill>
                  <a:srgbClr val="FF0000"/>
                </a:solidFill>
              </a:rPr>
              <a:t>是在源代码里面换行。与</a:t>
            </a:r>
            <a:r>
              <a:rPr lang="en-US" altLang="zh-CN" sz="1800" b="1">
                <a:solidFill>
                  <a:srgbClr val="FF0000"/>
                </a:solidFill>
              </a:rPr>
              <a:t>&lt;br/&gt;</a:t>
            </a:r>
            <a:r>
              <a:rPr lang="zh-CN" altLang="en-US" sz="1800" b="1">
                <a:solidFill>
                  <a:srgbClr val="FF0000"/>
                </a:solidFill>
              </a:rPr>
              <a:t>不一样。</a:t>
            </a:r>
          </a:p>
          <a:p>
            <a:pPr lvl="2">
              <a:lnSpc>
                <a:spcPct val="80000"/>
              </a:lnSpc>
            </a:pPr>
            <a:r>
              <a:rPr lang="en-US" altLang="zh-CN" sz="1800"/>
              <a:t>document.write()</a:t>
            </a:r>
            <a:r>
              <a:rPr lang="zh-CN" altLang="en-US" sz="1800"/>
              <a:t>经常在广告代码、整合资源代码中被使用。见备注。内容联盟、广告代码、</a:t>
            </a:r>
            <a:r>
              <a:rPr lang="en-US" altLang="zh-CN" sz="1800"/>
              <a:t>cnzz</a:t>
            </a:r>
            <a:r>
              <a:rPr lang="zh-CN" altLang="en-US" sz="1800"/>
              <a:t>，不需要被主页面的站长去维护内容，只要被嵌入的</a:t>
            </a:r>
            <a:r>
              <a:rPr lang="en-US" altLang="zh-CN" sz="1800"/>
              <a:t>js</a:t>
            </a:r>
            <a:r>
              <a:rPr lang="zh-CN" altLang="en-US" sz="1800"/>
              <a:t>内容提供商修改内容，显示的内容就变了。</a:t>
            </a:r>
          </a:p>
          <a:p>
            <a:pPr lvl="2">
              <a:lnSpc>
                <a:spcPct val="80000"/>
              </a:lnSpc>
            </a:pPr>
            <a:r>
              <a:rPr lang="zh-CN" altLang="en-US" sz="1800"/>
              <a:t>（使用</a:t>
            </a:r>
            <a:r>
              <a:rPr lang="en-US" altLang="zh-CN" sz="1800"/>
              <a:t>pre</a:t>
            </a:r>
            <a:r>
              <a:rPr lang="zh-CN" altLang="en-US" sz="1800"/>
              <a:t>标签看</a:t>
            </a:r>
            <a:r>
              <a:rPr lang="en-US" altLang="zh-CN" sz="1800"/>
              <a:t>write()</a:t>
            </a:r>
            <a:r>
              <a:rPr lang="zh-CN" altLang="en-US" sz="1800"/>
              <a:t>与</a:t>
            </a:r>
            <a:r>
              <a:rPr lang="en-US" altLang="zh-CN" sz="1800"/>
              <a:t>writeln()</a:t>
            </a:r>
            <a:r>
              <a:rPr lang="zh-CN" altLang="en-US" sz="1800"/>
              <a:t>的区别，效果，见备注</a:t>
            </a:r>
            <a:r>
              <a:rPr lang="en-US" altLang="zh-CN" sz="1800"/>
              <a:t>1</a:t>
            </a:r>
            <a:r>
              <a:rPr lang="zh-CN" altLang="en-US" sz="1800"/>
              <a:t>）</a:t>
            </a:r>
          </a:p>
          <a:p>
            <a:pPr lvl="2">
              <a:lnSpc>
                <a:spcPct val="80000"/>
              </a:lnSpc>
            </a:pPr>
            <a:r>
              <a:rPr lang="en-US" altLang="zh-CN" sz="1800"/>
              <a:t>Js</a:t>
            </a:r>
            <a:r>
              <a:rPr lang="zh-CN" altLang="en-US" sz="1800"/>
              <a:t>脚本一执行就会访问服务器。超链接诶还需要点击。</a:t>
            </a:r>
          </a:p>
          <a:p>
            <a:pPr lvl="2">
              <a:lnSpc>
                <a:spcPct val="80000"/>
              </a:lnSpc>
            </a:pPr>
            <a:endParaRPr lang="en-US" altLang="zh-CN" sz="1800"/>
          </a:p>
        </p:txBody>
      </p:sp>
    </p:spTree>
    <p:extLst>
      <p:ext uri="{BB962C8B-B14F-4D97-AF65-F5344CB8AC3E}">
        <p14:creationId xmlns:p14="http://schemas.microsoft.com/office/powerpoint/2010/main" val="249431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zh-CN"/>
              <a:t>DOM</a:t>
            </a:r>
            <a:r>
              <a:rPr lang="zh-CN" altLang="en-US"/>
              <a:t>入门</a:t>
            </a:r>
          </a:p>
        </p:txBody>
      </p:sp>
      <p:sp>
        <p:nvSpPr>
          <p:cNvPr id="9219" name="Rectangle 3"/>
          <p:cNvSpPr>
            <a:spLocks noGrp="1" noChangeArrowheads="1"/>
          </p:cNvSpPr>
          <p:nvPr>
            <p:ph type="body" idx="4294967295"/>
          </p:nvPr>
        </p:nvSpPr>
        <p:spPr/>
        <p:txBody>
          <a:bodyPr/>
          <a:lstStyle/>
          <a:p>
            <a:pPr>
              <a:lnSpc>
                <a:spcPct val="110000"/>
              </a:lnSpc>
            </a:pPr>
            <a:r>
              <a:rPr lang="en-US" altLang="zh-CN" sz="1800"/>
              <a:t>DOM</a:t>
            </a:r>
            <a:r>
              <a:rPr lang="zh-CN" altLang="en-US" sz="1800"/>
              <a:t>就是</a:t>
            </a:r>
            <a:r>
              <a:rPr lang="en-US" altLang="zh-CN" sz="1800"/>
              <a:t>Html</a:t>
            </a:r>
            <a:r>
              <a:rPr lang="zh-CN" altLang="en-US" sz="1800"/>
              <a:t>页面的模型，将每个标签都做为一个对象，</a:t>
            </a:r>
            <a:r>
              <a:rPr lang="en-US" altLang="zh-CN" sz="1800"/>
              <a:t>JavaScript</a:t>
            </a:r>
            <a:r>
              <a:rPr lang="zh-CN" altLang="en-US" sz="1800"/>
              <a:t>通过调用</a:t>
            </a:r>
            <a:r>
              <a:rPr lang="en-US" altLang="zh-CN" sz="1800"/>
              <a:t>DOM</a:t>
            </a:r>
            <a:r>
              <a:rPr lang="zh-CN" altLang="en-US" sz="1800"/>
              <a:t>中的属性、方法就可以对网页中的文本框、层等元素进行编程控制。比如通过操作文本框的</a:t>
            </a:r>
            <a:r>
              <a:rPr lang="en-US" altLang="zh-CN" sz="1800"/>
              <a:t>DOM</a:t>
            </a:r>
            <a:r>
              <a:rPr lang="zh-CN" altLang="en-US" sz="1800"/>
              <a:t>对象，就可以读取文本框中的值、设置文本框中的值。 </a:t>
            </a:r>
            <a:r>
              <a:rPr lang="en-US" altLang="zh-CN" sz="1800"/>
              <a:t>JavaScript→DOM</a:t>
            </a:r>
            <a:r>
              <a:rPr lang="zh-CN" altLang="en-US" sz="1800"/>
              <a:t>就是</a:t>
            </a:r>
            <a:r>
              <a:rPr lang="en-US" altLang="zh-CN" sz="1800"/>
              <a:t>C#→.Net Framwork</a:t>
            </a:r>
            <a:r>
              <a:rPr lang="zh-CN" altLang="en-US" sz="1800"/>
              <a:t>。没有</a:t>
            </a:r>
            <a:r>
              <a:rPr lang="en-US" altLang="zh-CN" sz="1800"/>
              <a:t>.net</a:t>
            </a:r>
            <a:r>
              <a:rPr lang="zh-CN" altLang="en-US" sz="1800"/>
              <a:t>，</a:t>
            </a:r>
            <a:r>
              <a:rPr lang="en-US" altLang="zh-CN" sz="1800"/>
              <a:t>C#</a:t>
            </a:r>
            <a:r>
              <a:rPr lang="zh-CN" altLang="en-US" sz="1800"/>
              <a:t>只能</a:t>
            </a:r>
            <a:r>
              <a:rPr lang="en-US" altLang="zh-CN" sz="1800"/>
              <a:t>for</a:t>
            </a:r>
            <a:r>
              <a:rPr lang="zh-CN" altLang="en-US" sz="1800"/>
              <a:t>、</a:t>
            </a:r>
            <a:r>
              <a:rPr lang="en-US" altLang="zh-CN" sz="1800"/>
              <a:t>while</a:t>
            </a:r>
            <a:r>
              <a:rPr lang="zh-CN" altLang="en-US" sz="1800"/>
              <a:t>，连</a:t>
            </a:r>
            <a:r>
              <a:rPr lang="en-US" altLang="zh-CN" sz="1800"/>
              <a:t>WriteLine</a:t>
            </a:r>
            <a:r>
              <a:rPr lang="zh-CN" altLang="en-US" sz="1800"/>
              <a:t>、</a:t>
            </a:r>
            <a:r>
              <a:rPr lang="en-US" altLang="zh-CN" sz="1800"/>
              <a:t>MessageBox</a:t>
            </a:r>
            <a:r>
              <a:rPr lang="zh-CN" altLang="en-US" sz="1800"/>
              <a:t>都不行。</a:t>
            </a:r>
            <a:r>
              <a:rPr lang="en-US" altLang="zh-CN" sz="1800"/>
              <a:t>DOM</a:t>
            </a:r>
            <a:r>
              <a:rPr lang="zh-CN" altLang="en-US" sz="1800"/>
              <a:t>就是一些让</a:t>
            </a:r>
            <a:r>
              <a:rPr lang="en-US" altLang="zh-CN" sz="1800"/>
              <a:t>JavaScript</a:t>
            </a:r>
            <a:r>
              <a:rPr lang="zh-CN" altLang="en-US" sz="1800"/>
              <a:t>能操作</a:t>
            </a:r>
            <a:r>
              <a:rPr lang="en-US" altLang="zh-CN" sz="1800"/>
              <a:t>Html</a:t>
            </a:r>
            <a:r>
              <a:rPr lang="zh-CN" altLang="en-US" sz="1800"/>
              <a:t>页面控件的类、函数。</a:t>
            </a:r>
          </a:p>
          <a:p>
            <a:pPr>
              <a:lnSpc>
                <a:spcPct val="110000"/>
              </a:lnSpc>
            </a:pPr>
            <a:r>
              <a:rPr lang="en-US" altLang="zh-CN" sz="1800"/>
              <a:t>DOM</a:t>
            </a:r>
            <a:r>
              <a:rPr lang="zh-CN" altLang="en-US" sz="1800"/>
              <a:t>也像</a:t>
            </a:r>
            <a:r>
              <a:rPr lang="en-US" altLang="zh-CN" sz="1800"/>
              <a:t>WinForm</a:t>
            </a:r>
            <a:r>
              <a:rPr lang="zh-CN" altLang="en-US" sz="1800"/>
              <a:t>一样，通过事件、属性、方法进行编程。</a:t>
            </a:r>
          </a:p>
          <a:p>
            <a:pPr>
              <a:lnSpc>
                <a:spcPct val="110000"/>
              </a:lnSpc>
            </a:pPr>
            <a:r>
              <a:rPr lang="en-US" altLang="zh-CN" sz="1800"/>
              <a:t>CSS+JavaScript+DOM=DHtml</a:t>
            </a:r>
          </a:p>
          <a:p>
            <a:pPr>
              <a:lnSpc>
                <a:spcPct val="110000"/>
              </a:lnSpc>
            </a:pPr>
            <a:r>
              <a:rPr lang="zh-CN" altLang="en-US" sz="1800"/>
              <a:t>学习阶段只考虑</a:t>
            </a:r>
            <a:r>
              <a:rPr lang="en-US" altLang="zh-CN" sz="1800"/>
              <a:t>IE</a:t>
            </a:r>
            <a:r>
              <a:rPr lang="zh-CN" altLang="en-US" sz="1800"/>
              <a:t>。用</a:t>
            </a:r>
            <a:r>
              <a:rPr lang="en-US" altLang="zh-CN" sz="1800"/>
              <a:t>IE Collection</a:t>
            </a:r>
            <a:r>
              <a:rPr lang="zh-CN" altLang="en-US" sz="1800"/>
              <a:t>安装</a:t>
            </a:r>
            <a:r>
              <a:rPr lang="en-US" altLang="zh-CN" sz="1800"/>
              <a:t>IE</a:t>
            </a:r>
            <a:r>
              <a:rPr lang="zh-CN" altLang="en-US" sz="1800"/>
              <a:t>所有版本，学习使用</a:t>
            </a:r>
            <a:r>
              <a:rPr lang="en-US" altLang="zh-CN" sz="1800"/>
              <a:t>IE6</a:t>
            </a:r>
            <a:r>
              <a:rPr lang="zh-CN" altLang="en-US" sz="1800"/>
              <a:t>（要调试必须使用本机安装的版本）。</a:t>
            </a:r>
            <a:r>
              <a:rPr lang="en-US" altLang="zh-CN" sz="1800"/>
              <a:t>//js DOM</a:t>
            </a:r>
            <a:r>
              <a:rPr lang="zh-CN" altLang="en-US" sz="1800"/>
              <a:t>在不同的浏览器下支持不一样。</a:t>
            </a:r>
            <a:r>
              <a:rPr lang="en-US" altLang="zh-CN" sz="1800"/>
              <a:t>(IETester)</a:t>
            </a:r>
          </a:p>
        </p:txBody>
      </p:sp>
    </p:spTree>
    <p:extLst>
      <p:ext uri="{BB962C8B-B14F-4D97-AF65-F5344CB8AC3E}">
        <p14:creationId xmlns:p14="http://schemas.microsoft.com/office/powerpoint/2010/main" val="2422030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6---document</a:t>
            </a:r>
            <a:endParaRPr lang="zh-CN" altLang="en-US"/>
          </a:p>
        </p:txBody>
      </p:sp>
      <p:sp>
        <p:nvSpPr>
          <p:cNvPr id="40963" name="Rectangle 3"/>
          <p:cNvSpPr>
            <a:spLocks noGrp="1" noChangeArrowheads="1"/>
          </p:cNvSpPr>
          <p:nvPr>
            <p:ph type="body" idx="4294967295"/>
          </p:nvPr>
        </p:nvSpPr>
        <p:spPr>
          <a:xfrm>
            <a:off x="755650" y="1989138"/>
            <a:ext cx="7696200" cy="4392612"/>
          </a:xfrm>
        </p:spPr>
        <p:txBody>
          <a:bodyPr/>
          <a:lstStyle/>
          <a:p>
            <a:pPr>
              <a:lnSpc>
                <a:spcPct val="110000"/>
              </a:lnSpc>
            </a:pPr>
            <a:r>
              <a:rPr lang="zh-CN" altLang="en-US" sz="1600"/>
              <a:t>最基本的</a:t>
            </a:r>
            <a:r>
              <a:rPr lang="en-US" altLang="zh-CN" sz="1600"/>
              <a:t>DOM</a:t>
            </a:r>
            <a:r>
              <a:rPr lang="zh-CN" altLang="en-US" sz="1600"/>
              <a:t>遍历演示。见备注</a:t>
            </a:r>
            <a:r>
              <a:rPr lang="en-US" altLang="zh-CN" sz="1600"/>
              <a:t>1</a:t>
            </a:r>
            <a:r>
              <a:rPr lang="zh-CN" altLang="en-US" sz="1600"/>
              <a:t>。（*）</a:t>
            </a:r>
          </a:p>
          <a:p>
            <a:pPr>
              <a:lnSpc>
                <a:spcPct val="110000"/>
              </a:lnSpc>
            </a:pPr>
            <a:r>
              <a:rPr lang="en-US" altLang="zh-CN" sz="1600"/>
              <a:t>getElementById(), </a:t>
            </a:r>
            <a:r>
              <a:rPr lang="zh-CN" altLang="en-US" sz="1600"/>
              <a:t>（非常常用），根据元素的</a:t>
            </a:r>
            <a:r>
              <a:rPr lang="en-US" altLang="zh-CN" sz="1600"/>
              <a:t>Id</a:t>
            </a:r>
            <a:r>
              <a:rPr lang="zh-CN" altLang="en-US" sz="1600"/>
              <a:t>获得对象，网页中</a:t>
            </a:r>
            <a:r>
              <a:rPr lang="en-US" altLang="zh-CN" sz="1600"/>
              <a:t>id</a:t>
            </a:r>
            <a:r>
              <a:rPr lang="zh-CN" altLang="en-US" sz="1600"/>
              <a:t>不能重复。也可以直接通过元素的</a:t>
            </a:r>
            <a:r>
              <a:rPr lang="en-US" altLang="zh-CN" sz="1600"/>
              <a:t>id</a:t>
            </a:r>
            <a:r>
              <a:rPr lang="zh-CN" altLang="en-US" sz="1600"/>
              <a:t>来引用元素，但是有有效范围、</a:t>
            </a:r>
            <a:r>
              <a:rPr lang="en-US" altLang="zh-CN" sz="1600"/>
              <a:t>form1.textbox1</a:t>
            </a:r>
            <a:r>
              <a:rPr lang="zh-CN" altLang="en-US" sz="1600"/>
              <a:t>之类的问题（当元素放在</a:t>
            </a:r>
            <a:r>
              <a:rPr lang="en-US" altLang="zh-CN" sz="1600"/>
              <a:t>form</a:t>
            </a:r>
            <a:r>
              <a:rPr lang="zh-CN" altLang="en-US" sz="1600"/>
              <a:t>中的时候（在</a:t>
            </a:r>
            <a:r>
              <a:rPr lang="en-US" altLang="zh-CN" sz="1600"/>
              <a:t>html</a:t>
            </a:r>
            <a:r>
              <a:rPr lang="zh-CN" altLang="en-US" sz="1600"/>
              <a:t>页面中需要通过</a:t>
            </a:r>
            <a:r>
              <a:rPr lang="en-US" altLang="zh-CN" sz="1600"/>
              <a:t>form.</a:t>
            </a:r>
            <a:r>
              <a:rPr lang="zh-CN" altLang="en-US" sz="1600"/>
              <a:t>元素</a:t>
            </a:r>
            <a:r>
              <a:rPr lang="en-US" altLang="zh-CN" sz="1600"/>
              <a:t>id</a:t>
            </a:r>
            <a:r>
              <a:rPr lang="zh-CN" altLang="en-US" sz="1600"/>
              <a:t>）），因此</a:t>
            </a:r>
            <a:r>
              <a:rPr lang="zh-CN" altLang="en-US" sz="1600">
                <a:solidFill>
                  <a:srgbClr val="FF0000"/>
                </a:solidFill>
              </a:rPr>
              <a:t>不建议直接通过</a:t>
            </a:r>
            <a:r>
              <a:rPr lang="en-US" altLang="zh-CN" sz="1600">
                <a:solidFill>
                  <a:srgbClr val="FF0000"/>
                </a:solidFill>
              </a:rPr>
              <a:t>id</a:t>
            </a:r>
            <a:r>
              <a:rPr lang="zh-CN" altLang="en-US" sz="1600">
                <a:solidFill>
                  <a:srgbClr val="FF0000"/>
                </a:solidFill>
              </a:rPr>
              <a:t>操作元素，而是通过</a:t>
            </a:r>
            <a:r>
              <a:rPr lang="en-US" altLang="zh-CN" sz="1600">
                <a:solidFill>
                  <a:srgbClr val="FF0000"/>
                </a:solidFill>
              </a:rPr>
              <a:t>getElementById</a:t>
            </a:r>
            <a:r>
              <a:rPr lang="zh-CN" altLang="en-US" sz="1600">
                <a:solidFill>
                  <a:srgbClr val="FF0000"/>
                </a:solidFill>
              </a:rPr>
              <a:t>。</a:t>
            </a:r>
            <a:endParaRPr lang="zh-CN" altLang="en-US" sz="1600"/>
          </a:p>
          <a:p>
            <a:pPr>
              <a:lnSpc>
                <a:spcPct val="110000"/>
              </a:lnSpc>
            </a:pPr>
            <a:r>
              <a:rPr lang="en-US" altLang="zh-CN" sz="1600"/>
              <a:t>getElement</a:t>
            </a:r>
            <a:r>
              <a:rPr lang="en-US" altLang="zh-CN" sz="1600">
                <a:solidFill>
                  <a:srgbClr val="FF0000"/>
                </a:solidFill>
              </a:rPr>
              <a:t>s</a:t>
            </a:r>
            <a:r>
              <a:rPr lang="en-US" altLang="zh-CN" sz="1600"/>
              <a:t>ByName()</a:t>
            </a:r>
            <a:r>
              <a:rPr lang="zh-CN" altLang="en-US" sz="1600"/>
              <a:t>，根据元素的</a:t>
            </a:r>
            <a:r>
              <a:rPr lang="en-US" altLang="zh-CN" sz="1600"/>
              <a:t>name</a:t>
            </a:r>
            <a:r>
              <a:rPr lang="zh-CN" altLang="en-US" sz="1600"/>
              <a:t>获得对象，由于页面中元素的</a:t>
            </a:r>
            <a:r>
              <a:rPr lang="en-US" altLang="zh-CN" sz="1600"/>
              <a:t>name</a:t>
            </a:r>
            <a:r>
              <a:rPr lang="zh-CN" altLang="en-US" sz="1600"/>
              <a:t>可以重复，比如多个</a:t>
            </a:r>
            <a:r>
              <a:rPr lang="en-US" altLang="zh-CN" sz="1600"/>
              <a:t>RadioButton</a:t>
            </a:r>
            <a:r>
              <a:rPr lang="zh-CN" altLang="en-US" sz="1600"/>
              <a:t>的</a:t>
            </a:r>
            <a:r>
              <a:rPr lang="en-US" altLang="zh-CN" sz="1600"/>
              <a:t>name</a:t>
            </a:r>
            <a:r>
              <a:rPr lang="zh-CN" altLang="en-US" sz="1600"/>
              <a:t>一样，因此</a:t>
            </a:r>
            <a:r>
              <a:rPr lang="en-US" altLang="zh-CN" sz="1600"/>
              <a:t>getElementsByName</a:t>
            </a:r>
            <a:r>
              <a:rPr lang="zh-CN" altLang="en-US" sz="1600"/>
              <a:t>返回值是对象数组。</a:t>
            </a:r>
          </a:p>
          <a:p>
            <a:pPr>
              <a:lnSpc>
                <a:spcPct val="110000"/>
              </a:lnSpc>
            </a:pPr>
            <a:r>
              <a:rPr lang="en-US" altLang="zh-CN" sz="1600"/>
              <a:t>getElement</a:t>
            </a:r>
            <a:r>
              <a:rPr lang="en-US" altLang="zh-CN" sz="1600">
                <a:solidFill>
                  <a:srgbClr val="FF0000"/>
                </a:solidFill>
              </a:rPr>
              <a:t>s</a:t>
            </a:r>
            <a:r>
              <a:rPr lang="en-US" altLang="zh-CN" sz="1600"/>
              <a:t>ByTagName()</a:t>
            </a:r>
            <a:r>
              <a:rPr lang="zh-CN" altLang="en-US" sz="1600"/>
              <a:t>，获得指定标签名称的元素数组，比如</a:t>
            </a:r>
            <a:r>
              <a:rPr lang="en-US" altLang="zh-CN" sz="1600"/>
              <a:t>getElementsByTagName(“p”)</a:t>
            </a:r>
            <a:r>
              <a:rPr lang="zh-CN" altLang="en-US" sz="1600"/>
              <a:t>可以获得所有的</a:t>
            </a:r>
            <a:r>
              <a:rPr lang="en-US" altLang="zh-CN" sz="1600"/>
              <a:t>&lt;p&gt;</a:t>
            </a:r>
            <a:r>
              <a:rPr lang="zh-CN" altLang="en-US" sz="1600"/>
              <a:t>标签。*表示所有标签。</a:t>
            </a:r>
          </a:p>
          <a:p>
            <a:pPr>
              <a:lnSpc>
                <a:spcPct val="110000"/>
              </a:lnSpc>
            </a:pPr>
            <a:r>
              <a:rPr lang="zh-CN" altLang="en-US" sz="1600">
                <a:solidFill>
                  <a:srgbClr val="FF0000"/>
                </a:solidFill>
              </a:rPr>
              <a:t>此处切忌不要使用</a:t>
            </a:r>
            <a:r>
              <a:rPr lang="en-US" altLang="zh-CN" sz="1600">
                <a:solidFill>
                  <a:srgbClr val="FF0000"/>
                </a:solidFill>
              </a:rPr>
              <a:t>forin</a:t>
            </a:r>
            <a:r>
              <a:rPr lang="zh-CN" altLang="en-US" sz="1600">
                <a:solidFill>
                  <a:srgbClr val="FF0000"/>
                </a:solidFill>
              </a:rPr>
              <a:t>循环</a:t>
            </a:r>
            <a:r>
              <a:rPr lang="en-US" altLang="zh-CN" sz="1600">
                <a:solidFill>
                  <a:srgbClr val="FF0000"/>
                </a:solidFill>
              </a:rPr>
              <a:t>(forin</a:t>
            </a:r>
            <a:r>
              <a:rPr lang="zh-CN" altLang="en-US" sz="1600">
                <a:solidFill>
                  <a:srgbClr val="FF0000"/>
                </a:solidFill>
              </a:rPr>
              <a:t>循环循环的是键值对，不是对象本身。</a:t>
            </a:r>
            <a:r>
              <a:rPr lang="en-US" altLang="zh-CN" sz="1600">
                <a:solidFill>
                  <a:srgbClr val="FF0000"/>
                </a:solidFill>
              </a:rPr>
              <a:t>)</a:t>
            </a:r>
            <a:r>
              <a:rPr lang="zh-CN" altLang="en-US" sz="1600">
                <a:solidFill>
                  <a:srgbClr val="FF0000"/>
                </a:solidFill>
              </a:rPr>
              <a:t>。（问题多多：</a:t>
            </a:r>
            <a:r>
              <a:rPr lang="en-US" altLang="zh-CN" sz="1600">
                <a:solidFill>
                  <a:srgbClr val="FF0000"/>
                </a:solidFill>
              </a:rPr>
              <a:t>radio</a:t>
            </a:r>
            <a:r>
              <a:rPr lang="zh-CN" altLang="en-US" sz="1600">
                <a:solidFill>
                  <a:srgbClr val="FF0000"/>
                </a:solidFill>
              </a:rPr>
              <a:t>时有相同的</a:t>
            </a:r>
            <a:r>
              <a:rPr lang="en-US" altLang="zh-CN" sz="1600">
                <a:solidFill>
                  <a:srgbClr val="FF0000"/>
                </a:solidFill>
              </a:rPr>
              <a:t>key,</a:t>
            </a:r>
            <a:r>
              <a:rPr lang="zh-CN" altLang="en-US" sz="1600">
                <a:solidFill>
                  <a:srgbClr val="FF0000"/>
                </a:solidFill>
              </a:rPr>
              <a:t>第一个</a:t>
            </a:r>
            <a:r>
              <a:rPr lang="en-US" altLang="zh-CN" sz="1600">
                <a:solidFill>
                  <a:srgbClr val="FF0000"/>
                </a:solidFill>
              </a:rPr>
              <a:t>key</a:t>
            </a:r>
            <a:r>
              <a:rPr lang="zh-CN" altLang="en-US" sz="1600">
                <a:solidFill>
                  <a:srgbClr val="FF0000"/>
                </a:solidFill>
              </a:rPr>
              <a:t>是</a:t>
            </a:r>
            <a:r>
              <a:rPr lang="en-US" altLang="zh-CN" sz="1600">
                <a:solidFill>
                  <a:srgbClr val="FF0000"/>
                </a:solidFill>
              </a:rPr>
              <a:t>length</a:t>
            </a:r>
            <a:r>
              <a:rPr lang="zh-CN" altLang="en-US" sz="1600">
                <a:solidFill>
                  <a:srgbClr val="FF0000"/>
                </a:solidFill>
              </a:rPr>
              <a:t>等等。。）建议：使用</a:t>
            </a:r>
            <a:r>
              <a:rPr lang="en-US" altLang="zh-CN" sz="1600">
                <a:solidFill>
                  <a:srgbClr val="FF0000"/>
                </a:solidFill>
              </a:rPr>
              <a:t>for</a:t>
            </a:r>
            <a:r>
              <a:rPr lang="zh-CN" altLang="en-US" sz="1600">
                <a:solidFill>
                  <a:srgbClr val="FF0000"/>
                </a:solidFill>
              </a:rPr>
              <a:t>循环。 </a:t>
            </a:r>
            <a:br>
              <a:rPr lang="zh-CN" altLang="en-US" sz="1600">
                <a:solidFill>
                  <a:srgbClr val="FF0000"/>
                </a:solidFill>
              </a:rPr>
            </a:br>
            <a:r>
              <a:rPr lang="en-US" altLang="zh-CN" sz="1600">
                <a:solidFill>
                  <a:srgbClr val="FF0000"/>
                </a:solidFill>
              </a:rPr>
              <a:t>document.getElementById()/document.all[‘id’](*)</a:t>
            </a:r>
          </a:p>
        </p:txBody>
      </p:sp>
    </p:spTree>
    <p:extLst>
      <p:ext uri="{BB962C8B-B14F-4D97-AF65-F5344CB8AC3E}">
        <p14:creationId xmlns:p14="http://schemas.microsoft.com/office/powerpoint/2010/main" val="4063903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ltLang="zh-CN"/>
              <a:t>window</a:t>
            </a:r>
            <a:r>
              <a:rPr lang="zh-CN" altLang="en-US"/>
              <a:t>对象的属性</a:t>
            </a:r>
            <a:r>
              <a:rPr lang="en-US" altLang="zh-CN"/>
              <a:t>7---document</a:t>
            </a:r>
            <a:endParaRPr lang="zh-CN" altLang="en-US"/>
          </a:p>
        </p:txBody>
      </p:sp>
      <p:sp>
        <p:nvSpPr>
          <p:cNvPr id="43011" name="Rectangle 3"/>
          <p:cNvSpPr>
            <a:spLocks noGrp="1" noChangeArrowheads="1"/>
          </p:cNvSpPr>
          <p:nvPr>
            <p:ph type="body" idx="4294967295"/>
          </p:nvPr>
        </p:nvSpPr>
        <p:spPr/>
        <p:txBody>
          <a:bodyPr/>
          <a:lstStyle/>
          <a:p>
            <a:r>
              <a:rPr lang="zh-CN" altLang="en-US" sz="2100"/>
              <a:t>案例：点击一个按钮，被点击的按钮显示“呜呜”，其他按钮显示“哈哈”。</a:t>
            </a:r>
          </a:p>
          <a:p>
            <a:r>
              <a:rPr lang="zh-CN" altLang="en-US" sz="2100"/>
              <a:t>案例：十秒钟后协议文本框下的注册按钮才能点击，时钟倒数。</a:t>
            </a:r>
            <a:r>
              <a:rPr lang="en-US" altLang="zh-CN" sz="2100"/>
              <a:t>(btn.disabled = </a:t>
            </a:r>
            <a:r>
              <a:rPr lang="en-US" altLang="zh-CN"/>
              <a:t>“”</a:t>
            </a:r>
            <a:r>
              <a:rPr lang="en-US" altLang="zh-CN" sz="2100"/>
              <a:t> </a:t>
            </a:r>
            <a:r>
              <a:rPr lang="zh-CN" altLang="en-US" sz="2100"/>
              <a:t>，让元素可用。</a:t>
            </a:r>
            <a:r>
              <a:rPr lang="en-US" altLang="zh-CN" sz="2100"/>
              <a:t>disabled=disabled,</a:t>
            </a:r>
            <a:r>
              <a:rPr lang="zh-CN" altLang="en-US" sz="2100"/>
              <a:t>为不可用</a:t>
            </a:r>
            <a:r>
              <a:rPr lang="en-US" altLang="zh-CN" sz="2100"/>
              <a:t>)disabled=true;</a:t>
            </a:r>
          </a:p>
          <a:p>
            <a:r>
              <a:rPr lang="zh-CN" altLang="en-US" sz="2100"/>
              <a:t>练习：加法计算器。两个文本框中输入数字，点击</a:t>
            </a:r>
            <a:r>
              <a:rPr lang="en-US" altLang="zh-CN" sz="2100"/>
              <a:t>【=】</a:t>
            </a:r>
            <a:r>
              <a:rPr lang="zh-CN" altLang="en-US" sz="2100"/>
              <a:t>按钮将相加的结果放到第三个文本框中。</a:t>
            </a:r>
          </a:p>
          <a:p>
            <a:r>
              <a:rPr lang="zh-CN" altLang="en-US" sz="2100"/>
              <a:t>练习：美女时钟。</a:t>
            </a:r>
          </a:p>
        </p:txBody>
      </p:sp>
    </p:spTree>
    <p:extLst>
      <p:ext uri="{BB962C8B-B14F-4D97-AF65-F5344CB8AC3E}">
        <p14:creationId xmlns:p14="http://schemas.microsoft.com/office/powerpoint/2010/main" val="3143705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zh-CN" altLang="zh-CN"/>
              <a:t>事件冒泡</a:t>
            </a:r>
          </a:p>
        </p:txBody>
      </p:sp>
      <p:sp>
        <p:nvSpPr>
          <p:cNvPr id="45059" name="Rectangle 3"/>
          <p:cNvSpPr>
            <a:spLocks noGrp="1" noChangeArrowheads="1"/>
          </p:cNvSpPr>
          <p:nvPr>
            <p:ph type="body" idx="4294967295"/>
          </p:nvPr>
        </p:nvSpPr>
        <p:spPr/>
        <p:txBody>
          <a:bodyPr/>
          <a:lstStyle/>
          <a:p>
            <a:r>
              <a:rPr lang="zh-CN" altLang="en-US" sz="1800"/>
              <a:t>事件冒泡：如果元素</a:t>
            </a:r>
            <a:r>
              <a:rPr lang="en-US" altLang="zh-CN" sz="1800"/>
              <a:t>A</a:t>
            </a:r>
            <a:r>
              <a:rPr lang="zh-CN" altLang="en-US" sz="1800"/>
              <a:t>嵌套在元素</a:t>
            </a:r>
            <a:r>
              <a:rPr lang="en-US" altLang="zh-CN" sz="1800"/>
              <a:t>B</a:t>
            </a:r>
            <a:r>
              <a:rPr lang="zh-CN" altLang="en-US" sz="1800"/>
              <a:t>中，那么</a:t>
            </a:r>
            <a:r>
              <a:rPr lang="en-US" altLang="zh-CN" sz="1800"/>
              <a:t>A</a:t>
            </a:r>
            <a:r>
              <a:rPr lang="zh-CN" altLang="en-US" sz="1800"/>
              <a:t>被点击不仅</a:t>
            </a:r>
            <a:r>
              <a:rPr lang="en-US" altLang="zh-CN" sz="1800"/>
              <a:t>A</a:t>
            </a:r>
            <a:r>
              <a:rPr lang="zh-CN" altLang="en-US" sz="1800"/>
              <a:t>的</a:t>
            </a:r>
            <a:r>
              <a:rPr lang="en-US" altLang="zh-CN" sz="1800"/>
              <a:t>onclick</a:t>
            </a:r>
            <a:r>
              <a:rPr lang="zh-CN" altLang="en-US" sz="1800"/>
              <a:t>事件会被触发，</a:t>
            </a:r>
            <a:r>
              <a:rPr lang="en-US" altLang="zh-CN" sz="1800"/>
              <a:t>B</a:t>
            </a:r>
            <a:r>
              <a:rPr lang="zh-CN" altLang="en-US" sz="1800"/>
              <a:t>的</a:t>
            </a:r>
            <a:r>
              <a:rPr lang="en-US" altLang="zh-CN" sz="1800"/>
              <a:t>onclick</a:t>
            </a:r>
            <a:r>
              <a:rPr lang="zh-CN" altLang="en-US" sz="1800"/>
              <a:t>也会被触发。触发的顺序是“由内而外” 。验证：在页面上添加一个</a:t>
            </a:r>
            <a:r>
              <a:rPr lang="en-US" altLang="zh-CN" sz="1800"/>
              <a:t>table</a:t>
            </a:r>
            <a:r>
              <a:rPr lang="zh-CN" altLang="en-US" sz="1800"/>
              <a:t>、</a:t>
            </a:r>
            <a:r>
              <a:rPr lang="en-US" altLang="zh-CN" sz="1800"/>
              <a:t>table</a:t>
            </a:r>
            <a:r>
              <a:rPr lang="zh-CN" altLang="en-US" sz="1800"/>
              <a:t>里有</a:t>
            </a:r>
            <a:r>
              <a:rPr lang="en-US" altLang="zh-CN" sz="1800"/>
              <a:t>tr</a:t>
            </a:r>
            <a:r>
              <a:rPr lang="zh-CN" altLang="en-US" sz="1800"/>
              <a:t>、</a:t>
            </a:r>
            <a:r>
              <a:rPr lang="en-US" altLang="zh-CN" sz="1800"/>
              <a:t>tr</a:t>
            </a:r>
            <a:r>
              <a:rPr lang="zh-CN" altLang="en-US" sz="1800"/>
              <a:t>里有</a:t>
            </a:r>
            <a:r>
              <a:rPr lang="en-US" altLang="zh-CN" sz="1800"/>
              <a:t>td</a:t>
            </a:r>
            <a:r>
              <a:rPr lang="zh-CN" altLang="en-US" sz="1800"/>
              <a:t>，</a:t>
            </a:r>
            <a:r>
              <a:rPr lang="en-US" altLang="zh-CN" sz="1800"/>
              <a:t>td</a:t>
            </a:r>
            <a:r>
              <a:rPr lang="zh-CN" altLang="en-US" sz="1800"/>
              <a:t>里放一个</a:t>
            </a:r>
            <a:r>
              <a:rPr lang="en-US" altLang="zh-CN" sz="1800"/>
              <a:t>p</a:t>
            </a:r>
            <a:r>
              <a:rPr lang="zh-CN" altLang="en-US" sz="1800"/>
              <a:t>，在</a:t>
            </a:r>
            <a:r>
              <a:rPr lang="en-US" altLang="zh-CN" sz="1800"/>
              <a:t>p</a:t>
            </a:r>
            <a:r>
              <a:rPr lang="zh-CN" altLang="en-US" sz="1800"/>
              <a:t>、</a:t>
            </a:r>
            <a:r>
              <a:rPr lang="en-US" altLang="zh-CN" sz="1800"/>
              <a:t>td</a:t>
            </a:r>
            <a:r>
              <a:rPr lang="zh-CN" altLang="en-US" sz="1800"/>
              <a:t>、</a:t>
            </a:r>
            <a:r>
              <a:rPr lang="en-US" altLang="zh-CN" sz="1800"/>
              <a:t>tr</a:t>
            </a:r>
            <a:r>
              <a:rPr lang="zh-CN" altLang="en-US" sz="1800"/>
              <a:t>、</a:t>
            </a:r>
            <a:r>
              <a:rPr lang="en-US" altLang="zh-CN" sz="1800"/>
              <a:t>table</a:t>
            </a:r>
            <a:r>
              <a:rPr lang="zh-CN" altLang="en-US" sz="1800"/>
              <a:t>中添加</a:t>
            </a:r>
            <a:r>
              <a:rPr lang="en-US" altLang="zh-CN" sz="1800"/>
              <a:t>onclick</a:t>
            </a:r>
            <a:r>
              <a:rPr lang="zh-CN" altLang="en-US" sz="1800"/>
              <a:t>事件响应，见备注。</a:t>
            </a:r>
          </a:p>
          <a:p>
            <a:r>
              <a:rPr lang="zh-CN" altLang="en-US" sz="1800"/>
              <a:t>取消事件冒泡： </a:t>
            </a:r>
            <a:r>
              <a:rPr lang="en-US" altLang="zh-CN" sz="1800"/>
              <a:t>window</a:t>
            </a:r>
            <a:r>
              <a:rPr lang="en-US" altLang="zh-CN" sz="1800" b="1"/>
              <a:t>.</a:t>
            </a:r>
            <a:r>
              <a:rPr lang="en-US" altLang="zh-CN" sz="1800"/>
              <a:t>event</a:t>
            </a:r>
            <a:r>
              <a:rPr lang="en-US" altLang="zh-CN" sz="1800" b="1"/>
              <a:t>.</a:t>
            </a:r>
            <a:r>
              <a:rPr lang="en-US" altLang="zh-CN" sz="1800"/>
              <a:t>cancelBubble</a:t>
            </a:r>
            <a:r>
              <a:rPr lang="en-US" altLang="zh-CN" sz="1800" b="1"/>
              <a:t> </a:t>
            </a:r>
            <a:r>
              <a:rPr lang="en-US" altLang="zh-CN" sz="1800"/>
              <a:t>=</a:t>
            </a:r>
            <a:r>
              <a:rPr lang="en-US" altLang="zh-CN" sz="1800" b="1"/>
              <a:t> </a:t>
            </a:r>
            <a:r>
              <a:rPr lang="en-US" altLang="zh-CN" sz="1800"/>
              <a:t>true</a:t>
            </a:r>
            <a:r>
              <a:rPr lang="en-US" altLang="zh-CN" sz="1800" b="1"/>
              <a:t>;//IE</a:t>
            </a:r>
            <a:r>
              <a:rPr lang="zh-CN" altLang="en-US" sz="1800" b="1"/>
              <a:t>下的写法。</a:t>
            </a:r>
            <a:endParaRPr lang="zh-CN" altLang="en-US" sz="1800"/>
          </a:p>
          <a:p>
            <a:r>
              <a:rPr lang="en-US" altLang="zh-CN" sz="1800"/>
              <a:t>Span</a:t>
            </a:r>
            <a:r>
              <a:rPr lang="zh-CN" altLang="en-US" sz="1800"/>
              <a:t>设置</a:t>
            </a:r>
            <a:r>
              <a:rPr lang="en-US" altLang="zh-CN" sz="1800"/>
              <a:t>display:block</a:t>
            </a:r>
            <a:r>
              <a:rPr lang="zh-CN" altLang="en-US" sz="1800"/>
              <a:t>；以后再设置</a:t>
            </a:r>
            <a:r>
              <a:rPr lang="en-US" altLang="zh-CN" sz="1800"/>
              <a:t>height,width</a:t>
            </a:r>
            <a:r>
              <a:rPr lang="zh-CN" altLang="en-US" sz="1800"/>
              <a:t>才会有效。</a:t>
            </a:r>
          </a:p>
          <a:p>
            <a:r>
              <a:rPr lang="en-US" altLang="zh-CN" sz="1800"/>
              <a:t>window.onload</a:t>
            </a:r>
            <a:r>
              <a:rPr lang="zh-CN" altLang="en-US" sz="1800"/>
              <a:t>与</a:t>
            </a:r>
            <a:r>
              <a:rPr lang="en-US" altLang="zh-CN" sz="1800"/>
              <a:t>body</a:t>
            </a:r>
            <a:r>
              <a:rPr lang="zh-CN" altLang="en-US" sz="1800"/>
              <a:t>的</a:t>
            </a:r>
            <a:r>
              <a:rPr lang="en-US" altLang="zh-CN" sz="1800"/>
              <a:t>onload</a:t>
            </a:r>
          </a:p>
          <a:p>
            <a:pPr lvl="1"/>
            <a:r>
              <a:rPr lang="en-US" altLang="zh-CN" sz="1800"/>
              <a:t>1.</a:t>
            </a:r>
            <a:r>
              <a:rPr lang="zh-CN" altLang="en-US" sz="1800"/>
              <a:t>二者效果完全一样</a:t>
            </a:r>
            <a:r>
              <a:rPr lang="en-US" altLang="zh-CN" sz="1800"/>
              <a:t>,</a:t>
            </a:r>
            <a:r>
              <a:rPr lang="zh-CN" altLang="en-US" sz="1800"/>
              <a:t>都是在页面内容都加载完毕后才触发。</a:t>
            </a:r>
          </a:p>
          <a:p>
            <a:pPr lvl="1"/>
            <a:r>
              <a:rPr lang="en-US" altLang="zh-CN" sz="1800"/>
              <a:t>2.</a:t>
            </a:r>
            <a:r>
              <a:rPr lang="zh-CN" altLang="en-US" sz="1800"/>
              <a:t>由于网页中没有</a:t>
            </a:r>
            <a:r>
              <a:rPr lang="en-US" altLang="zh-CN" sz="1800"/>
              <a:t>window</a:t>
            </a:r>
            <a:r>
              <a:rPr lang="zh-CN" altLang="en-US" sz="1800"/>
              <a:t>所以在</a:t>
            </a:r>
            <a:r>
              <a:rPr lang="en-US" altLang="zh-CN" sz="1800"/>
              <a:t>body</a:t>
            </a:r>
            <a:r>
              <a:rPr lang="zh-CN" altLang="en-US" sz="1800"/>
              <a:t>中写</a:t>
            </a:r>
            <a:r>
              <a:rPr lang="en-US" altLang="zh-CN" sz="1800"/>
              <a:t>onload</a:t>
            </a:r>
          </a:p>
          <a:p>
            <a:pPr lvl="1"/>
            <a:r>
              <a:rPr lang="en-US" altLang="zh-CN" sz="1800"/>
              <a:t>3.</a:t>
            </a:r>
            <a:r>
              <a:rPr lang="zh-CN" altLang="en-US" sz="1800"/>
              <a:t>建议使用</a:t>
            </a:r>
            <a:r>
              <a:rPr lang="en-US" altLang="zh-CN" sz="1800"/>
              <a:t>window.onload//</a:t>
            </a:r>
            <a:r>
              <a:rPr lang="zh-CN" altLang="en-US" sz="1800"/>
              <a:t>使用</a:t>
            </a:r>
            <a:r>
              <a:rPr lang="en-US" altLang="zh-CN" sz="1800"/>
              <a:t>js</a:t>
            </a:r>
            <a:r>
              <a:rPr lang="zh-CN" altLang="en-US" sz="1800"/>
              <a:t>脚本的方式高效</a:t>
            </a:r>
          </a:p>
          <a:p>
            <a:pPr lvl="1"/>
            <a:r>
              <a:rPr lang="en-US" altLang="zh-CN" sz="1800"/>
              <a:t>4.</a:t>
            </a:r>
            <a:r>
              <a:rPr lang="zh-CN" altLang="en-US" sz="1800"/>
              <a:t>其实应该是</a:t>
            </a:r>
            <a:r>
              <a:rPr lang="en-US" altLang="zh-CN" sz="1800"/>
              <a:t>document.onload</a:t>
            </a:r>
            <a:r>
              <a:rPr lang="zh-CN" altLang="en-US" sz="1800"/>
              <a:t>，但是所有浏览器都实现到了</a:t>
            </a:r>
            <a:r>
              <a:rPr lang="en-US" altLang="zh-CN" sz="1800"/>
              <a:t>window</a:t>
            </a:r>
            <a:r>
              <a:rPr lang="zh-CN" altLang="en-US" sz="1800"/>
              <a:t>对象上。</a:t>
            </a:r>
            <a:r>
              <a:rPr lang="en-US" altLang="zh-CN" sz="1800"/>
              <a:t>s</a:t>
            </a:r>
          </a:p>
        </p:txBody>
      </p:sp>
    </p:spTree>
    <p:extLst>
      <p:ext uri="{BB962C8B-B14F-4D97-AF65-F5344CB8AC3E}">
        <p14:creationId xmlns:p14="http://schemas.microsoft.com/office/powerpoint/2010/main" val="2660367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zh-CN" altLang="en-US"/>
              <a:t>事件中的</a:t>
            </a:r>
            <a:r>
              <a:rPr lang="en-US" altLang="zh-CN"/>
              <a:t>this</a:t>
            </a:r>
          </a:p>
        </p:txBody>
      </p:sp>
      <p:sp>
        <p:nvSpPr>
          <p:cNvPr id="47107" name="Rectangle 3"/>
          <p:cNvSpPr>
            <a:spLocks noGrp="1" noChangeArrowheads="1"/>
          </p:cNvSpPr>
          <p:nvPr>
            <p:ph type="body" idx="4294967295"/>
          </p:nvPr>
        </p:nvSpPr>
        <p:spPr/>
        <p:txBody>
          <a:bodyPr>
            <a:normAutofit fontScale="77500" lnSpcReduction="20000"/>
          </a:bodyPr>
          <a:lstStyle/>
          <a:p>
            <a:pPr>
              <a:lnSpc>
                <a:spcPct val="90000"/>
              </a:lnSpc>
            </a:pPr>
            <a:r>
              <a:rPr lang="zh-CN" altLang="en-US"/>
              <a:t>事件中的</a:t>
            </a:r>
            <a:r>
              <a:rPr lang="en-US" altLang="zh-CN"/>
              <a:t>this</a:t>
            </a:r>
            <a:r>
              <a:rPr lang="zh-CN" altLang="en-US"/>
              <a:t>。除了可以使用</a:t>
            </a:r>
            <a:r>
              <a:rPr lang="en-US" altLang="zh-CN"/>
              <a:t>event.srcElement</a:t>
            </a:r>
            <a:r>
              <a:rPr lang="zh-CN" altLang="en-US"/>
              <a:t>在事件响应函数中，</a:t>
            </a:r>
            <a:r>
              <a:rPr lang="en-US" altLang="zh-CN">
                <a:solidFill>
                  <a:srgbClr val="FF0000"/>
                </a:solidFill>
              </a:rPr>
              <a:t>this</a:t>
            </a:r>
            <a:r>
              <a:rPr lang="zh-CN" altLang="en-US">
                <a:solidFill>
                  <a:srgbClr val="FF0000"/>
                </a:solidFill>
              </a:rPr>
              <a:t>表示</a:t>
            </a:r>
            <a:r>
              <a:rPr lang="zh-CN" altLang="en-US" b="1" u="sng">
                <a:solidFill>
                  <a:srgbClr val="FF0000"/>
                </a:solidFill>
              </a:rPr>
              <a:t>发生事件</a:t>
            </a:r>
            <a:r>
              <a:rPr lang="zh-CN" altLang="en-US">
                <a:solidFill>
                  <a:srgbClr val="FF0000"/>
                </a:solidFill>
              </a:rPr>
              <a:t>的控件</a:t>
            </a:r>
            <a:r>
              <a:rPr lang="zh-CN" altLang="en-US"/>
              <a:t>。</a:t>
            </a:r>
            <a:r>
              <a:rPr lang="zh-CN" altLang="en-US">
                <a:solidFill>
                  <a:srgbClr val="FF0000"/>
                </a:solidFill>
              </a:rPr>
              <a:t>只有在事件响应函数才能使用</a:t>
            </a:r>
            <a:r>
              <a:rPr lang="en-US" altLang="zh-CN">
                <a:solidFill>
                  <a:srgbClr val="FF0000"/>
                </a:solidFill>
              </a:rPr>
              <a:t>this</a:t>
            </a:r>
            <a:r>
              <a:rPr lang="zh-CN" altLang="en-US">
                <a:solidFill>
                  <a:srgbClr val="FF0000"/>
                </a:solidFill>
              </a:rPr>
              <a:t>获得发生事件的控件，在事件响应函数调用的函数中不能使用（这里的</a:t>
            </a:r>
            <a:r>
              <a:rPr lang="en-US" altLang="zh-CN">
                <a:solidFill>
                  <a:srgbClr val="FF0000"/>
                </a:solidFill>
              </a:rPr>
              <a:t>this</a:t>
            </a:r>
            <a:r>
              <a:rPr lang="zh-CN" altLang="en-US">
                <a:solidFill>
                  <a:srgbClr val="FF0000"/>
                </a:solidFill>
              </a:rPr>
              <a:t>表示</a:t>
            </a:r>
            <a:r>
              <a:rPr lang="en-US" altLang="zh-CN">
                <a:solidFill>
                  <a:srgbClr val="FF0000"/>
                </a:solidFill>
              </a:rPr>
              <a:t>window</a:t>
            </a:r>
            <a:r>
              <a:rPr lang="zh-CN" altLang="en-US">
                <a:solidFill>
                  <a:srgbClr val="FF0000"/>
                </a:solidFill>
              </a:rPr>
              <a:t>对象）</a:t>
            </a:r>
            <a:r>
              <a:rPr lang="zh-CN" altLang="en-US"/>
              <a:t>，如果要使用则要将</a:t>
            </a:r>
            <a:r>
              <a:rPr lang="en-US" altLang="zh-CN"/>
              <a:t>this</a:t>
            </a:r>
            <a:r>
              <a:rPr lang="zh-CN" altLang="en-US"/>
              <a:t>传递给函数或者使用</a:t>
            </a:r>
            <a:r>
              <a:rPr lang="en-US" altLang="zh-CN"/>
              <a:t>event.srcElement</a:t>
            </a:r>
            <a:r>
              <a:rPr lang="zh-CN" altLang="en-US"/>
              <a:t>。</a:t>
            </a:r>
            <a:r>
              <a:rPr lang="en-US" altLang="en-US" noProof="1"/>
              <a:t>(*)this</a:t>
            </a:r>
            <a:r>
              <a:rPr lang="zh-CN" altLang="en-US" noProof="1"/>
              <a:t>和</a:t>
            </a:r>
            <a:r>
              <a:rPr lang="en-US" altLang="en-US" noProof="1"/>
              <a:t>event.srcElement</a:t>
            </a:r>
            <a:r>
              <a:rPr lang="zh-CN" altLang="en-US" noProof="1"/>
              <a:t>的语义是不一样的，</a:t>
            </a:r>
            <a:r>
              <a:rPr lang="en-US" altLang="en-US" b="1" noProof="1">
                <a:solidFill>
                  <a:srgbClr val="0000FF"/>
                </a:solidFill>
              </a:rPr>
              <a:t>this</a:t>
            </a:r>
            <a:r>
              <a:rPr lang="zh-CN" altLang="en-US" b="1" noProof="1">
                <a:solidFill>
                  <a:srgbClr val="0000FF"/>
                </a:solidFill>
              </a:rPr>
              <a:t>就是表示当前监听事件的这个对象，</a:t>
            </a:r>
            <a:r>
              <a:rPr lang="en-US" altLang="en-US" b="1" noProof="1">
                <a:solidFill>
                  <a:srgbClr val="0000FF"/>
                </a:solidFill>
              </a:rPr>
              <a:t>event.srcElement</a:t>
            </a:r>
            <a:r>
              <a:rPr lang="zh-CN" altLang="en-US" b="1" noProof="1">
                <a:solidFill>
                  <a:srgbClr val="0000FF"/>
                </a:solidFill>
              </a:rPr>
              <a:t>是引发事件的对象</a:t>
            </a:r>
            <a:r>
              <a:rPr lang="zh-CN" altLang="en-US" b="1">
                <a:solidFill>
                  <a:srgbClr val="0000FF"/>
                </a:solidFill>
              </a:rPr>
              <a:t>：</a:t>
            </a:r>
            <a:r>
              <a:rPr lang="en-US" altLang="zh-CN" b="1">
                <a:solidFill>
                  <a:srgbClr val="0000FF"/>
                </a:solidFill>
              </a:rPr>
              <a:t>事件冒泡</a:t>
            </a:r>
            <a:r>
              <a:rPr lang="en-US" altLang="zh-CN"/>
              <a:t>。</a:t>
            </a:r>
          </a:p>
          <a:p>
            <a:pPr>
              <a:lnSpc>
                <a:spcPct val="90000"/>
              </a:lnSpc>
            </a:pPr>
            <a:r>
              <a:rPr lang="en-US" altLang="zh-CN"/>
              <a:t>&lt;body onclick=“//</a:t>
            </a:r>
            <a:r>
              <a:rPr lang="zh-CN" altLang="en-US"/>
              <a:t>这个叫做事件响应函数，在这里写</a:t>
            </a:r>
            <a:r>
              <a:rPr lang="en-US" altLang="zh-CN"/>
              <a:t>this</a:t>
            </a:r>
            <a:r>
              <a:rPr lang="zh-CN" altLang="en-US"/>
              <a:t>表示发生事件的控件。在这里调用另外一个函数</a:t>
            </a:r>
            <a:r>
              <a:rPr lang="en-US" altLang="zh-CN"/>
              <a:t>F1,</a:t>
            </a:r>
            <a:r>
              <a:rPr lang="zh-CN" altLang="en-US"/>
              <a:t>则</a:t>
            </a:r>
            <a:r>
              <a:rPr lang="en-US" altLang="zh-CN"/>
              <a:t>F1</a:t>
            </a:r>
            <a:r>
              <a:rPr lang="zh-CN" altLang="en-US"/>
              <a:t>中不能使用</a:t>
            </a:r>
            <a:r>
              <a:rPr lang="en-US" altLang="zh-CN"/>
              <a:t>this</a:t>
            </a:r>
            <a:r>
              <a:rPr lang="zh-CN" altLang="en-US"/>
              <a:t>表示发生事件的控件”</a:t>
            </a:r>
            <a:r>
              <a:rPr lang="en-US" altLang="zh-CN"/>
              <a:t>&gt;</a:t>
            </a:r>
          </a:p>
          <a:p>
            <a:pPr>
              <a:lnSpc>
                <a:spcPct val="90000"/>
              </a:lnSpc>
            </a:pPr>
            <a:r>
              <a:rPr lang="en-US" altLang="zh-CN"/>
              <a:t>1.</a:t>
            </a:r>
            <a:r>
              <a:rPr lang="zh-CN" altLang="en-US"/>
              <a:t>通过“事件冒泡”说明</a:t>
            </a:r>
            <a:r>
              <a:rPr lang="en-US" altLang="zh-CN"/>
              <a:t>this</a:t>
            </a:r>
            <a:r>
              <a:rPr lang="zh-CN" altLang="en-US"/>
              <a:t>与</a:t>
            </a:r>
            <a:r>
              <a:rPr lang="en-US" altLang="zh-CN"/>
              <a:t>window.event.srcElement</a:t>
            </a:r>
            <a:r>
              <a:rPr lang="zh-CN" altLang="en-US"/>
              <a:t>的区别。</a:t>
            </a:r>
          </a:p>
          <a:p>
            <a:pPr>
              <a:lnSpc>
                <a:spcPct val="90000"/>
              </a:lnSpc>
            </a:pPr>
            <a:r>
              <a:rPr lang="en-US" altLang="zh-CN"/>
              <a:t>2.</a:t>
            </a:r>
            <a:r>
              <a:rPr lang="zh-CN" altLang="en-US"/>
              <a:t>通过</a:t>
            </a:r>
            <a:r>
              <a:rPr lang="en-US" altLang="zh-CN"/>
              <a:t>onclick=f1;</a:t>
            </a:r>
            <a:r>
              <a:rPr lang="zh-CN" altLang="en-US"/>
              <a:t>与</a:t>
            </a:r>
            <a:r>
              <a:rPr lang="en-US" altLang="zh-CN"/>
              <a:t>onclick=“f1();”</a:t>
            </a:r>
            <a:r>
              <a:rPr lang="zh-CN" altLang="en-US"/>
              <a:t>在</a:t>
            </a:r>
            <a:r>
              <a:rPr lang="en-US" altLang="zh-CN"/>
              <a:t>f1</a:t>
            </a:r>
            <a:r>
              <a:rPr lang="zh-CN" altLang="en-US"/>
              <a:t>中使用</a:t>
            </a:r>
            <a:r>
              <a:rPr lang="en-US" altLang="zh-CN"/>
              <a:t>this,</a:t>
            </a:r>
            <a:r>
              <a:rPr lang="zh-CN" altLang="en-US"/>
              <a:t>说明</a:t>
            </a:r>
            <a:r>
              <a:rPr lang="en-US" altLang="zh-CN"/>
              <a:t>this</a:t>
            </a:r>
            <a:r>
              <a:rPr lang="zh-CN" altLang="en-US"/>
              <a:t>在不同情况下的使用区别。</a:t>
            </a:r>
          </a:p>
        </p:txBody>
      </p:sp>
    </p:spTree>
    <p:extLst>
      <p:ext uri="{BB962C8B-B14F-4D97-AF65-F5344CB8AC3E}">
        <p14:creationId xmlns:p14="http://schemas.microsoft.com/office/powerpoint/2010/main" val="60555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zh-CN" altLang="en-US"/>
              <a:t>动态创建</a:t>
            </a:r>
            <a:r>
              <a:rPr lang="en-US" altLang="zh-CN"/>
              <a:t>DOM</a:t>
            </a:r>
          </a:p>
        </p:txBody>
      </p:sp>
      <p:sp>
        <p:nvSpPr>
          <p:cNvPr id="48131" name="Rectangle 3"/>
          <p:cNvSpPr>
            <a:spLocks noGrp="1" noChangeArrowheads="1"/>
          </p:cNvSpPr>
          <p:nvPr>
            <p:ph type="body" idx="4294967295"/>
          </p:nvPr>
        </p:nvSpPr>
        <p:spPr/>
        <p:txBody>
          <a:bodyPr/>
          <a:lstStyle/>
          <a:p>
            <a:pPr>
              <a:lnSpc>
                <a:spcPct val="90000"/>
              </a:lnSpc>
            </a:pPr>
            <a:r>
              <a:rPr lang="en-US" altLang="zh-CN" sz="1800"/>
              <a:t>document.write</a:t>
            </a:r>
            <a:r>
              <a:rPr lang="zh-CN" altLang="en-US" sz="1800"/>
              <a:t>只能在页面加载过程中才能动态创建。</a:t>
            </a:r>
          </a:p>
          <a:p>
            <a:pPr>
              <a:lnSpc>
                <a:spcPct val="90000"/>
              </a:lnSpc>
            </a:pPr>
            <a:r>
              <a:rPr lang="zh-CN" altLang="en-US" sz="1800"/>
              <a:t>可以调用</a:t>
            </a:r>
            <a:r>
              <a:rPr lang="en-US" altLang="zh-CN" sz="1800"/>
              <a:t>document</a:t>
            </a:r>
            <a:r>
              <a:rPr lang="zh-CN" altLang="en-US" sz="1800"/>
              <a:t>的</a:t>
            </a:r>
            <a:r>
              <a:rPr lang="en-US" altLang="zh-CN" sz="1800">
                <a:solidFill>
                  <a:srgbClr val="FF0000"/>
                </a:solidFill>
              </a:rPr>
              <a:t>createElement</a:t>
            </a:r>
            <a:r>
              <a:rPr lang="zh-CN" altLang="en-US" sz="1800"/>
              <a:t>方法来创建具有指定标签的</a:t>
            </a:r>
            <a:r>
              <a:rPr lang="en-US" altLang="zh-CN" sz="1800"/>
              <a:t>DOM</a:t>
            </a:r>
            <a:r>
              <a:rPr lang="zh-CN" altLang="en-US" sz="1800"/>
              <a:t>对象，然后通过调用某个元素的</a:t>
            </a:r>
            <a:r>
              <a:rPr lang="en-US" altLang="zh-CN" sz="1800">
                <a:solidFill>
                  <a:srgbClr val="FF0000"/>
                </a:solidFill>
              </a:rPr>
              <a:t>appendChild();</a:t>
            </a:r>
            <a:r>
              <a:rPr lang="zh-CN" altLang="en-US" sz="1800"/>
              <a:t>方法将新创建元素添加到相应的元素下。</a:t>
            </a:r>
            <a:r>
              <a:rPr lang="en-US" altLang="zh-CN" sz="1800"/>
              <a:t>//</a:t>
            </a:r>
            <a:r>
              <a:rPr lang="zh-CN" altLang="en-US" sz="1800"/>
              <a:t>父元素对象</a:t>
            </a:r>
            <a:r>
              <a:rPr lang="en-US" altLang="zh-CN" sz="1800"/>
              <a:t>.</a:t>
            </a:r>
            <a:r>
              <a:rPr lang="en-US" altLang="zh-CN" sz="1800">
                <a:solidFill>
                  <a:srgbClr val="FF0000"/>
                </a:solidFill>
              </a:rPr>
              <a:t>removeChild(</a:t>
            </a:r>
            <a:r>
              <a:rPr lang="zh-CN" altLang="en-US" sz="1800">
                <a:solidFill>
                  <a:srgbClr val="FF0000"/>
                </a:solidFill>
              </a:rPr>
              <a:t>子元素对象</a:t>
            </a:r>
            <a:r>
              <a:rPr lang="en-US" altLang="zh-CN" sz="1800">
                <a:solidFill>
                  <a:srgbClr val="FF0000"/>
                </a:solidFill>
              </a:rPr>
              <a:t>);</a:t>
            </a:r>
            <a:r>
              <a:rPr lang="zh-CN" altLang="en-US" sz="1800"/>
              <a:t>删除元素。</a:t>
            </a:r>
          </a:p>
          <a:p>
            <a:pPr lvl="1">
              <a:lnSpc>
                <a:spcPct val="90000"/>
              </a:lnSpc>
              <a:buFontTx/>
              <a:buNone/>
            </a:pPr>
            <a:r>
              <a:rPr lang="en-US" altLang="zh-CN" sz="1800"/>
              <a:t>function showIt() {</a:t>
            </a:r>
          </a:p>
          <a:p>
            <a:pPr lvl="1">
              <a:lnSpc>
                <a:spcPct val="90000"/>
              </a:lnSpc>
              <a:buFontTx/>
              <a:buNone/>
            </a:pPr>
            <a:r>
              <a:rPr lang="en-US" altLang="zh-CN" sz="1800"/>
              <a:t>            var divMain = document.getElementById("divMain");</a:t>
            </a:r>
          </a:p>
          <a:p>
            <a:pPr lvl="1">
              <a:lnSpc>
                <a:spcPct val="90000"/>
              </a:lnSpc>
              <a:buFontTx/>
              <a:buNone/>
            </a:pPr>
            <a:r>
              <a:rPr lang="en-US" altLang="zh-CN" sz="1800"/>
              <a:t>            var btn = document.createElement("input");</a:t>
            </a:r>
          </a:p>
          <a:p>
            <a:pPr lvl="1">
              <a:lnSpc>
                <a:spcPct val="90000"/>
              </a:lnSpc>
              <a:buFontTx/>
              <a:buNone/>
            </a:pPr>
            <a:r>
              <a:rPr lang="en-US" altLang="zh-CN" sz="1800"/>
              <a:t>            btn.type = "button";</a:t>
            </a:r>
          </a:p>
          <a:p>
            <a:pPr lvl="1">
              <a:lnSpc>
                <a:spcPct val="90000"/>
              </a:lnSpc>
              <a:buFontTx/>
              <a:buNone/>
            </a:pPr>
            <a:r>
              <a:rPr lang="en-US" altLang="zh-CN" sz="1800"/>
              <a:t>            btn.value = "</a:t>
            </a:r>
            <a:r>
              <a:rPr lang="zh-CN" altLang="en-US" sz="1800"/>
              <a:t>我是动态的！</a:t>
            </a:r>
            <a:r>
              <a:rPr lang="en-US" altLang="zh-CN" sz="1800"/>
              <a:t>";</a:t>
            </a:r>
          </a:p>
          <a:p>
            <a:pPr lvl="1">
              <a:lnSpc>
                <a:spcPct val="90000"/>
              </a:lnSpc>
              <a:buFontTx/>
              <a:buNone/>
            </a:pPr>
            <a:r>
              <a:rPr lang="en-US" altLang="zh-CN" sz="1800"/>
              <a:t>            divMain.appendChild(btn);</a:t>
            </a:r>
          </a:p>
          <a:p>
            <a:pPr lvl="1">
              <a:lnSpc>
                <a:spcPct val="90000"/>
              </a:lnSpc>
              <a:buFontTx/>
              <a:buNone/>
            </a:pPr>
            <a:r>
              <a:rPr lang="en-US" altLang="zh-CN" sz="1800"/>
              <a:t>        }</a:t>
            </a:r>
          </a:p>
          <a:p>
            <a:pPr lvl="1">
              <a:lnSpc>
                <a:spcPct val="90000"/>
              </a:lnSpc>
              <a:buFontTx/>
              <a:buNone/>
            </a:pPr>
            <a:r>
              <a:rPr lang="en-US" altLang="zh-CN" sz="1800"/>
              <a:t>&lt;div id="divMain"&gt;&lt;/div&gt;</a:t>
            </a:r>
          </a:p>
          <a:p>
            <a:pPr lvl="1">
              <a:lnSpc>
                <a:spcPct val="90000"/>
              </a:lnSpc>
              <a:buFontTx/>
              <a:buNone/>
            </a:pPr>
            <a:r>
              <a:rPr lang="en-US" altLang="zh-CN" sz="1800"/>
              <a:t>&lt;input type="button" value="ok" onclick="showit()" /&gt;</a:t>
            </a:r>
            <a:endParaRPr lang="zh-CN" altLang="en-US" sz="1800"/>
          </a:p>
        </p:txBody>
      </p:sp>
    </p:spTree>
    <p:extLst>
      <p:ext uri="{BB962C8B-B14F-4D97-AF65-F5344CB8AC3E}">
        <p14:creationId xmlns:p14="http://schemas.microsoft.com/office/powerpoint/2010/main" val="1134947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altLang="zh-CN"/>
              <a:t>innerText</a:t>
            </a:r>
            <a:r>
              <a:rPr lang="zh-CN" altLang="en-US"/>
              <a:t>和</a:t>
            </a:r>
            <a:r>
              <a:rPr lang="en-US" altLang="zh-CN"/>
              <a:t>innerHTML</a:t>
            </a:r>
          </a:p>
        </p:txBody>
      </p:sp>
      <p:sp>
        <p:nvSpPr>
          <p:cNvPr id="50179" name="Rectangle 3"/>
          <p:cNvSpPr>
            <a:spLocks noGrp="1" noChangeArrowheads="1"/>
          </p:cNvSpPr>
          <p:nvPr>
            <p:ph type="body" idx="4294967295"/>
          </p:nvPr>
        </p:nvSpPr>
        <p:spPr/>
        <p:txBody>
          <a:bodyPr/>
          <a:lstStyle/>
          <a:p>
            <a:pPr>
              <a:lnSpc>
                <a:spcPct val="80000"/>
              </a:lnSpc>
            </a:pPr>
            <a:r>
              <a:rPr lang="zh-CN" altLang="en-US" sz="1600"/>
              <a:t>几乎所有</a:t>
            </a:r>
            <a:r>
              <a:rPr lang="en-US" altLang="zh-CN" sz="1600"/>
              <a:t>DOM</a:t>
            </a:r>
            <a:r>
              <a:rPr lang="zh-CN" altLang="en-US" sz="1600"/>
              <a:t>元素都有</a:t>
            </a:r>
            <a:r>
              <a:rPr lang="en-US" altLang="zh-CN" sz="1600" b="1"/>
              <a:t>innerText</a:t>
            </a:r>
            <a:r>
              <a:rPr lang="zh-CN" altLang="en-US" sz="1600" b="1"/>
              <a:t>、</a:t>
            </a:r>
            <a:r>
              <a:rPr lang="en-US" altLang="zh-CN" sz="1600" b="1"/>
              <a:t>innerHTML</a:t>
            </a:r>
            <a:r>
              <a:rPr lang="zh-CN" altLang="en-US" sz="1600"/>
              <a:t>属性（</a:t>
            </a:r>
            <a:r>
              <a:rPr lang="zh-CN" altLang="en-US" sz="1600">
                <a:solidFill>
                  <a:srgbClr val="FF0000"/>
                </a:solidFill>
              </a:rPr>
              <a:t>注意大小写</a:t>
            </a:r>
            <a:r>
              <a:rPr lang="zh-CN" altLang="en-US" sz="1600"/>
              <a:t>），分别是元素标签内内容的文本表示形式和</a:t>
            </a:r>
            <a:r>
              <a:rPr lang="en-US" altLang="zh-CN" sz="1600"/>
              <a:t>HTML</a:t>
            </a:r>
            <a:r>
              <a:rPr lang="zh-CN" altLang="en-US" sz="1600"/>
              <a:t>源代码，这两个属性是可读可写的。</a:t>
            </a:r>
            <a:r>
              <a:rPr lang="en-US" altLang="zh-CN" sz="1600"/>
              <a:t>//</a:t>
            </a:r>
            <a:r>
              <a:rPr lang="en-US" altLang="zh-CN" sz="2400">
                <a:solidFill>
                  <a:srgbClr val="FF0000"/>
                </a:solidFill>
              </a:rPr>
              <a:t>FF</a:t>
            </a:r>
            <a:r>
              <a:rPr lang="zh-CN" altLang="en-US" sz="2400">
                <a:solidFill>
                  <a:srgbClr val="FF0000"/>
                </a:solidFill>
              </a:rPr>
              <a:t>不支持</a:t>
            </a:r>
            <a:r>
              <a:rPr lang="en-US" altLang="zh-CN" sz="2400">
                <a:solidFill>
                  <a:srgbClr val="FF0000"/>
                </a:solidFill>
              </a:rPr>
              <a:t>innerText</a:t>
            </a:r>
            <a:r>
              <a:rPr lang="en-US" altLang="zh-CN" sz="1600"/>
              <a:t>,</a:t>
            </a:r>
            <a:r>
              <a:rPr lang="zh-CN" altLang="en-US" sz="1600"/>
              <a:t>在</a:t>
            </a:r>
            <a:r>
              <a:rPr lang="en-US" altLang="zh-CN" sz="1600"/>
              <a:t>FF</a:t>
            </a:r>
            <a:r>
              <a:rPr lang="zh-CN" altLang="en-US" sz="1600"/>
              <a:t>下用</a:t>
            </a:r>
            <a:r>
              <a:rPr lang="en-US" altLang="zh-CN" sz="1600">
                <a:solidFill>
                  <a:srgbClr val="FF0000"/>
                </a:solidFill>
              </a:rPr>
              <a:t>textContent</a:t>
            </a:r>
            <a:r>
              <a:rPr lang="zh-CN" altLang="en-US" sz="1600"/>
              <a:t>属性。也可以用</a:t>
            </a:r>
            <a:r>
              <a:rPr lang="en-US" altLang="zh-CN" sz="1600"/>
              <a:t>innerHTML</a:t>
            </a:r>
            <a:r>
              <a:rPr lang="zh-CN" altLang="en-US" sz="1600"/>
              <a:t>设置普通文本。</a:t>
            </a:r>
            <a:r>
              <a:rPr lang="en-US" altLang="zh-CN" sz="1600"/>
              <a:t>//</a:t>
            </a:r>
            <a:r>
              <a:rPr lang="zh-CN" altLang="en-US" sz="1600"/>
              <a:t>编写兼容的</a:t>
            </a:r>
            <a:r>
              <a:rPr lang="en-US" altLang="zh-CN" sz="1600"/>
              <a:t>innerText,</a:t>
            </a:r>
            <a:r>
              <a:rPr lang="zh-CN" altLang="en-US" sz="1600"/>
              <a:t>备注</a:t>
            </a:r>
            <a:r>
              <a:rPr lang="en-US" altLang="zh-CN" sz="1600"/>
              <a:t>1.</a:t>
            </a:r>
          </a:p>
          <a:p>
            <a:pPr>
              <a:lnSpc>
                <a:spcPct val="80000"/>
              </a:lnSpc>
            </a:pPr>
            <a:r>
              <a:rPr lang="zh-CN" altLang="en-US" sz="1600"/>
              <a:t>示例：代码见备注</a:t>
            </a:r>
            <a:r>
              <a:rPr lang="en-US" altLang="zh-CN" sz="1600"/>
              <a:t>1</a:t>
            </a:r>
            <a:r>
              <a:rPr lang="zh-CN" altLang="en-US" sz="1600"/>
              <a:t>。（</a:t>
            </a:r>
            <a:r>
              <a:rPr lang="en-US" altLang="zh-CN" sz="1600"/>
              <a:t>innerText</a:t>
            </a:r>
            <a:r>
              <a:rPr lang="zh-CN" altLang="en-US" sz="1600"/>
              <a:t>与</a:t>
            </a:r>
            <a:r>
              <a:rPr lang="en-US" altLang="zh-CN" sz="1600"/>
              <a:t>innerHTML</a:t>
            </a:r>
            <a:r>
              <a:rPr lang="zh-CN" altLang="en-US" sz="1600"/>
              <a:t>区别。）</a:t>
            </a:r>
          </a:p>
          <a:p>
            <a:pPr>
              <a:lnSpc>
                <a:spcPct val="80000"/>
              </a:lnSpc>
            </a:pPr>
            <a:r>
              <a:rPr lang="zh-CN" altLang="en-US" sz="1600"/>
              <a:t>用</a:t>
            </a:r>
            <a:r>
              <a:rPr lang="en-US" altLang="zh-CN" sz="1600"/>
              <a:t>innerHTML</a:t>
            </a:r>
            <a:r>
              <a:rPr lang="zh-CN" altLang="en-US" sz="1600"/>
              <a:t>也可以替代</a:t>
            </a:r>
            <a:r>
              <a:rPr lang="en-US" altLang="zh-CN" sz="1600"/>
              <a:t>createElement</a:t>
            </a:r>
            <a:r>
              <a:rPr lang="zh-CN" altLang="en-US" sz="1600"/>
              <a:t>，属于简单、粗放型、后果自负的创建。</a:t>
            </a:r>
          </a:p>
          <a:p>
            <a:pPr>
              <a:lnSpc>
                <a:spcPct val="80000"/>
              </a:lnSpc>
            </a:pPr>
            <a:r>
              <a:rPr lang="zh-CN" altLang="en-US" sz="1600"/>
              <a:t>示例：</a:t>
            </a:r>
          </a:p>
          <a:p>
            <a:pPr lvl="1">
              <a:lnSpc>
                <a:spcPct val="80000"/>
              </a:lnSpc>
            </a:pPr>
            <a:r>
              <a:rPr lang="en-US" altLang="zh-CN" sz="1600"/>
              <a:t>function createlink() {</a:t>
            </a:r>
          </a:p>
          <a:p>
            <a:pPr lvl="1">
              <a:lnSpc>
                <a:spcPct val="80000"/>
              </a:lnSpc>
            </a:pPr>
            <a:r>
              <a:rPr lang="en-US" altLang="zh-CN" sz="1600"/>
              <a:t>var divMain = document.getElementById("divMain");</a:t>
            </a:r>
          </a:p>
          <a:p>
            <a:pPr lvl="1">
              <a:lnSpc>
                <a:spcPct val="80000"/>
              </a:lnSpc>
            </a:pPr>
            <a:r>
              <a:rPr lang="en-US" altLang="zh-CN" sz="1600"/>
              <a:t>divMain.innerHTML = "&lt;a href='http://www.rupeng.com'&gt;</a:t>
            </a:r>
            <a:r>
              <a:rPr lang="zh-CN" altLang="en-US" sz="1600"/>
              <a:t>如鹏网</a:t>
            </a:r>
            <a:r>
              <a:rPr lang="en-US" altLang="zh-CN" sz="1600"/>
              <a:t>&lt;/a&gt;";}</a:t>
            </a:r>
          </a:p>
          <a:p>
            <a:pPr lvl="1">
              <a:lnSpc>
                <a:spcPct val="80000"/>
              </a:lnSpc>
            </a:pPr>
            <a:r>
              <a:rPr lang="en-US" altLang="zh-CN" sz="1600"/>
              <a:t>&lt;span/&gt;</a:t>
            </a:r>
            <a:r>
              <a:rPr lang="zh-CN" altLang="en-US" sz="1600"/>
              <a:t>的</a:t>
            </a:r>
            <a:r>
              <a:rPr lang="en-US" altLang="zh-CN" sz="1600"/>
              <a:t>innerHTML</a:t>
            </a:r>
            <a:r>
              <a:rPr lang="zh-CN" altLang="en-US" sz="1600"/>
              <a:t>和</a:t>
            </a:r>
            <a:r>
              <a:rPr lang="en-US" altLang="zh-CN" sz="1600"/>
              <a:t>&lt;span&gt;&lt;/span&gt;</a:t>
            </a:r>
            <a:r>
              <a:rPr lang="zh-CN" altLang="en-US" sz="1600"/>
              <a:t>的</a:t>
            </a:r>
            <a:r>
              <a:rPr lang="en-US" altLang="zh-CN" sz="1600"/>
              <a:t>innerHTML</a:t>
            </a:r>
            <a:r>
              <a:rPr lang="zh-CN" altLang="en-US" sz="1600"/>
              <a:t>不一样。</a:t>
            </a:r>
            <a:r>
              <a:rPr lang="en-US" altLang="zh-CN" sz="1600"/>
              <a:t>//</a:t>
            </a:r>
            <a:r>
              <a:rPr lang="zh-CN" altLang="en-US" sz="1600"/>
              <a:t>建议，在使用之前要保证标签具有开始和结束标记，否则，会出现一些意想不到的后果。</a:t>
            </a:r>
          </a:p>
          <a:p>
            <a:pPr>
              <a:lnSpc>
                <a:spcPct val="80000"/>
              </a:lnSpc>
            </a:pPr>
            <a:r>
              <a:rPr lang="zh-CN" altLang="en-US" sz="1600"/>
              <a:t>（*）通过能力检测，写一个可以兼容</a:t>
            </a:r>
            <a:r>
              <a:rPr lang="en-US" altLang="zh-CN" sz="1600"/>
              <a:t>FF</a:t>
            </a:r>
            <a:r>
              <a:rPr lang="zh-CN" altLang="en-US" sz="1600"/>
              <a:t>与</a:t>
            </a:r>
            <a:r>
              <a:rPr lang="en-US" altLang="zh-CN" sz="1600"/>
              <a:t>IE</a:t>
            </a:r>
            <a:r>
              <a:rPr lang="zh-CN" altLang="en-US" sz="1600"/>
              <a:t>的使用</a:t>
            </a:r>
            <a:r>
              <a:rPr lang="en-US" altLang="zh-CN" sz="1600"/>
              <a:t>innerText</a:t>
            </a:r>
            <a:r>
              <a:rPr lang="zh-CN" altLang="en-US" sz="1600"/>
              <a:t>与</a:t>
            </a:r>
            <a:r>
              <a:rPr lang="en-US" altLang="zh-CN" sz="1600"/>
              <a:t>textContent</a:t>
            </a:r>
            <a:r>
              <a:rPr lang="zh-CN" altLang="en-US" sz="1600"/>
              <a:t>的代码。</a:t>
            </a:r>
          </a:p>
        </p:txBody>
      </p:sp>
    </p:spTree>
    <p:extLst>
      <p:ext uri="{BB962C8B-B14F-4D97-AF65-F5344CB8AC3E}">
        <p14:creationId xmlns:p14="http://schemas.microsoft.com/office/powerpoint/2010/main" val="169250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zh-CN" altLang="zh-CN"/>
              <a:t>练习</a:t>
            </a:r>
          </a:p>
        </p:txBody>
      </p:sp>
      <p:sp>
        <p:nvSpPr>
          <p:cNvPr id="52227" name="Rectangle 3"/>
          <p:cNvSpPr>
            <a:spLocks noGrp="1" noChangeArrowheads="1"/>
          </p:cNvSpPr>
          <p:nvPr>
            <p:ph type="body" idx="4294967295"/>
          </p:nvPr>
        </p:nvSpPr>
        <p:spPr>
          <a:xfrm>
            <a:off x="755650" y="1993900"/>
            <a:ext cx="7696200" cy="4098925"/>
          </a:xfrm>
        </p:spPr>
        <p:txBody>
          <a:bodyPr/>
          <a:lstStyle/>
          <a:p>
            <a:r>
              <a:rPr lang="zh-CN" altLang="en-US" sz="1800"/>
              <a:t>案例：点击按钮动态增加网站列表，分两列，第一列为网站的名字，第二列为带网站超链接的网站名。增加三行常见网站。浏览器兼容性问题，见备注。（先声明一个</a:t>
            </a:r>
            <a:r>
              <a:rPr lang="en-US" altLang="zh-CN" sz="1800"/>
              <a:t>dict</a:t>
            </a:r>
            <a:r>
              <a:rPr lang="zh-CN" altLang="en-US" sz="1800"/>
              <a:t>集合来存键值对。）</a:t>
            </a:r>
          </a:p>
          <a:p>
            <a:r>
              <a:rPr lang="zh-CN" altLang="en-US" sz="1800"/>
              <a:t>动态产生的元素，查看源代码是看不到的。通过</a:t>
            </a:r>
            <a:r>
              <a:rPr lang="en-US" altLang="zh-CN" sz="1800"/>
              <a:t>DebugBar→Dom→</a:t>
            </a:r>
            <a:r>
              <a:rPr lang="zh-CN" altLang="en-US" sz="1800"/>
              <a:t>文档→</a:t>
            </a:r>
            <a:r>
              <a:rPr lang="en-US" altLang="zh-CN" sz="1800"/>
              <a:t>HTML</a:t>
            </a:r>
            <a:r>
              <a:rPr lang="zh-CN" altLang="en-US" sz="1800"/>
              <a:t>可以看到。</a:t>
            </a:r>
            <a:endParaRPr lang="en-US" altLang="zh-CN" sz="1800"/>
          </a:p>
          <a:p>
            <a:r>
              <a:rPr lang="zh-CN" altLang="en-US" sz="1800"/>
              <a:t>练习：点击按钮增加一个网站的超链接</a:t>
            </a:r>
            <a:r>
              <a:rPr lang="en-US" altLang="zh-CN" sz="1800"/>
              <a:t>(</a:t>
            </a:r>
            <a:r>
              <a:rPr lang="zh-CN" altLang="en-US" sz="1800"/>
              <a:t>增加到</a:t>
            </a:r>
            <a:r>
              <a:rPr lang="en-US" altLang="zh-CN" sz="1800"/>
              <a:t>body</a:t>
            </a:r>
            <a:r>
              <a:rPr lang="zh-CN" altLang="en-US" sz="1800"/>
              <a:t>下面的某个</a:t>
            </a:r>
            <a:r>
              <a:rPr lang="en-US" altLang="zh-CN" sz="1800"/>
              <a:t>div</a:t>
            </a:r>
            <a:r>
              <a:rPr lang="zh-CN" altLang="en-US" sz="1800"/>
              <a:t>中。</a:t>
            </a:r>
            <a:r>
              <a:rPr lang="en-US" altLang="zh-CN" sz="1800"/>
              <a:t>)</a:t>
            </a:r>
          </a:p>
          <a:p>
            <a:r>
              <a:rPr lang="zh-CN" altLang="en-US" sz="1800"/>
              <a:t>练习：无刷新评论。</a:t>
            </a:r>
          </a:p>
        </p:txBody>
      </p:sp>
      <p:sp>
        <p:nvSpPr>
          <p:cNvPr id="52228" name="Text Box 4"/>
          <p:cNvSpPr txBox="1">
            <a:spLocks noChangeArrowheads="1"/>
          </p:cNvSpPr>
          <p:nvPr/>
        </p:nvSpPr>
        <p:spPr bwMode="auto">
          <a:xfrm>
            <a:off x="1619250" y="4221163"/>
            <a:ext cx="56896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100">
                <a:solidFill>
                  <a:schemeClr val="tx1"/>
                </a:solidFill>
                <a:latin typeface="Arial" panose="020B0604020202020204" pitchFamily="34" charset="0"/>
                <a:ea typeface="宋体" panose="02010600030101010101" pitchFamily="2" charset="-122"/>
              </a:defRPr>
            </a:lvl1pPr>
            <a:lvl2pPr marL="742950" indent="-285750">
              <a:defRPr sz="3100">
                <a:solidFill>
                  <a:schemeClr val="tx1"/>
                </a:solidFill>
                <a:latin typeface="Arial" panose="020B0604020202020204" pitchFamily="34" charset="0"/>
                <a:ea typeface="宋体" panose="02010600030101010101" pitchFamily="2" charset="-122"/>
              </a:defRPr>
            </a:lvl2pPr>
            <a:lvl3pPr marL="1143000" indent="-228600">
              <a:defRPr sz="3100">
                <a:solidFill>
                  <a:schemeClr val="tx1"/>
                </a:solidFill>
                <a:latin typeface="Arial" panose="020B0604020202020204" pitchFamily="34" charset="0"/>
                <a:ea typeface="宋体" panose="02010600030101010101" pitchFamily="2" charset="-122"/>
              </a:defRPr>
            </a:lvl3pPr>
            <a:lvl4pPr marL="1600200" indent="-228600">
              <a:defRPr sz="3100">
                <a:solidFill>
                  <a:schemeClr val="tx1"/>
                </a:solidFill>
                <a:latin typeface="Arial" panose="020B0604020202020204" pitchFamily="34" charset="0"/>
                <a:ea typeface="宋体" panose="02010600030101010101" pitchFamily="2" charset="-122"/>
              </a:defRPr>
            </a:lvl4pPr>
            <a:lvl5pPr marL="2057400" indent="-228600">
              <a:defRPr sz="3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9pPr>
          </a:lstStyle>
          <a:p>
            <a:r>
              <a:rPr lang="en-US" altLang="zh-CN" sz="1400"/>
              <a:t>&lt;table</a:t>
            </a:r>
            <a:r>
              <a:rPr lang="en-US" altLang="zh-CN" sz="1400" b="1"/>
              <a:t> </a:t>
            </a:r>
            <a:r>
              <a:rPr lang="en-US" altLang="zh-CN" sz="1400"/>
              <a:t>border="1"&gt;</a:t>
            </a:r>
            <a:endParaRPr lang="en-US" altLang="zh-CN" sz="1400" b="1"/>
          </a:p>
          <a:p>
            <a:r>
              <a:rPr lang="en-US" altLang="zh-CN" sz="1400" b="1"/>
              <a:t>        </a:t>
            </a:r>
            <a:r>
              <a:rPr lang="en-US" altLang="zh-CN" sz="1400"/>
              <a:t>&lt;tr&gt;&lt;td&gt;</a:t>
            </a:r>
            <a:r>
              <a:rPr lang="zh-CN" altLang="en-US" sz="1400" b="1"/>
              <a:t>猫猫：</a:t>
            </a:r>
            <a:r>
              <a:rPr lang="en-US" altLang="zh-CN" sz="1400"/>
              <a:t>&lt;/td&gt;&lt;td&gt;</a:t>
            </a:r>
            <a:r>
              <a:rPr lang="zh-CN" altLang="en-US" sz="1400" b="1"/>
              <a:t>沙发耶！</a:t>
            </a:r>
            <a:r>
              <a:rPr lang="en-US" altLang="zh-CN" sz="1400"/>
              <a:t>&lt;/td&gt;&lt;/tr&gt;</a:t>
            </a:r>
            <a:endParaRPr lang="en-US" altLang="zh-CN" sz="1400" b="1"/>
          </a:p>
          <a:p>
            <a:r>
              <a:rPr lang="en-US" altLang="zh-CN" sz="1400" b="1"/>
              <a:t> </a:t>
            </a:r>
            <a:r>
              <a:rPr lang="en-US" altLang="zh-CN" sz="1400"/>
              <a:t>&lt;/table&gt;</a:t>
            </a:r>
            <a:endParaRPr lang="en-US" altLang="zh-CN" sz="1400" b="1"/>
          </a:p>
          <a:p>
            <a:r>
              <a:rPr lang="en-US" altLang="zh-CN" sz="1400" b="1"/>
              <a:t>    </a:t>
            </a:r>
            <a:r>
              <a:rPr lang="zh-CN" altLang="en-US" sz="1400" b="1"/>
              <a:t>昵称：</a:t>
            </a:r>
            <a:r>
              <a:rPr lang="en-US" altLang="zh-CN" sz="1400"/>
              <a:t>&lt;input</a:t>
            </a:r>
            <a:r>
              <a:rPr lang="en-US" altLang="zh-CN" sz="1400" b="1"/>
              <a:t> </a:t>
            </a:r>
            <a:r>
              <a:rPr lang="en-US" altLang="zh-CN" sz="1400"/>
              <a:t>type="text"</a:t>
            </a:r>
            <a:r>
              <a:rPr lang="en-US" altLang="zh-CN" sz="1400" b="1"/>
              <a:t> </a:t>
            </a:r>
            <a:r>
              <a:rPr lang="en-US" altLang="zh-CN" sz="1400"/>
              <a:t>/&gt;&lt;br</a:t>
            </a:r>
            <a:r>
              <a:rPr lang="en-US" altLang="zh-CN" sz="1400" b="1"/>
              <a:t> </a:t>
            </a:r>
            <a:r>
              <a:rPr lang="en-US" altLang="zh-CN" sz="1400"/>
              <a:t>/&gt;</a:t>
            </a:r>
            <a:endParaRPr lang="en-US" altLang="zh-CN" sz="1400" b="1"/>
          </a:p>
          <a:p>
            <a:r>
              <a:rPr lang="en-US" altLang="zh-CN" sz="1400" b="1"/>
              <a:t>    </a:t>
            </a:r>
            <a:r>
              <a:rPr lang="en-US" altLang="zh-CN" sz="1400"/>
              <a:t>&lt;textarea</a:t>
            </a:r>
            <a:r>
              <a:rPr lang="en-US" altLang="zh-CN" sz="1400" b="1"/>
              <a:t> </a:t>
            </a:r>
            <a:r>
              <a:rPr lang="en-US" altLang="zh-CN" sz="1400"/>
              <a:t>id="txt"&gt;&lt;/textarea&gt;&lt;br</a:t>
            </a:r>
            <a:r>
              <a:rPr lang="en-US" altLang="zh-CN" sz="1400" b="1"/>
              <a:t> </a:t>
            </a:r>
            <a:r>
              <a:rPr lang="en-US" altLang="zh-CN" sz="1400"/>
              <a:t>/&gt;</a:t>
            </a:r>
            <a:endParaRPr lang="en-US" altLang="zh-CN" sz="1400" b="1"/>
          </a:p>
          <a:p>
            <a:r>
              <a:rPr lang="en-US" altLang="zh-CN" sz="1400" b="1"/>
              <a:t>    </a:t>
            </a:r>
            <a:r>
              <a:rPr lang="en-US" altLang="zh-CN" sz="1400"/>
              <a:t>&lt;input</a:t>
            </a:r>
            <a:r>
              <a:rPr lang="en-US" altLang="zh-CN" sz="1400" b="1"/>
              <a:t> </a:t>
            </a:r>
            <a:r>
              <a:rPr lang="en-US" altLang="zh-CN" sz="1400"/>
              <a:t>type="button"</a:t>
            </a:r>
            <a:r>
              <a:rPr lang="en-US" altLang="zh-CN" sz="1400" b="1"/>
              <a:t> </a:t>
            </a:r>
            <a:r>
              <a:rPr lang="en-US" altLang="zh-CN" sz="1400"/>
              <a:t>value="</a:t>
            </a:r>
            <a:r>
              <a:rPr lang="zh-CN" altLang="en-US" sz="1400"/>
              <a:t>评论</a:t>
            </a:r>
            <a:r>
              <a:rPr lang="en-US" altLang="zh-CN" sz="1400"/>
              <a:t>"</a:t>
            </a:r>
            <a:r>
              <a:rPr lang="en-US" altLang="zh-CN" sz="1400" b="1"/>
              <a:t> </a:t>
            </a:r>
            <a:r>
              <a:rPr lang="en-US" altLang="zh-CN" sz="1400"/>
              <a:t>/&gt;</a:t>
            </a:r>
            <a:endParaRPr lang="zh-CN" altLang="en-US" sz="1400"/>
          </a:p>
        </p:txBody>
      </p:sp>
    </p:spTree>
    <p:extLst>
      <p:ext uri="{BB962C8B-B14F-4D97-AF65-F5344CB8AC3E}">
        <p14:creationId xmlns:p14="http://schemas.microsoft.com/office/powerpoint/2010/main" val="3548599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zh-CN" altLang="zh-CN"/>
              <a:t>浏览器兼容性问题</a:t>
            </a:r>
          </a:p>
        </p:txBody>
      </p:sp>
      <p:sp>
        <p:nvSpPr>
          <p:cNvPr id="54275" name="Rectangle 3"/>
          <p:cNvSpPr>
            <a:spLocks noGrp="1" noChangeArrowheads="1"/>
          </p:cNvSpPr>
          <p:nvPr>
            <p:ph type="body" idx="4294967295"/>
          </p:nvPr>
        </p:nvSpPr>
        <p:spPr>
          <a:xfrm>
            <a:off x="755650" y="1916113"/>
            <a:ext cx="7696200" cy="4321175"/>
          </a:xfrm>
        </p:spPr>
        <p:txBody>
          <a:bodyPr>
            <a:normAutofit fontScale="85000" lnSpcReduction="20000"/>
          </a:bodyPr>
          <a:lstStyle/>
          <a:p>
            <a:pPr>
              <a:lnSpc>
                <a:spcPct val="90000"/>
              </a:lnSpc>
            </a:pPr>
            <a:r>
              <a:rPr lang="zh-CN" altLang="en-US">
                <a:solidFill>
                  <a:srgbClr val="FF0000"/>
                </a:solidFill>
              </a:rPr>
              <a:t>浏览器兼容性的例子：</a:t>
            </a:r>
            <a:r>
              <a:rPr lang="en-US" altLang="zh-CN">
                <a:solidFill>
                  <a:srgbClr val="FF0000"/>
                </a:solidFill>
              </a:rPr>
              <a:t>ie6</a:t>
            </a:r>
            <a:r>
              <a:rPr lang="zh-CN" altLang="en-US">
                <a:solidFill>
                  <a:srgbClr val="FF0000"/>
                </a:solidFill>
              </a:rPr>
              <a:t>，</a:t>
            </a:r>
            <a:r>
              <a:rPr lang="en-US" altLang="zh-CN">
                <a:solidFill>
                  <a:srgbClr val="FF0000"/>
                </a:solidFill>
              </a:rPr>
              <a:t>ie7</a:t>
            </a:r>
            <a:r>
              <a:rPr lang="zh-CN" altLang="en-US">
                <a:solidFill>
                  <a:srgbClr val="FF0000"/>
                </a:solidFill>
              </a:rPr>
              <a:t>对</a:t>
            </a:r>
            <a:r>
              <a:rPr lang="en-US" altLang="zh-CN">
                <a:solidFill>
                  <a:srgbClr val="FF0000"/>
                </a:solidFill>
              </a:rPr>
              <a:t>table.appendChild("tr")</a:t>
            </a:r>
            <a:r>
              <a:rPr lang="zh-CN" altLang="en-US">
                <a:solidFill>
                  <a:srgbClr val="FF0000"/>
                </a:solidFill>
              </a:rPr>
              <a:t>的支持和</a:t>
            </a:r>
            <a:r>
              <a:rPr lang="en-US" altLang="zh-CN">
                <a:solidFill>
                  <a:srgbClr val="FF0000"/>
                </a:solidFill>
              </a:rPr>
              <a:t>IE8</a:t>
            </a:r>
            <a:r>
              <a:rPr lang="zh-CN" altLang="en-US">
                <a:solidFill>
                  <a:srgbClr val="FF0000"/>
                </a:solidFill>
              </a:rPr>
              <a:t>不一样，用</a:t>
            </a:r>
            <a:r>
              <a:rPr lang="en-US" altLang="zh-CN">
                <a:solidFill>
                  <a:srgbClr val="FF0000"/>
                </a:solidFill>
              </a:rPr>
              <a:t>insertRow</a:t>
            </a:r>
            <a:r>
              <a:rPr lang="zh-CN" altLang="en-US">
                <a:solidFill>
                  <a:srgbClr val="FF0000"/>
                </a:solidFill>
              </a:rPr>
              <a:t>、</a:t>
            </a:r>
            <a:r>
              <a:rPr lang="en-US" altLang="zh-CN">
                <a:solidFill>
                  <a:srgbClr val="FF0000"/>
                </a:solidFill>
              </a:rPr>
              <a:t>insertCell</a:t>
            </a:r>
            <a:r>
              <a:rPr lang="zh-CN" altLang="en-US">
                <a:solidFill>
                  <a:srgbClr val="FF0000"/>
                </a:solidFill>
              </a:rPr>
              <a:t>来代替或者为表格添加</a:t>
            </a:r>
            <a:r>
              <a:rPr lang="en-US" altLang="zh-CN">
                <a:solidFill>
                  <a:srgbClr val="FF0000"/>
                </a:solidFill>
              </a:rPr>
              <a:t>tbody</a:t>
            </a:r>
            <a:r>
              <a:rPr lang="zh-CN" altLang="en-US">
                <a:solidFill>
                  <a:srgbClr val="FF0000"/>
                </a:solidFill>
              </a:rPr>
              <a:t>，然后向</a:t>
            </a:r>
            <a:r>
              <a:rPr lang="en-US" altLang="zh-CN">
                <a:solidFill>
                  <a:srgbClr val="FF0000"/>
                </a:solidFill>
              </a:rPr>
              <a:t>tbody</a:t>
            </a:r>
            <a:r>
              <a:rPr lang="zh-CN" altLang="en-US">
                <a:solidFill>
                  <a:srgbClr val="FF0000"/>
                </a:solidFill>
              </a:rPr>
              <a:t>中添加</a:t>
            </a:r>
            <a:r>
              <a:rPr lang="en-US" altLang="zh-CN">
                <a:solidFill>
                  <a:srgbClr val="FF0000"/>
                </a:solidFill>
              </a:rPr>
              <a:t>tr</a:t>
            </a:r>
            <a:r>
              <a:rPr lang="zh-CN" altLang="en-US">
                <a:solidFill>
                  <a:srgbClr val="FF0000"/>
                </a:solidFill>
              </a:rPr>
              <a:t>。</a:t>
            </a:r>
            <a:r>
              <a:rPr lang="en-US" altLang="zh-CN">
                <a:solidFill>
                  <a:srgbClr val="FF0000"/>
                </a:solidFill>
              </a:rPr>
              <a:t>FF</a:t>
            </a:r>
            <a:r>
              <a:rPr lang="zh-CN" altLang="en-US">
                <a:solidFill>
                  <a:srgbClr val="FF0000"/>
                </a:solidFill>
              </a:rPr>
              <a:t>不支持</a:t>
            </a:r>
            <a:r>
              <a:rPr lang="en-US" altLang="zh-CN">
                <a:solidFill>
                  <a:srgbClr val="FF0000"/>
                </a:solidFill>
              </a:rPr>
              <a:t>innerText</a:t>
            </a:r>
            <a:r>
              <a:rPr lang="zh-CN" altLang="en-US">
                <a:solidFill>
                  <a:srgbClr val="FF0000"/>
                </a:solidFill>
              </a:rPr>
              <a:t>。</a:t>
            </a:r>
          </a:p>
          <a:p>
            <a:pPr>
              <a:lnSpc>
                <a:spcPct val="90000"/>
              </a:lnSpc>
            </a:pPr>
            <a:r>
              <a:rPr lang="zh-CN" altLang="en-US"/>
              <a:t>所以动态加载网站列表的程序修改为：</a:t>
            </a:r>
          </a:p>
          <a:p>
            <a:pPr lvl="1">
              <a:lnSpc>
                <a:spcPct val="90000"/>
              </a:lnSpc>
            </a:pPr>
            <a:r>
              <a:rPr lang="en-US" altLang="zh-CN" sz="1800"/>
              <a:t>var tr = tableLinks.insertRow(-1);//FF</a:t>
            </a:r>
            <a:r>
              <a:rPr lang="zh-CN" altLang="en-US" sz="1800"/>
              <a:t>必须加</a:t>
            </a:r>
            <a:r>
              <a:rPr lang="en-US" altLang="zh-CN" sz="1800"/>
              <a:t>-1</a:t>
            </a:r>
            <a:r>
              <a:rPr lang="zh-CN" altLang="en-US" sz="1800"/>
              <a:t>这个参数</a:t>
            </a:r>
            <a:r>
              <a:rPr lang="en-US" altLang="zh-CN" sz="1800"/>
              <a:t>,</a:t>
            </a:r>
            <a:r>
              <a:rPr lang="zh-CN" altLang="en-US" sz="1800">
                <a:solidFill>
                  <a:srgbClr val="FF0000"/>
                </a:solidFill>
              </a:rPr>
              <a:t>表追加</a:t>
            </a:r>
            <a:r>
              <a:rPr lang="zh-CN" altLang="en-US" sz="1800"/>
              <a:t>。如果不是负数，则表示在某个索引之前插入。</a:t>
            </a:r>
          </a:p>
          <a:p>
            <a:pPr lvl="1">
              <a:lnSpc>
                <a:spcPct val="90000"/>
              </a:lnSpc>
            </a:pPr>
            <a:r>
              <a:rPr lang="en-US" altLang="zh-CN" sz="1800"/>
              <a:t>var td1 = tr.insertCell(-1);</a:t>
            </a:r>
          </a:p>
          <a:p>
            <a:pPr lvl="1">
              <a:lnSpc>
                <a:spcPct val="90000"/>
              </a:lnSpc>
            </a:pPr>
            <a:r>
              <a:rPr lang="en-US" altLang="zh-CN" sz="1800"/>
              <a:t>td1.innerText = key;</a:t>
            </a:r>
          </a:p>
          <a:p>
            <a:pPr lvl="1">
              <a:lnSpc>
                <a:spcPct val="90000"/>
              </a:lnSpc>
            </a:pPr>
            <a:r>
              <a:rPr lang="en-US" altLang="zh-CN" sz="1800"/>
              <a:t>var td2 = tr.insertCell(-1);</a:t>
            </a:r>
          </a:p>
          <a:p>
            <a:pPr lvl="1">
              <a:lnSpc>
                <a:spcPct val="90000"/>
              </a:lnSpc>
            </a:pPr>
            <a:r>
              <a:rPr lang="en-US" altLang="zh-CN" sz="1800"/>
              <a:t>td2.innerHTML = "&lt;a href='" + value + "'&gt;" + value + "&lt;/a&gt;";</a:t>
            </a:r>
          </a:p>
          <a:p>
            <a:pPr>
              <a:lnSpc>
                <a:spcPct val="90000"/>
              </a:lnSpc>
            </a:pPr>
            <a:r>
              <a:rPr lang="zh-CN" altLang="en-US"/>
              <a:t>或者：（不建议）</a:t>
            </a:r>
          </a:p>
          <a:p>
            <a:pPr lvl="1">
              <a:lnSpc>
                <a:spcPct val="90000"/>
              </a:lnSpc>
            </a:pPr>
            <a:r>
              <a:rPr lang="en-US" altLang="en-US" sz="1800" noProof="1"/>
              <a:t>&lt;table id="tableLinks"&gt;</a:t>
            </a:r>
          </a:p>
          <a:p>
            <a:pPr lvl="1">
              <a:lnSpc>
                <a:spcPct val="90000"/>
              </a:lnSpc>
            </a:pPr>
            <a:r>
              <a:rPr lang="en-US" altLang="en-US" sz="1800" noProof="1"/>
              <a:t>&lt;tbody&gt;&lt;/tbody&gt;</a:t>
            </a:r>
          </a:p>
          <a:p>
            <a:pPr lvl="1">
              <a:lnSpc>
                <a:spcPct val="90000"/>
              </a:lnSpc>
            </a:pPr>
            <a:r>
              <a:rPr lang="en-US" altLang="en-US" sz="1800" noProof="1"/>
              <a:t>&lt;/table&gt;</a:t>
            </a:r>
            <a:r>
              <a:rPr lang="zh-CN" altLang="en-US" sz="1800"/>
              <a:t>，然后</a:t>
            </a:r>
            <a:r>
              <a:rPr lang="en-US" altLang="en-US" sz="1800" noProof="1"/>
              <a:t>tableLinks. tBodies[0].appendChild(tr);</a:t>
            </a:r>
            <a:endParaRPr lang="zh-CN" altLang="en-US" sz="1800"/>
          </a:p>
        </p:txBody>
      </p:sp>
    </p:spTree>
    <p:extLst>
      <p:ext uri="{BB962C8B-B14F-4D97-AF65-F5344CB8AC3E}">
        <p14:creationId xmlns:p14="http://schemas.microsoft.com/office/powerpoint/2010/main" val="2777437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innerHTML</a:t>
            </a:r>
            <a:r>
              <a:rPr lang="zh-CN" altLang="en-US"/>
              <a:t>还是操作</a:t>
            </a:r>
            <a:r>
              <a:rPr lang="en-US" altLang="zh-CN"/>
              <a:t>Dom</a:t>
            </a:r>
            <a:r>
              <a:rPr lang="zh-CN" altLang="en-US"/>
              <a:t>节点</a:t>
            </a:r>
          </a:p>
        </p:txBody>
      </p:sp>
      <p:sp>
        <p:nvSpPr>
          <p:cNvPr id="56323" name="Rectangle 3"/>
          <p:cNvSpPr>
            <a:spLocks noGrp="1" noChangeArrowheads="1"/>
          </p:cNvSpPr>
          <p:nvPr>
            <p:ph type="body" idx="1"/>
          </p:nvPr>
        </p:nvSpPr>
        <p:spPr/>
        <p:txBody>
          <a:bodyPr>
            <a:normAutofit fontScale="92500" lnSpcReduction="20000"/>
          </a:bodyPr>
          <a:lstStyle/>
          <a:p>
            <a:r>
              <a:rPr lang="zh-CN" altLang="en-US"/>
              <a:t>操作页面的元素的时候是用</a:t>
            </a:r>
            <a:r>
              <a:rPr lang="en-US" altLang="zh-CN"/>
              <a:t>innerHTML</a:t>
            </a:r>
            <a:r>
              <a:rPr lang="zh-CN" altLang="en-US"/>
              <a:t>的方式还是</a:t>
            </a:r>
            <a:r>
              <a:rPr lang="en-US" altLang="zh-CN"/>
              <a:t>createElement()</a:t>
            </a:r>
            <a:r>
              <a:rPr lang="zh-CN" altLang="en-US"/>
              <a:t>、</a:t>
            </a:r>
            <a:r>
              <a:rPr lang="en-US" altLang="zh-CN"/>
              <a:t>appendChild()</a:t>
            </a:r>
            <a:r>
              <a:rPr lang="zh-CN" altLang="en-US"/>
              <a:t>与</a:t>
            </a:r>
            <a:r>
              <a:rPr lang="en-US" altLang="zh-CN"/>
              <a:t>removeChild()</a:t>
            </a:r>
            <a:r>
              <a:rPr lang="zh-CN" altLang="en-US"/>
              <a:t>的方式？</a:t>
            </a:r>
          </a:p>
          <a:p>
            <a:pPr lvl="1"/>
            <a:r>
              <a:rPr lang="en-US" altLang="zh-CN"/>
              <a:t>1.</a:t>
            </a:r>
            <a:r>
              <a:rPr lang="zh-CN" altLang="en-US"/>
              <a:t>对于大量进行节点操作时，使用</a:t>
            </a:r>
            <a:r>
              <a:rPr lang="en-US" altLang="zh-CN"/>
              <a:t>innerHTML</a:t>
            </a:r>
            <a:r>
              <a:rPr lang="zh-CN" altLang="en-US"/>
              <a:t>的方式性能要好于频繁的</a:t>
            </a:r>
            <a:r>
              <a:rPr lang="en-US" altLang="zh-CN"/>
              <a:t>Dom</a:t>
            </a:r>
            <a:r>
              <a:rPr lang="zh-CN" altLang="en-US"/>
              <a:t>操作</a:t>
            </a:r>
            <a:r>
              <a:rPr lang="en-US" altLang="zh-CN"/>
              <a:t>(</a:t>
            </a:r>
            <a:r>
              <a:rPr lang="zh-CN" altLang="en-US"/>
              <a:t>有专门用</a:t>
            </a:r>
            <a:r>
              <a:rPr lang="en-US" altLang="zh-CN"/>
              <a:t>C</a:t>
            </a:r>
            <a:r>
              <a:rPr lang="zh-CN" altLang="en-US"/>
              <a:t>或</a:t>
            </a:r>
            <a:r>
              <a:rPr lang="en-US" altLang="zh-CN"/>
              <a:t>C++</a:t>
            </a:r>
            <a:r>
              <a:rPr lang="zh-CN" altLang="en-US"/>
              <a:t>写的</a:t>
            </a:r>
            <a:r>
              <a:rPr lang="en-US" altLang="zh-CN"/>
              <a:t>html</a:t>
            </a:r>
            <a:r>
              <a:rPr lang="zh-CN" altLang="en-US"/>
              <a:t>解析器。</a:t>
            </a:r>
            <a:r>
              <a:rPr lang="en-US" altLang="zh-CN"/>
              <a:t>)</a:t>
            </a:r>
            <a:r>
              <a:rPr lang="zh-CN" altLang="en-US"/>
              <a:t>。先将页面的</a:t>
            </a:r>
            <a:r>
              <a:rPr lang="en-US" altLang="zh-CN"/>
              <a:t>HTML</a:t>
            </a:r>
            <a:r>
              <a:rPr lang="zh-CN" altLang="en-US"/>
              <a:t>代码写好，然后调用一次</a:t>
            </a:r>
            <a:r>
              <a:rPr lang="en-US" altLang="zh-CN"/>
              <a:t>innerHTML,</a:t>
            </a:r>
            <a:r>
              <a:rPr lang="zh-CN" altLang="en-US"/>
              <a:t>而不要反复调用</a:t>
            </a:r>
            <a:r>
              <a:rPr lang="en-US" altLang="zh-CN"/>
              <a:t>innerHTML.</a:t>
            </a:r>
          </a:p>
          <a:p>
            <a:pPr lvl="1"/>
            <a:r>
              <a:rPr lang="en-US" altLang="zh-CN"/>
              <a:t>2.</a:t>
            </a:r>
            <a:r>
              <a:rPr lang="zh-CN" altLang="en-US"/>
              <a:t>对于使用</a:t>
            </a:r>
            <a:r>
              <a:rPr lang="en-US" altLang="zh-CN"/>
              <a:t>innerHTML=‘’</a:t>
            </a:r>
            <a:r>
              <a:rPr lang="zh-CN" altLang="en-US"/>
              <a:t>的方式来删除节点，在某些情况下会存在内存问题。比如：</a:t>
            </a:r>
            <a:r>
              <a:rPr lang="en-US" altLang="zh-CN"/>
              <a:t>div</a:t>
            </a:r>
            <a:r>
              <a:rPr lang="zh-CN" altLang="en-US"/>
              <a:t>下面有很多其他元素，每个元素都绑定有事件处理程序。此时，</a:t>
            </a:r>
            <a:r>
              <a:rPr lang="en-US" altLang="zh-CN"/>
              <a:t>innerHTML</a:t>
            </a:r>
            <a:r>
              <a:rPr lang="zh-CN" altLang="en-US"/>
              <a:t>只是把当前元素从节点树上移除了，但是那些事件处理程序依然占用内存。</a:t>
            </a:r>
          </a:p>
        </p:txBody>
      </p:sp>
    </p:spTree>
    <p:extLst>
      <p:ext uri="{BB962C8B-B14F-4D97-AF65-F5344CB8AC3E}">
        <p14:creationId xmlns:p14="http://schemas.microsoft.com/office/powerpoint/2010/main" val="2136659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代码是否需要放置到</a:t>
            </a:r>
            <a:r>
              <a:rPr lang="en-US" altLang="zh-CN"/>
              <a:t>onload</a:t>
            </a:r>
            <a:r>
              <a:rPr lang="zh-CN" altLang="en-US"/>
              <a:t>中</a:t>
            </a:r>
          </a:p>
        </p:txBody>
      </p:sp>
      <p:sp>
        <p:nvSpPr>
          <p:cNvPr id="57347" name="Rectangle 3"/>
          <p:cNvSpPr>
            <a:spLocks noGrp="1" noChangeArrowheads="1"/>
          </p:cNvSpPr>
          <p:nvPr>
            <p:ph type="body" idx="1"/>
          </p:nvPr>
        </p:nvSpPr>
        <p:spPr/>
        <p:txBody>
          <a:bodyPr/>
          <a:lstStyle/>
          <a:p>
            <a:pPr>
              <a:lnSpc>
                <a:spcPct val="90000"/>
              </a:lnSpc>
            </a:pPr>
            <a:r>
              <a:rPr lang="zh-CN" altLang="en-US" sz="1600"/>
              <a:t> </a:t>
            </a:r>
            <a:r>
              <a:rPr lang="en-US" altLang="zh-CN" sz="1600"/>
              <a:t>//</a:t>
            </a:r>
            <a:r>
              <a:rPr lang="zh-CN" altLang="en-US" sz="1600"/>
              <a:t>如果</a:t>
            </a:r>
            <a:r>
              <a:rPr lang="en-US" altLang="zh-CN" sz="1600"/>
              <a:t>js</a:t>
            </a:r>
            <a:r>
              <a:rPr lang="zh-CN" altLang="en-US" sz="1600"/>
              <a:t>代码需要操作页面上的元素，则将该代码放到</a:t>
            </a:r>
            <a:r>
              <a:rPr lang="en-US" altLang="zh-CN" sz="1600"/>
              <a:t>onload</a:t>
            </a:r>
            <a:r>
              <a:rPr lang="zh-CN" altLang="en-US" sz="1600"/>
              <a:t>里面。</a:t>
            </a:r>
            <a:endParaRPr lang="zh-CN" altLang="en-US" sz="1600" b="1"/>
          </a:p>
          <a:p>
            <a:pPr>
              <a:lnSpc>
                <a:spcPct val="90000"/>
              </a:lnSpc>
            </a:pPr>
            <a:r>
              <a:rPr lang="zh-CN" altLang="en-US" sz="1600" b="1"/>
              <a:t>        </a:t>
            </a:r>
            <a:r>
              <a:rPr lang="en-US" altLang="zh-CN" sz="1600"/>
              <a:t>//</a:t>
            </a:r>
            <a:r>
              <a:rPr lang="zh-CN" altLang="en-US" sz="1600"/>
              <a:t>因为当页面加载完毕之后页面上才会有相关的元素</a:t>
            </a:r>
            <a:endParaRPr lang="zh-CN" altLang="en-US" sz="1600" b="1"/>
          </a:p>
          <a:p>
            <a:pPr>
              <a:lnSpc>
                <a:spcPct val="90000"/>
              </a:lnSpc>
            </a:pPr>
            <a:endParaRPr lang="zh-CN" altLang="en-US" sz="1600" b="1"/>
          </a:p>
          <a:p>
            <a:pPr>
              <a:lnSpc>
                <a:spcPct val="90000"/>
              </a:lnSpc>
            </a:pPr>
            <a:r>
              <a:rPr lang="zh-CN" altLang="en-US" sz="1600" b="1"/>
              <a:t>        </a:t>
            </a:r>
            <a:r>
              <a:rPr lang="en-US" altLang="zh-CN" sz="1600"/>
              <a:t>//</a:t>
            </a:r>
            <a:r>
              <a:rPr lang="zh-CN" altLang="en-US" sz="1600"/>
              <a:t>如果</a:t>
            </a:r>
            <a:r>
              <a:rPr lang="en-US" altLang="zh-CN" sz="1600"/>
              <a:t>js</a:t>
            </a:r>
            <a:r>
              <a:rPr lang="zh-CN" altLang="en-US" sz="1600"/>
              <a:t>代码中没有操作页面元素的语句，则可以将该代码直接写在</a:t>
            </a:r>
            <a:r>
              <a:rPr lang="en-US" altLang="zh-CN" sz="1600"/>
              <a:t>&lt;script&gt;</a:t>
            </a:r>
            <a:r>
              <a:rPr lang="zh-CN" altLang="en-US" sz="1600"/>
              <a:t>标签中，</a:t>
            </a:r>
            <a:endParaRPr lang="zh-CN" altLang="en-US" sz="1600" b="1"/>
          </a:p>
          <a:p>
            <a:pPr>
              <a:lnSpc>
                <a:spcPct val="90000"/>
              </a:lnSpc>
            </a:pPr>
            <a:r>
              <a:rPr lang="zh-CN" altLang="en-US" sz="1600" b="1"/>
              <a:t>        </a:t>
            </a:r>
            <a:r>
              <a:rPr lang="en-US" altLang="zh-CN" sz="1600"/>
              <a:t>//</a:t>
            </a:r>
            <a:r>
              <a:rPr lang="zh-CN" altLang="en-US" sz="1600"/>
              <a:t>例如：声明变量，相加求和等操作。 </a:t>
            </a:r>
          </a:p>
          <a:p>
            <a:pPr>
              <a:lnSpc>
                <a:spcPct val="90000"/>
              </a:lnSpc>
            </a:pPr>
            <a:r>
              <a:rPr lang="en-US" altLang="zh-CN" sz="1600"/>
              <a:t>&lt;body&gt;</a:t>
            </a:r>
            <a:endParaRPr lang="en-US" altLang="zh-CN" sz="1600" b="1"/>
          </a:p>
          <a:p>
            <a:pPr>
              <a:lnSpc>
                <a:spcPct val="90000"/>
              </a:lnSpc>
            </a:pPr>
            <a:r>
              <a:rPr lang="en-US" altLang="zh-CN" sz="1600" b="1"/>
              <a:t>    </a:t>
            </a:r>
            <a:r>
              <a:rPr lang="en-US" altLang="zh-CN" sz="1600"/>
              <a:t>&lt;!-- html</a:t>
            </a:r>
            <a:r>
              <a:rPr lang="zh-CN" altLang="en-US" sz="1600"/>
              <a:t>标签</a:t>
            </a:r>
            <a:r>
              <a:rPr lang="en-US" altLang="zh-CN" sz="1600"/>
              <a:t>--&gt;</a:t>
            </a:r>
            <a:endParaRPr lang="en-US" altLang="zh-CN" sz="1600" b="1"/>
          </a:p>
          <a:p>
            <a:pPr>
              <a:lnSpc>
                <a:spcPct val="90000"/>
              </a:lnSpc>
            </a:pPr>
            <a:r>
              <a:rPr lang="en-US" altLang="zh-CN" sz="1600" b="1"/>
              <a:t>    </a:t>
            </a:r>
            <a:r>
              <a:rPr lang="en-US" altLang="zh-CN" sz="1600"/>
              <a:t>&lt;script</a:t>
            </a:r>
            <a:r>
              <a:rPr lang="en-US" altLang="zh-CN" sz="1600" b="1"/>
              <a:t> </a:t>
            </a:r>
            <a:r>
              <a:rPr lang="en-US" altLang="zh-CN" sz="1600"/>
              <a:t>type="text/javascript"&gt;</a:t>
            </a:r>
            <a:endParaRPr lang="en-US" altLang="zh-CN" sz="1600" b="1"/>
          </a:p>
          <a:p>
            <a:pPr>
              <a:lnSpc>
                <a:spcPct val="90000"/>
              </a:lnSpc>
            </a:pPr>
            <a:endParaRPr lang="en-US" altLang="zh-CN" sz="1600" b="1"/>
          </a:p>
          <a:p>
            <a:pPr>
              <a:lnSpc>
                <a:spcPct val="90000"/>
              </a:lnSpc>
            </a:pPr>
            <a:r>
              <a:rPr lang="en-US" altLang="zh-CN" sz="1600" b="1"/>
              <a:t>        </a:t>
            </a:r>
            <a:r>
              <a:rPr lang="en-US" altLang="zh-CN" sz="1600"/>
              <a:t>//</a:t>
            </a:r>
            <a:r>
              <a:rPr lang="zh-CN" altLang="en-US" sz="1600"/>
              <a:t>写在这里的代码，由于已经是页面的底部，在执行该代码时，页面的元素已经都加载完毕，所以可以不放到</a:t>
            </a:r>
            <a:r>
              <a:rPr lang="en-US" altLang="zh-CN" sz="1600"/>
              <a:t>onload</a:t>
            </a:r>
            <a:r>
              <a:rPr lang="zh-CN" altLang="en-US" sz="1600"/>
              <a:t>里面也可以操作页面上的元素。</a:t>
            </a:r>
            <a:endParaRPr lang="zh-CN" altLang="en-US" sz="1600" b="1"/>
          </a:p>
          <a:p>
            <a:pPr>
              <a:lnSpc>
                <a:spcPct val="90000"/>
              </a:lnSpc>
            </a:pPr>
            <a:r>
              <a:rPr lang="zh-CN" altLang="en-US" sz="1600" b="1"/>
              <a:t>        </a:t>
            </a:r>
            <a:r>
              <a:rPr lang="en-US" altLang="zh-CN" sz="1600"/>
              <a:t>//</a:t>
            </a:r>
            <a:r>
              <a:rPr lang="zh-CN" altLang="en-US" sz="1600"/>
              <a:t>建议将操作页面元素的代码都放到</a:t>
            </a:r>
            <a:r>
              <a:rPr lang="en-US" altLang="zh-CN" sz="1600"/>
              <a:t>onload</a:t>
            </a:r>
            <a:r>
              <a:rPr lang="zh-CN" altLang="en-US" sz="1600"/>
              <a:t>里面。 </a:t>
            </a:r>
            <a:endParaRPr lang="zh-CN" altLang="en-US" sz="1600" b="1"/>
          </a:p>
          <a:p>
            <a:pPr>
              <a:lnSpc>
                <a:spcPct val="90000"/>
              </a:lnSpc>
            </a:pPr>
            <a:r>
              <a:rPr lang="zh-CN" altLang="en-US" sz="1600" b="1"/>
              <a:t>    </a:t>
            </a:r>
            <a:r>
              <a:rPr lang="en-US" altLang="zh-CN" sz="1600"/>
              <a:t>&lt;/script&gt;</a:t>
            </a:r>
            <a:endParaRPr lang="en-US" altLang="zh-CN" sz="1600" b="1"/>
          </a:p>
          <a:p>
            <a:pPr>
              <a:lnSpc>
                <a:spcPct val="90000"/>
              </a:lnSpc>
            </a:pPr>
            <a:r>
              <a:rPr lang="en-US" altLang="zh-CN" sz="1600"/>
              <a:t>&lt;/body&gt;</a:t>
            </a:r>
          </a:p>
          <a:p>
            <a:pPr>
              <a:lnSpc>
                <a:spcPct val="90000"/>
              </a:lnSpc>
            </a:pPr>
            <a:endParaRPr lang="zh-CN" altLang="en-US" sz="1600"/>
          </a:p>
        </p:txBody>
      </p:sp>
    </p:spTree>
    <p:extLst>
      <p:ext uri="{BB962C8B-B14F-4D97-AF65-F5344CB8AC3E}">
        <p14:creationId xmlns:p14="http://schemas.microsoft.com/office/powerpoint/2010/main" val="1666426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en-US" altLang="zh-CN"/>
              <a:t>DOM</a:t>
            </a:r>
            <a:r>
              <a:rPr lang="zh-CN" altLang="en-US"/>
              <a:t>模型</a:t>
            </a:r>
          </a:p>
        </p:txBody>
      </p:sp>
      <p:pic>
        <p:nvPicPr>
          <p:cNvPr id="11267" name="Picture 4"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71310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893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r>
              <a:rPr lang="en-US" altLang="zh-CN"/>
              <a:t>Js</a:t>
            </a:r>
            <a:r>
              <a:rPr lang="zh-CN" altLang="en-US"/>
              <a:t>操作页面样式，其他</a:t>
            </a:r>
          </a:p>
        </p:txBody>
      </p:sp>
      <p:sp>
        <p:nvSpPr>
          <p:cNvPr id="58371" name="Rectangle 3"/>
          <p:cNvSpPr>
            <a:spLocks noGrp="1" noChangeArrowheads="1"/>
          </p:cNvSpPr>
          <p:nvPr>
            <p:ph type="body" idx="4294967295"/>
          </p:nvPr>
        </p:nvSpPr>
        <p:spPr>
          <a:xfrm>
            <a:off x="468313" y="1844675"/>
            <a:ext cx="8280400" cy="4464050"/>
          </a:xfrm>
        </p:spPr>
        <p:txBody>
          <a:bodyPr/>
          <a:lstStyle/>
          <a:p>
            <a:pPr>
              <a:lnSpc>
                <a:spcPct val="110000"/>
              </a:lnSpc>
            </a:pPr>
            <a:r>
              <a:rPr lang="zh-CN" altLang="en-US" sz="1600"/>
              <a:t>易错：修改元素的样式不是设置</a:t>
            </a:r>
            <a:r>
              <a:rPr lang="en-US" altLang="zh-CN" sz="1600"/>
              <a:t>class</a:t>
            </a:r>
            <a:r>
              <a:rPr lang="zh-CN" altLang="en-US" sz="1600"/>
              <a:t>属性，而是</a:t>
            </a:r>
            <a:r>
              <a:rPr lang="en-US" altLang="zh-CN" sz="1600"/>
              <a:t>className</a:t>
            </a:r>
            <a:r>
              <a:rPr lang="zh-CN" altLang="en-US" sz="1600"/>
              <a:t>属性。。</a:t>
            </a:r>
            <a:r>
              <a:rPr lang="en-US" altLang="zh-CN" sz="1600"/>
              <a:t>(class</a:t>
            </a:r>
            <a:r>
              <a:rPr lang="zh-CN" altLang="en-US" sz="1600"/>
              <a:t>是</a:t>
            </a:r>
            <a:r>
              <a:rPr lang="en-US" altLang="zh-CN" sz="1600"/>
              <a:t>JavaScript</a:t>
            </a:r>
            <a:r>
              <a:rPr lang="zh-CN" altLang="en-US" sz="1600"/>
              <a:t>的一个保留字，属性不能用关键字、保留字所以就变成</a:t>
            </a:r>
            <a:r>
              <a:rPr lang="en-US" altLang="zh-CN" sz="1600"/>
              <a:t>className</a:t>
            </a:r>
            <a:r>
              <a:rPr lang="zh-CN" altLang="en-US" sz="1600"/>
              <a:t>了</a:t>
            </a:r>
            <a:r>
              <a:rPr lang="en-US" altLang="zh-CN" sz="1600"/>
              <a:t>)</a:t>
            </a:r>
            <a:r>
              <a:rPr lang="zh-CN" altLang="en-US" sz="1600"/>
              <a:t>案例：网页开关灯的效果。</a:t>
            </a:r>
          </a:p>
          <a:p>
            <a:pPr>
              <a:lnSpc>
                <a:spcPct val="110000"/>
              </a:lnSpc>
            </a:pPr>
            <a:r>
              <a:rPr lang="zh-CN" altLang="en-US" sz="1600"/>
              <a:t>修改元素的样式</a:t>
            </a:r>
            <a:r>
              <a:rPr lang="zh-CN" altLang="en-US" sz="2800" b="1"/>
              <a:t>不能</a:t>
            </a:r>
            <a:r>
              <a:rPr lang="en-US" altLang="zh-CN" sz="1600"/>
              <a:t>this.</a:t>
            </a:r>
            <a:r>
              <a:rPr lang="en-US" altLang="en-US" sz="1600" noProof="1"/>
              <a:t>style="background-color:Red"</a:t>
            </a:r>
            <a:r>
              <a:rPr lang="zh-CN" altLang="en-US" sz="1600"/>
              <a:t>。</a:t>
            </a:r>
          </a:p>
          <a:p>
            <a:pPr>
              <a:lnSpc>
                <a:spcPct val="110000"/>
              </a:lnSpc>
            </a:pPr>
            <a:r>
              <a:rPr lang="zh-CN" altLang="en-US" sz="1600"/>
              <a:t>易错：单独修改样式的属性使用“</a:t>
            </a:r>
            <a:r>
              <a:rPr lang="en-US" altLang="zh-CN" sz="1600"/>
              <a:t>style.</a:t>
            </a:r>
            <a:r>
              <a:rPr lang="zh-CN" altLang="en-US" sz="1600"/>
              <a:t>属性名”。注意在</a:t>
            </a:r>
            <a:r>
              <a:rPr lang="en-US" altLang="zh-CN" sz="1600"/>
              <a:t>css</a:t>
            </a:r>
            <a:r>
              <a:rPr lang="zh-CN" altLang="en-US" sz="1600"/>
              <a:t>中属性名在</a:t>
            </a:r>
            <a:r>
              <a:rPr lang="en-US" altLang="zh-CN" sz="1600"/>
              <a:t>JavaScript</a:t>
            </a:r>
            <a:r>
              <a:rPr lang="zh-CN" altLang="en-US" sz="1600"/>
              <a:t>中操作的时候属性名可能不一样，主要集中在那些属性名中含有</a:t>
            </a:r>
            <a:r>
              <a:rPr lang="en-US" altLang="zh-CN" sz="1600"/>
              <a:t>-</a:t>
            </a:r>
            <a:r>
              <a:rPr lang="zh-CN" altLang="en-US" sz="1600"/>
              <a:t>的属性，因为</a:t>
            </a:r>
            <a:r>
              <a:rPr lang="en-US" altLang="zh-CN" sz="1600"/>
              <a:t>JavaScript</a:t>
            </a:r>
            <a:r>
              <a:rPr lang="zh-CN" altLang="en-US" sz="1600"/>
              <a:t>中</a:t>
            </a:r>
            <a:r>
              <a:rPr lang="en-US" altLang="zh-CN" sz="1600"/>
              <a:t>-</a:t>
            </a:r>
            <a:r>
              <a:rPr lang="zh-CN" altLang="en-US" sz="1600"/>
              <a:t>是不能做属性、类名的。所以</a:t>
            </a:r>
            <a:r>
              <a:rPr lang="en-US" altLang="zh-CN" sz="1600"/>
              <a:t>CSS</a:t>
            </a:r>
            <a:r>
              <a:rPr lang="zh-CN" altLang="en-US" sz="1600"/>
              <a:t>中背景颜色是</a:t>
            </a:r>
            <a:r>
              <a:rPr lang="en-US" altLang="zh-CN" sz="1600"/>
              <a:t>background-color</a:t>
            </a:r>
            <a:r>
              <a:rPr lang="zh-CN" altLang="en-US" sz="1600"/>
              <a:t>，而</a:t>
            </a:r>
            <a:r>
              <a:rPr lang="en-US" altLang="zh-CN" sz="1600"/>
              <a:t>JavaScript</a:t>
            </a:r>
            <a:r>
              <a:rPr lang="zh-CN" altLang="en-US" sz="1600"/>
              <a:t>则是</a:t>
            </a:r>
            <a:r>
              <a:rPr lang="en-US" altLang="zh-CN" sz="1600"/>
              <a:t>style. </a:t>
            </a:r>
            <a:r>
              <a:rPr lang="zh-CN" altLang="en-US" sz="1600"/>
              <a:t>backgroundColor；元素样式名是</a:t>
            </a:r>
            <a:r>
              <a:rPr lang="en-US" altLang="zh-CN" sz="1600"/>
              <a:t>class</a:t>
            </a:r>
            <a:r>
              <a:rPr lang="zh-CN" altLang="en-US" sz="1600"/>
              <a:t>，在</a:t>
            </a:r>
            <a:r>
              <a:rPr lang="en-US" altLang="zh-CN" sz="1600"/>
              <a:t>JavaScript</a:t>
            </a:r>
            <a:r>
              <a:rPr lang="zh-CN" altLang="en-US" sz="1600"/>
              <a:t>中是</a:t>
            </a:r>
            <a:r>
              <a:rPr lang="en-US" altLang="zh-CN" sz="1600"/>
              <a:t>className</a:t>
            </a:r>
            <a:r>
              <a:rPr lang="zh-CN" altLang="en-US" sz="1600"/>
              <a:t>属性；</a:t>
            </a:r>
            <a:r>
              <a:rPr lang="en-US" altLang="zh-CN" sz="1600"/>
              <a:t>font-size→style.fontSize</a:t>
            </a:r>
            <a:r>
              <a:rPr lang="zh-CN" altLang="en-US" sz="1600"/>
              <a:t>；</a:t>
            </a:r>
            <a:r>
              <a:rPr lang="en-US" altLang="zh-CN" sz="1600"/>
              <a:t>margin-top→style.marginTop //</a:t>
            </a:r>
            <a:r>
              <a:rPr lang="zh-CN" altLang="en-US" sz="1600"/>
              <a:t>驼峰命名法。</a:t>
            </a:r>
          </a:p>
          <a:p>
            <a:pPr>
              <a:lnSpc>
                <a:spcPct val="110000"/>
              </a:lnSpc>
            </a:pPr>
            <a:r>
              <a:rPr lang="zh-CN" altLang="en-US" sz="1600"/>
              <a:t>单独修改控件的样式</a:t>
            </a:r>
            <a:r>
              <a:rPr lang="en-US" altLang="zh-CN" sz="1600"/>
              <a:t>&lt;input type=“button” value=“AAA” onclick=“this.style.color=‘red’” /&gt;</a:t>
            </a:r>
            <a:r>
              <a:rPr lang="zh-CN" altLang="en-US" sz="1600"/>
              <a:t>。技巧，没有文档的情况下的值属性名，随便给一个元素设定</a:t>
            </a:r>
            <a:r>
              <a:rPr lang="en-US" altLang="zh-CN" sz="1600"/>
              <a:t>id</a:t>
            </a:r>
            <a:r>
              <a:rPr lang="zh-CN" altLang="en-US" sz="1600"/>
              <a:t>，然后在</a:t>
            </a:r>
            <a:r>
              <a:rPr lang="en-US" altLang="zh-CN" sz="1600"/>
              <a:t>js</a:t>
            </a:r>
            <a:r>
              <a:rPr lang="zh-CN" altLang="en-US" sz="1600"/>
              <a:t>中就能</a:t>
            </a:r>
            <a:r>
              <a:rPr lang="en-US" altLang="zh-CN" sz="1600"/>
              <a:t>id.style.</a:t>
            </a:r>
            <a:r>
              <a:rPr lang="zh-CN" altLang="en-US" sz="1600"/>
              <a:t>出来能用的属性。</a:t>
            </a:r>
          </a:p>
          <a:p>
            <a:pPr>
              <a:lnSpc>
                <a:spcPct val="110000"/>
              </a:lnSpc>
            </a:pPr>
            <a:r>
              <a:rPr lang="zh-CN" altLang="en-US" sz="1600"/>
              <a:t>操作</a:t>
            </a:r>
            <a:r>
              <a:rPr lang="en-US" altLang="zh-CN" sz="1600"/>
              <a:t>float</a:t>
            </a:r>
            <a:r>
              <a:rPr lang="zh-CN" altLang="en-US" sz="1600"/>
              <a:t>样式的时候，</a:t>
            </a:r>
            <a:r>
              <a:rPr lang="en-US" altLang="zh-CN" sz="1600"/>
              <a:t>IE</a:t>
            </a:r>
            <a:r>
              <a:rPr lang="zh-CN" altLang="en-US" sz="1600"/>
              <a:t>与其他浏览器不太一样。</a:t>
            </a:r>
            <a:r>
              <a:rPr lang="en-US" altLang="zh-CN" sz="1600"/>
              <a:t>IE</a:t>
            </a:r>
            <a:r>
              <a:rPr lang="zh-CN" altLang="en-US" sz="1600"/>
              <a:t>：</a:t>
            </a:r>
            <a:r>
              <a:rPr lang="en-US" altLang="zh-CN" sz="1600"/>
              <a:t>obj.style.styleFloat=‘right’;</a:t>
            </a:r>
            <a:r>
              <a:rPr lang="zh-CN" altLang="en-US" sz="1600"/>
              <a:t>其他浏览器：</a:t>
            </a:r>
            <a:r>
              <a:rPr lang="en-US" altLang="zh-CN" sz="1600"/>
              <a:t>obj.style.cssFloat=‘right’;//</a:t>
            </a:r>
            <a:r>
              <a:rPr lang="zh-CN" altLang="en-US" sz="1600"/>
              <a:t>通用代码见备注</a:t>
            </a:r>
            <a:r>
              <a:rPr lang="en-US" altLang="zh-CN" sz="1600"/>
              <a:t>1.</a:t>
            </a:r>
          </a:p>
        </p:txBody>
      </p:sp>
    </p:spTree>
    <p:extLst>
      <p:ext uri="{BB962C8B-B14F-4D97-AF65-F5344CB8AC3E}">
        <p14:creationId xmlns:p14="http://schemas.microsoft.com/office/powerpoint/2010/main" val="328398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r>
              <a:rPr lang="zh-CN" altLang="zh-CN"/>
              <a:t>案例练习</a:t>
            </a:r>
          </a:p>
        </p:txBody>
      </p:sp>
      <p:sp>
        <p:nvSpPr>
          <p:cNvPr id="60419" name="Rectangle 3"/>
          <p:cNvSpPr>
            <a:spLocks noGrp="1" noChangeArrowheads="1"/>
          </p:cNvSpPr>
          <p:nvPr>
            <p:ph type="body" idx="4294967295"/>
          </p:nvPr>
        </p:nvSpPr>
        <p:spPr/>
        <p:txBody>
          <a:bodyPr>
            <a:normAutofit fontScale="85000" lnSpcReduction="10000"/>
          </a:bodyPr>
          <a:lstStyle/>
          <a:p>
            <a:r>
              <a:rPr lang="zh-CN" altLang="en-US"/>
              <a:t>案例</a:t>
            </a:r>
            <a:r>
              <a:rPr lang="en-US" altLang="zh-CN"/>
              <a:t>1</a:t>
            </a:r>
            <a:r>
              <a:rPr lang="zh-CN" altLang="en-US"/>
              <a:t>：创建三个输入文本框，当光标离开文本框的时候如果文本框为空，则将文本框背景色设置为红色，如果不为空则为白色。提示：焦点进入控件的事件是</a:t>
            </a:r>
            <a:r>
              <a:rPr lang="en-US" altLang="zh-CN"/>
              <a:t>onfocus</a:t>
            </a:r>
            <a:r>
              <a:rPr lang="zh-CN" altLang="en-US"/>
              <a:t>，焦点离开控件的事件是</a:t>
            </a:r>
            <a:r>
              <a:rPr lang="en-US" altLang="zh-CN"/>
              <a:t>onblur</a:t>
            </a:r>
            <a:r>
              <a:rPr lang="zh-CN" altLang="en-US"/>
              <a:t>。</a:t>
            </a:r>
          </a:p>
          <a:p>
            <a:r>
              <a:rPr lang="zh-CN" altLang="en-US"/>
              <a:t>案例</a:t>
            </a:r>
            <a:r>
              <a:rPr lang="en-US" altLang="zh-CN"/>
              <a:t>2</a:t>
            </a:r>
            <a:r>
              <a:rPr lang="zh-CN" altLang="en-US"/>
              <a:t>：评分控件</a:t>
            </a:r>
            <a:r>
              <a:rPr lang="en-US" altLang="zh-CN"/>
              <a:t>V1</a:t>
            </a:r>
            <a:r>
              <a:rPr lang="zh-CN" altLang="en-US"/>
              <a:t>，用一个单行</a:t>
            </a:r>
            <a:r>
              <a:rPr lang="en-US" altLang="zh-CN"/>
              <a:t>5</a:t>
            </a:r>
            <a:r>
              <a:rPr lang="zh-CN" altLang="en-US"/>
              <a:t>列的</a:t>
            </a:r>
            <a:r>
              <a:rPr lang="en-US" altLang="zh-CN"/>
              <a:t>Table</a:t>
            </a:r>
            <a:r>
              <a:rPr lang="zh-CN" altLang="en-US"/>
              <a:t>做评分控件，监听</a:t>
            </a:r>
            <a:r>
              <a:rPr lang="en-US" altLang="zh-CN"/>
              <a:t>td</a:t>
            </a:r>
            <a:r>
              <a:rPr lang="zh-CN" altLang="en-US"/>
              <a:t>的</a:t>
            </a:r>
            <a:r>
              <a:rPr lang="en-US" altLang="zh-CN"/>
              <a:t>click</a:t>
            </a:r>
            <a:r>
              <a:rPr lang="zh-CN" altLang="en-US"/>
              <a:t>事件，点击一个</a:t>
            </a:r>
            <a:r>
              <a:rPr lang="en-US" altLang="zh-CN"/>
              <a:t>td</a:t>
            </a:r>
            <a:r>
              <a:rPr lang="zh-CN" altLang="en-US"/>
              <a:t>的时候，将这个</a:t>
            </a:r>
            <a:r>
              <a:rPr lang="en-US" altLang="zh-CN"/>
              <a:t>td</a:t>
            </a:r>
            <a:r>
              <a:rPr lang="zh-CN" altLang="en-US"/>
              <a:t>及之前的</a:t>
            </a:r>
            <a:r>
              <a:rPr lang="en-US" altLang="zh-CN"/>
              <a:t>td</a:t>
            </a:r>
            <a:r>
              <a:rPr lang="zh-CN" altLang="en-US"/>
              <a:t>背景变为红色，之后的</a:t>
            </a:r>
            <a:r>
              <a:rPr lang="en-US" altLang="zh-CN"/>
              <a:t>td</a:t>
            </a:r>
            <a:r>
              <a:rPr lang="zh-CN" altLang="en-US"/>
              <a:t>背景变为白色。当鼠标悬浮在评分控件上的时候显示超链接形式的鼠标图标。</a:t>
            </a:r>
            <a:r>
              <a:rPr lang="en-US" altLang="zh-CN"/>
              <a:t>【</a:t>
            </a:r>
            <a:r>
              <a:rPr lang="zh-CN" altLang="en-US"/>
              <a:t>演示</a:t>
            </a:r>
            <a:r>
              <a:rPr lang="en-US" altLang="zh-CN"/>
              <a:t>JQuery</a:t>
            </a:r>
            <a:r>
              <a:rPr lang="zh-CN" altLang="en-US"/>
              <a:t>版</a:t>
            </a:r>
            <a:r>
              <a:rPr lang="en-US" altLang="zh-CN"/>
              <a:t>】</a:t>
            </a:r>
            <a:r>
              <a:rPr lang="zh-CN" altLang="en-US"/>
              <a:t>。</a:t>
            </a:r>
          </a:p>
          <a:p>
            <a:r>
              <a:rPr lang="zh-CN" altLang="en-US"/>
              <a:t>自定义简易评分控件代码：见备注</a:t>
            </a:r>
            <a:r>
              <a:rPr lang="en-US" altLang="zh-CN"/>
              <a:t>1.</a:t>
            </a:r>
          </a:p>
        </p:txBody>
      </p:sp>
    </p:spTree>
    <p:extLst>
      <p:ext uri="{BB962C8B-B14F-4D97-AF65-F5344CB8AC3E}">
        <p14:creationId xmlns:p14="http://schemas.microsoft.com/office/powerpoint/2010/main" val="2108997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r>
              <a:rPr lang="zh-CN" altLang="zh-CN"/>
              <a:t>练习</a:t>
            </a:r>
          </a:p>
        </p:txBody>
      </p:sp>
      <p:sp>
        <p:nvSpPr>
          <p:cNvPr id="62467" name="Rectangle 3"/>
          <p:cNvSpPr>
            <a:spLocks noGrp="1" noChangeArrowheads="1"/>
          </p:cNvSpPr>
          <p:nvPr>
            <p:ph type="body" idx="4294967295"/>
          </p:nvPr>
        </p:nvSpPr>
        <p:spPr>
          <a:xfrm>
            <a:off x="755650" y="1916113"/>
            <a:ext cx="7696200" cy="4098925"/>
          </a:xfrm>
        </p:spPr>
        <p:txBody>
          <a:bodyPr/>
          <a:lstStyle/>
          <a:p>
            <a:pPr>
              <a:lnSpc>
                <a:spcPct val="80000"/>
              </a:lnSpc>
            </a:pPr>
            <a:r>
              <a:rPr lang="zh-CN" altLang="en-US" sz="1800"/>
              <a:t>练习</a:t>
            </a:r>
            <a:r>
              <a:rPr lang="en-US" altLang="zh-CN" sz="1800"/>
              <a:t>1</a:t>
            </a:r>
            <a:r>
              <a:rPr lang="zh-CN" altLang="en-US" sz="1800"/>
              <a:t>：超链接的单选效果。页还原为白色。参考：点击变“呜呜”。页面上若干个超链接，点击一个超链接</a:t>
            </a:r>
            <a:r>
              <a:rPr lang="en-US" altLang="zh-CN" sz="1800"/>
              <a:t>s</a:t>
            </a:r>
            <a:r>
              <a:rPr lang="zh-CN" altLang="en-US" sz="1800"/>
              <a:t>的时候被点击的超链接变为红色背景，其他超链接背景没有变。</a:t>
            </a:r>
            <a:r>
              <a:rPr lang="en-US" altLang="zh-CN" sz="1800"/>
              <a:t>window.event.returnValue=false;</a:t>
            </a:r>
            <a:r>
              <a:rPr lang="zh-CN" altLang="en-US" sz="1800"/>
              <a:t>。难点“</a:t>
            </a:r>
            <a:r>
              <a:rPr lang="en-US" altLang="zh-CN" sz="1800"/>
              <a:t>this”</a:t>
            </a:r>
          </a:p>
          <a:p>
            <a:pPr>
              <a:lnSpc>
                <a:spcPct val="80000"/>
              </a:lnSpc>
            </a:pPr>
            <a:r>
              <a:rPr lang="zh-CN" altLang="en-US" sz="1800"/>
              <a:t>练习</a:t>
            </a:r>
            <a:r>
              <a:rPr lang="en-US" altLang="zh-CN" sz="1800"/>
              <a:t>2</a:t>
            </a:r>
            <a:r>
              <a:rPr lang="zh-CN" altLang="en-US" sz="1800"/>
              <a:t>：点击按钮，表格隔行变色：偶数行为黄色背景，奇数行为默认颜色。通过</a:t>
            </a:r>
            <a:r>
              <a:rPr lang="en-US" altLang="zh-CN" sz="1800"/>
              <a:t>table</a:t>
            </a:r>
            <a:r>
              <a:rPr lang="zh-CN" altLang="en-US" sz="1800"/>
              <a:t>的</a:t>
            </a:r>
            <a:r>
              <a:rPr lang="en-US" altLang="zh-CN" sz="1800"/>
              <a:t>getElementsByTagName</a:t>
            </a:r>
            <a:r>
              <a:rPr lang="zh-CN" altLang="en-US" sz="1800"/>
              <a:t>取得所有的</a:t>
            </a:r>
            <a:r>
              <a:rPr lang="en-US" altLang="zh-CN" sz="1800"/>
              <a:t>tr</a:t>
            </a:r>
            <a:r>
              <a:rPr lang="zh-CN" altLang="en-US" sz="1800"/>
              <a:t>，依次遍历，如果是偶数就</a:t>
            </a:r>
            <a:r>
              <a:rPr lang="en-US" altLang="zh-CN" sz="1800"/>
              <a:t>…………</a:t>
            </a:r>
            <a:r>
              <a:rPr lang="zh-CN" altLang="en-US" sz="1800"/>
              <a:t>。</a:t>
            </a:r>
          </a:p>
          <a:p>
            <a:pPr>
              <a:lnSpc>
                <a:spcPct val="80000"/>
              </a:lnSpc>
            </a:pPr>
            <a:r>
              <a:rPr lang="zh-CN" altLang="en-US" sz="1800"/>
              <a:t>练习</a:t>
            </a:r>
            <a:r>
              <a:rPr lang="en-US" altLang="zh-CN" sz="1800"/>
              <a:t>3</a:t>
            </a:r>
            <a:r>
              <a:rPr lang="zh-CN" altLang="en-US" sz="1800"/>
              <a:t>：放若干文本框，获得焦点的文本框</a:t>
            </a:r>
            <a:r>
              <a:rPr lang="zh-CN" altLang="en-US" sz="1800" b="1"/>
              <a:t>黄色</a:t>
            </a:r>
            <a:r>
              <a:rPr lang="zh-CN" altLang="en-US" sz="1800"/>
              <a:t>背景，其他控件背景颜色是</a:t>
            </a:r>
            <a:r>
              <a:rPr lang="zh-CN" altLang="en-US" sz="1800" b="1"/>
              <a:t>白色</a:t>
            </a:r>
          </a:p>
          <a:p>
            <a:pPr lvl="1">
              <a:lnSpc>
                <a:spcPct val="80000"/>
              </a:lnSpc>
            </a:pPr>
            <a:r>
              <a:rPr lang="zh-CN" altLang="en-US" sz="1800"/>
              <a:t>思路</a:t>
            </a:r>
            <a:r>
              <a:rPr lang="en-US" altLang="zh-CN" sz="1800"/>
              <a:t>1</a:t>
            </a:r>
            <a:r>
              <a:rPr lang="zh-CN" altLang="en-US" sz="1800"/>
              <a:t>：监听所有</a:t>
            </a:r>
            <a:r>
              <a:rPr lang="en-US" altLang="zh-CN" sz="1800"/>
              <a:t>input</a:t>
            </a:r>
            <a:r>
              <a:rPr lang="zh-CN" altLang="en-US" sz="1800"/>
              <a:t>的</a:t>
            </a:r>
            <a:r>
              <a:rPr lang="en-US" altLang="zh-CN" sz="1800"/>
              <a:t>onfocus</a:t>
            </a:r>
            <a:r>
              <a:rPr lang="zh-CN" altLang="en-US" sz="1800"/>
              <a:t>事件→将背景设置为黄色，监听所有</a:t>
            </a:r>
            <a:r>
              <a:rPr lang="en-US" altLang="zh-CN" sz="1800"/>
              <a:t>input</a:t>
            </a:r>
            <a:r>
              <a:rPr lang="zh-CN" altLang="en-US" sz="1800"/>
              <a:t>的</a:t>
            </a:r>
            <a:r>
              <a:rPr lang="en-US" altLang="zh-CN" sz="1800"/>
              <a:t>onblur</a:t>
            </a:r>
            <a:r>
              <a:rPr lang="zh-CN" altLang="en-US" sz="1800"/>
              <a:t>事件→将背景设置为白色。思路</a:t>
            </a:r>
            <a:r>
              <a:rPr lang="en-US" altLang="zh-CN" sz="1800"/>
              <a:t>2</a:t>
            </a:r>
            <a:r>
              <a:rPr lang="zh-CN" altLang="en-US" sz="1800"/>
              <a:t>：只监听</a:t>
            </a:r>
            <a:r>
              <a:rPr lang="en-US" altLang="zh-CN" sz="1800"/>
              <a:t>onfocus</a:t>
            </a:r>
            <a:r>
              <a:rPr lang="zh-CN" altLang="en-US" sz="1800"/>
              <a:t>和练习</a:t>
            </a:r>
            <a:r>
              <a:rPr lang="en-US" altLang="zh-CN" sz="1800"/>
              <a:t>1</a:t>
            </a:r>
            <a:r>
              <a:rPr lang="zh-CN" altLang="en-US" sz="1800"/>
              <a:t>一样。</a:t>
            </a:r>
          </a:p>
          <a:p>
            <a:pPr>
              <a:lnSpc>
                <a:spcPct val="80000"/>
              </a:lnSpc>
            </a:pPr>
            <a:r>
              <a:rPr lang="zh-CN" altLang="en-US" sz="1800"/>
              <a:t>练习</a:t>
            </a:r>
            <a:r>
              <a:rPr lang="en-US" altLang="zh-CN" sz="1800"/>
              <a:t>4</a:t>
            </a:r>
            <a:r>
              <a:rPr lang="zh-CN" altLang="en-US" sz="1800"/>
              <a:t>：点击表格行，被点击的行高亮显示（背景是黄色），其他行白色背景。监听每个</a:t>
            </a:r>
            <a:r>
              <a:rPr lang="en-US" altLang="zh-CN" sz="1800"/>
              <a:t>tr</a:t>
            </a:r>
            <a:r>
              <a:rPr lang="zh-CN" altLang="en-US" sz="1800"/>
              <a:t>的</a:t>
            </a:r>
            <a:r>
              <a:rPr lang="en-US" altLang="zh-CN" sz="1800"/>
              <a:t>onclick</a:t>
            </a:r>
            <a:r>
              <a:rPr lang="zh-CN" altLang="en-US" sz="1800"/>
              <a:t>事件，将点击的背景设置为黄色，其他的设置为白色背景。</a:t>
            </a:r>
            <a:r>
              <a:rPr lang="en-US" altLang="zh-CN" sz="1800"/>
              <a:t>//</a:t>
            </a:r>
            <a:r>
              <a:rPr lang="zh-CN" altLang="en-US" sz="1800"/>
              <a:t>对于</a:t>
            </a:r>
            <a:r>
              <a:rPr lang="en-US" altLang="zh-CN" sz="1800"/>
              <a:t>table</a:t>
            </a:r>
            <a:r>
              <a:rPr lang="zh-CN" altLang="en-US" sz="1800"/>
              <a:t>、</a:t>
            </a:r>
            <a:r>
              <a:rPr lang="en-US" altLang="zh-CN" sz="1800"/>
              <a:t>div</a:t>
            </a:r>
            <a:r>
              <a:rPr lang="zh-CN" altLang="en-US" sz="1800"/>
              <a:t>、</a:t>
            </a:r>
            <a:r>
              <a:rPr lang="en-US" altLang="zh-CN" sz="1800"/>
              <a:t>span</a:t>
            </a:r>
            <a:r>
              <a:rPr lang="zh-CN" altLang="en-US" sz="1800"/>
              <a:t>这类型元素没有</a:t>
            </a:r>
            <a:r>
              <a:rPr lang="en-US" altLang="zh-CN" sz="1800"/>
              <a:t>onfocus</a:t>
            </a:r>
            <a:r>
              <a:rPr lang="zh-CN" altLang="en-US" sz="1800"/>
              <a:t>（获取焦点的事件（无法触发这些事件。））</a:t>
            </a:r>
          </a:p>
        </p:txBody>
      </p:sp>
    </p:spTree>
    <p:extLst>
      <p:ext uri="{BB962C8B-B14F-4D97-AF65-F5344CB8AC3E}">
        <p14:creationId xmlns:p14="http://schemas.microsoft.com/office/powerpoint/2010/main" val="3754230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zh-CN" altLang="zh-CN"/>
              <a:t>控制层的显示</a:t>
            </a:r>
          </a:p>
        </p:txBody>
      </p:sp>
      <p:sp>
        <p:nvSpPr>
          <p:cNvPr id="64515" name="Rectangle 3"/>
          <p:cNvSpPr>
            <a:spLocks noGrp="1" noChangeArrowheads="1"/>
          </p:cNvSpPr>
          <p:nvPr>
            <p:ph type="body" idx="4294967295"/>
          </p:nvPr>
        </p:nvSpPr>
        <p:spPr/>
        <p:txBody>
          <a:bodyPr/>
          <a:lstStyle/>
          <a:p>
            <a:pPr>
              <a:lnSpc>
                <a:spcPct val="80000"/>
              </a:lnSpc>
            </a:pPr>
            <a:r>
              <a:rPr lang="zh-CN" altLang="en-US" sz="1800"/>
              <a:t>修改</a:t>
            </a:r>
            <a:r>
              <a:rPr lang="en-US" altLang="zh-CN" sz="1800"/>
              <a:t>style.display</a:t>
            </a:r>
            <a:r>
              <a:rPr lang="zh-CN" altLang="en-US" sz="1800"/>
              <a:t>，例子：切换层的显示</a:t>
            </a:r>
          </a:p>
          <a:p>
            <a:pPr>
              <a:lnSpc>
                <a:spcPct val="80000"/>
              </a:lnSpc>
            </a:pPr>
            <a:r>
              <a:rPr lang="zh-CN" altLang="en-US" sz="1800"/>
              <a:t>        </a:t>
            </a:r>
            <a:r>
              <a:rPr lang="en-US" altLang="zh-CN" sz="1800"/>
              <a:t>function togglediv() {</a:t>
            </a:r>
          </a:p>
          <a:p>
            <a:pPr>
              <a:lnSpc>
                <a:spcPct val="80000"/>
              </a:lnSpc>
            </a:pPr>
            <a:r>
              <a:rPr lang="en-US" altLang="zh-CN" sz="1800"/>
              <a:t>            var div1 = document.getElementById('div1');</a:t>
            </a:r>
          </a:p>
          <a:p>
            <a:pPr>
              <a:lnSpc>
                <a:spcPct val="80000"/>
              </a:lnSpc>
            </a:pPr>
            <a:r>
              <a:rPr lang="en-US" altLang="zh-CN" sz="1800"/>
              <a:t>            if (div1.style.display == '') {</a:t>
            </a:r>
          </a:p>
          <a:p>
            <a:pPr>
              <a:lnSpc>
                <a:spcPct val="80000"/>
              </a:lnSpc>
            </a:pPr>
            <a:r>
              <a:rPr lang="en-US" altLang="zh-CN" sz="1800"/>
              <a:t>                div1.style.display = 'none';//</a:t>
            </a:r>
            <a:r>
              <a:rPr lang="zh-CN" altLang="en-US" sz="1800"/>
              <a:t>不显示</a:t>
            </a:r>
          </a:p>
          <a:p>
            <a:pPr>
              <a:lnSpc>
                <a:spcPct val="80000"/>
              </a:lnSpc>
            </a:pPr>
            <a:r>
              <a:rPr lang="en-US" altLang="zh-CN" sz="1800"/>
              <a:t>            }</a:t>
            </a:r>
          </a:p>
          <a:p>
            <a:pPr>
              <a:lnSpc>
                <a:spcPct val="80000"/>
              </a:lnSpc>
            </a:pPr>
            <a:r>
              <a:rPr lang="en-US" altLang="zh-CN" sz="1800"/>
              <a:t>            else {</a:t>
            </a:r>
          </a:p>
          <a:p>
            <a:pPr>
              <a:lnSpc>
                <a:spcPct val="80000"/>
              </a:lnSpc>
            </a:pPr>
            <a:r>
              <a:rPr lang="en-US" altLang="zh-CN" sz="1800"/>
              <a:t>                div1.style.display = '';//</a:t>
            </a:r>
            <a:r>
              <a:rPr lang="zh-CN" altLang="en-US" sz="1800"/>
              <a:t>显示</a:t>
            </a:r>
          </a:p>
          <a:p>
            <a:pPr>
              <a:lnSpc>
                <a:spcPct val="80000"/>
              </a:lnSpc>
            </a:pPr>
            <a:r>
              <a:rPr lang="en-US" altLang="zh-CN" sz="1800"/>
              <a:t>            }</a:t>
            </a:r>
          </a:p>
          <a:p>
            <a:pPr>
              <a:lnSpc>
                <a:spcPct val="80000"/>
              </a:lnSpc>
            </a:pPr>
            <a:r>
              <a:rPr lang="en-US" altLang="zh-CN" sz="1800"/>
              <a:t>        }//</a:t>
            </a:r>
            <a:r>
              <a:rPr lang="zh-CN" altLang="en-US" sz="1800">
                <a:solidFill>
                  <a:srgbClr val="FF0000"/>
                </a:solidFill>
              </a:rPr>
              <a:t>与元素对象</a:t>
            </a:r>
            <a:r>
              <a:rPr lang="en-US" altLang="zh-CN" sz="1800">
                <a:solidFill>
                  <a:srgbClr val="FF0000"/>
                </a:solidFill>
              </a:rPr>
              <a:t>.enabled=true</a:t>
            </a:r>
            <a:r>
              <a:rPr lang="zh-CN" altLang="en-US" sz="1800">
                <a:solidFill>
                  <a:srgbClr val="FF0000"/>
                </a:solidFill>
              </a:rPr>
              <a:t>或</a:t>
            </a:r>
            <a:r>
              <a:rPr lang="en-US" altLang="zh-CN" sz="1800">
                <a:solidFill>
                  <a:srgbClr val="FF0000"/>
                </a:solidFill>
              </a:rPr>
              <a:t>readonly=true</a:t>
            </a:r>
            <a:r>
              <a:rPr lang="zh-CN" altLang="en-US" sz="1800">
                <a:solidFill>
                  <a:srgbClr val="FF0000"/>
                </a:solidFill>
              </a:rPr>
              <a:t>等不一样，这里是样式，不是元素的直接属性，不能用</a:t>
            </a:r>
            <a:r>
              <a:rPr lang="en-US" altLang="zh-CN" sz="1800">
                <a:solidFill>
                  <a:srgbClr val="FF0000"/>
                </a:solidFill>
              </a:rPr>
              <a:t>true</a:t>
            </a:r>
            <a:r>
              <a:rPr lang="zh-CN" altLang="en-US" sz="1800">
                <a:solidFill>
                  <a:srgbClr val="FF0000"/>
                </a:solidFill>
              </a:rPr>
              <a:t>或</a:t>
            </a:r>
            <a:r>
              <a:rPr lang="en-US" altLang="zh-CN" sz="1800">
                <a:solidFill>
                  <a:srgbClr val="FF0000"/>
                </a:solidFill>
              </a:rPr>
              <a:t>false</a:t>
            </a:r>
            <a:r>
              <a:rPr lang="zh-CN" altLang="en-US" sz="1800">
                <a:solidFill>
                  <a:srgbClr val="FF0000"/>
                </a:solidFill>
              </a:rPr>
              <a:t>。</a:t>
            </a:r>
            <a:endParaRPr lang="en-US" altLang="zh-CN" sz="1800">
              <a:solidFill>
                <a:srgbClr val="FF0000"/>
              </a:solidFill>
            </a:endParaRPr>
          </a:p>
          <a:p>
            <a:pPr>
              <a:lnSpc>
                <a:spcPct val="80000"/>
              </a:lnSpc>
            </a:pPr>
            <a:r>
              <a:rPr lang="zh-CN" altLang="en-US" sz="1800"/>
              <a:t>案例：按钮、</a:t>
            </a:r>
            <a:r>
              <a:rPr lang="en-US" altLang="zh-CN" sz="1800"/>
              <a:t>checkbox,</a:t>
            </a:r>
            <a:r>
              <a:rPr lang="zh-CN" altLang="en-US" sz="1800"/>
              <a:t>一般想到的都是</a:t>
            </a:r>
            <a:r>
              <a:rPr lang="en-US" altLang="zh-CN" sz="1800"/>
              <a:t>onchange</a:t>
            </a:r>
            <a:r>
              <a:rPr lang="zh-CN" altLang="en-US" sz="1800"/>
              <a:t>事件。（使用</a:t>
            </a:r>
            <a:r>
              <a:rPr lang="en-US" altLang="zh-CN" sz="1800"/>
              <a:t>click</a:t>
            </a:r>
            <a:r>
              <a:rPr lang="zh-CN" altLang="en-US" sz="1800"/>
              <a:t>事件，避免使用</a:t>
            </a:r>
            <a:r>
              <a:rPr lang="en-US" altLang="zh-CN" sz="1800"/>
              <a:t>onchange</a:t>
            </a:r>
            <a:r>
              <a:rPr lang="zh-CN" altLang="en-US" sz="1800"/>
              <a:t>事件。）与超链接（</a:t>
            </a:r>
            <a:r>
              <a:rPr lang="en-US" altLang="zh-CN" sz="1800"/>
              <a:t>3</a:t>
            </a:r>
            <a:r>
              <a:rPr lang="zh-CN" altLang="en-US" sz="1800"/>
              <a:t>种），显示层。</a:t>
            </a:r>
            <a:r>
              <a:rPr lang="en-US" altLang="zh-CN" sz="1800"/>
              <a:t>//</a:t>
            </a:r>
            <a:r>
              <a:rPr lang="zh-CN" altLang="en-US" sz="1800"/>
              <a:t>动态创建层，移除。</a:t>
            </a:r>
          </a:p>
          <a:p>
            <a:pPr>
              <a:lnSpc>
                <a:spcPct val="80000"/>
              </a:lnSpc>
            </a:pPr>
            <a:r>
              <a:rPr lang="zh-CN" altLang="en-US" sz="1800"/>
              <a:t>案例：鼠标放到超链接上的时候显示一个图片或文字（放到</a:t>
            </a:r>
            <a:r>
              <a:rPr lang="en-US" altLang="zh-CN" sz="1800"/>
              <a:t>div</a:t>
            </a:r>
            <a:r>
              <a:rPr lang="zh-CN" altLang="en-US" sz="1800"/>
              <a:t>中。）</a:t>
            </a:r>
          </a:p>
        </p:txBody>
      </p:sp>
    </p:spTree>
    <p:extLst>
      <p:ext uri="{BB962C8B-B14F-4D97-AF65-F5344CB8AC3E}">
        <p14:creationId xmlns:p14="http://schemas.microsoft.com/office/powerpoint/2010/main" val="148959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r>
              <a:rPr lang="zh-CN" altLang="zh-CN"/>
              <a:t>动态设置元素的位置、大小</a:t>
            </a:r>
          </a:p>
        </p:txBody>
      </p:sp>
      <p:sp>
        <p:nvSpPr>
          <p:cNvPr id="66563" name="Rectangle 3"/>
          <p:cNvSpPr>
            <a:spLocks noGrp="1" noChangeArrowheads="1"/>
          </p:cNvSpPr>
          <p:nvPr>
            <p:ph type="body" idx="4294967295"/>
          </p:nvPr>
        </p:nvSpPr>
        <p:spPr>
          <a:xfrm>
            <a:off x="755650" y="1989138"/>
            <a:ext cx="7696200" cy="4297362"/>
          </a:xfrm>
        </p:spPr>
        <p:txBody>
          <a:bodyPr>
            <a:normAutofit fontScale="70000" lnSpcReduction="20000"/>
          </a:bodyPr>
          <a:lstStyle/>
          <a:p>
            <a:pPr>
              <a:lnSpc>
                <a:spcPct val="90000"/>
              </a:lnSpc>
            </a:pPr>
            <a:r>
              <a:rPr lang="zh-CN" altLang="en-US"/>
              <a:t>通过</a:t>
            </a:r>
            <a:r>
              <a:rPr lang="en-US" altLang="zh-CN"/>
              <a:t>dom</a:t>
            </a:r>
            <a:r>
              <a:rPr lang="zh-CN" altLang="en-US"/>
              <a:t>读取元素的</a:t>
            </a:r>
            <a:r>
              <a:rPr lang="en-US" altLang="zh-CN"/>
              <a:t>top</a:t>
            </a:r>
            <a:r>
              <a:rPr lang="zh-CN" altLang="en-US"/>
              <a:t>、</a:t>
            </a:r>
            <a:r>
              <a:rPr lang="en-US" altLang="zh-CN"/>
              <a:t>left</a:t>
            </a:r>
            <a:r>
              <a:rPr lang="zh-CN" altLang="en-US"/>
              <a:t>、</a:t>
            </a:r>
            <a:r>
              <a:rPr lang="en-US" altLang="zh-CN"/>
              <a:t>width</a:t>
            </a:r>
            <a:r>
              <a:rPr lang="zh-CN" altLang="en-US"/>
              <a:t>、</a:t>
            </a:r>
            <a:r>
              <a:rPr lang="en-US" altLang="zh-CN"/>
              <a:t>height</a:t>
            </a:r>
            <a:r>
              <a:rPr lang="zh-CN" altLang="en-US"/>
              <a:t>等取到的值不是数字，而是“</a:t>
            </a:r>
            <a:r>
              <a:rPr lang="en-US" altLang="zh-CN"/>
              <a:t>10px”</a:t>
            </a:r>
            <a:r>
              <a:rPr lang="zh-CN" altLang="en-US"/>
              <a:t>这样的字符串；为这些属性设值的时候</a:t>
            </a:r>
            <a:r>
              <a:rPr lang="en-US" altLang="zh-CN"/>
              <a:t>IE</a:t>
            </a:r>
            <a:r>
              <a:rPr lang="zh-CN" altLang="en-US"/>
              <a:t>可以是</a:t>
            </a:r>
            <a:r>
              <a:rPr lang="en-US" altLang="zh-CN"/>
              <a:t>80</a:t>
            </a:r>
            <a:r>
              <a:rPr lang="zh-CN" altLang="en-US"/>
              <a:t>、</a:t>
            </a:r>
            <a:r>
              <a:rPr lang="en-US" altLang="zh-CN"/>
              <a:t>90</a:t>
            </a:r>
            <a:r>
              <a:rPr lang="zh-CN" altLang="en-US"/>
              <a:t>这样的数字，</a:t>
            </a:r>
            <a:r>
              <a:rPr lang="en-US" altLang="zh-CN"/>
              <a:t>FF</a:t>
            </a:r>
            <a:r>
              <a:rPr lang="zh-CN" altLang="en-US"/>
              <a:t>、</a:t>
            </a:r>
            <a:r>
              <a:rPr lang="en-US" altLang="zh-CN"/>
              <a:t>Chrome</a:t>
            </a:r>
            <a:r>
              <a:rPr lang="zh-CN" altLang="en-US"/>
              <a:t>必须是“</a:t>
            </a:r>
            <a:r>
              <a:rPr lang="en-US" altLang="zh-CN"/>
              <a:t>80px”</a:t>
            </a:r>
            <a:r>
              <a:rPr lang="zh-CN" altLang="en-US"/>
              <a:t>、“</a:t>
            </a:r>
            <a:r>
              <a:rPr lang="en-US" altLang="zh-CN"/>
              <a:t>90%”</a:t>
            </a:r>
            <a:r>
              <a:rPr lang="zh-CN" altLang="en-US"/>
              <a:t>等这样的字符串形式，为了兼容统一用字符串形式。</a:t>
            </a:r>
            <a:r>
              <a:rPr lang="en-US" altLang="zh-CN"/>
              <a:t>left/top</a:t>
            </a:r>
            <a:r>
              <a:rPr lang="zh-CN" altLang="en-US"/>
              <a:t>需要设置</a:t>
            </a:r>
            <a:r>
              <a:rPr lang="en-US" altLang="zh-CN"/>
              <a:t>position</a:t>
            </a:r>
          </a:p>
          <a:p>
            <a:pPr>
              <a:lnSpc>
                <a:spcPct val="90000"/>
              </a:lnSpc>
            </a:pPr>
            <a:r>
              <a:rPr lang="zh-CN" altLang="en-US"/>
              <a:t>易错：不要写成</a:t>
            </a:r>
            <a:r>
              <a:rPr lang="en-US" altLang="zh-CN"/>
              <a:t>div1.style.width=80px</a:t>
            </a:r>
            <a:r>
              <a:rPr lang="zh-CN" altLang="en-US"/>
              <a:t>，而是</a:t>
            </a:r>
            <a:r>
              <a:rPr lang="en-US" altLang="zh-CN"/>
              <a:t>div1.style.width</a:t>
            </a:r>
            <a:r>
              <a:rPr lang="en-US" altLang="zh-CN" sz="2400" b="1">
                <a:solidFill>
                  <a:srgbClr val="FF0000"/>
                </a:solidFill>
              </a:rPr>
              <a:t>=‘80px’;</a:t>
            </a:r>
            <a:endParaRPr lang="zh-CN" altLang="en-US" sz="2400" b="1">
              <a:solidFill>
                <a:srgbClr val="FF0000"/>
              </a:solidFill>
            </a:endParaRPr>
          </a:p>
          <a:p>
            <a:pPr>
              <a:lnSpc>
                <a:spcPct val="90000"/>
              </a:lnSpc>
            </a:pPr>
            <a:r>
              <a:rPr lang="zh-CN" altLang="en-US"/>
              <a:t>如果要修改元素的大小（宽度加</a:t>
            </a:r>
            <a:r>
              <a:rPr lang="en-US" altLang="zh-CN"/>
              <a:t>1</a:t>
            </a:r>
            <a:r>
              <a:rPr lang="zh-CN" altLang="en-US"/>
              <a:t>），则首先要取出元素的宽度，然后用</a:t>
            </a:r>
            <a:r>
              <a:rPr lang="en-US" altLang="zh-CN"/>
              <a:t>parseInt</a:t>
            </a:r>
            <a:r>
              <a:rPr lang="zh-CN" altLang="en-US"/>
              <a:t>将宽度转换为数字（</a:t>
            </a:r>
            <a:r>
              <a:rPr lang="en-US" altLang="zh-CN"/>
              <a:t>parseInt</a:t>
            </a:r>
            <a:r>
              <a:rPr lang="zh-CN" altLang="en-US"/>
              <a:t>可以将</a:t>
            </a:r>
            <a:r>
              <a:rPr lang="en-US" altLang="zh-CN"/>
              <a:t>“20px”</a:t>
            </a:r>
            <a:r>
              <a:rPr lang="zh-CN" altLang="en-US"/>
              <a:t>这样数字开头的包含其他内容的字符串解析为</a:t>
            </a:r>
            <a:r>
              <a:rPr lang="en-US" altLang="zh-CN"/>
              <a:t>20</a:t>
            </a:r>
            <a:r>
              <a:rPr lang="zh-CN" altLang="en-US"/>
              <a:t>，</a:t>
            </a:r>
            <a:r>
              <a:rPr lang="en-US" altLang="en-US" noProof="1"/>
              <a:t>parseInt(‘22px’,10)</a:t>
            </a:r>
            <a:r>
              <a:rPr lang="zh-CN" altLang="en-US"/>
              <a:t>，也就是解析尽可能多的部分）；然后加上一个值，再加上</a:t>
            </a:r>
            <a:r>
              <a:rPr lang="en-US" altLang="zh-CN"/>
              <a:t>px</a:t>
            </a:r>
            <a:r>
              <a:rPr lang="zh-CN" altLang="en-US"/>
              <a:t>赋值回去。</a:t>
            </a:r>
          </a:p>
          <a:p>
            <a:pPr>
              <a:lnSpc>
                <a:spcPct val="90000"/>
              </a:lnSpc>
            </a:pPr>
            <a:r>
              <a:rPr lang="zh-CN" altLang="en-US"/>
              <a:t>案例：层的动态改变大小，将层内的内容隐藏掉</a:t>
            </a:r>
            <a:r>
              <a:rPr lang="en-US" altLang="zh-CN"/>
              <a:t>(overflow:hidden)</a:t>
            </a:r>
            <a:r>
              <a:rPr lang="zh-CN" altLang="en-US"/>
              <a:t>。</a:t>
            </a:r>
            <a:r>
              <a:rPr lang="en-US" altLang="zh-CN"/>
              <a:t>setInterval();</a:t>
            </a:r>
          </a:p>
        </p:txBody>
      </p:sp>
    </p:spTree>
    <p:extLst>
      <p:ext uri="{BB962C8B-B14F-4D97-AF65-F5344CB8AC3E}">
        <p14:creationId xmlns:p14="http://schemas.microsoft.com/office/powerpoint/2010/main" val="2036828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r>
              <a:rPr lang="en-US" altLang="zh-CN"/>
              <a:t>IE</a:t>
            </a:r>
            <a:r>
              <a:rPr lang="zh-CN" altLang="en-US"/>
              <a:t>中</a:t>
            </a:r>
            <a:r>
              <a:rPr lang="en-US" altLang="zh-CN"/>
              <a:t>body</a:t>
            </a:r>
            <a:r>
              <a:rPr lang="zh-CN" altLang="en-US"/>
              <a:t>的事件范围</a:t>
            </a:r>
          </a:p>
        </p:txBody>
      </p:sp>
      <p:sp>
        <p:nvSpPr>
          <p:cNvPr id="68611" name="Rectangle 3"/>
          <p:cNvSpPr>
            <a:spLocks noGrp="1" noChangeArrowheads="1"/>
          </p:cNvSpPr>
          <p:nvPr>
            <p:ph type="body" idx="4294967295"/>
          </p:nvPr>
        </p:nvSpPr>
        <p:spPr/>
        <p:txBody>
          <a:bodyPr>
            <a:normAutofit fontScale="92500" lnSpcReduction="20000"/>
          </a:bodyPr>
          <a:lstStyle/>
          <a:p>
            <a:r>
              <a:rPr lang="en-US" altLang="zh-CN"/>
              <a:t>IE</a:t>
            </a:r>
            <a:r>
              <a:rPr lang="zh-CN" altLang="en-US"/>
              <a:t>中如果在</a:t>
            </a:r>
            <a:r>
              <a:rPr lang="en-US" altLang="zh-CN"/>
              <a:t>body</a:t>
            </a:r>
            <a:r>
              <a:rPr lang="zh-CN" altLang="en-US"/>
              <a:t>上添加</a:t>
            </a:r>
            <a:r>
              <a:rPr lang="en-US" altLang="zh-CN"/>
              <a:t>onclick</a:t>
            </a:r>
            <a:r>
              <a:rPr lang="zh-CN" altLang="en-US"/>
              <a:t>、</a:t>
            </a:r>
            <a:r>
              <a:rPr lang="en-US" altLang="zh-CN"/>
              <a:t>onmousemove</a:t>
            </a:r>
            <a:r>
              <a:rPr lang="zh-CN" altLang="en-US"/>
              <a:t>等事件响应，那么如果页面没有满，则 “</a:t>
            </a:r>
            <a:r>
              <a:rPr lang="en-US" altLang="zh-CN"/>
              <a:t>body </a:t>
            </a:r>
            <a:r>
              <a:rPr lang="zh-CN" altLang="en-US"/>
              <a:t>中最后一个元素以下（横向不限制）” 的部分是无法响应事件的，必须使用代码在</a:t>
            </a:r>
            <a:r>
              <a:rPr lang="en-US" altLang="en-US" noProof="1"/>
              <a:t>document</a:t>
            </a:r>
            <a:r>
              <a:rPr lang="zh-CN" altLang="en-US"/>
              <a:t>上监听那些事件，比如</a:t>
            </a:r>
            <a:r>
              <a:rPr lang="en-US" altLang="en-US" noProof="1"/>
              <a:t>document.onmousemove = MovePic</a:t>
            </a:r>
            <a:endParaRPr lang="en-US" altLang="zh-CN"/>
          </a:p>
          <a:p>
            <a:r>
              <a:rPr lang="en-US" altLang="zh-CN"/>
              <a:t>document.body.onmousedown=function(){}</a:t>
            </a:r>
          </a:p>
          <a:p>
            <a:r>
              <a:rPr lang="en-US" altLang="zh-CN"/>
              <a:t>document.onmousedown=function(){}</a:t>
            </a:r>
          </a:p>
          <a:p>
            <a:r>
              <a:rPr lang="zh-CN" altLang="en-US"/>
              <a:t>注意加文档定义与不加文档定义的也不一样。</a:t>
            </a:r>
          </a:p>
          <a:p>
            <a:r>
              <a:rPr lang="zh-CN" altLang="en-US"/>
              <a:t>如果为整个文档注册事件可以使用：</a:t>
            </a:r>
            <a:r>
              <a:rPr lang="en-US" altLang="zh-CN"/>
              <a:t>document.onxxxx</a:t>
            </a:r>
            <a:r>
              <a:rPr lang="zh-CN" altLang="en-US"/>
              <a:t>事件。</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3095953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r>
              <a:rPr lang="zh-CN" altLang="zh-CN"/>
              <a:t>层的操作</a:t>
            </a:r>
          </a:p>
        </p:txBody>
      </p:sp>
      <p:sp>
        <p:nvSpPr>
          <p:cNvPr id="70659" name="Rectangle 3"/>
          <p:cNvSpPr>
            <a:spLocks noGrp="1" noChangeArrowheads="1"/>
          </p:cNvSpPr>
          <p:nvPr>
            <p:ph type="body" idx="4294967295"/>
          </p:nvPr>
        </p:nvSpPr>
        <p:spPr/>
        <p:txBody>
          <a:bodyPr/>
          <a:lstStyle/>
          <a:p>
            <a:pPr>
              <a:lnSpc>
                <a:spcPct val="80000"/>
              </a:lnSpc>
            </a:pPr>
            <a:r>
              <a:rPr lang="zh-CN" altLang="en-US" sz="1800"/>
              <a:t>元素的</a:t>
            </a:r>
            <a:r>
              <a:rPr lang="en-US" altLang="zh-CN" sz="1800"/>
              <a:t>position </a:t>
            </a:r>
            <a:r>
              <a:rPr lang="zh-CN" altLang="en-US" sz="1800"/>
              <a:t>样式值：</a:t>
            </a:r>
            <a:r>
              <a:rPr lang="en-US" altLang="zh-CN" sz="1800"/>
              <a:t>static</a:t>
            </a:r>
            <a:r>
              <a:rPr lang="zh-CN" altLang="en-US" sz="1800"/>
              <a:t>（无定位，显示在默认位置）、</a:t>
            </a:r>
            <a:r>
              <a:rPr lang="en-US" altLang="zh-CN" sz="1800"/>
              <a:t>absolute</a:t>
            </a:r>
            <a:r>
              <a:rPr lang="zh-CN" altLang="en-US" sz="1800"/>
              <a:t>（绝对定位）、</a:t>
            </a:r>
            <a:r>
              <a:rPr lang="en-US" altLang="zh-CN" sz="1800"/>
              <a:t>fixed</a:t>
            </a:r>
            <a:r>
              <a:rPr lang="zh-CN" altLang="en-US" sz="1800"/>
              <a:t>（相对于窗口的固定定位，位置不会随着浏览器的滚动而变化，</a:t>
            </a:r>
            <a:r>
              <a:rPr lang="en-US" altLang="zh-CN" sz="1800"/>
              <a:t>IE6</a:t>
            </a:r>
            <a:r>
              <a:rPr lang="zh-CN" altLang="en-US" sz="1800"/>
              <a:t>不支持）、</a:t>
            </a:r>
            <a:r>
              <a:rPr lang="en-US" altLang="zh-CN" sz="1800"/>
              <a:t>relative</a:t>
            </a:r>
            <a:r>
              <a:rPr lang="zh-CN" altLang="en-US" sz="1800"/>
              <a:t>（相对元素默认位置的定位）。如果要通过代码修改元素的坐标则一般使用</a:t>
            </a:r>
            <a:r>
              <a:rPr lang="en-US" altLang="zh-CN" sz="1800">
                <a:solidFill>
                  <a:srgbClr val="FF0000"/>
                </a:solidFill>
              </a:rPr>
              <a:t>absolute</a:t>
            </a:r>
            <a:r>
              <a:rPr lang="zh-CN" altLang="en-US" sz="1800"/>
              <a:t>，然后修改元素的</a:t>
            </a:r>
            <a:r>
              <a:rPr lang="en-US" altLang="zh-CN" sz="1800"/>
              <a:t>top</a:t>
            </a:r>
            <a:r>
              <a:rPr lang="zh-CN" altLang="en-US" sz="1800"/>
              <a:t>（上边缘距离）、左边缘距离）两个样式值。</a:t>
            </a:r>
            <a:r>
              <a:rPr lang="en-US" altLang="en-US" noProof="1"/>
              <a:t>left、top</a:t>
            </a:r>
            <a:r>
              <a:rPr lang="zh-CN" altLang="en-US" noProof="1"/>
              <a:t>都是指的层的左上角的坐标</a:t>
            </a:r>
            <a:r>
              <a:rPr lang="en-US" altLang="zh-CN" sz="1800"/>
              <a:t>left</a:t>
            </a:r>
            <a:r>
              <a:rPr lang="zh-CN" altLang="en-US" sz="1800"/>
              <a:t>（</a:t>
            </a:r>
          </a:p>
          <a:p>
            <a:pPr>
              <a:lnSpc>
                <a:spcPct val="80000"/>
              </a:lnSpc>
            </a:pPr>
            <a:r>
              <a:rPr lang="zh-CN" altLang="en-US" sz="1800"/>
              <a:t>案例：跟着鼠标飞的图片。提示：鼠标移动的事件是</a:t>
            </a:r>
            <a:r>
              <a:rPr lang="en-US" altLang="zh-CN" sz="1800"/>
              <a:t>onmousemove</a:t>
            </a:r>
            <a:r>
              <a:rPr lang="zh-CN" altLang="en-US" sz="1800"/>
              <a:t>（一边移动事件一边触发，而不是移动开始或者移动完成才触发），通过</a:t>
            </a:r>
            <a:r>
              <a:rPr lang="en-US" altLang="zh-CN" sz="1800"/>
              <a:t>window.event</a:t>
            </a:r>
            <a:r>
              <a:rPr lang="zh-CN" altLang="en-US" sz="1800"/>
              <a:t>的</a:t>
            </a:r>
            <a:r>
              <a:rPr lang="en-US" altLang="en-US" sz="1800" noProof="1"/>
              <a:t>clientX</a:t>
            </a:r>
            <a:r>
              <a:rPr lang="zh-CN" altLang="en-US" sz="1800"/>
              <a:t>、</a:t>
            </a:r>
            <a:r>
              <a:rPr lang="en-US" altLang="en-US" sz="1800" noProof="1"/>
              <a:t>client</a:t>
            </a:r>
            <a:r>
              <a:rPr lang="en-US" altLang="zh-CN" sz="1800"/>
              <a:t>Y</a:t>
            </a:r>
            <a:r>
              <a:rPr lang="zh-CN" altLang="en-US" sz="1800"/>
              <a:t>属性获得鼠标的位置。</a:t>
            </a:r>
          </a:p>
          <a:p>
            <a:pPr>
              <a:lnSpc>
                <a:spcPct val="80000"/>
              </a:lnSpc>
            </a:pPr>
            <a:r>
              <a:rPr lang="zh-CN" altLang="en-US" sz="1800"/>
              <a:t>案例：鼠标放到一个超链接的时候，在鼠标的位置显示一个黄色背景，带图片的悬浮提示，鼠标离开就消失。提示：鼠标进入控件的事件是</a:t>
            </a:r>
            <a:r>
              <a:rPr lang="en-US" altLang="en-US" sz="1800" noProof="1"/>
              <a:t>onmouseover</a:t>
            </a:r>
            <a:r>
              <a:rPr lang="zh-CN" altLang="en-US" sz="1800"/>
              <a:t>，离开的事件是</a:t>
            </a:r>
            <a:r>
              <a:rPr lang="en-US" altLang="en-US" sz="1800" noProof="1"/>
              <a:t>onmouseout</a:t>
            </a:r>
            <a:r>
              <a:rPr lang="zh-CN" altLang="en-US" sz="1800"/>
              <a:t>。</a:t>
            </a:r>
          </a:p>
          <a:p>
            <a:pPr>
              <a:lnSpc>
                <a:spcPct val="80000"/>
              </a:lnSpc>
            </a:pPr>
            <a:r>
              <a:rPr lang="zh-CN" altLang="en-US" sz="1800"/>
              <a:t>案例：点击按钮层动态变大。提示：</a:t>
            </a:r>
            <a:r>
              <a:rPr lang="zh-CN" altLang="en-US" sz="1800">
                <a:solidFill>
                  <a:srgbClr val="FF0000"/>
                </a:solidFill>
              </a:rPr>
              <a:t>英文字母连续单词不会在中间自动换行</a:t>
            </a:r>
            <a:r>
              <a:rPr lang="zh-CN" altLang="en-US" sz="1800"/>
              <a:t>的陷阱</a:t>
            </a:r>
            <a:r>
              <a:rPr lang="en-US" altLang="zh-CN" sz="1800"/>
              <a:t>overflow</a:t>
            </a:r>
            <a:r>
              <a:rPr lang="zh-CN" altLang="en-US" sz="1800"/>
              <a:t>、</a:t>
            </a:r>
            <a:r>
              <a:rPr lang="en-US" altLang="zh-CN"/>
              <a:t>word-break</a:t>
            </a:r>
            <a:r>
              <a:rPr lang="en-US" altLang="zh-CN" b="1"/>
              <a:t>: </a:t>
            </a:r>
            <a:r>
              <a:rPr lang="en-US" altLang="zh-CN"/>
              <a:t>break-all</a:t>
            </a:r>
            <a:r>
              <a:rPr lang="en-US" altLang="zh-CN" b="1"/>
              <a:t>;(</a:t>
            </a:r>
            <a:r>
              <a:rPr lang="zh-CN" altLang="en-US" b="1"/>
              <a:t>查手册。</a:t>
            </a:r>
            <a:r>
              <a:rPr lang="en-US" altLang="zh-CN" b="1"/>
              <a:t>)</a:t>
            </a:r>
            <a:endParaRPr lang="en-US" altLang="zh-CN" sz="1800"/>
          </a:p>
        </p:txBody>
      </p:sp>
    </p:spTree>
    <p:extLst>
      <p:ext uri="{BB962C8B-B14F-4D97-AF65-F5344CB8AC3E}">
        <p14:creationId xmlns:p14="http://schemas.microsoft.com/office/powerpoint/2010/main" val="4177205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zh-CN" altLang="zh-CN"/>
              <a:t>问题</a:t>
            </a:r>
          </a:p>
        </p:txBody>
      </p:sp>
      <p:sp>
        <p:nvSpPr>
          <p:cNvPr id="72707" name="Rectangle 3"/>
          <p:cNvSpPr>
            <a:spLocks noGrp="1" noChangeArrowheads="1"/>
          </p:cNvSpPr>
          <p:nvPr>
            <p:ph type="body" idx="4294967295"/>
          </p:nvPr>
        </p:nvSpPr>
        <p:spPr/>
        <p:txBody>
          <a:bodyPr/>
          <a:lstStyle/>
          <a:p>
            <a:pPr>
              <a:lnSpc>
                <a:spcPct val="90000"/>
              </a:lnSpc>
            </a:pPr>
            <a:r>
              <a:rPr lang="zh-CN" altLang="en-US" sz="1600"/>
              <a:t>易错：不要写成</a:t>
            </a:r>
            <a:r>
              <a:rPr lang="en-US" altLang="zh-CN" sz="1600"/>
              <a:t>div1.style.width=80px</a:t>
            </a:r>
            <a:r>
              <a:rPr lang="zh-CN" altLang="en-US" sz="1600"/>
              <a:t>，而是</a:t>
            </a:r>
            <a:r>
              <a:rPr lang="en-US" altLang="zh-CN" sz="1600"/>
              <a:t>div1.style.width='80px'</a:t>
            </a:r>
          </a:p>
          <a:p>
            <a:pPr>
              <a:lnSpc>
                <a:spcPct val="90000"/>
              </a:lnSpc>
            </a:pPr>
            <a:r>
              <a:rPr lang="zh-CN" altLang="en-US" sz="1600"/>
              <a:t>修改元素的样式</a:t>
            </a:r>
            <a:r>
              <a:rPr lang="zh-CN" altLang="en-US" sz="2800" b="1">
                <a:solidFill>
                  <a:srgbClr val="0000FF"/>
                </a:solidFill>
              </a:rPr>
              <a:t>不能</a:t>
            </a:r>
            <a:r>
              <a:rPr lang="en-US" altLang="zh-CN" sz="1600">
                <a:solidFill>
                  <a:srgbClr val="FF0000"/>
                </a:solidFill>
              </a:rPr>
              <a:t>this.style="background-color:Red"</a:t>
            </a:r>
            <a:r>
              <a:rPr lang="zh-CN" altLang="en-US" sz="1600"/>
              <a:t>，哪怕可以的话也是把以前所有样式都冲掉了。单独修改控件的样式</a:t>
            </a:r>
            <a:r>
              <a:rPr lang="en-US" altLang="zh-CN" sz="1600">
                <a:solidFill>
                  <a:srgbClr val="FF0000"/>
                </a:solidFill>
              </a:rPr>
              <a:t>this.style. background='red'</a:t>
            </a:r>
            <a:r>
              <a:rPr lang="zh-CN" altLang="en-US" sz="1600"/>
              <a:t>，只修改要修改的样式。技巧，没有文档的情况下的值属性名，随便给一个元素设定</a:t>
            </a:r>
            <a:r>
              <a:rPr lang="en-US" altLang="zh-CN" sz="1600"/>
              <a:t>id</a:t>
            </a:r>
            <a:r>
              <a:rPr lang="zh-CN" altLang="en-US" sz="1600"/>
              <a:t>，然后在</a:t>
            </a:r>
            <a:r>
              <a:rPr lang="en-US" altLang="zh-CN" sz="1600"/>
              <a:t>js</a:t>
            </a:r>
            <a:r>
              <a:rPr lang="zh-CN" altLang="en-US" sz="1600"/>
              <a:t>中就能</a:t>
            </a:r>
            <a:r>
              <a:rPr lang="en-US" altLang="zh-CN" sz="1600"/>
              <a:t>id.style.</a:t>
            </a:r>
            <a:r>
              <a:rPr lang="zh-CN" altLang="en-US" sz="1600"/>
              <a:t>出来能用的属性。</a:t>
            </a:r>
          </a:p>
          <a:p>
            <a:pPr>
              <a:lnSpc>
                <a:spcPct val="90000"/>
              </a:lnSpc>
            </a:pPr>
            <a:r>
              <a:rPr lang="en-US" altLang="zh-CN" sz="1600"/>
              <a:t>createElement</a:t>
            </a:r>
            <a:r>
              <a:rPr lang="zh-CN" altLang="en-US" sz="1600"/>
              <a:t>的两种用法，注意</a:t>
            </a:r>
            <a:r>
              <a:rPr lang="en-US" altLang="zh-CN" sz="1600"/>
              <a:t>innerText</a:t>
            </a:r>
            <a:r>
              <a:rPr lang="zh-CN" altLang="en-US" sz="1600"/>
              <a:t>的问题</a:t>
            </a:r>
            <a:r>
              <a:rPr lang="en-US" altLang="zh-CN" sz="1600"/>
              <a:t>(</a:t>
            </a:r>
            <a:r>
              <a:rPr lang="zh-CN" altLang="en-US" sz="1600"/>
              <a:t>下面的写法，不推荐，不建议、知道即可（可以帮助排错）</a:t>
            </a:r>
            <a:r>
              <a:rPr lang="en-US" altLang="zh-CN" sz="1600"/>
              <a:t>,</a:t>
            </a:r>
            <a:r>
              <a:rPr lang="zh-CN" altLang="en-US" sz="1600">
                <a:solidFill>
                  <a:srgbClr val="FF0000"/>
                </a:solidFill>
              </a:rPr>
              <a:t>只兼容</a:t>
            </a:r>
            <a:r>
              <a:rPr lang="en-US" altLang="zh-CN" sz="1600">
                <a:solidFill>
                  <a:srgbClr val="FF0000"/>
                </a:solidFill>
              </a:rPr>
              <a:t>IE</a:t>
            </a:r>
            <a:r>
              <a:rPr lang="en-US" altLang="zh-CN" sz="1600"/>
              <a:t>.)</a:t>
            </a:r>
          </a:p>
          <a:p>
            <a:pPr>
              <a:lnSpc>
                <a:spcPct val="90000"/>
              </a:lnSpc>
            </a:pPr>
            <a:r>
              <a:rPr lang="zh-CN" altLang="en-US" sz="1600"/>
              <a:t>在</a:t>
            </a:r>
            <a:r>
              <a:rPr lang="en-US" altLang="zh-CN" sz="1600"/>
              <a:t>IE7</a:t>
            </a:r>
            <a:r>
              <a:rPr lang="zh-CN" altLang="en-US" sz="1600"/>
              <a:t>及以前版本下，通过</a:t>
            </a:r>
            <a:r>
              <a:rPr lang="en-US" altLang="zh-CN" sz="1600"/>
              <a:t>createElement(‘input’)</a:t>
            </a:r>
            <a:r>
              <a:rPr lang="zh-CN" altLang="en-US" sz="1600"/>
              <a:t>创建两个名字一样的</a:t>
            </a:r>
            <a:r>
              <a:rPr lang="en-US" altLang="zh-CN" sz="1600"/>
              <a:t>radio</a:t>
            </a:r>
            <a:r>
              <a:rPr lang="zh-CN" altLang="en-US" sz="1600"/>
              <a:t>也不能选择，这时可以通过下面的方式（把标签写全）。</a:t>
            </a:r>
            <a:r>
              <a:rPr lang="en-US" altLang="zh-CN" sz="1600"/>
              <a:t>//</a:t>
            </a:r>
            <a:r>
              <a:rPr lang="zh-CN" altLang="en-US" sz="1600"/>
              <a:t>参考备注</a:t>
            </a:r>
            <a:r>
              <a:rPr lang="en-US" altLang="zh-CN" sz="1600"/>
              <a:t>1</a:t>
            </a:r>
          </a:p>
          <a:p>
            <a:pPr lvl="1">
              <a:lnSpc>
                <a:spcPct val="90000"/>
              </a:lnSpc>
            </a:pPr>
            <a:r>
              <a:rPr lang="en-US" altLang="en-US" sz="1600" noProof="1"/>
              <a:t>var input = document.createElement(“&lt;input  type=‘button’ value=‘hello’/&gt;”)</a:t>
            </a:r>
            <a:r>
              <a:rPr lang="zh-CN" altLang="en-US" sz="1600"/>
              <a:t>快速创建元素，并且赋值，但是注意设置的</a:t>
            </a:r>
            <a:r>
              <a:rPr lang="en-US" altLang="zh-CN" sz="1600"/>
              <a:t>inner</a:t>
            </a:r>
            <a:r>
              <a:rPr lang="zh-CN" altLang="en-US" sz="1600"/>
              <a:t>部分不会被设置</a:t>
            </a:r>
            <a:r>
              <a:rPr lang="en-US" altLang="en-US" sz="1600" noProof="1"/>
              <a:t>var link = document.createElement(“&lt;a href=‘http://www.baidu.com’&gt;</a:t>
            </a:r>
            <a:r>
              <a:rPr lang="zh-CN" altLang="en-US" sz="1600" noProof="1"/>
              <a:t>百度</a:t>
            </a:r>
            <a:r>
              <a:rPr lang="en-US" altLang="en-US" sz="1600" noProof="1"/>
              <a:t>&lt;/a&gt;”)</a:t>
            </a:r>
            <a:r>
              <a:rPr lang="zh-CN" altLang="en-US" sz="1600"/>
              <a:t>（“百度”二字写不进去）</a:t>
            </a:r>
          </a:p>
          <a:p>
            <a:pPr>
              <a:lnSpc>
                <a:spcPct val="90000"/>
              </a:lnSpc>
            </a:pPr>
            <a:r>
              <a:rPr lang="en-US" altLang="en-US" sz="1600" noProof="1"/>
              <a:t>label.setAttribute(“for”, “username”); //</a:t>
            </a:r>
            <a:r>
              <a:rPr lang="zh-CN" altLang="en-US" sz="1600" noProof="1"/>
              <a:t>设定一些</a:t>
            </a:r>
            <a:r>
              <a:rPr lang="en-US" altLang="en-US" sz="1600" noProof="1"/>
              <a:t>Dom</a:t>
            </a:r>
            <a:r>
              <a:rPr lang="zh-CN" altLang="en-US" sz="1600" noProof="1"/>
              <a:t>元素属性名特殊的属性</a:t>
            </a:r>
            <a:r>
              <a:rPr lang="en-US" altLang="en-US" sz="1600" noProof="1"/>
              <a:t>,label.for = “username”</a:t>
            </a:r>
            <a:r>
              <a:rPr lang="zh-CN" altLang="en-US" sz="1600" noProof="1"/>
              <a:t>会有问题</a:t>
            </a:r>
            <a:r>
              <a:rPr lang="en-US" altLang="zh-CN" sz="1600"/>
              <a:t>。</a:t>
            </a:r>
            <a:r>
              <a:rPr lang="en-US" altLang="en-US" sz="1600" noProof="1"/>
              <a:t>label.setAttribute(“xuehao”,“33333”)</a:t>
            </a:r>
            <a:r>
              <a:rPr lang="en-US" altLang="zh-CN" sz="1600"/>
              <a:t>//getAttribute(“name”)</a:t>
            </a:r>
            <a:endParaRPr lang="zh-CN" altLang="en-US" sz="1600"/>
          </a:p>
        </p:txBody>
      </p:sp>
    </p:spTree>
    <p:extLst>
      <p:ext uri="{BB962C8B-B14F-4D97-AF65-F5344CB8AC3E}">
        <p14:creationId xmlns:p14="http://schemas.microsoft.com/office/powerpoint/2010/main" val="521625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r>
              <a:rPr lang="zh-CN" altLang="en-US"/>
              <a:t>案例练习</a:t>
            </a:r>
            <a:r>
              <a:rPr lang="en-US" altLang="zh-CN"/>
              <a:t>1</a:t>
            </a:r>
          </a:p>
        </p:txBody>
      </p:sp>
      <p:sp>
        <p:nvSpPr>
          <p:cNvPr id="74755" name="Rectangle 3"/>
          <p:cNvSpPr>
            <a:spLocks noGrp="1" noChangeArrowheads="1"/>
          </p:cNvSpPr>
          <p:nvPr>
            <p:ph type="body" idx="4294967295"/>
          </p:nvPr>
        </p:nvSpPr>
        <p:spPr>
          <a:xfrm>
            <a:off x="827088" y="1916113"/>
            <a:ext cx="7696200" cy="4098925"/>
          </a:xfrm>
        </p:spPr>
        <p:txBody>
          <a:bodyPr/>
          <a:lstStyle/>
          <a:p>
            <a:pPr>
              <a:lnSpc>
                <a:spcPct val="80000"/>
              </a:lnSpc>
            </a:pPr>
            <a:r>
              <a:rPr lang="zh-CN" altLang="en-US" sz="1800"/>
              <a:t>练习</a:t>
            </a:r>
            <a:r>
              <a:rPr lang="en-US" altLang="zh-CN" sz="1800"/>
              <a:t>1</a:t>
            </a:r>
            <a:r>
              <a:rPr lang="zh-CN" altLang="en-US" sz="1800"/>
              <a:t>：点击</a:t>
            </a:r>
            <a:r>
              <a:rPr lang="en-US" altLang="zh-CN" sz="1800"/>
              <a:t>【</a:t>
            </a:r>
            <a:r>
              <a:rPr lang="zh-CN" altLang="en-US" sz="1800"/>
              <a:t>登录</a:t>
            </a:r>
            <a:r>
              <a:rPr lang="en-US" altLang="zh-CN" sz="1800"/>
              <a:t>】</a:t>
            </a:r>
            <a:r>
              <a:rPr lang="zh-CN" altLang="en-US" sz="1800"/>
              <a:t>按钮，弹出一个显示用户名、密码等的层。将用户名、密码等写到一个层中，层默认是隐藏的，点击</a:t>
            </a:r>
            <a:r>
              <a:rPr lang="en-US" altLang="zh-CN" sz="1800"/>
              <a:t>【</a:t>
            </a:r>
            <a:r>
              <a:rPr lang="zh-CN" altLang="en-US" sz="1800"/>
              <a:t>登录</a:t>
            </a:r>
            <a:r>
              <a:rPr lang="en-US" altLang="zh-CN" sz="1800"/>
              <a:t>】</a:t>
            </a:r>
            <a:r>
              <a:rPr lang="zh-CN" altLang="en-US" sz="1800"/>
              <a:t>超链接以后将层显示出来，如果点击层中的关闭按钮，则隐藏层。</a:t>
            </a:r>
            <a:r>
              <a:rPr lang="zh-CN" altLang="en-US" sz="1800">
                <a:solidFill>
                  <a:srgbClr val="FF0000"/>
                </a:solidFill>
              </a:rPr>
              <a:t>绝对定位，显示到中间位置。</a:t>
            </a:r>
            <a:r>
              <a:rPr lang="en-US" altLang="zh-CN" sz="1800">
                <a:solidFill>
                  <a:srgbClr val="FF0000"/>
                </a:solidFill>
              </a:rPr>
              <a:t>document.body.clientWidth(</a:t>
            </a:r>
            <a:r>
              <a:rPr lang="zh-CN" altLang="en-US" sz="1800">
                <a:solidFill>
                  <a:srgbClr val="FF0000"/>
                </a:solidFill>
              </a:rPr>
              <a:t>获取页面的</a:t>
            </a:r>
            <a:r>
              <a:rPr lang="en-US" altLang="zh-CN" sz="1800">
                <a:solidFill>
                  <a:srgbClr val="FF0000"/>
                </a:solidFill>
              </a:rPr>
              <a:t>width)//</a:t>
            </a:r>
            <a:r>
              <a:rPr lang="zh-CN" altLang="en-US" sz="1800">
                <a:solidFill>
                  <a:srgbClr val="FF0000"/>
                </a:solidFill>
              </a:rPr>
              <a:t>高度，注意</a:t>
            </a:r>
            <a:r>
              <a:rPr lang="en-US" altLang="zh-CN" sz="1800">
                <a:solidFill>
                  <a:srgbClr val="FF0000"/>
                </a:solidFill>
              </a:rPr>
              <a:t>body</a:t>
            </a:r>
            <a:r>
              <a:rPr lang="zh-CN" altLang="en-US" sz="1800">
                <a:solidFill>
                  <a:srgbClr val="FF0000"/>
                </a:solidFill>
              </a:rPr>
              <a:t>的默认范围。（去掉</a:t>
            </a:r>
            <a:r>
              <a:rPr lang="en-US" altLang="zh-CN" sz="1800">
                <a:solidFill>
                  <a:srgbClr val="FF0000"/>
                </a:solidFill>
              </a:rPr>
              <a:t>&lt;doc type</a:t>
            </a:r>
            <a:r>
              <a:rPr lang="zh-CN" altLang="en-US" sz="1800">
                <a:solidFill>
                  <a:srgbClr val="FF0000"/>
                </a:solidFill>
              </a:rPr>
              <a:t>）；</a:t>
            </a:r>
            <a:r>
              <a:rPr lang="en-US" altLang="zh-CN" sz="1800">
                <a:solidFill>
                  <a:srgbClr val="FF0000"/>
                </a:solidFill>
              </a:rPr>
              <a:t>margin:0 auto;</a:t>
            </a:r>
          </a:p>
          <a:p>
            <a:pPr>
              <a:lnSpc>
                <a:spcPct val="80000"/>
              </a:lnSpc>
            </a:pPr>
            <a:r>
              <a:rPr lang="zh-CN" altLang="en-US" sz="1800"/>
              <a:t>练习</a:t>
            </a:r>
            <a:r>
              <a:rPr lang="en-US" altLang="zh-CN" sz="1800"/>
              <a:t>2</a:t>
            </a:r>
            <a:r>
              <a:rPr lang="zh-CN" altLang="en-US" sz="1800"/>
              <a:t>：一幅图片。点击小图，弹出一个层在点击的位置显示小图对应的大图，并且显示姓名、身高等信息，点击层中的关闭按钮关闭层。进阶：元素的额外属性。动画效果的显示出来</a:t>
            </a:r>
            <a:r>
              <a:rPr lang="zh-CN" altLang="en-US" sz="3200" b="1"/>
              <a:t>。两种：静态；动态载入数据。</a:t>
            </a:r>
            <a:endParaRPr lang="en-US" altLang="zh-CN" sz="3200" b="1"/>
          </a:p>
          <a:p>
            <a:pPr>
              <a:lnSpc>
                <a:spcPct val="80000"/>
              </a:lnSpc>
            </a:pPr>
            <a:r>
              <a:rPr lang="zh-CN" altLang="en-US" sz="1800"/>
              <a:t>作业：评分控件</a:t>
            </a:r>
            <a:r>
              <a:rPr lang="en-US" altLang="zh-CN" sz="1800"/>
              <a:t>V2</a:t>
            </a:r>
            <a:r>
              <a:rPr lang="zh-CN" altLang="en-US" sz="1800"/>
              <a:t>。用一个单行</a:t>
            </a:r>
            <a:r>
              <a:rPr lang="en-US" altLang="zh-CN" sz="1800"/>
              <a:t>5</a:t>
            </a:r>
            <a:r>
              <a:rPr lang="zh-CN" altLang="en-US" sz="1800"/>
              <a:t>列的</a:t>
            </a:r>
            <a:r>
              <a:rPr lang="en-US" altLang="zh-CN" sz="1800"/>
              <a:t>Table</a:t>
            </a:r>
            <a:r>
              <a:rPr lang="zh-CN" altLang="en-US" sz="1800"/>
              <a:t>，</a:t>
            </a:r>
            <a:r>
              <a:rPr lang="en-US" altLang="zh-CN" sz="1800"/>
              <a:t>td</a:t>
            </a:r>
            <a:r>
              <a:rPr lang="zh-CN" altLang="en-US" sz="1800"/>
              <a:t>中默认都是</a:t>
            </a:r>
            <a:r>
              <a:rPr lang="en-US" altLang="zh-CN" sz="1800"/>
              <a:t>starEmpty.jpg</a:t>
            </a:r>
            <a:r>
              <a:rPr lang="zh-CN" altLang="en-US" sz="1800"/>
              <a:t>这个图片。监听</a:t>
            </a:r>
            <a:r>
              <a:rPr lang="en-US" altLang="zh-CN" sz="1800"/>
              <a:t>td</a:t>
            </a:r>
            <a:r>
              <a:rPr lang="zh-CN" altLang="en-US" sz="1800"/>
              <a:t>的</a:t>
            </a:r>
            <a:r>
              <a:rPr lang="en-US" altLang="zh-CN" sz="1800"/>
              <a:t>mouseover</a:t>
            </a:r>
            <a:r>
              <a:rPr lang="zh-CN" altLang="en-US" sz="1800"/>
              <a:t>事件，鼠标在一个</a:t>
            </a:r>
            <a:r>
              <a:rPr lang="en-US" altLang="zh-CN" sz="1800"/>
              <a:t>td</a:t>
            </a:r>
            <a:r>
              <a:rPr lang="zh-CN" altLang="en-US" sz="1800"/>
              <a:t>的时候将这个</a:t>
            </a:r>
            <a:r>
              <a:rPr lang="en-US" altLang="zh-CN" sz="1800"/>
              <a:t>td</a:t>
            </a:r>
            <a:r>
              <a:rPr lang="zh-CN" altLang="en-US" sz="1800"/>
              <a:t>及之前的</a:t>
            </a:r>
            <a:r>
              <a:rPr lang="en-US" altLang="zh-CN" sz="1800"/>
              <a:t>td</a:t>
            </a:r>
            <a:r>
              <a:rPr lang="zh-CN" altLang="en-US" sz="1800"/>
              <a:t>的内容换成</a:t>
            </a:r>
            <a:r>
              <a:rPr lang="en-US" altLang="zh-CN" sz="1800"/>
              <a:t>starFill.jpg</a:t>
            </a:r>
            <a:r>
              <a:rPr lang="zh-CN" altLang="en-US" sz="1800"/>
              <a:t>这个图片。鼠标在评分控件上的时候显示超链接形式的鼠标图标。获取</a:t>
            </a:r>
            <a:r>
              <a:rPr lang="en-US" altLang="zh-CN" sz="1800"/>
              <a:t>td</a:t>
            </a:r>
            <a:r>
              <a:rPr lang="zh-CN" altLang="en-US" sz="1800"/>
              <a:t>中的</a:t>
            </a:r>
            <a:r>
              <a:rPr lang="en-US" altLang="zh-CN" sz="1800"/>
              <a:t>img</a:t>
            </a:r>
            <a:r>
              <a:rPr lang="zh-CN" altLang="en-US" sz="1800"/>
              <a:t>见备注</a:t>
            </a:r>
            <a:r>
              <a:rPr lang="en-US" altLang="zh-CN" sz="1800"/>
              <a:t>3</a:t>
            </a:r>
            <a:r>
              <a:rPr lang="zh-CN" altLang="en-US" sz="1800"/>
              <a:t>。</a:t>
            </a:r>
          </a:p>
          <a:p>
            <a:pPr>
              <a:lnSpc>
                <a:spcPct val="80000"/>
              </a:lnSpc>
            </a:pPr>
            <a:r>
              <a:rPr lang="zh-CN" altLang="en-US" sz="1800"/>
              <a:t>案例：注册页面，点击“高级”</a:t>
            </a:r>
            <a:r>
              <a:rPr lang="en-US" altLang="zh-CN" sz="1800"/>
              <a:t>CheckBox</a:t>
            </a:r>
            <a:r>
              <a:rPr lang="zh-CN" altLang="en-US" sz="1800"/>
              <a:t>，则显示高级选项，否则隐藏</a:t>
            </a:r>
          </a:p>
        </p:txBody>
      </p:sp>
    </p:spTree>
    <p:extLst>
      <p:ext uri="{BB962C8B-B14F-4D97-AF65-F5344CB8AC3E}">
        <p14:creationId xmlns:p14="http://schemas.microsoft.com/office/powerpoint/2010/main" val="6901838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r>
              <a:rPr lang="zh-CN" altLang="en-US"/>
              <a:t>案例练习</a:t>
            </a:r>
            <a:r>
              <a:rPr lang="en-US" altLang="zh-CN"/>
              <a:t>2</a:t>
            </a:r>
          </a:p>
        </p:txBody>
      </p:sp>
      <p:sp>
        <p:nvSpPr>
          <p:cNvPr id="76803" name="Rectangle 3"/>
          <p:cNvSpPr>
            <a:spLocks noGrp="1" noChangeArrowheads="1"/>
          </p:cNvSpPr>
          <p:nvPr>
            <p:ph type="body" idx="4294967295"/>
          </p:nvPr>
        </p:nvSpPr>
        <p:spPr/>
        <p:txBody>
          <a:bodyPr>
            <a:normAutofit fontScale="92500" lnSpcReduction="10000"/>
          </a:bodyPr>
          <a:lstStyle/>
          <a:p>
            <a:pPr>
              <a:lnSpc>
                <a:spcPct val="90000"/>
              </a:lnSpc>
            </a:pPr>
            <a:r>
              <a:rPr lang="zh-CN" altLang="en-US"/>
              <a:t>练习：界面上有几个球队名字的列表，将鼠标放到球队名字上就变为红色背景，其他球队背景颜色为白色，点击一个球队的时候就将点击的球队变为</a:t>
            </a:r>
            <a:r>
              <a:rPr lang="en-US" altLang="zh-CN"/>
              <a:t>fontSize=30</a:t>
            </a:r>
            <a:r>
              <a:rPr lang="zh-CN" altLang="en-US"/>
              <a:t>字体</a:t>
            </a:r>
            <a:r>
              <a:rPr lang="en-US" altLang="zh-CN"/>
              <a:t>(fontSize=‘’</a:t>
            </a:r>
            <a:r>
              <a:rPr lang="zh-CN" altLang="en-US"/>
              <a:t>回到默认</a:t>
            </a:r>
            <a:r>
              <a:rPr lang="en-US" altLang="zh-CN"/>
              <a:t>)</a:t>
            </a:r>
            <a:r>
              <a:rPr lang="zh-CN" altLang="en-US"/>
              <a:t>。</a:t>
            </a:r>
            <a:r>
              <a:rPr lang="en-US" altLang="zh-CN"/>
              <a:t>Ul→li</a:t>
            </a:r>
          </a:p>
          <a:p>
            <a:pPr>
              <a:lnSpc>
                <a:spcPct val="90000"/>
              </a:lnSpc>
            </a:pPr>
            <a:r>
              <a:rPr lang="zh-CN" altLang="en-US" sz="1800"/>
              <a:t>练习：显示数字时钟，时间显示到一个</a:t>
            </a:r>
            <a:r>
              <a:rPr lang="en-US" altLang="zh-CN" sz="1800"/>
              <a:t>div</a:t>
            </a:r>
            <a:r>
              <a:rPr lang="zh-CN" altLang="en-US" sz="1800"/>
              <a:t>中。思路：</a:t>
            </a:r>
            <a:r>
              <a:rPr lang="en-US" altLang="zh-CN" sz="1800"/>
              <a:t>setInterval()\innerHTMl</a:t>
            </a:r>
            <a:r>
              <a:rPr lang="zh-CN" altLang="en-US" sz="1800"/>
              <a:t>。</a:t>
            </a:r>
          </a:p>
          <a:p>
            <a:pPr>
              <a:lnSpc>
                <a:spcPct val="90000"/>
              </a:lnSpc>
            </a:pPr>
            <a:r>
              <a:rPr lang="zh-CN" altLang="en-US" sz="1800"/>
              <a:t>练习：有一个搜索文本框，焦点不在文本框中的时候，如果文本框没有值，则文本框中显示灰色文本（</a:t>
            </a:r>
            <a:r>
              <a:rPr lang="en-US" altLang="zh-CN" sz="1800"/>
              <a:t>Gray</a:t>
            </a:r>
            <a:r>
              <a:rPr lang="zh-CN" altLang="en-US" sz="1800"/>
              <a:t>）的“</a:t>
            </a:r>
            <a:r>
              <a:rPr lang="zh-CN" altLang="en-US"/>
              <a:t>输入搜索关键词</a:t>
            </a:r>
            <a:r>
              <a:rPr lang="zh-CN" altLang="en-US" sz="1800"/>
              <a:t>”，否则显示用户输入的值；焦点在文本框中时如果之前显示“</a:t>
            </a:r>
            <a:r>
              <a:rPr lang="zh-CN" altLang="en-US"/>
              <a:t>输入搜索关键词</a:t>
            </a:r>
            <a:r>
              <a:rPr lang="zh-CN" altLang="en-US" sz="1800"/>
              <a:t>”则清空文本框的值，并且将文本修改为黑色。</a:t>
            </a:r>
            <a:r>
              <a:rPr lang="en-US" altLang="zh-CN" sz="1800"/>
              <a:t>onfocus</a:t>
            </a:r>
            <a:r>
              <a:rPr lang="zh-CN" altLang="en-US" sz="1800"/>
              <a:t>的时候如果文本框中的值为“</a:t>
            </a:r>
            <a:r>
              <a:rPr lang="zh-CN" altLang="en-US"/>
              <a:t>输入搜索关键词</a:t>
            </a:r>
            <a:r>
              <a:rPr lang="zh-CN" altLang="en-US" sz="1800"/>
              <a:t>”，则清空文本框，并且恢复文本框的颜色为</a:t>
            </a:r>
            <a:r>
              <a:rPr lang="en-US" altLang="zh-CN" sz="1800"/>
              <a:t>Black</a:t>
            </a:r>
            <a:r>
              <a:rPr lang="zh-CN" altLang="en-US" sz="1800"/>
              <a:t>；</a:t>
            </a:r>
            <a:r>
              <a:rPr lang="en-US" altLang="zh-CN" sz="1800"/>
              <a:t>onblur</a:t>
            </a:r>
            <a:r>
              <a:rPr lang="zh-CN" altLang="en-US" sz="1800"/>
              <a:t>的时候如果文本框中没有值，则将文本框的值设置为“</a:t>
            </a:r>
            <a:r>
              <a:rPr lang="zh-CN" altLang="en-US"/>
              <a:t>输入搜索关键词</a:t>
            </a:r>
            <a:r>
              <a:rPr lang="zh-CN" altLang="en-US" sz="1800"/>
              <a:t>”并且文本框中显示灰色文本（</a:t>
            </a:r>
            <a:r>
              <a:rPr lang="en-US" altLang="zh-CN" sz="1800"/>
              <a:t>Gray</a:t>
            </a:r>
            <a:r>
              <a:rPr lang="zh-CN" altLang="en-US" sz="1800"/>
              <a:t>）</a:t>
            </a:r>
            <a:r>
              <a:rPr lang="en-US" altLang="zh-CN" sz="1800"/>
              <a:t>style.color='Gray'</a:t>
            </a:r>
            <a:r>
              <a:rPr lang="zh-CN" altLang="en-US" sz="1800"/>
              <a:t>。（五分钟）</a:t>
            </a:r>
          </a:p>
        </p:txBody>
      </p:sp>
    </p:spTree>
    <p:extLst>
      <p:ext uri="{BB962C8B-B14F-4D97-AF65-F5344CB8AC3E}">
        <p14:creationId xmlns:p14="http://schemas.microsoft.com/office/powerpoint/2010/main" val="1579095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26197881"/>
              </p:ext>
            </p:extLst>
          </p:nvPr>
        </p:nvGraphicFramePr>
        <p:xfrm>
          <a:off x="683568" y="12032"/>
          <a:ext cx="7560840" cy="6813376"/>
        </p:xfrm>
        <a:graphic>
          <a:graphicData uri="http://schemas.openxmlformats.org/drawingml/2006/table">
            <a:tbl>
              <a:tblPr firstRow="1" firstCol="1" bandRow="1">
                <a:tableStyleId>{5C22544A-7EE6-4342-B048-85BDC9FD1C3A}</a:tableStyleId>
              </a:tblPr>
              <a:tblGrid>
                <a:gridCol w="1804541">
                  <a:extLst>
                    <a:ext uri="{9D8B030D-6E8A-4147-A177-3AD203B41FA5}">
                      <a16:colId xmlns:a16="http://schemas.microsoft.com/office/drawing/2014/main" val="4285440406"/>
                    </a:ext>
                  </a:extLst>
                </a:gridCol>
                <a:gridCol w="5756299">
                  <a:extLst>
                    <a:ext uri="{9D8B030D-6E8A-4147-A177-3AD203B41FA5}">
                      <a16:colId xmlns:a16="http://schemas.microsoft.com/office/drawing/2014/main" val="3781742002"/>
                    </a:ext>
                  </a:extLst>
                </a:gridCol>
              </a:tblGrid>
              <a:tr h="212918">
                <a:tc>
                  <a:txBody>
                    <a:bodyPr/>
                    <a:lstStyle/>
                    <a:p>
                      <a:pPr algn="ctr">
                        <a:spcBef>
                          <a:spcPts val="750"/>
                        </a:spcBef>
                        <a:spcAft>
                          <a:spcPts val="0"/>
                        </a:spcAft>
                      </a:pPr>
                      <a:r>
                        <a:rPr lang="zh-CN" sz="900" kern="0">
                          <a:effectLst/>
                        </a:rPr>
                        <a:t>对象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ctr">
                        <a:spcBef>
                          <a:spcPts val="750"/>
                        </a:spcBef>
                        <a:spcAft>
                          <a:spcPts val="0"/>
                        </a:spcAft>
                      </a:pPr>
                      <a:r>
                        <a:rPr lang="zh-CN" sz="900" kern="0">
                          <a:effectLst/>
                        </a:rPr>
                        <a:t>描述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081024043"/>
                  </a:ext>
                </a:extLst>
              </a:tr>
              <a:tr h="212918">
                <a:tc>
                  <a:txBody>
                    <a:bodyPr/>
                    <a:lstStyle/>
                    <a:p>
                      <a:pPr algn="ctr">
                        <a:spcBef>
                          <a:spcPts val="750"/>
                        </a:spcBef>
                        <a:spcAft>
                          <a:spcPts val="0"/>
                        </a:spcAft>
                      </a:pPr>
                      <a:r>
                        <a:rPr lang="en-US" sz="900" kern="0">
                          <a:effectLst/>
                        </a:rPr>
                        <a:t>Document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代表整个</a:t>
                      </a:r>
                      <a:r>
                        <a:rPr lang="en-US" sz="900" kern="0">
                          <a:effectLst/>
                        </a:rPr>
                        <a:t> HTML </a:t>
                      </a:r>
                      <a:r>
                        <a:rPr lang="zh-CN" sz="900" kern="0">
                          <a:effectLst/>
                        </a:rPr>
                        <a:t>文档，用来访问页面中的所有元素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95669486"/>
                  </a:ext>
                </a:extLst>
              </a:tr>
              <a:tr h="212918">
                <a:tc>
                  <a:txBody>
                    <a:bodyPr/>
                    <a:lstStyle/>
                    <a:p>
                      <a:pPr algn="ctr">
                        <a:spcBef>
                          <a:spcPts val="750"/>
                        </a:spcBef>
                        <a:spcAft>
                          <a:spcPts val="0"/>
                        </a:spcAft>
                      </a:pPr>
                      <a:r>
                        <a:rPr lang="en-US" sz="900" kern="0">
                          <a:effectLst/>
                        </a:rPr>
                        <a:t>Anchor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&lt;a&gt;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603103094"/>
                  </a:ext>
                </a:extLst>
              </a:tr>
              <a:tr h="212918">
                <a:tc>
                  <a:txBody>
                    <a:bodyPr/>
                    <a:lstStyle/>
                    <a:p>
                      <a:pPr algn="ctr">
                        <a:spcBef>
                          <a:spcPts val="750"/>
                        </a:spcBef>
                        <a:spcAft>
                          <a:spcPts val="0"/>
                        </a:spcAft>
                      </a:pPr>
                      <a:r>
                        <a:rPr lang="en-US" sz="900" kern="0">
                          <a:effectLst/>
                        </a:rPr>
                        <a:t>Area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代表图像地图中的</a:t>
                      </a:r>
                      <a:r>
                        <a:rPr lang="en-US" sz="900" kern="0">
                          <a:effectLst/>
                        </a:rPr>
                        <a:t> &lt;area&gt;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762496705"/>
                  </a:ext>
                </a:extLst>
              </a:tr>
              <a:tr h="212918">
                <a:tc>
                  <a:txBody>
                    <a:bodyPr/>
                    <a:lstStyle/>
                    <a:p>
                      <a:pPr algn="ctr">
                        <a:spcBef>
                          <a:spcPts val="750"/>
                        </a:spcBef>
                        <a:spcAft>
                          <a:spcPts val="0"/>
                        </a:spcAft>
                      </a:pPr>
                      <a:r>
                        <a:rPr lang="en-US" sz="900" kern="0">
                          <a:effectLst/>
                        </a:rPr>
                        <a:t>Base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&lt;base&gt;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461596022"/>
                  </a:ext>
                </a:extLst>
              </a:tr>
              <a:tr h="212918">
                <a:tc>
                  <a:txBody>
                    <a:bodyPr/>
                    <a:lstStyle/>
                    <a:p>
                      <a:pPr algn="ctr">
                        <a:spcBef>
                          <a:spcPts val="750"/>
                        </a:spcBef>
                        <a:spcAft>
                          <a:spcPts val="0"/>
                        </a:spcAft>
                      </a:pPr>
                      <a:r>
                        <a:rPr lang="en-US" sz="900" kern="0">
                          <a:effectLst/>
                        </a:rPr>
                        <a:t>Body</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代表图像地图中的</a:t>
                      </a:r>
                      <a:r>
                        <a:rPr lang="en-US" sz="900" kern="0">
                          <a:effectLst/>
                        </a:rPr>
                        <a:t> &lt;body&gt;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860742693"/>
                  </a:ext>
                </a:extLst>
              </a:tr>
              <a:tr h="212918">
                <a:tc>
                  <a:txBody>
                    <a:bodyPr/>
                    <a:lstStyle/>
                    <a:p>
                      <a:pPr algn="ctr">
                        <a:spcBef>
                          <a:spcPts val="750"/>
                        </a:spcBef>
                        <a:spcAft>
                          <a:spcPts val="0"/>
                        </a:spcAft>
                      </a:pPr>
                      <a:r>
                        <a:rPr lang="en-US" sz="900" kern="0">
                          <a:effectLst/>
                        </a:rPr>
                        <a:t>Button</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&lt;button&gt;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898849547"/>
                  </a:ext>
                </a:extLst>
              </a:tr>
              <a:tr h="212918">
                <a:tc>
                  <a:txBody>
                    <a:bodyPr/>
                    <a:lstStyle/>
                    <a:p>
                      <a:pPr algn="ctr">
                        <a:spcBef>
                          <a:spcPts val="750"/>
                        </a:spcBef>
                        <a:spcAft>
                          <a:spcPts val="0"/>
                        </a:spcAft>
                      </a:pPr>
                      <a:r>
                        <a:rPr lang="en-US" sz="900" kern="0">
                          <a:effectLst/>
                        </a:rPr>
                        <a:t>Event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代表事件的状态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624116126"/>
                  </a:ext>
                </a:extLst>
              </a:tr>
              <a:tr h="212918">
                <a:tc>
                  <a:txBody>
                    <a:bodyPr/>
                    <a:lstStyle/>
                    <a:p>
                      <a:pPr algn="ctr">
                        <a:spcBef>
                          <a:spcPts val="750"/>
                        </a:spcBef>
                        <a:spcAft>
                          <a:spcPts val="0"/>
                        </a:spcAft>
                      </a:pPr>
                      <a:r>
                        <a:rPr lang="en-US" sz="900" kern="0">
                          <a:effectLst/>
                        </a:rPr>
                        <a:t>Form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&lt;form&gt;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702579972"/>
                  </a:ext>
                </a:extLst>
              </a:tr>
              <a:tr h="212918">
                <a:tc>
                  <a:txBody>
                    <a:bodyPr/>
                    <a:lstStyle/>
                    <a:p>
                      <a:pPr algn="ctr">
                        <a:spcBef>
                          <a:spcPts val="750"/>
                        </a:spcBef>
                        <a:spcAft>
                          <a:spcPts val="0"/>
                        </a:spcAft>
                      </a:pPr>
                      <a:r>
                        <a:rPr lang="en-US" sz="900" kern="0">
                          <a:effectLst/>
                        </a:rPr>
                        <a:t>Frame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&lt;frame&gt;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332810486"/>
                  </a:ext>
                </a:extLst>
              </a:tr>
              <a:tr h="212918">
                <a:tc>
                  <a:txBody>
                    <a:bodyPr/>
                    <a:lstStyle/>
                    <a:p>
                      <a:pPr algn="ctr">
                        <a:spcBef>
                          <a:spcPts val="750"/>
                        </a:spcBef>
                        <a:spcAft>
                          <a:spcPts val="0"/>
                        </a:spcAft>
                      </a:pPr>
                      <a:r>
                        <a:rPr lang="en-US" sz="900" kern="0">
                          <a:effectLst/>
                        </a:rPr>
                        <a:t>Frameset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&lt;frameset&gt;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717868917"/>
                  </a:ext>
                </a:extLst>
              </a:tr>
              <a:tr h="212918">
                <a:tc>
                  <a:txBody>
                    <a:bodyPr/>
                    <a:lstStyle/>
                    <a:p>
                      <a:pPr algn="ctr">
                        <a:spcBef>
                          <a:spcPts val="750"/>
                        </a:spcBef>
                        <a:spcAft>
                          <a:spcPts val="0"/>
                        </a:spcAft>
                      </a:pPr>
                      <a:r>
                        <a:rPr lang="en-US" sz="900" kern="0">
                          <a:effectLst/>
                        </a:rPr>
                        <a:t>Iframe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&lt;iframe&gt;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67094979"/>
                  </a:ext>
                </a:extLst>
              </a:tr>
              <a:tr h="212918">
                <a:tc>
                  <a:txBody>
                    <a:bodyPr/>
                    <a:lstStyle/>
                    <a:p>
                      <a:pPr algn="ctr">
                        <a:spcBef>
                          <a:spcPts val="750"/>
                        </a:spcBef>
                        <a:spcAft>
                          <a:spcPts val="0"/>
                        </a:spcAft>
                      </a:pPr>
                      <a:r>
                        <a:rPr lang="en-US" sz="900" kern="0">
                          <a:effectLst/>
                        </a:rPr>
                        <a:t>Image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&lt;img&gt;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4168583198"/>
                  </a:ext>
                </a:extLst>
              </a:tr>
              <a:tr h="212918">
                <a:tc>
                  <a:txBody>
                    <a:bodyPr/>
                    <a:lstStyle/>
                    <a:p>
                      <a:pPr algn="ctr">
                        <a:spcBef>
                          <a:spcPts val="750"/>
                        </a:spcBef>
                        <a:spcAft>
                          <a:spcPts val="0"/>
                        </a:spcAft>
                      </a:pPr>
                      <a:r>
                        <a:rPr lang="en-US" sz="900" kern="0">
                          <a:effectLst/>
                        </a:rPr>
                        <a:t>Input button</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表单中的按钮</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191732099"/>
                  </a:ext>
                </a:extLst>
              </a:tr>
              <a:tr h="212918">
                <a:tc>
                  <a:txBody>
                    <a:bodyPr/>
                    <a:lstStyle/>
                    <a:p>
                      <a:pPr algn="ctr">
                        <a:spcBef>
                          <a:spcPts val="750"/>
                        </a:spcBef>
                        <a:spcAft>
                          <a:spcPts val="0"/>
                        </a:spcAft>
                      </a:pPr>
                      <a:r>
                        <a:rPr lang="en-US" sz="900" kern="0">
                          <a:effectLst/>
                        </a:rPr>
                        <a:t>Input checkbox</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表单中的选择框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019612687"/>
                  </a:ext>
                </a:extLst>
              </a:tr>
              <a:tr h="212918">
                <a:tc>
                  <a:txBody>
                    <a:bodyPr/>
                    <a:lstStyle/>
                    <a:p>
                      <a:pPr algn="ctr">
                        <a:spcBef>
                          <a:spcPts val="750"/>
                        </a:spcBef>
                        <a:spcAft>
                          <a:spcPts val="0"/>
                        </a:spcAft>
                      </a:pPr>
                      <a:r>
                        <a:rPr lang="en-US" sz="900" kern="0">
                          <a:effectLst/>
                        </a:rPr>
                        <a:t>Input file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a:t>
                      </a:r>
                      <a:r>
                        <a:rPr lang="en-US" sz="900" kern="0">
                          <a:effectLst/>
                        </a:rPr>
                        <a:t> fileupload</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704102885"/>
                  </a:ext>
                </a:extLst>
              </a:tr>
              <a:tr h="212918">
                <a:tc>
                  <a:txBody>
                    <a:bodyPr/>
                    <a:lstStyle/>
                    <a:p>
                      <a:pPr algn="ctr">
                        <a:spcBef>
                          <a:spcPts val="750"/>
                        </a:spcBef>
                        <a:spcAft>
                          <a:spcPts val="0"/>
                        </a:spcAft>
                      </a:pPr>
                      <a:r>
                        <a:rPr lang="en-US" sz="900" kern="0">
                          <a:effectLst/>
                        </a:rPr>
                        <a:t>Input hidden</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表单中的隐藏域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201312701"/>
                  </a:ext>
                </a:extLst>
              </a:tr>
              <a:tr h="212918">
                <a:tc>
                  <a:txBody>
                    <a:bodyPr/>
                    <a:lstStyle/>
                    <a:p>
                      <a:pPr algn="ctr">
                        <a:spcBef>
                          <a:spcPts val="750"/>
                        </a:spcBef>
                        <a:spcAft>
                          <a:spcPts val="0"/>
                        </a:spcAft>
                      </a:pPr>
                      <a:r>
                        <a:rPr lang="en-US" sz="900" kern="0">
                          <a:effectLst/>
                        </a:rPr>
                        <a:t>Input password</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表单中的密码域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133023420"/>
                  </a:ext>
                </a:extLst>
              </a:tr>
              <a:tr h="212918">
                <a:tc>
                  <a:txBody>
                    <a:bodyPr/>
                    <a:lstStyle/>
                    <a:p>
                      <a:pPr algn="ctr">
                        <a:spcBef>
                          <a:spcPts val="750"/>
                        </a:spcBef>
                        <a:spcAft>
                          <a:spcPts val="0"/>
                        </a:spcAft>
                      </a:pPr>
                      <a:r>
                        <a:rPr lang="en-US" sz="900" kern="0">
                          <a:effectLst/>
                        </a:rPr>
                        <a:t>Input radio</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表单中的单选框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978088460"/>
                  </a:ext>
                </a:extLst>
              </a:tr>
              <a:tr h="212918">
                <a:tc>
                  <a:txBody>
                    <a:bodyPr/>
                    <a:lstStyle/>
                    <a:p>
                      <a:pPr algn="ctr">
                        <a:spcBef>
                          <a:spcPts val="750"/>
                        </a:spcBef>
                        <a:spcAft>
                          <a:spcPts val="0"/>
                        </a:spcAft>
                      </a:pPr>
                      <a:r>
                        <a:rPr lang="en-US" sz="900" kern="0">
                          <a:effectLst/>
                        </a:rPr>
                        <a:t>Input reset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表单中的重置按钮</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924903152"/>
                  </a:ext>
                </a:extLst>
              </a:tr>
              <a:tr h="212918">
                <a:tc>
                  <a:txBody>
                    <a:bodyPr/>
                    <a:lstStyle/>
                    <a:p>
                      <a:pPr algn="ctr">
                        <a:spcBef>
                          <a:spcPts val="750"/>
                        </a:spcBef>
                        <a:spcAft>
                          <a:spcPts val="0"/>
                        </a:spcAft>
                      </a:pPr>
                      <a:r>
                        <a:rPr lang="en-US" sz="900" kern="0">
                          <a:effectLst/>
                        </a:rPr>
                        <a:t>Input submit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表单中的确认按钮</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876960053"/>
                  </a:ext>
                </a:extLst>
              </a:tr>
              <a:tr h="212918">
                <a:tc>
                  <a:txBody>
                    <a:bodyPr/>
                    <a:lstStyle/>
                    <a:p>
                      <a:pPr algn="ctr">
                        <a:spcBef>
                          <a:spcPts val="750"/>
                        </a:spcBef>
                        <a:spcAft>
                          <a:spcPts val="0"/>
                        </a:spcAft>
                      </a:pPr>
                      <a:r>
                        <a:rPr lang="en-US" sz="900" kern="0">
                          <a:effectLst/>
                        </a:rPr>
                        <a:t>Input text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表单中的文本输入域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432362931"/>
                  </a:ext>
                </a:extLst>
              </a:tr>
              <a:tr h="212918">
                <a:tc>
                  <a:txBody>
                    <a:bodyPr/>
                    <a:lstStyle/>
                    <a:p>
                      <a:pPr algn="ctr">
                        <a:spcBef>
                          <a:spcPts val="750"/>
                        </a:spcBef>
                        <a:spcAft>
                          <a:spcPts val="0"/>
                        </a:spcAft>
                      </a:pPr>
                      <a:r>
                        <a:rPr lang="en-US" sz="900" kern="0">
                          <a:effectLst/>
                        </a:rPr>
                        <a:t>Link</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&lt;link&gt;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012379661"/>
                  </a:ext>
                </a:extLst>
              </a:tr>
              <a:tr h="212918">
                <a:tc>
                  <a:txBody>
                    <a:bodyPr/>
                    <a:lstStyle/>
                    <a:p>
                      <a:pPr algn="ctr">
                        <a:spcBef>
                          <a:spcPts val="750"/>
                        </a:spcBef>
                        <a:spcAft>
                          <a:spcPts val="0"/>
                        </a:spcAft>
                      </a:pPr>
                      <a:r>
                        <a:rPr lang="en-US" sz="900" kern="0">
                          <a:effectLst/>
                        </a:rPr>
                        <a:t>Meta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&lt;meta&gt;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746903405"/>
                  </a:ext>
                </a:extLst>
              </a:tr>
              <a:tr h="212918">
                <a:tc>
                  <a:txBody>
                    <a:bodyPr/>
                    <a:lstStyle/>
                    <a:p>
                      <a:pPr algn="ctr">
                        <a:spcBef>
                          <a:spcPts val="750"/>
                        </a:spcBef>
                        <a:spcAft>
                          <a:spcPts val="0"/>
                        </a:spcAft>
                      </a:pPr>
                      <a:r>
                        <a:rPr lang="en-US" sz="900" kern="0">
                          <a:effectLst/>
                        </a:rPr>
                        <a:t>Object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代表一个</a:t>
                      </a:r>
                      <a:r>
                        <a:rPr lang="en-US" sz="900" kern="0">
                          <a:effectLst/>
                        </a:rPr>
                        <a:t> &lt;Object&gt;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139769775"/>
                  </a:ext>
                </a:extLst>
              </a:tr>
              <a:tr h="212918">
                <a:tc>
                  <a:txBody>
                    <a:bodyPr/>
                    <a:lstStyle/>
                    <a:p>
                      <a:pPr algn="ctr">
                        <a:spcBef>
                          <a:spcPts val="750"/>
                        </a:spcBef>
                        <a:spcAft>
                          <a:spcPts val="0"/>
                        </a:spcAft>
                      </a:pPr>
                      <a:r>
                        <a:rPr lang="en-US" sz="900" kern="0">
                          <a:effectLst/>
                        </a:rPr>
                        <a:t>Option</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&lt;option&gt;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710288178"/>
                  </a:ext>
                </a:extLst>
              </a:tr>
              <a:tr h="212918">
                <a:tc>
                  <a:txBody>
                    <a:bodyPr/>
                    <a:lstStyle/>
                    <a:p>
                      <a:pPr algn="ctr">
                        <a:spcBef>
                          <a:spcPts val="750"/>
                        </a:spcBef>
                        <a:spcAft>
                          <a:spcPts val="0"/>
                        </a:spcAft>
                      </a:pPr>
                      <a:r>
                        <a:rPr lang="en-US" sz="900" kern="0">
                          <a:effectLst/>
                        </a:rPr>
                        <a:t>Select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HTML </a:t>
                      </a:r>
                      <a:r>
                        <a:rPr lang="zh-CN" sz="900" kern="0">
                          <a:effectLst/>
                        </a:rPr>
                        <a:t>表单中的选择列表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1290308730"/>
                  </a:ext>
                </a:extLst>
              </a:tr>
              <a:tr h="212918">
                <a:tc>
                  <a:txBody>
                    <a:bodyPr/>
                    <a:lstStyle/>
                    <a:p>
                      <a:pPr algn="ctr">
                        <a:spcBef>
                          <a:spcPts val="750"/>
                        </a:spcBef>
                        <a:spcAft>
                          <a:spcPts val="0"/>
                        </a:spcAft>
                      </a:pPr>
                      <a:r>
                        <a:rPr lang="en-US" sz="900" kern="0">
                          <a:effectLst/>
                        </a:rPr>
                        <a:t>Style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代表某个单独的样式声明</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025313710"/>
                  </a:ext>
                </a:extLst>
              </a:tr>
              <a:tr h="212918">
                <a:tc>
                  <a:txBody>
                    <a:bodyPr/>
                    <a:lstStyle/>
                    <a:p>
                      <a:pPr algn="ctr">
                        <a:spcBef>
                          <a:spcPts val="750"/>
                        </a:spcBef>
                        <a:spcAft>
                          <a:spcPts val="0"/>
                        </a:spcAft>
                      </a:pPr>
                      <a:r>
                        <a:rPr lang="en-US" sz="900" kern="0">
                          <a:effectLst/>
                        </a:rPr>
                        <a:t>Table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&lt;table&gt;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452601538"/>
                  </a:ext>
                </a:extLst>
              </a:tr>
              <a:tr h="212918">
                <a:tc>
                  <a:txBody>
                    <a:bodyPr/>
                    <a:lstStyle/>
                    <a:p>
                      <a:pPr algn="ctr">
                        <a:spcBef>
                          <a:spcPts val="750"/>
                        </a:spcBef>
                        <a:spcAft>
                          <a:spcPts val="0"/>
                        </a:spcAft>
                      </a:pPr>
                      <a:r>
                        <a:rPr lang="en-US" sz="900" kern="0">
                          <a:effectLst/>
                        </a:rPr>
                        <a:t>TableData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dirty="0">
                          <a:effectLst/>
                        </a:rPr>
                        <a:t>代表</a:t>
                      </a:r>
                      <a:r>
                        <a:rPr lang="en-US" sz="900" kern="0" dirty="0">
                          <a:effectLst/>
                        </a:rPr>
                        <a:t> &lt;td&gt; </a:t>
                      </a:r>
                      <a:r>
                        <a:rPr lang="zh-CN" sz="900" kern="0" dirty="0">
                          <a:effectLst/>
                        </a:rPr>
                        <a:t>元素</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3376073030"/>
                  </a:ext>
                </a:extLst>
              </a:tr>
              <a:tr h="212918">
                <a:tc>
                  <a:txBody>
                    <a:bodyPr/>
                    <a:lstStyle/>
                    <a:p>
                      <a:pPr algn="ctr">
                        <a:spcBef>
                          <a:spcPts val="750"/>
                        </a:spcBef>
                        <a:spcAft>
                          <a:spcPts val="0"/>
                        </a:spcAft>
                      </a:pPr>
                      <a:r>
                        <a:rPr lang="en-US" sz="900" kern="0">
                          <a:effectLst/>
                        </a:rPr>
                        <a:t>TableRow</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a:effectLst/>
                        </a:rPr>
                        <a:t>代表</a:t>
                      </a:r>
                      <a:r>
                        <a:rPr lang="en-US" sz="900" kern="0">
                          <a:effectLst/>
                        </a:rPr>
                        <a:t> &lt;tr&gt; </a:t>
                      </a:r>
                      <a:r>
                        <a:rPr lang="zh-CN" sz="900" kern="0">
                          <a:effectLst/>
                        </a:rPr>
                        <a:t>元素</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2879565033"/>
                  </a:ext>
                </a:extLst>
              </a:tr>
              <a:tr h="212918">
                <a:tc>
                  <a:txBody>
                    <a:bodyPr/>
                    <a:lstStyle/>
                    <a:p>
                      <a:pPr algn="ctr">
                        <a:spcBef>
                          <a:spcPts val="750"/>
                        </a:spcBef>
                        <a:spcAft>
                          <a:spcPts val="0"/>
                        </a:spcAft>
                      </a:pPr>
                      <a:r>
                        <a:rPr lang="en-US" sz="900" kern="0">
                          <a:effectLst/>
                        </a:rPr>
                        <a:t>Textarea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tc>
                  <a:txBody>
                    <a:bodyPr/>
                    <a:lstStyle/>
                    <a:p>
                      <a:pPr algn="just">
                        <a:spcBef>
                          <a:spcPts val="750"/>
                        </a:spcBef>
                        <a:spcAft>
                          <a:spcPts val="0"/>
                        </a:spcAft>
                      </a:pPr>
                      <a:r>
                        <a:rPr lang="zh-CN" sz="900" kern="0" dirty="0">
                          <a:effectLst/>
                        </a:rPr>
                        <a:t>代表</a:t>
                      </a:r>
                      <a:r>
                        <a:rPr lang="en-US" sz="900" kern="0" dirty="0">
                          <a:effectLst/>
                        </a:rPr>
                        <a:t> &lt;</a:t>
                      </a:r>
                      <a:r>
                        <a:rPr lang="en-US" sz="900" kern="0" dirty="0" err="1">
                          <a:effectLst/>
                        </a:rPr>
                        <a:t>textarea</a:t>
                      </a:r>
                      <a:r>
                        <a:rPr lang="en-US" sz="900" kern="0" dirty="0">
                          <a:effectLst/>
                        </a:rPr>
                        <a:t>&gt; </a:t>
                      </a:r>
                      <a:r>
                        <a:rPr lang="zh-CN" sz="900" kern="0" dirty="0">
                          <a:effectLst/>
                        </a:rPr>
                        <a:t>元素</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039" marR="53039" marT="0" marB="0" anchor="ctr"/>
                </a:tc>
                <a:extLst>
                  <a:ext uri="{0D108BD9-81ED-4DB2-BD59-A6C34878D82A}">
                    <a16:rowId xmlns:a16="http://schemas.microsoft.com/office/drawing/2014/main" val="698194551"/>
                  </a:ext>
                </a:extLst>
              </a:tr>
            </a:tbl>
          </a:graphicData>
        </a:graphic>
      </p:graphicFrame>
    </p:spTree>
    <p:extLst>
      <p:ext uri="{BB962C8B-B14F-4D97-AF65-F5344CB8AC3E}">
        <p14:creationId xmlns:p14="http://schemas.microsoft.com/office/powerpoint/2010/main" val="3329648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r>
              <a:rPr lang="en-US" altLang="zh-CN"/>
              <a:t>form</a:t>
            </a:r>
            <a:r>
              <a:rPr lang="zh-CN" altLang="en-US"/>
              <a:t>对象</a:t>
            </a:r>
          </a:p>
        </p:txBody>
      </p:sp>
      <p:sp>
        <p:nvSpPr>
          <p:cNvPr id="78851" name="Rectangle 3"/>
          <p:cNvSpPr>
            <a:spLocks noGrp="1" noChangeArrowheads="1"/>
          </p:cNvSpPr>
          <p:nvPr>
            <p:ph type="body" idx="4294967295"/>
          </p:nvPr>
        </p:nvSpPr>
        <p:spPr>
          <a:xfrm>
            <a:off x="785813" y="1857375"/>
            <a:ext cx="7696200" cy="4725988"/>
          </a:xfrm>
        </p:spPr>
        <p:txBody>
          <a:bodyPr>
            <a:normAutofit fontScale="62500" lnSpcReduction="20000"/>
          </a:bodyPr>
          <a:lstStyle/>
          <a:p>
            <a:r>
              <a:rPr lang="en-US" altLang="en-US" noProof="1"/>
              <a:t>document.getElementById(‘btn1’).</a:t>
            </a:r>
            <a:r>
              <a:rPr lang="en-US" altLang="en-US" noProof="1">
                <a:solidFill>
                  <a:srgbClr val="FF0000"/>
                </a:solidFill>
              </a:rPr>
              <a:t>click()</a:t>
            </a:r>
            <a:r>
              <a:rPr lang="zh-CN" altLang="en-US"/>
              <a:t>。搜索引擎的，智能提示，点击后相当于点击了“搜索”按钮。</a:t>
            </a:r>
            <a:endParaRPr lang="en-US" altLang="zh-CN"/>
          </a:p>
          <a:p>
            <a:r>
              <a:rPr lang="zh-CN" altLang="en-US"/>
              <a:t>常用：</a:t>
            </a:r>
            <a:r>
              <a:rPr lang="en-US" altLang="zh-CN">
                <a:solidFill>
                  <a:srgbClr val="FF0000"/>
                </a:solidFill>
              </a:rPr>
              <a:t>click(),focus(),blur()</a:t>
            </a:r>
            <a:r>
              <a:rPr lang="en-US" altLang="zh-CN"/>
              <a:t>;//</a:t>
            </a:r>
            <a:r>
              <a:rPr lang="zh-CN" altLang="en-US"/>
              <a:t>相当于通过程序来触发元素的单击、获得焦点以及失去焦点的事件。</a:t>
            </a:r>
          </a:p>
          <a:p>
            <a:r>
              <a:rPr lang="en-US" altLang="zh-CN"/>
              <a:t>form</a:t>
            </a:r>
            <a:r>
              <a:rPr lang="zh-CN" altLang="en-US"/>
              <a:t>对象是表单的</a:t>
            </a:r>
            <a:r>
              <a:rPr lang="en-US" altLang="zh-CN"/>
              <a:t>Dom</a:t>
            </a:r>
            <a:r>
              <a:rPr lang="zh-CN" altLang="en-US"/>
              <a:t>对象。</a:t>
            </a:r>
          </a:p>
          <a:p>
            <a:r>
              <a:rPr lang="zh-CN" altLang="en-US"/>
              <a:t>方法：</a:t>
            </a:r>
            <a:r>
              <a:rPr lang="en-US" altLang="zh-CN">
                <a:solidFill>
                  <a:srgbClr val="FF0000"/>
                </a:solidFill>
              </a:rPr>
              <a:t>submit()</a:t>
            </a:r>
            <a:r>
              <a:rPr lang="zh-CN" altLang="en-US"/>
              <a:t>提交表单，但是不会触发</a:t>
            </a:r>
            <a:r>
              <a:rPr lang="en-US" altLang="zh-CN"/>
              <a:t>onsubmit</a:t>
            </a:r>
            <a:r>
              <a:rPr lang="zh-CN" altLang="en-US"/>
              <a:t>事件。</a:t>
            </a:r>
          </a:p>
          <a:p>
            <a:r>
              <a:rPr lang="zh-CN" altLang="en-US"/>
              <a:t>实现</a:t>
            </a:r>
            <a:r>
              <a:rPr lang="en-US" altLang="zh-CN"/>
              <a:t>autopost</a:t>
            </a:r>
            <a:r>
              <a:rPr lang="zh-CN" altLang="en-US"/>
              <a:t>，也就是焦点离开控件以后页面立即提交，而不是只有提交</a:t>
            </a:r>
            <a:r>
              <a:rPr lang="en-US" altLang="zh-CN"/>
              <a:t>submit</a:t>
            </a:r>
            <a:r>
              <a:rPr lang="zh-CN" altLang="en-US"/>
              <a:t>按钮以后才提交，当光标离开的时候触发</a:t>
            </a:r>
            <a:r>
              <a:rPr lang="en-US" altLang="zh-CN"/>
              <a:t>onblur</a:t>
            </a:r>
            <a:r>
              <a:rPr lang="zh-CN" altLang="en-US"/>
              <a:t>事件，在</a:t>
            </a:r>
            <a:r>
              <a:rPr lang="en-US" altLang="zh-CN"/>
              <a:t>onblur</a:t>
            </a:r>
            <a:r>
              <a:rPr lang="zh-CN" altLang="en-US"/>
              <a:t>中调用</a:t>
            </a:r>
            <a:r>
              <a:rPr lang="en-US" altLang="zh-CN"/>
              <a:t>form</a:t>
            </a:r>
            <a:r>
              <a:rPr lang="zh-CN" altLang="en-US"/>
              <a:t>的</a:t>
            </a:r>
            <a:r>
              <a:rPr lang="en-US" altLang="zh-CN"/>
              <a:t>submit</a:t>
            </a:r>
            <a:r>
              <a:rPr lang="zh-CN" altLang="en-US"/>
              <a:t>方法。代码见备注。</a:t>
            </a:r>
            <a:endParaRPr lang="en-US" altLang="zh-CN"/>
          </a:p>
          <a:p>
            <a:r>
              <a:rPr lang="zh-CN" altLang="en-US"/>
              <a:t>在点击</a:t>
            </a:r>
            <a:r>
              <a:rPr lang="en-US" altLang="zh-CN"/>
              <a:t>submit</a:t>
            </a:r>
            <a:r>
              <a:rPr lang="zh-CN" altLang="en-US"/>
              <a:t>后</a:t>
            </a:r>
            <a:r>
              <a:rPr lang="en-US" altLang="zh-CN"/>
              <a:t>form</a:t>
            </a:r>
            <a:r>
              <a:rPr lang="zh-CN" altLang="en-US"/>
              <a:t>的</a:t>
            </a:r>
            <a:r>
              <a:rPr lang="en-US" altLang="zh-CN">
                <a:solidFill>
                  <a:srgbClr val="FF0000"/>
                </a:solidFill>
              </a:rPr>
              <a:t>onsubmit</a:t>
            </a:r>
            <a:r>
              <a:rPr lang="zh-CN" altLang="en-US">
                <a:solidFill>
                  <a:srgbClr val="FF0000"/>
                </a:solidFill>
              </a:rPr>
              <a:t>事件被触发</a:t>
            </a:r>
            <a:r>
              <a:rPr lang="zh-CN" altLang="en-US"/>
              <a:t>，在</a:t>
            </a:r>
            <a:r>
              <a:rPr lang="en-US" altLang="zh-CN"/>
              <a:t>onsubmit</a:t>
            </a:r>
            <a:r>
              <a:rPr lang="zh-CN" altLang="en-US"/>
              <a:t>中可以进行数据校验，如果数据有问题，</a:t>
            </a:r>
            <a:r>
              <a:rPr lang="zh-CN" altLang="en-US">
                <a:solidFill>
                  <a:srgbClr val="FF0000"/>
                </a:solidFill>
              </a:rPr>
              <a:t>返回</a:t>
            </a:r>
            <a:r>
              <a:rPr lang="en-US" altLang="zh-CN">
                <a:solidFill>
                  <a:srgbClr val="FF0000"/>
                </a:solidFill>
              </a:rPr>
              <a:t>false</a:t>
            </a:r>
            <a:r>
              <a:rPr lang="zh-CN" altLang="en-US">
                <a:solidFill>
                  <a:srgbClr val="FF0000"/>
                </a:solidFill>
              </a:rPr>
              <a:t>即可取消提交</a:t>
            </a:r>
          </a:p>
          <a:p>
            <a:r>
              <a:rPr lang="zh-CN" altLang="en-US"/>
              <a:t>    </a:t>
            </a:r>
            <a:r>
              <a:rPr lang="en-US" altLang="zh-CN"/>
              <a:t>&lt;form name="form1" action="a.aspx" method="get" </a:t>
            </a:r>
            <a:r>
              <a:rPr lang="en-US" altLang="zh-CN">
                <a:solidFill>
                  <a:srgbClr val="FF0000"/>
                </a:solidFill>
              </a:rPr>
              <a:t>onsubmit</a:t>
            </a:r>
            <a:r>
              <a:rPr lang="en-US" altLang="zh-CN"/>
              <a:t>="if(document.getElementById('txtname').value.length&lt;=0){alert('</a:t>
            </a:r>
            <a:r>
              <a:rPr lang="zh-CN" altLang="en-US"/>
              <a:t>姓名必填</a:t>
            </a:r>
            <a:r>
              <a:rPr lang="en-US" altLang="zh-CN"/>
              <a:t>');return false;}"&gt;</a:t>
            </a:r>
            <a:endParaRPr lang="zh-CN" altLang="en-US"/>
          </a:p>
        </p:txBody>
      </p:sp>
    </p:spTree>
    <p:extLst>
      <p:ext uri="{BB962C8B-B14F-4D97-AF65-F5344CB8AC3E}">
        <p14:creationId xmlns:p14="http://schemas.microsoft.com/office/powerpoint/2010/main" val="1791377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zh-CN" altLang="zh-CN"/>
              <a:t>不同浏览器的差异（*）</a:t>
            </a:r>
          </a:p>
        </p:txBody>
      </p:sp>
      <p:sp>
        <p:nvSpPr>
          <p:cNvPr id="80899" name="Rectangle 3"/>
          <p:cNvSpPr>
            <a:spLocks noGrp="1" noChangeArrowheads="1"/>
          </p:cNvSpPr>
          <p:nvPr>
            <p:ph type="body" idx="4294967295"/>
          </p:nvPr>
        </p:nvSpPr>
        <p:spPr>
          <a:xfrm>
            <a:off x="755650" y="1844675"/>
            <a:ext cx="7696200" cy="4464050"/>
          </a:xfrm>
        </p:spPr>
        <p:txBody>
          <a:bodyPr/>
          <a:lstStyle/>
          <a:p>
            <a:pPr>
              <a:lnSpc>
                <a:spcPct val="90000"/>
              </a:lnSpc>
            </a:pPr>
            <a:r>
              <a:rPr lang="zh-CN" altLang="en-US" sz="1600"/>
              <a:t>面试题：说说开发项目的时候不同浏览器的不同点，你是怎么解决的？</a:t>
            </a:r>
            <a:r>
              <a:rPr lang="en-US" altLang="zh-CN" sz="1600"/>
              <a:t>appendChild,insertCell,px</a:t>
            </a:r>
          </a:p>
          <a:p>
            <a:pPr>
              <a:lnSpc>
                <a:spcPct val="90000"/>
              </a:lnSpc>
            </a:pPr>
            <a:r>
              <a:rPr lang="zh-CN" altLang="en-US" sz="1600"/>
              <a:t>不同浏览器中对</a:t>
            </a:r>
            <a:r>
              <a:rPr lang="en-US" altLang="zh-CN" sz="1600"/>
              <a:t>DOM</a:t>
            </a:r>
            <a:r>
              <a:rPr lang="zh-CN" altLang="en-US" sz="1600"/>
              <a:t>支持的方法不一样</a:t>
            </a:r>
          </a:p>
          <a:p>
            <a:pPr lvl="1">
              <a:lnSpc>
                <a:spcPct val="90000"/>
              </a:lnSpc>
            </a:pPr>
            <a:r>
              <a:rPr lang="zh-CN" altLang="en-US" sz="1600"/>
              <a:t>获取网页中那个元素触发了事件：在</a:t>
            </a:r>
            <a:r>
              <a:rPr lang="en-US" altLang="zh-CN" sz="1600"/>
              <a:t>IE</a:t>
            </a:r>
            <a:r>
              <a:rPr lang="zh-CN" altLang="en-US" sz="1600"/>
              <a:t>里使用</a:t>
            </a:r>
            <a:r>
              <a:rPr lang="en-US" altLang="zh-CN" sz="1600"/>
              <a:t>srcElement </a:t>
            </a:r>
            <a:r>
              <a:rPr lang="zh-CN" altLang="en-US" sz="1600"/>
              <a:t>；在</a:t>
            </a:r>
            <a:r>
              <a:rPr lang="en-US" altLang="zh-CN" sz="1600"/>
              <a:t>FireFox</a:t>
            </a:r>
            <a:r>
              <a:rPr lang="zh-CN" altLang="en-US" sz="1600"/>
              <a:t>里使用</a:t>
            </a:r>
            <a:r>
              <a:rPr lang="en-US" altLang="zh-CN" sz="1600"/>
              <a:t>target </a:t>
            </a:r>
          </a:p>
          <a:p>
            <a:pPr lvl="1">
              <a:lnSpc>
                <a:spcPct val="90000"/>
              </a:lnSpc>
            </a:pPr>
            <a:r>
              <a:rPr lang="zh-CN" altLang="en-US" sz="1600"/>
              <a:t>使用</a:t>
            </a:r>
            <a:r>
              <a:rPr lang="en-US" altLang="zh-CN" sz="1600"/>
              <a:t>Dom</a:t>
            </a:r>
            <a:r>
              <a:rPr lang="zh-CN" altLang="en-US" sz="1600"/>
              <a:t>获取和更改网页标签元素内文本：在</a:t>
            </a:r>
            <a:r>
              <a:rPr lang="en-US" altLang="zh-CN" sz="1600"/>
              <a:t>IE</a:t>
            </a:r>
            <a:r>
              <a:rPr lang="zh-CN" altLang="en-US" sz="1600"/>
              <a:t>里使用</a:t>
            </a:r>
            <a:r>
              <a:rPr lang="en-US" altLang="zh-CN" sz="1600"/>
              <a:t>innerText </a:t>
            </a:r>
            <a:r>
              <a:rPr lang="zh-CN" altLang="en-US" sz="1600"/>
              <a:t>；在</a:t>
            </a:r>
            <a:r>
              <a:rPr lang="en-US" altLang="zh-CN" sz="1600"/>
              <a:t>FireFox</a:t>
            </a:r>
            <a:r>
              <a:rPr lang="zh-CN" altLang="en-US" sz="1600"/>
              <a:t>里使用</a:t>
            </a:r>
            <a:r>
              <a:rPr lang="en-US" altLang="zh-CN" sz="1600"/>
              <a:t>textContent </a:t>
            </a:r>
          </a:p>
          <a:p>
            <a:pPr lvl="1">
              <a:lnSpc>
                <a:spcPct val="90000"/>
              </a:lnSpc>
            </a:pPr>
            <a:r>
              <a:rPr lang="zh-CN" altLang="en-US" sz="1600"/>
              <a:t>动态为网页或元素绑定事件：在</a:t>
            </a:r>
            <a:r>
              <a:rPr lang="en-US" altLang="zh-CN" sz="1600"/>
              <a:t>IE</a:t>
            </a:r>
            <a:r>
              <a:rPr lang="zh-CN" altLang="en-US" sz="1600"/>
              <a:t>中绑定事件的方法是</a:t>
            </a:r>
            <a:r>
              <a:rPr lang="en-US" altLang="zh-CN" sz="1600"/>
              <a:t>attachEvent </a:t>
            </a:r>
            <a:r>
              <a:rPr lang="zh-CN" altLang="en-US" sz="1600"/>
              <a:t>；在</a:t>
            </a:r>
            <a:r>
              <a:rPr lang="en-US" altLang="zh-CN" sz="1600"/>
              <a:t>FireFox</a:t>
            </a:r>
            <a:r>
              <a:rPr lang="zh-CN" altLang="en-US" sz="1600"/>
              <a:t>中绑定事件的方法是</a:t>
            </a:r>
            <a:r>
              <a:rPr lang="en-US" altLang="zh-CN" sz="1600"/>
              <a:t>addEventListener </a:t>
            </a:r>
            <a:r>
              <a:rPr lang="zh-CN" altLang="en-US" sz="1600"/>
              <a:t>（类似于多播委托。使用该方法是还有一些其他的注意事项）</a:t>
            </a:r>
          </a:p>
          <a:p>
            <a:pPr lvl="1">
              <a:lnSpc>
                <a:spcPct val="90000"/>
              </a:lnSpc>
            </a:pPr>
            <a:r>
              <a:rPr lang="zh-CN" altLang="en-US" sz="1600"/>
              <a:t>更多</a:t>
            </a:r>
            <a:r>
              <a:rPr lang="en-US" altLang="zh-CN" sz="1600">
                <a:hlinkClick r:id="rId3"/>
              </a:rPr>
              <a:t>http://www.360doc.com/content/09/0319/12/16915_2855107.shtml</a:t>
            </a:r>
            <a:r>
              <a:rPr lang="zh-CN" altLang="en-US" sz="1600"/>
              <a:t>。</a:t>
            </a:r>
          </a:p>
          <a:p>
            <a:pPr>
              <a:lnSpc>
                <a:spcPct val="90000"/>
              </a:lnSpc>
            </a:pPr>
            <a:r>
              <a:rPr lang="zh-CN" altLang="en-US" sz="1600"/>
              <a:t>不同浏览器中对</a:t>
            </a:r>
            <a:r>
              <a:rPr lang="en-US" altLang="zh-CN" sz="1600"/>
              <a:t>CSS</a:t>
            </a:r>
            <a:r>
              <a:rPr lang="zh-CN" altLang="en-US" sz="1600"/>
              <a:t>的支持不一样，所以出现在</a:t>
            </a:r>
            <a:r>
              <a:rPr lang="en-US" altLang="zh-CN" sz="1600"/>
              <a:t>IE</a:t>
            </a:r>
            <a:r>
              <a:rPr lang="zh-CN" altLang="en-US" sz="1600"/>
              <a:t>中显示正常的网页，在</a:t>
            </a:r>
            <a:r>
              <a:rPr lang="en-US" altLang="zh-CN" sz="1600"/>
              <a:t>FF</a:t>
            </a:r>
            <a:r>
              <a:rPr lang="zh-CN" altLang="en-US" sz="1600"/>
              <a:t>下全部乱掉了。哀悼网页使用的</a:t>
            </a:r>
            <a:r>
              <a:rPr lang="en-US" altLang="zh-CN" sz="1600"/>
              <a:t>CSS</a:t>
            </a:r>
            <a:r>
              <a:rPr lang="zh-CN" altLang="en-US" sz="1600"/>
              <a:t>只有</a:t>
            </a:r>
            <a:r>
              <a:rPr lang="en-US" altLang="zh-CN" sz="1600"/>
              <a:t>IE</a:t>
            </a:r>
            <a:r>
              <a:rPr lang="zh-CN" altLang="en-US" sz="1600"/>
              <a:t>支持，</a:t>
            </a:r>
            <a:r>
              <a:rPr lang="en-US" altLang="zh-CN" sz="1600"/>
              <a:t>FF</a:t>
            </a:r>
            <a:r>
              <a:rPr lang="zh-CN" altLang="en-US" sz="1600"/>
              <a:t>都不支持。</a:t>
            </a:r>
            <a:r>
              <a:rPr lang="en-US" altLang="zh-CN" sz="1600"/>
              <a:t>filter:gray;</a:t>
            </a:r>
            <a:endParaRPr lang="zh-CN" altLang="en-US" sz="1600"/>
          </a:p>
          <a:p>
            <a:pPr>
              <a:lnSpc>
                <a:spcPct val="90000"/>
              </a:lnSpc>
            </a:pPr>
            <a:r>
              <a:rPr lang="en-US" altLang="zh-CN" sz="1600"/>
              <a:t>JQuery</a:t>
            </a:r>
            <a:r>
              <a:rPr lang="zh-CN" altLang="en-US" sz="1600"/>
              <a:t>之类的框架进行了封装，将不同浏览器的差异帮开发人员处理了，开发人员只要调用</a:t>
            </a:r>
            <a:r>
              <a:rPr lang="en-US" altLang="zh-CN" sz="1600"/>
              <a:t>JQuery</a:t>
            </a:r>
            <a:r>
              <a:rPr lang="zh-CN" altLang="en-US" sz="1600"/>
              <a:t>的方法，</a:t>
            </a:r>
            <a:r>
              <a:rPr lang="en-US" altLang="zh-CN" sz="1600"/>
              <a:t>JQuery</a:t>
            </a:r>
            <a:r>
              <a:rPr lang="zh-CN" altLang="en-US" sz="1600"/>
              <a:t>会帮助在不同浏览器中进行翻译。用</a:t>
            </a:r>
            <a:r>
              <a:rPr lang="en-US" altLang="zh-CN" sz="1600"/>
              <a:t>JQuery</a:t>
            </a:r>
            <a:r>
              <a:rPr lang="zh-CN" altLang="en-US" sz="1600"/>
              <a:t>就可以解决不同浏览器上</a:t>
            </a:r>
            <a:r>
              <a:rPr lang="en-US" altLang="zh-CN" sz="1600"/>
              <a:t>Dom</a:t>
            </a:r>
            <a:r>
              <a:rPr lang="zh-CN" altLang="en-US" sz="1600"/>
              <a:t>的不同。对于</a:t>
            </a:r>
            <a:r>
              <a:rPr lang="en-US" altLang="zh-CN" sz="1600"/>
              <a:t>CSS</a:t>
            </a:r>
            <a:r>
              <a:rPr lang="zh-CN" altLang="en-US" sz="1600"/>
              <a:t>的不同是美工的事，</a:t>
            </a:r>
            <a:r>
              <a:rPr lang="en-US" altLang="zh-CN" sz="1600"/>
              <a:t>IETester</a:t>
            </a:r>
            <a:r>
              <a:rPr lang="zh-CN" altLang="en-US" sz="1600"/>
              <a:t>、</a:t>
            </a:r>
            <a:r>
              <a:rPr lang="en-US" altLang="zh-CN" sz="1600"/>
              <a:t>FF</a:t>
            </a:r>
            <a:r>
              <a:rPr lang="zh-CN" altLang="en-US" sz="1600"/>
              <a:t>、</a:t>
            </a:r>
            <a:r>
              <a:rPr lang="en-US" altLang="zh-CN" sz="1600"/>
              <a:t>Chrome</a:t>
            </a:r>
            <a:r>
              <a:rPr lang="zh-CN" altLang="en-US" sz="1600"/>
              <a:t>。</a:t>
            </a:r>
          </a:p>
        </p:txBody>
      </p:sp>
    </p:spTree>
    <p:extLst>
      <p:ext uri="{BB962C8B-B14F-4D97-AF65-F5344CB8AC3E}">
        <p14:creationId xmlns:p14="http://schemas.microsoft.com/office/powerpoint/2010/main" val="3386234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r>
              <a:rPr lang="en-US" altLang="zh-CN"/>
              <a:t>JS</a:t>
            </a:r>
            <a:r>
              <a:rPr lang="zh-CN" altLang="en-US"/>
              <a:t>中的正则表达式</a:t>
            </a:r>
          </a:p>
        </p:txBody>
      </p:sp>
      <p:sp>
        <p:nvSpPr>
          <p:cNvPr id="82947" name="Rectangle 3"/>
          <p:cNvSpPr>
            <a:spLocks noGrp="1" noChangeArrowheads="1"/>
          </p:cNvSpPr>
          <p:nvPr>
            <p:ph type="body" idx="4294967295"/>
          </p:nvPr>
        </p:nvSpPr>
        <p:spPr>
          <a:xfrm>
            <a:off x="755650" y="1857375"/>
            <a:ext cx="7696200" cy="4429125"/>
          </a:xfrm>
        </p:spPr>
        <p:txBody>
          <a:bodyPr/>
          <a:lstStyle/>
          <a:p>
            <a:pPr>
              <a:lnSpc>
                <a:spcPct val="80000"/>
              </a:lnSpc>
            </a:pPr>
            <a:r>
              <a:rPr lang="zh-CN" altLang="en-US" sz="1600"/>
              <a:t>复习</a:t>
            </a:r>
            <a:r>
              <a:rPr lang="en-US" altLang="zh-CN" sz="1600"/>
              <a:t>C#</a:t>
            </a:r>
            <a:r>
              <a:rPr lang="zh-CN" altLang="en-US" sz="1600"/>
              <a:t>正则表达式。</a:t>
            </a:r>
          </a:p>
          <a:p>
            <a:pPr>
              <a:lnSpc>
                <a:spcPct val="80000"/>
              </a:lnSpc>
            </a:pPr>
            <a:r>
              <a:rPr lang="en-US" altLang="zh-CN" sz="1600"/>
              <a:t>JavaScript</a:t>
            </a:r>
            <a:r>
              <a:rPr lang="zh-CN" altLang="en-US" sz="1600"/>
              <a:t>中创建正则表达式类的方法：</a:t>
            </a:r>
          </a:p>
          <a:p>
            <a:pPr lvl="1">
              <a:lnSpc>
                <a:spcPct val="80000"/>
              </a:lnSpc>
            </a:pPr>
            <a:r>
              <a:rPr lang="en-US" altLang="zh-CN" sz="1600"/>
              <a:t>1.</a:t>
            </a:r>
            <a:r>
              <a:rPr lang="en-US" altLang="zh-CN" sz="1600">
                <a:solidFill>
                  <a:srgbClr val="FF0000"/>
                </a:solidFill>
              </a:rPr>
              <a:t>var regex = new RegExp(“\\d{5}”)</a:t>
            </a:r>
            <a:r>
              <a:rPr lang="en-US" altLang="zh-CN" sz="1600"/>
              <a:t> </a:t>
            </a:r>
            <a:r>
              <a:rPr lang="zh-CN" altLang="en-US" sz="1600"/>
              <a:t>或者 </a:t>
            </a:r>
            <a:r>
              <a:rPr lang="en-US" altLang="zh-CN" sz="1600"/>
              <a:t>2.</a:t>
            </a:r>
            <a:r>
              <a:rPr lang="en-US" altLang="zh-CN" sz="1600">
                <a:solidFill>
                  <a:srgbClr val="FF0000"/>
                </a:solidFill>
              </a:rPr>
              <a:t>var regex = / \d{5} /</a:t>
            </a:r>
            <a:r>
              <a:rPr lang="zh-CN" altLang="en-US" sz="1600">
                <a:solidFill>
                  <a:srgbClr val="FF0000"/>
                </a:solidFill>
              </a:rPr>
              <a:t>（推荐）</a:t>
            </a:r>
          </a:p>
          <a:p>
            <a:pPr lvl="1">
              <a:lnSpc>
                <a:spcPct val="80000"/>
              </a:lnSpc>
            </a:pPr>
            <a:r>
              <a:rPr lang="en-US" altLang="zh-CN" sz="1600" b="1"/>
              <a:t>/</a:t>
            </a:r>
            <a:r>
              <a:rPr lang="zh-CN" altLang="en-US" sz="1600" b="1"/>
              <a:t>表达式</a:t>
            </a:r>
            <a:r>
              <a:rPr lang="en-US" altLang="zh-CN" sz="1600" b="1"/>
              <a:t>/</a:t>
            </a:r>
            <a:r>
              <a:rPr lang="zh-CN" altLang="en-US" sz="1600" b="1"/>
              <a:t>是</a:t>
            </a:r>
            <a:r>
              <a:rPr lang="en-US" altLang="zh-CN" sz="1600" b="1"/>
              <a:t>JavaScript</a:t>
            </a:r>
            <a:r>
              <a:rPr lang="zh-CN" altLang="en-US" sz="1600" b="1"/>
              <a:t>中专门为简化正则表达式编写而提供的语法</a:t>
            </a:r>
            <a:r>
              <a:rPr lang="zh-CN" altLang="en-US" sz="1600"/>
              <a:t>，写在</a:t>
            </a:r>
            <a:r>
              <a:rPr lang="en-US" altLang="zh-CN" sz="1600"/>
              <a:t>//</a:t>
            </a:r>
            <a:r>
              <a:rPr lang="zh-CN" altLang="en-US" sz="1600"/>
              <a:t>中的正则表达式就不用管转义符了。</a:t>
            </a:r>
          </a:p>
          <a:p>
            <a:pPr>
              <a:lnSpc>
                <a:spcPct val="80000"/>
              </a:lnSpc>
            </a:pPr>
            <a:r>
              <a:rPr lang="en-US" altLang="zh-CN" sz="1600"/>
              <a:t>RegExp</a:t>
            </a:r>
            <a:r>
              <a:rPr lang="zh-CN" altLang="en-US" sz="1600"/>
              <a:t>对象的方法：</a:t>
            </a:r>
          </a:p>
          <a:p>
            <a:pPr lvl="1">
              <a:lnSpc>
                <a:spcPct val="80000"/>
              </a:lnSpc>
            </a:pPr>
            <a:r>
              <a:rPr lang="zh-CN" altLang="en-US" sz="1600"/>
              <a:t>（</a:t>
            </a:r>
            <a:r>
              <a:rPr lang="en-US" altLang="zh-CN" sz="1600"/>
              <a:t>1</a:t>
            </a:r>
            <a:r>
              <a:rPr lang="zh-CN" altLang="en-US" sz="1600"/>
              <a:t>）</a:t>
            </a:r>
            <a:r>
              <a:rPr lang="en-US" altLang="zh-CN" sz="1600">
                <a:solidFill>
                  <a:srgbClr val="FF0000"/>
                </a:solidFill>
              </a:rPr>
              <a:t>test</a:t>
            </a:r>
            <a:r>
              <a:rPr lang="en-US" altLang="zh-CN" sz="1600"/>
              <a:t>(str)</a:t>
            </a:r>
            <a:r>
              <a:rPr lang="zh-CN" altLang="en-US" sz="1600"/>
              <a:t>判断字符串</a:t>
            </a:r>
            <a:r>
              <a:rPr lang="en-US" altLang="zh-CN" sz="1600"/>
              <a:t>str</a:t>
            </a:r>
            <a:r>
              <a:rPr lang="zh-CN" altLang="en-US" sz="1600"/>
              <a:t>是否匹配正则表达式，相当于</a:t>
            </a:r>
            <a:r>
              <a:rPr lang="en-US" altLang="zh-CN" sz="1600"/>
              <a:t>IsMatch</a:t>
            </a:r>
          </a:p>
          <a:p>
            <a:pPr lvl="1">
              <a:lnSpc>
                <a:spcPct val="80000"/>
              </a:lnSpc>
            </a:pPr>
            <a:r>
              <a:rPr lang="zh-CN" altLang="en-US" sz="1600"/>
              <a:t>        </a:t>
            </a:r>
            <a:r>
              <a:rPr lang="en-US" altLang="zh-CN" sz="1600"/>
              <a:t>var regex = /.+@.+/;</a:t>
            </a:r>
          </a:p>
          <a:p>
            <a:pPr lvl="1">
              <a:lnSpc>
                <a:spcPct val="80000"/>
              </a:lnSpc>
            </a:pPr>
            <a:r>
              <a:rPr lang="en-US" altLang="zh-CN" sz="1600"/>
              <a:t>        alert(regex.test("a@b.com"));</a:t>
            </a:r>
          </a:p>
          <a:p>
            <a:pPr lvl="1">
              <a:lnSpc>
                <a:spcPct val="80000"/>
              </a:lnSpc>
            </a:pPr>
            <a:r>
              <a:rPr lang="en-US" altLang="zh-CN" sz="1600"/>
              <a:t>        alert(regex.test("ab.com"));</a:t>
            </a:r>
          </a:p>
          <a:p>
            <a:pPr lvl="1">
              <a:lnSpc>
                <a:spcPct val="80000"/>
              </a:lnSpc>
            </a:pPr>
            <a:r>
              <a:rPr lang="zh-CN" altLang="en-US" sz="1600"/>
              <a:t>（</a:t>
            </a:r>
            <a:r>
              <a:rPr lang="en-US" altLang="zh-CN" sz="1600"/>
              <a:t>2</a:t>
            </a:r>
            <a:r>
              <a:rPr lang="zh-CN" altLang="en-US" sz="1600"/>
              <a:t>）</a:t>
            </a:r>
            <a:r>
              <a:rPr lang="en-US" altLang="zh-CN" sz="1600">
                <a:solidFill>
                  <a:srgbClr val="FF0000"/>
                </a:solidFill>
              </a:rPr>
              <a:t>exec</a:t>
            </a:r>
            <a:r>
              <a:rPr lang="en-US" altLang="zh-CN" sz="1600"/>
              <a:t>(str)</a:t>
            </a:r>
            <a:r>
              <a:rPr lang="zh-CN" altLang="en-US" sz="1600"/>
              <a:t>进行搜索匹配，返回值为匹配结果</a:t>
            </a:r>
            <a:r>
              <a:rPr lang="en-US" altLang="zh-CN" sz="1600"/>
              <a:t>(*)</a:t>
            </a:r>
            <a:r>
              <a:rPr lang="zh-CN" altLang="en-US" sz="1600"/>
              <a:t>，相当于</a:t>
            </a:r>
            <a:r>
              <a:rPr lang="en-US" altLang="zh-CN" sz="1600"/>
              <a:t>c#</a:t>
            </a:r>
            <a:r>
              <a:rPr lang="zh-CN" altLang="en-US" sz="1600"/>
              <a:t>中</a:t>
            </a:r>
            <a:r>
              <a:rPr lang="en-US" altLang="zh-CN" sz="1600"/>
              <a:t>match()</a:t>
            </a:r>
            <a:r>
              <a:rPr lang="zh-CN" altLang="en-US" sz="1600"/>
              <a:t>和</a:t>
            </a:r>
            <a:r>
              <a:rPr lang="en-US" altLang="zh-CN" sz="1600"/>
              <a:t>matches()</a:t>
            </a:r>
          </a:p>
          <a:p>
            <a:pPr lvl="2">
              <a:lnSpc>
                <a:spcPct val="80000"/>
              </a:lnSpc>
            </a:pPr>
            <a:r>
              <a:rPr lang="zh-CN" altLang="en-US" sz="1400"/>
              <a:t>如果 </a:t>
            </a:r>
            <a:r>
              <a:rPr lang="en-US" altLang="zh-CN" sz="1400"/>
              <a:t>exec() </a:t>
            </a:r>
            <a:r>
              <a:rPr lang="zh-CN" altLang="en-US" sz="1400"/>
              <a:t>找到了匹配的文本，则返回一个</a:t>
            </a:r>
            <a:r>
              <a:rPr lang="zh-CN" altLang="en-US" sz="1800" b="1">
                <a:solidFill>
                  <a:srgbClr val="FF0000"/>
                </a:solidFill>
              </a:rPr>
              <a:t>结果数组</a:t>
            </a:r>
            <a:r>
              <a:rPr lang="zh-CN" altLang="en-US" sz="1400"/>
              <a:t>（完全匹配的字符串以及提取组的结果。）。否则，返回 </a:t>
            </a:r>
            <a:r>
              <a:rPr lang="en-US" altLang="zh-CN" sz="1400"/>
              <a:t>null</a:t>
            </a:r>
            <a:r>
              <a:rPr lang="zh-CN" altLang="en-US" sz="1400"/>
              <a:t>。 要提取多个需要反复调用</a:t>
            </a:r>
            <a:r>
              <a:rPr lang="en-US" altLang="zh-CN" sz="1400"/>
              <a:t>exec()</a:t>
            </a:r>
            <a:r>
              <a:rPr lang="zh-CN" altLang="en-US" sz="1400"/>
              <a:t>类似于</a:t>
            </a:r>
            <a:r>
              <a:rPr lang="en-US" altLang="zh-CN" sz="1400"/>
              <a:t>matches()</a:t>
            </a:r>
            <a:r>
              <a:rPr lang="zh-CN" altLang="en-US" sz="1400"/>
              <a:t>方法。</a:t>
            </a:r>
            <a:r>
              <a:rPr lang="en-US" altLang="zh-CN" sz="1400" b="1"/>
              <a:t>//</a:t>
            </a:r>
            <a:r>
              <a:rPr lang="zh-CN" altLang="en-US" sz="1400" b="1"/>
              <a:t>注意全局模式</a:t>
            </a:r>
            <a:r>
              <a:rPr lang="en-US" altLang="zh-CN" sz="1400" b="1"/>
              <a:t>/…../g</a:t>
            </a:r>
            <a:endParaRPr lang="zh-CN" altLang="en-US" sz="1400" b="1"/>
          </a:p>
          <a:p>
            <a:pPr lvl="2">
              <a:lnSpc>
                <a:spcPct val="80000"/>
              </a:lnSpc>
            </a:pPr>
            <a:r>
              <a:rPr lang="zh-CN" altLang="en-US" sz="1600"/>
              <a:t>在非全局模式下，调用一次</a:t>
            </a:r>
            <a:r>
              <a:rPr lang="en-US" altLang="zh-CN" sz="1600"/>
              <a:t>exec()</a:t>
            </a:r>
            <a:r>
              <a:rPr lang="zh-CN" altLang="en-US" sz="1600"/>
              <a:t>相当于</a:t>
            </a:r>
            <a:r>
              <a:rPr lang="en-US" altLang="zh-CN" sz="1600"/>
              <a:t>match()</a:t>
            </a:r>
            <a:r>
              <a:rPr lang="zh-CN" altLang="en-US" sz="1600"/>
              <a:t>；在全局模式下连续多次调用相当于</a:t>
            </a:r>
            <a:r>
              <a:rPr lang="en-US" altLang="zh-CN" sz="1600"/>
              <a:t>matches()</a:t>
            </a:r>
          </a:p>
        </p:txBody>
      </p:sp>
    </p:spTree>
    <p:extLst>
      <p:ext uri="{BB962C8B-B14F-4D97-AF65-F5344CB8AC3E}">
        <p14:creationId xmlns:p14="http://schemas.microsoft.com/office/powerpoint/2010/main" val="1010175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en-US" altLang="zh-CN"/>
              <a:t>string</a:t>
            </a:r>
            <a:r>
              <a:rPr lang="zh-CN" altLang="en-US"/>
              <a:t>的正则表达式方法</a:t>
            </a:r>
          </a:p>
        </p:txBody>
      </p:sp>
      <p:sp>
        <p:nvSpPr>
          <p:cNvPr id="84995" name="Rectangle 3"/>
          <p:cNvSpPr>
            <a:spLocks noGrp="1" noChangeArrowheads="1"/>
          </p:cNvSpPr>
          <p:nvPr>
            <p:ph type="body" idx="4294967295"/>
          </p:nvPr>
        </p:nvSpPr>
        <p:spPr>
          <a:xfrm>
            <a:off x="755650" y="1857375"/>
            <a:ext cx="7696200" cy="4500563"/>
          </a:xfrm>
        </p:spPr>
        <p:txBody>
          <a:bodyPr/>
          <a:lstStyle/>
          <a:p>
            <a:r>
              <a:rPr lang="en-US" altLang="zh-CN" sz="1800"/>
              <a:t>String</a:t>
            </a:r>
            <a:r>
              <a:rPr lang="zh-CN" altLang="en-US" sz="1800"/>
              <a:t>对象中提供了一些与正则表达式相关的方法，相当于对于</a:t>
            </a:r>
            <a:r>
              <a:rPr lang="en-US" altLang="zh-CN" sz="1800"/>
              <a:t>RegExp</a:t>
            </a:r>
            <a:r>
              <a:rPr lang="zh-CN" altLang="en-US" sz="1800"/>
              <a:t>类的包装，简化调用：</a:t>
            </a:r>
          </a:p>
          <a:p>
            <a:pPr lvl="1">
              <a:buFontTx/>
              <a:buNone/>
            </a:pPr>
            <a:r>
              <a:rPr lang="en-US" altLang="zh-CN" sz="1800">
                <a:solidFill>
                  <a:srgbClr val="FF0000"/>
                </a:solidFill>
              </a:rPr>
              <a:t>match</a:t>
            </a:r>
            <a:r>
              <a:rPr lang="en-US" altLang="zh-CN" sz="1800"/>
              <a:t>(regexp)</a:t>
            </a:r>
            <a:r>
              <a:rPr lang="zh-CN" altLang="en-US" sz="1800"/>
              <a:t>，非全局模式下相当于调用</a:t>
            </a:r>
            <a:r>
              <a:rPr lang="en-US" altLang="zh-CN" sz="1800"/>
              <a:t>exec(),</a:t>
            </a:r>
            <a:r>
              <a:rPr lang="zh-CN" altLang="en-US" sz="1800"/>
              <a:t>全局模式下相当于调用</a:t>
            </a:r>
            <a:r>
              <a:rPr lang="en-US" altLang="zh-CN" sz="1800"/>
              <a:t>c#</a:t>
            </a:r>
            <a:r>
              <a:rPr lang="zh-CN" altLang="en-US" sz="1800"/>
              <a:t>的</a:t>
            </a:r>
            <a:r>
              <a:rPr lang="en-US" altLang="zh-CN" sz="1800"/>
              <a:t>matches()</a:t>
            </a:r>
            <a:r>
              <a:rPr lang="zh-CN" altLang="en-US" sz="1800"/>
              <a:t>，返回数组中是所有的匹配结果（不包含提取组的信息）。</a:t>
            </a:r>
          </a:p>
          <a:p>
            <a:pPr lvl="1">
              <a:buFontTx/>
              <a:buNone/>
            </a:pPr>
            <a:r>
              <a:rPr lang="en-US" altLang="zh-CN" sz="1800"/>
              <a:t>        var s = "aaa@163.com";</a:t>
            </a:r>
          </a:p>
          <a:p>
            <a:pPr lvl="1">
              <a:buFontTx/>
              <a:buNone/>
            </a:pPr>
            <a:r>
              <a:rPr lang="en-US" altLang="zh-CN" sz="1800"/>
              <a:t>        var regex = /(.+)@(.+)/;</a:t>
            </a:r>
          </a:p>
          <a:p>
            <a:pPr lvl="1">
              <a:buFontTx/>
              <a:buNone/>
            </a:pPr>
            <a:r>
              <a:rPr lang="en-US" altLang="zh-CN" sz="1800"/>
              <a:t>        var match = s.match(regex);</a:t>
            </a:r>
          </a:p>
          <a:p>
            <a:pPr lvl="1">
              <a:buFontTx/>
              <a:buNone/>
            </a:pPr>
            <a:r>
              <a:rPr lang="en-US" altLang="zh-CN" sz="1800"/>
              <a:t>        alert(</a:t>
            </a:r>
            <a:r>
              <a:rPr lang="en-US" altLang="zh-CN" sz="1800" b="1"/>
              <a:t>RegExp.$1</a:t>
            </a:r>
            <a:r>
              <a:rPr lang="en-US" altLang="zh-CN" sz="1800"/>
              <a:t> + “</a:t>
            </a:r>
            <a:r>
              <a:rPr lang="zh-CN" altLang="en-US" sz="1800"/>
              <a:t>，服务器：</a:t>
            </a:r>
            <a:r>
              <a:rPr lang="en-US" altLang="zh-CN" sz="1800"/>
              <a:t>” + </a:t>
            </a:r>
            <a:r>
              <a:rPr lang="en-US" altLang="zh-CN" sz="1800" b="1"/>
              <a:t>RegExp.$2);</a:t>
            </a:r>
            <a:r>
              <a:rPr lang="zh-CN" altLang="en-US" sz="1800" b="1"/>
              <a:t>（</a:t>
            </a:r>
            <a:r>
              <a:rPr lang="en-US" altLang="zh-CN" sz="1800" b="1"/>
              <a:t>$1…$9</a:t>
            </a:r>
            <a:r>
              <a:rPr lang="zh-CN" altLang="en-US" sz="1800" b="1"/>
              <a:t>）</a:t>
            </a:r>
          </a:p>
          <a:p>
            <a:pPr lvl="1">
              <a:buFontTx/>
              <a:buNone/>
            </a:pPr>
            <a:r>
              <a:rPr lang="zh-CN" altLang="en-US" sz="1800" b="1"/>
              <a:t>字符串</a:t>
            </a:r>
            <a:r>
              <a:rPr lang="en-US" altLang="zh-CN" sz="1800" b="1"/>
              <a:t>.</a:t>
            </a:r>
            <a:r>
              <a:rPr lang="en-US" altLang="zh-CN" sz="1800" b="1">
                <a:solidFill>
                  <a:srgbClr val="FF0000"/>
                </a:solidFill>
              </a:rPr>
              <a:t>replace</a:t>
            </a:r>
            <a:r>
              <a:rPr lang="en-US" altLang="zh-CN" sz="1800" b="1"/>
              <a:t>(/(</a:t>
            </a:r>
            <a:r>
              <a:rPr lang="zh-CN" altLang="en-US" sz="1800" b="1"/>
              <a:t>正</a:t>
            </a:r>
            <a:r>
              <a:rPr lang="en-US" altLang="zh-CN" sz="1800" b="1"/>
              <a:t>)</a:t>
            </a:r>
            <a:r>
              <a:rPr lang="zh-CN" altLang="en-US" sz="1800" b="1"/>
              <a:t>则</a:t>
            </a:r>
            <a:r>
              <a:rPr lang="en-US" altLang="zh-CN" sz="1800" b="1"/>
              <a:t>/g,”</a:t>
            </a:r>
            <a:r>
              <a:rPr lang="zh-CN" altLang="en-US" sz="1800" b="1"/>
              <a:t>要替换的字符串</a:t>
            </a:r>
            <a:r>
              <a:rPr lang="en-US" altLang="zh-CN" sz="1800" b="1"/>
              <a:t>$1”);//</a:t>
            </a:r>
            <a:r>
              <a:rPr lang="zh-CN" altLang="en-US" sz="1800" b="1"/>
              <a:t>替换手机号码，只显示后</a:t>
            </a:r>
            <a:r>
              <a:rPr lang="en-US" altLang="zh-CN" sz="1800" b="1"/>
              <a:t>4</a:t>
            </a:r>
            <a:r>
              <a:rPr lang="zh-CN" altLang="en-US" sz="1800" b="1"/>
              <a:t>位。手机尾号为：</a:t>
            </a:r>
            <a:r>
              <a:rPr lang="en-US" altLang="zh-CN" sz="1800" b="1"/>
              <a:t>*******1234</a:t>
            </a:r>
          </a:p>
          <a:p>
            <a:pPr lvl="1">
              <a:buFontTx/>
              <a:buNone/>
            </a:pPr>
            <a:r>
              <a:rPr lang="zh-CN" altLang="en-US" sz="1800"/>
              <a:t>练习：光标离开</a:t>
            </a:r>
            <a:r>
              <a:rPr lang="en-US" altLang="zh-CN" sz="1800"/>
              <a:t>Email</a:t>
            </a:r>
            <a:r>
              <a:rPr lang="zh-CN" altLang="en-US" sz="1800"/>
              <a:t>地址框的时候用正则表达式校验是否是合法的</a:t>
            </a:r>
            <a:r>
              <a:rPr lang="en-US" altLang="zh-CN" sz="1800"/>
              <a:t>Email</a:t>
            </a:r>
            <a:r>
              <a:rPr lang="zh-CN" altLang="en-US" sz="1800"/>
              <a:t>地址，如果不是的话</a:t>
            </a:r>
            <a:r>
              <a:rPr lang="en-US" altLang="zh-CN" sz="1800"/>
              <a:t>Email</a:t>
            </a:r>
            <a:r>
              <a:rPr lang="zh-CN" altLang="en-US" sz="1800"/>
              <a:t>地址框变红，并且注册按钮禁用，否则</a:t>
            </a:r>
            <a:r>
              <a:rPr lang="en-US" altLang="zh-CN" sz="1800"/>
              <a:t>Email</a:t>
            </a:r>
            <a:r>
              <a:rPr lang="zh-CN" altLang="en-US" sz="1800"/>
              <a:t>地址框颜色为白色，启用注册按钮。</a:t>
            </a:r>
          </a:p>
        </p:txBody>
      </p:sp>
    </p:spTree>
    <p:extLst>
      <p:ext uri="{BB962C8B-B14F-4D97-AF65-F5344CB8AC3E}">
        <p14:creationId xmlns:p14="http://schemas.microsoft.com/office/powerpoint/2010/main" val="1700674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模拟</a:t>
            </a:r>
            <a:r>
              <a:rPr lang="en-US" altLang="zh-CN"/>
              <a:t>Trim()</a:t>
            </a:r>
            <a:r>
              <a:rPr lang="zh-CN" altLang="en-US"/>
              <a:t>方法</a:t>
            </a:r>
          </a:p>
        </p:txBody>
      </p:sp>
      <p:sp>
        <p:nvSpPr>
          <p:cNvPr id="87043" name="Rectangle 3"/>
          <p:cNvSpPr>
            <a:spLocks noGrp="1" noChangeArrowheads="1"/>
          </p:cNvSpPr>
          <p:nvPr>
            <p:ph type="body" idx="1"/>
          </p:nvPr>
        </p:nvSpPr>
        <p:spPr/>
        <p:txBody>
          <a:bodyPr>
            <a:normAutofit fontScale="77500" lnSpcReduction="20000"/>
          </a:bodyPr>
          <a:lstStyle/>
          <a:p>
            <a:r>
              <a:rPr lang="zh-CN" altLang="en-US"/>
              <a:t> </a:t>
            </a:r>
            <a:r>
              <a:rPr lang="en-US" altLang="zh-CN"/>
              <a:t>var</a:t>
            </a:r>
            <a:r>
              <a:rPr lang="en-US" altLang="zh-CN" b="1"/>
              <a:t> </a:t>
            </a:r>
            <a:r>
              <a:rPr lang="en-US" altLang="zh-CN"/>
              <a:t>str</a:t>
            </a:r>
            <a:r>
              <a:rPr lang="en-US" altLang="zh-CN" b="1"/>
              <a:t> </a:t>
            </a:r>
            <a:r>
              <a:rPr lang="en-US" altLang="zh-CN"/>
              <a:t>=</a:t>
            </a:r>
            <a:r>
              <a:rPr lang="en-US" altLang="zh-CN" b="1"/>
              <a:t> </a:t>
            </a:r>
            <a:r>
              <a:rPr lang="en-US" altLang="zh-CN"/>
              <a:t>'           aaaaaaaaaaa         '</a:t>
            </a:r>
            <a:r>
              <a:rPr lang="en-US" altLang="zh-CN" b="1"/>
              <a:t>;</a:t>
            </a:r>
          </a:p>
          <a:p>
            <a:r>
              <a:rPr lang="en-US" altLang="zh-CN" b="1"/>
              <a:t>        </a:t>
            </a:r>
            <a:r>
              <a:rPr lang="en-US" altLang="zh-CN"/>
              <a:t>alert</a:t>
            </a:r>
            <a:r>
              <a:rPr lang="en-US" altLang="zh-CN" b="1"/>
              <a:t>(</a:t>
            </a:r>
            <a:r>
              <a:rPr lang="en-US" altLang="zh-CN"/>
              <a:t>'---'</a:t>
            </a:r>
            <a:r>
              <a:rPr lang="en-US" altLang="zh-CN" b="1"/>
              <a:t> </a:t>
            </a:r>
            <a:r>
              <a:rPr lang="en-US" altLang="zh-CN"/>
              <a:t>+</a:t>
            </a:r>
            <a:r>
              <a:rPr lang="en-US" altLang="zh-CN" b="1"/>
              <a:t> </a:t>
            </a:r>
            <a:r>
              <a:rPr lang="en-US" altLang="zh-CN"/>
              <a:t>exTrim</a:t>
            </a:r>
            <a:r>
              <a:rPr lang="en-US" altLang="zh-CN" b="1"/>
              <a:t>(</a:t>
            </a:r>
            <a:r>
              <a:rPr lang="en-US" altLang="zh-CN"/>
              <a:t>str</a:t>
            </a:r>
            <a:r>
              <a:rPr lang="en-US" altLang="zh-CN" b="1"/>
              <a:t>) </a:t>
            </a:r>
            <a:r>
              <a:rPr lang="en-US" altLang="zh-CN"/>
              <a:t>+</a:t>
            </a:r>
            <a:r>
              <a:rPr lang="en-US" altLang="zh-CN" b="1"/>
              <a:t> </a:t>
            </a:r>
            <a:r>
              <a:rPr lang="en-US" altLang="zh-CN"/>
              <a:t>'-----'</a:t>
            </a:r>
            <a:r>
              <a:rPr lang="en-US" altLang="zh-CN" b="1"/>
              <a:t>);</a:t>
            </a:r>
          </a:p>
          <a:p>
            <a:r>
              <a:rPr lang="en-US" altLang="zh-CN" b="1"/>
              <a:t>        </a:t>
            </a:r>
            <a:r>
              <a:rPr lang="en-US" altLang="zh-CN"/>
              <a:t>function</a:t>
            </a:r>
            <a:r>
              <a:rPr lang="en-US" altLang="zh-CN" b="1"/>
              <a:t> </a:t>
            </a:r>
            <a:r>
              <a:rPr lang="en-US" altLang="zh-CN"/>
              <a:t>exTrim</a:t>
            </a:r>
            <a:r>
              <a:rPr lang="en-US" altLang="zh-CN" b="1"/>
              <a:t>(</a:t>
            </a:r>
            <a:r>
              <a:rPr lang="en-US" altLang="zh-CN"/>
              <a:t>s</a:t>
            </a:r>
            <a:r>
              <a:rPr lang="en-US" altLang="zh-CN" b="1"/>
              <a:t>) {</a:t>
            </a:r>
          </a:p>
          <a:p>
            <a:r>
              <a:rPr lang="en-US" altLang="zh-CN" b="1"/>
              <a:t>            </a:t>
            </a:r>
            <a:r>
              <a:rPr lang="en-US" altLang="zh-CN"/>
              <a:t>return</a:t>
            </a:r>
            <a:r>
              <a:rPr lang="en-US" altLang="zh-CN" b="1"/>
              <a:t> </a:t>
            </a:r>
            <a:r>
              <a:rPr lang="en-US" altLang="zh-CN"/>
              <a:t>s</a:t>
            </a:r>
            <a:r>
              <a:rPr lang="en-US" altLang="zh-CN" b="1"/>
              <a:t>.</a:t>
            </a:r>
            <a:r>
              <a:rPr lang="en-US" altLang="zh-CN"/>
              <a:t>replace</a:t>
            </a:r>
            <a:r>
              <a:rPr lang="en-US" altLang="zh-CN" b="1"/>
              <a:t>(</a:t>
            </a:r>
            <a:r>
              <a:rPr lang="en-US" altLang="zh-CN"/>
              <a:t>/(^\s+)|(\s+$)/g,</a:t>
            </a:r>
            <a:r>
              <a:rPr lang="en-US" altLang="zh-CN" b="1"/>
              <a:t> </a:t>
            </a:r>
            <a:r>
              <a:rPr lang="en-US" altLang="zh-CN"/>
              <a:t>''</a:t>
            </a:r>
            <a:r>
              <a:rPr lang="en-US" altLang="zh-CN" b="1"/>
              <a:t>);</a:t>
            </a:r>
          </a:p>
          <a:p>
            <a:r>
              <a:rPr lang="en-US" altLang="zh-CN" b="1"/>
              <a:t>        }</a:t>
            </a:r>
          </a:p>
          <a:p>
            <a:r>
              <a:rPr lang="en-US" altLang="zh-CN"/>
              <a:t>=================</a:t>
            </a:r>
            <a:r>
              <a:rPr lang="zh-CN" altLang="en-US"/>
              <a:t>高效</a:t>
            </a:r>
            <a:r>
              <a:rPr lang="en-US" altLang="zh-CN"/>
              <a:t>===========================</a:t>
            </a:r>
          </a:p>
          <a:p>
            <a:r>
              <a:rPr lang="en-US" altLang="zh-CN"/>
              <a:t>String</a:t>
            </a:r>
            <a:r>
              <a:rPr lang="en-US" altLang="zh-CN" b="1"/>
              <a:t>.</a:t>
            </a:r>
            <a:r>
              <a:rPr lang="en-US" altLang="zh-CN"/>
              <a:t>prototype</a:t>
            </a:r>
            <a:r>
              <a:rPr lang="en-US" altLang="zh-CN" b="1"/>
              <a:t>.</a:t>
            </a:r>
            <a:r>
              <a:rPr lang="en-US" altLang="zh-CN"/>
              <a:t>trim</a:t>
            </a:r>
            <a:r>
              <a:rPr lang="en-US" altLang="zh-CN" b="1"/>
              <a:t> </a:t>
            </a:r>
            <a:r>
              <a:rPr lang="en-US" altLang="zh-CN"/>
              <a:t>=</a:t>
            </a:r>
            <a:r>
              <a:rPr lang="en-US" altLang="zh-CN" b="1"/>
              <a:t> </a:t>
            </a:r>
            <a:r>
              <a:rPr lang="en-US" altLang="zh-CN"/>
              <a:t>function</a:t>
            </a:r>
            <a:r>
              <a:rPr lang="en-US" altLang="zh-CN" b="1"/>
              <a:t> () {</a:t>
            </a:r>
          </a:p>
          <a:p>
            <a:r>
              <a:rPr lang="en-US" altLang="zh-CN" b="1"/>
              <a:t>            </a:t>
            </a:r>
            <a:r>
              <a:rPr lang="en-US" altLang="zh-CN"/>
              <a:t>return</a:t>
            </a:r>
            <a:r>
              <a:rPr lang="en-US" altLang="zh-CN" b="1"/>
              <a:t> </a:t>
            </a:r>
            <a:r>
              <a:rPr lang="en-US" altLang="zh-CN"/>
              <a:t>this</a:t>
            </a:r>
            <a:r>
              <a:rPr lang="en-US" altLang="zh-CN" b="1"/>
              <a:t>.</a:t>
            </a:r>
            <a:r>
              <a:rPr lang="en-US" altLang="zh-CN"/>
              <a:t>replace</a:t>
            </a:r>
            <a:r>
              <a:rPr lang="en-US" altLang="zh-CN" b="1"/>
              <a:t>(</a:t>
            </a:r>
            <a:r>
              <a:rPr lang="en-US" altLang="zh-CN"/>
              <a:t>/^\s+/,''</a:t>
            </a:r>
            <a:r>
              <a:rPr lang="en-US" altLang="zh-CN" b="1"/>
              <a:t>).</a:t>
            </a:r>
            <a:r>
              <a:rPr lang="en-US" altLang="zh-CN"/>
              <a:t>replace</a:t>
            </a:r>
            <a:r>
              <a:rPr lang="en-US" altLang="zh-CN" b="1"/>
              <a:t>(</a:t>
            </a:r>
            <a:r>
              <a:rPr lang="en-US" altLang="zh-CN"/>
              <a:t>/\s+$/,''</a:t>
            </a:r>
            <a:r>
              <a:rPr lang="en-US" altLang="zh-CN" b="1"/>
              <a:t>);</a:t>
            </a:r>
          </a:p>
          <a:p>
            <a:r>
              <a:rPr lang="en-US" altLang="zh-CN" b="1"/>
              <a:t>        };</a:t>
            </a:r>
          </a:p>
          <a:p>
            <a:r>
              <a:rPr lang="en-US" altLang="zh-CN" b="1"/>
              <a:t>//</a:t>
            </a:r>
            <a:r>
              <a:rPr lang="zh-CN" altLang="en-US" b="1"/>
              <a:t>不要写一个复杂的正则表达式，尤其是带或</a:t>
            </a:r>
            <a:r>
              <a:rPr lang="en-US" altLang="zh-CN" b="1"/>
              <a:t>(|)</a:t>
            </a:r>
            <a:r>
              <a:rPr lang="zh-CN" altLang="en-US" b="1"/>
              <a:t>的。尽量写简单的容易匹配的到的正则表达式，这样才高效。</a:t>
            </a:r>
          </a:p>
          <a:p>
            <a:endParaRPr lang="en-US" altLang="zh-CN"/>
          </a:p>
        </p:txBody>
      </p:sp>
    </p:spTree>
    <p:extLst>
      <p:ext uri="{BB962C8B-B14F-4D97-AF65-F5344CB8AC3E}">
        <p14:creationId xmlns:p14="http://schemas.microsoft.com/office/powerpoint/2010/main" val="2519003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idx="4294967295"/>
          </p:nvPr>
        </p:nvSpPr>
        <p:spPr/>
        <p:txBody>
          <a:bodyPr/>
          <a:lstStyle/>
          <a:p>
            <a:r>
              <a:rPr lang="zh-CN" altLang="zh-CN"/>
              <a:t>案例：评估密码强度</a:t>
            </a:r>
          </a:p>
        </p:txBody>
      </p:sp>
      <p:sp>
        <p:nvSpPr>
          <p:cNvPr id="88067" name="内容占位符 2"/>
          <p:cNvSpPr>
            <a:spLocks noGrp="1"/>
          </p:cNvSpPr>
          <p:nvPr>
            <p:ph idx="4294967295"/>
          </p:nvPr>
        </p:nvSpPr>
        <p:spPr/>
        <p:txBody>
          <a:bodyPr/>
          <a:lstStyle/>
          <a:p>
            <a:r>
              <a:rPr lang="zh-CN" altLang="en-US"/>
              <a:t>密码的安全级别：</a:t>
            </a:r>
            <a:endParaRPr lang="en-US" altLang="zh-CN"/>
          </a:p>
          <a:p>
            <a:pPr lvl="1"/>
            <a:r>
              <a:rPr lang="zh-CN" altLang="en-US"/>
              <a:t>弱密码：只由数字、字母或其他符号中的一种组成。</a:t>
            </a:r>
            <a:endParaRPr lang="en-US" altLang="zh-CN"/>
          </a:p>
          <a:p>
            <a:pPr lvl="1"/>
            <a:r>
              <a:rPr lang="zh-CN" altLang="en-US"/>
              <a:t>中度密码：由数字、字母或其他字符中的两种组成。</a:t>
            </a:r>
            <a:endParaRPr lang="en-US" altLang="zh-CN"/>
          </a:p>
          <a:p>
            <a:pPr lvl="1"/>
            <a:r>
              <a:rPr lang="zh-CN" altLang="en-US"/>
              <a:t>强密码：由数字、字母或其他字符</a:t>
            </a:r>
            <a:r>
              <a:rPr lang="en-US" altLang="zh-CN"/>
              <a:t>3</a:t>
            </a:r>
            <a:r>
              <a:rPr lang="zh-CN" altLang="en-US"/>
              <a:t>种以上组成。</a:t>
            </a:r>
            <a:endParaRPr lang="en-US" altLang="zh-CN"/>
          </a:p>
          <a:p>
            <a:pPr lvl="1"/>
            <a:r>
              <a:rPr lang="zh-CN" altLang="en-US"/>
              <a:t>密码少于</a:t>
            </a:r>
            <a:r>
              <a:rPr lang="en-US" altLang="zh-CN"/>
              <a:t>6</a:t>
            </a:r>
            <a:r>
              <a:rPr lang="zh-CN" altLang="en-US"/>
              <a:t>位安全级别降</a:t>
            </a:r>
            <a:r>
              <a:rPr lang="en-US" altLang="zh-CN"/>
              <a:t>1</a:t>
            </a:r>
            <a:r>
              <a:rPr lang="zh-CN" altLang="en-US"/>
              <a:t>级</a:t>
            </a:r>
          </a:p>
          <a:p>
            <a:pPr lvl="1"/>
            <a:r>
              <a:rPr lang="zh-CN" altLang="en-US"/>
              <a:t>参考备注</a:t>
            </a:r>
            <a:r>
              <a:rPr lang="en-US" altLang="zh-CN"/>
              <a:t>1.</a:t>
            </a:r>
          </a:p>
        </p:txBody>
      </p:sp>
    </p:spTree>
    <p:extLst>
      <p:ext uri="{BB962C8B-B14F-4D97-AF65-F5344CB8AC3E}">
        <p14:creationId xmlns:p14="http://schemas.microsoft.com/office/powerpoint/2010/main" val="3102948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r>
              <a:rPr lang="en-US" altLang="zh-CN"/>
              <a:t>HTML</a:t>
            </a:r>
            <a:r>
              <a:rPr lang="zh-CN" altLang="en-US"/>
              <a:t>、</a:t>
            </a:r>
            <a:r>
              <a:rPr lang="en-US" altLang="zh-CN"/>
              <a:t>JS</a:t>
            </a:r>
            <a:r>
              <a:rPr lang="zh-CN" altLang="en-US"/>
              <a:t>的压缩</a:t>
            </a:r>
          </a:p>
        </p:txBody>
      </p:sp>
      <p:sp>
        <p:nvSpPr>
          <p:cNvPr id="90115" name="Rectangle 3"/>
          <p:cNvSpPr>
            <a:spLocks noGrp="1" noChangeArrowheads="1"/>
          </p:cNvSpPr>
          <p:nvPr>
            <p:ph type="body" idx="4294967295"/>
          </p:nvPr>
        </p:nvSpPr>
        <p:spPr/>
        <p:txBody>
          <a:bodyPr>
            <a:normAutofit fontScale="85000" lnSpcReduction="10000"/>
          </a:bodyPr>
          <a:lstStyle/>
          <a:p>
            <a:r>
              <a:rPr lang="en-US" altLang="zh-CN"/>
              <a:t>HTML</a:t>
            </a:r>
            <a:r>
              <a:rPr lang="zh-CN" altLang="en-US"/>
              <a:t>、</a:t>
            </a:r>
            <a:r>
              <a:rPr lang="en-US" altLang="zh-CN"/>
              <a:t>JavaScript</a:t>
            </a:r>
            <a:r>
              <a:rPr lang="zh-CN" altLang="en-US"/>
              <a:t>的压缩和混淆。去掉空格、缩短变量名，让</a:t>
            </a:r>
            <a:r>
              <a:rPr lang="en-US" altLang="zh-CN"/>
              <a:t>js</a:t>
            </a:r>
            <a:r>
              <a:rPr lang="zh-CN" altLang="en-US"/>
              <a:t>、</a:t>
            </a:r>
            <a:r>
              <a:rPr lang="en-US" altLang="zh-CN"/>
              <a:t>html</a:t>
            </a:r>
            <a:r>
              <a:rPr lang="zh-CN" altLang="en-US"/>
              <a:t>尺寸更小，提高下载速度。</a:t>
            </a:r>
            <a:endParaRPr lang="en-US" altLang="zh-CN"/>
          </a:p>
          <a:p>
            <a:r>
              <a:rPr lang="en-US" altLang="zh-CN"/>
              <a:t>HTML</a:t>
            </a:r>
            <a:r>
              <a:rPr lang="zh-CN" altLang="en-US"/>
              <a:t>、</a:t>
            </a:r>
            <a:r>
              <a:rPr lang="en-US" altLang="zh-CN"/>
              <a:t>JS</a:t>
            </a:r>
            <a:r>
              <a:rPr lang="zh-CN" altLang="en-US"/>
              <a:t>压缩、混淆有动态和静态两种方案。</a:t>
            </a:r>
            <a:r>
              <a:rPr lang="en-US" altLang="zh-CN"/>
              <a:t>HTML</a:t>
            </a:r>
            <a:r>
              <a:rPr lang="zh-CN" altLang="en-US"/>
              <a:t>压缩器，比如</a:t>
            </a:r>
            <a:r>
              <a:rPr lang="en-US" altLang="zh-CN"/>
              <a:t>HTML Compress</a:t>
            </a:r>
            <a:r>
              <a:rPr lang="zh-CN" altLang="en-US"/>
              <a:t>，</a:t>
            </a:r>
            <a:r>
              <a:rPr lang="en-US" altLang="zh-CN"/>
              <a:t>JavaScript</a:t>
            </a:r>
            <a:r>
              <a:rPr lang="zh-CN" altLang="en-US"/>
              <a:t>压缩工具：</a:t>
            </a:r>
            <a:r>
              <a:rPr lang="en-US" altLang="zh-CN"/>
              <a:t>Google Closure Compiler</a:t>
            </a:r>
            <a:r>
              <a:rPr lang="zh-CN" altLang="en-US"/>
              <a:t>、</a:t>
            </a:r>
            <a:r>
              <a:rPr lang="en-US" altLang="zh-CN"/>
              <a:t>YUI Compressor </a:t>
            </a:r>
            <a:r>
              <a:rPr lang="zh-CN" altLang="en-US"/>
              <a:t>、</a:t>
            </a:r>
            <a:r>
              <a:rPr lang="en-US" altLang="zh-CN"/>
              <a:t> JsPacker</a:t>
            </a:r>
            <a:r>
              <a:rPr lang="zh-CN" altLang="en-US"/>
              <a:t>等。</a:t>
            </a:r>
          </a:p>
          <a:p>
            <a:r>
              <a:rPr lang="zh-CN" altLang="en-US"/>
              <a:t>很多</a:t>
            </a:r>
            <a:r>
              <a:rPr lang="en-US" altLang="zh-CN"/>
              <a:t>js</a:t>
            </a:r>
            <a:r>
              <a:rPr lang="zh-CN" altLang="en-US"/>
              <a:t>库都提供了</a:t>
            </a:r>
            <a:r>
              <a:rPr lang="en-US" altLang="zh-CN"/>
              <a:t>.min.js</a:t>
            </a:r>
            <a:r>
              <a:rPr lang="zh-CN" altLang="en-US"/>
              <a:t>、</a:t>
            </a:r>
            <a:r>
              <a:rPr lang="en-US" altLang="zh-CN"/>
              <a:t>compress.js</a:t>
            </a:r>
            <a:r>
              <a:rPr lang="zh-CN" altLang="en-US"/>
              <a:t>的压缩版本。</a:t>
            </a:r>
            <a:r>
              <a:rPr lang="en-US" altLang="zh-CN"/>
              <a:t>gzip</a:t>
            </a:r>
          </a:p>
          <a:p>
            <a:pPr lvl="1"/>
            <a:r>
              <a:rPr lang="en-US" altLang="zh-CN"/>
              <a:t>1.</a:t>
            </a:r>
            <a:r>
              <a:rPr lang="zh-CN" altLang="en-US"/>
              <a:t>安装</a:t>
            </a:r>
            <a:r>
              <a:rPr lang="en-US" altLang="zh-CN"/>
              <a:t>jdk</a:t>
            </a:r>
          </a:p>
          <a:p>
            <a:pPr lvl="1"/>
            <a:r>
              <a:rPr lang="en-US" altLang="zh-CN"/>
              <a:t>2.</a:t>
            </a:r>
            <a:r>
              <a:rPr lang="zh-CN" altLang="en-US"/>
              <a:t>配置环境变量</a:t>
            </a:r>
            <a:r>
              <a:rPr lang="en-US" altLang="zh-CN"/>
              <a:t>(path)</a:t>
            </a:r>
          </a:p>
          <a:p>
            <a:pPr lvl="1"/>
            <a:r>
              <a:rPr lang="en-US" altLang="zh-CN"/>
              <a:t>3.</a:t>
            </a:r>
            <a:r>
              <a:rPr lang="zh-CN" altLang="en-US"/>
              <a:t>开始压缩。</a:t>
            </a:r>
          </a:p>
        </p:txBody>
      </p:sp>
    </p:spTree>
    <p:extLst>
      <p:ext uri="{BB962C8B-B14F-4D97-AF65-F5344CB8AC3E}">
        <p14:creationId xmlns:p14="http://schemas.microsoft.com/office/powerpoint/2010/main" val="1831511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p:txBody>
          <a:bodyPr/>
          <a:lstStyle/>
          <a:p>
            <a:r>
              <a:rPr lang="zh-CN" altLang="zh-CN"/>
              <a:t>案例</a:t>
            </a:r>
          </a:p>
        </p:txBody>
      </p:sp>
      <p:sp>
        <p:nvSpPr>
          <p:cNvPr id="92163" name="Rectangle 3"/>
          <p:cNvSpPr>
            <a:spLocks noGrp="1" noChangeArrowheads="1"/>
          </p:cNvSpPr>
          <p:nvPr>
            <p:ph type="body" idx="4294967295"/>
          </p:nvPr>
        </p:nvSpPr>
        <p:spPr/>
        <p:txBody>
          <a:bodyPr>
            <a:normAutofit fontScale="77500" lnSpcReduction="20000"/>
          </a:bodyPr>
          <a:lstStyle/>
          <a:p>
            <a:r>
              <a:rPr lang="zh-CN" altLang="en-US"/>
              <a:t>案例</a:t>
            </a:r>
            <a:r>
              <a:rPr lang="en-US" altLang="zh-CN"/>
              <a:t>1</a:t>
            </a:r>
            <a:r>
              <a:rPr lang="zh-CN" altLang="en-US"/>
              <a:t>：回车实现</a:t>
            </a:r>
            <a:r>
              <a:rPr lang="en-US" altLang="zh-CN"/>
              <a:t>Tab</a:t>
            </a:r>
            <a:r>
              <a:rPr lang="zh-CN" altLang="en-US"/>
              <a:t>跳转。响应文本框的</a:t>
            </a:r>
            <a:r>
              <a:rPr lang="en-US" altLang="zh-CN"/>
              <a:t>onKeyDown</a:t>
            </a:r>
            <a:r>
              <a:rPr lang="zh-CN" altLang="en-US"/>
              <a:t>事件，</a:t>
            </a:r>
            <a:r>
              <a:rPr lang="en-US" altLang="zh-CN"/>
              <a:t>window.event.keyCode</a:t>
            </a:r>
            <a:r>
              <a:rPr lang="zh-CN" altLang="en-US"/>
              <a:t>获得用户点击的</a:t>
            </a:r>
            <a:r>
              <a:rPr lang="en-US" altLang="zh-CN"/>
              <a:t>keyCode</a:t>
            </a:r>
            <a:r>
              <a:rPr lang="zh-CN" altLang="en-US"/>
              <a:t>。（*）</a:t>
            </a:r>
            <a:r>
              <a:rPr lang="en-US" altLang="zh-CN"/>
              <a:t>keyCode</a:t>
            </a:r>
            <a:r>
              <a:rPr lang="zh-CN" altLang="en-US"/>
              <a:t>和</a:t>
            </a:r>
            <a:r>
              <a:rPr lang="en-US" altLang="zh-CN"/>
              <a:t>ASCII</a:t>
            </a:r>
            <a:r>
              <a:rPr lang="zh-CN" altLang="en-US"/>
              <a:t>不是完全一致，主键盘的</a:t>
            </a:r>
            <a:r>
              <a:rPr lang="en-US" altLang="zh-CN"/>
              <a:t>1</a:t>
            </a:r>
            <a:r>
              <a:rPr lang="zh-CN" altLang="en-US"/>
              <a:t>和小键盘的</a:t>
            </a:r>
            <a:r>
              <a:rPr lang="en-US" altLang="zh-CN"/>
              <a:t>1</a:t>
            </a:r>
            <a:r>
              <a:rPr lang="zh-CN" altLang="en-US"/>
              <a:t>的</a:t>
            </a:r>
            <a:r>
              <a:rPr lang="en-US" altLang="zh-CN"/>
              <a:t>ASCII</a:t>
            </a:r>
            <a:r>
              <a:rPr lang="zh-CN" altLang="en-US"/>
              <a:t>一样，但是</a:t>
            </a:r>
            <a:r>
              <a:rPr lang="en-US" altLang="zh-CN"/>
              <a:t>keyCode</a:t>
            </a:r>
            <a:r>
              <a:rPr lang="zh-CN" altLang="en-US"/>
              <a:t>不一样。详见备注。回车的</a:t>
            </a:r>
            <a:r>
              <a:rPr lang="en-US" altLang="zh-CN"/>
              <a:t>keyCode</a:t>
            </a:r>
            <a:r>
              <a:rPr lang="zh-CN" altLang="en-US"/>
              <a:t>为</a:t>
            </a:r>
            <a:r>
              <a:rPr lang="en-US" altLang="zh-CN"/>
              <a:t>13</a:t>
            </a:r>
            <a:r>
              <a:rPr lang="zh-CN" altLang="en-US"/>
              <a:t>，</a:t>
            </a:r>
            <a:r>
              <a:rPr lang="en-US" altLang="zh-CN"/>
              <a:t>Tab</a:t>
            </a:r>
            <a:r>
              <a:rPr lang="zh-CN" altLang="en-US"/>
              <a:t>的</a:t>
            </a:r>
            <a:r>
              <a:rPr lang="en-US" altLang="zh-CN"/>
              <a:t>keyCode</a:t>
            </a:r>
            <a:r>
              <a:rPr lang="zh-CN" altLang="en-US"/>
              <a:t>为</a:t>
            </a:r>
            <a:r>
              <a:rPr lang="en-US" altLang="zh-CN"/>
              <a:t>9</a:t>
            </a:r>
            <a:r>
              <a:rPr lang="zh-CN" altLang="en-US"/>
              <a:t>。</a:t>
            </a:r>
            <a:r>
              <a:rPr lang="en-US" altLang="zh-CN"/>
              <a:t>if(window.event.keyCode == 13){window.event.keyCode = 9;}</a:t>
            </a:r>
          </a:p>
          <a:p>
            <a:r>
              <a:rPr lang="en-US" altLang="en-US" noProof="1"/>
              <a:t>&lt;body onkeydown="if(window.event.keyCode==13){window.event.keyCode=9;}"&gt;</a:t>
            </a:r>
            <a:endParaRPr lang="en-US" altLang="zh-CN"/>
          </a:p>
          <a:p>
            <a:r>
              <a:rPr lang="zh-CN" altLang="en-US"/>
              <a:t>只有少数的键才能被替换，大部分是不行的，有权限问题。</a:t>
            </a:r>
          </a:p>
          <a:p>
            <a:r>
              <a:rPr lang="zh-CN" altLang="en-US"/>
              <a:t>键盘码与</a:t>
            </a:r>
            <a:r>
              <a:rPr lang="en-US" altLang="zh-CN"/>
              <a:t>ASCII</a:t>
            </a:r>
            <a:r>
              <a:rPr lang="zh-CN" altLang="en-US"/>
              <a:t>码不一样。</a:t>
            </a:r>
          </a:p>
        </p:txBody>
      </p:sp>
    </p:spTree>
    <p:extLst>
      <p:ext uri="{BB962C8B-B14F-4D97-AF65-F5344CB8AC3E}">
        <p14:creationId xmlns:p14="http://schemas.microsoft.com/office/powerpoint/2010/main" val="17898470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r>
              <a:rPr lang="zh-CN" altLang="en-US"/>
              <a:t>练习</a:t>
            </a:r>
            <a:r>
              <a:rPr lang="en-US" altLang="zh-CN"/>
              <a:t>1</a:t>
            </a:r>
            <a:endParaRPr lang="zh-CN" altLang="en-US"/>
          </a:p>
        </p:txBody>
      </p:sp>
      <p:sp>
        <p:nvSpPr>
          <p:cNvPr id="94211" name="Rectangle 3"/>
          <p:cNvSpPr>
            <a:spLocks noGrp="1" noChangeArrowheads="1"/>
          </p:cNvSpPr>
          <p:nvPr>
            <p:ph type="body" idx="4294967295"/>
          </p:nvPr>
        </p:nvSpPr>
        <p:spPr>
          <a:xfrm>
            <a:off x="785813" y="1928813"/>
            <a:ext cx="7696200" cy="4098925"/>
          </a:xfrm>
        </p:spPr>
        <p:txBody>
          <a:bodyPr/>
          <a:lstStyle/>
          <a:p>
            <a:pPr>
              <a:lnSpc>
                <a:spcPct val="80000"/>
              </a:lnSpc>
            </a:pPr>
            <a:r>
              <a:rPr lang="zh-CN" altLang="en-US" sz="1600"/>
              <a:t>练习：歌曲列表 （</a:t>
            </a:r>
            <a:r>
              <a:rPr lang="en-US" altLang="zh-CN" sz="1600"/>
              <a:t>CheckBox+Label</a:t>
            </a:r>
            <a:r>
              <a:rPr lang="zh-CN" altLang="en-US" sz="1600"/>
              <a:t>）</a:t>
            </a:r>
            <a:r>
              <a:rPr lang="zh-CN" altLang="en-US" b="1">
                <a:solidFill>
                  <a:srgbClr val="0000FF"/>
                </a:solidFill>
              </a:rPr>
              <a:t>全选、全不选、反选</a:t>
            </a:r>
            <a:r>
              <a:rPr lang="zh-CN" altLang="en-US" sz="1600"/>
              <a:t>，只针对一个层中，</a:t>
            </a:r>
            <a:r>
              <a:rPr lang="en-US" altLang="zh-CN" sz="1600"/>
              <a:t>div.getElementsByTagName("input")</a:t>
            </a:r>
            <a:r>
              <a:rPr lang="zh-CN" altLang="en-US" sz="1600"/>
              <a:t>，再判断</a:t>
            </a:r>
            <a:r>
              <a:rPr lang="en-US" altLang="zh-CN" sz="1600"/>
              <a:t>type='</a:t>
            </a:r>
            <a:r>
              <a:rPr lang="en-US" altLang="en-US" sz="1600" noProof="1"/>
              <a:t>checkbox</a:t>
            </a:r>
            <a:r>
              <a:rPr lang="en-US" altLang="zh-CN" sz="1600"/>
              <a:t>'</a:t>
            </a:r>
            <a:r>
              <a:rPr lang="zh-CN" altLang="en-US" sz="1600"/>
              <a:t>的项，</a:t>
            </a:r>
            <a:r>
              <a:rPr lang="en-US" altLang="zh-CN" sz="1600"/>
              <a:t>checked="checked"</a:t>
            </a:r>
            <a:r>
              <a:rPr lang="zh-CN" altLang="en-US" sz="1600"/>
              <a:t>。</a:t>
            </a:r>
          </a:p>
          <a:p>
            <a:pPr>
              <a:lnSpc>
                <a:spcPct val="80000"/>
              </a:lnSpc>
            </a:pPr>
            <a:r>
              <a:rPr lang="en-US" altLang="zh-CN" sz="1600"/>
              <a:t>if(cb.checked==“checked”){//</a:t>
            </a:r>
            <a:r>
              <a:rPr lang="zh-CN" altLang="en-US" sz="1600"/>
              <a:t>用调试，期望的和实际的。在</a:t>
            </a:r>
            <a:r>
              <a:rPr lang="en-US" altLang="zh-CN" sz="1600"/>
              <a:t>js</a:t>
            </a:r>
            <a:r>
              <a:rPr lang="zh-CN" altLang="en-US" sz="1600"/>
              <a:t>中</a:t>
            </a:r>
            <a:r>
              <a:rPr lang="en-US" altLang="zh-CN" sz="1600"/>
              <a:t>true</a:t>
            </a:r>
            <a:r>
              <a:rPr lang="zh-CN" altLang="en-US" sz="1600"/>
              <a:t>和</a:t>
            </a:r>
            <a:r>
              <a:rPr lang="en-US" altLang="zh-CN" sz="1600"/>
              <a:t>false,</a:t>
            </a:r>
            <a:r>
              <a:rPr lang="zh-CN" altLang="en-US" sz="1600"/>
              <a:t>不要用</a:t>
            </a:r>
            <a:r>
              <a:rPr lang="en-US" altLang="zh-CN" sz="1600"/>
              <a:t>checked=“checked”</a:t>
            </a:r>
            <a:r>
              <a:rPr lang="zh-CN" altLang="en-US" sz="1600"/>
              <a:t>或</a:t>
            </a:r>
            <a:r>
              <a:rPr lang="en-US" altLang="zh-CN" sz="1600"/>
              <a:t>disabled=“disabled”</a:t>
            </a:r>
            <a:r>
              <a:rPr lang="zh-CN" altLang="en-US" sz="1600"/>
              <a:t>。</a:t>
            </a:r>
            <a:r>
              <a:rPr lang="en-US" altLang="zh-CN" sz="1600"/>
              <a:t>Js</a:t>
            </a:r>
            <a:r>
              <a:rPr lang="zh-CN" altLang="en-US" sz="1600"/>
              <a:t>与</a:t>
            </a:r>
            <a:r>
              <a:rPr lang="en-US" altLang="zh-CN" sz="1600"/>
              <a:t>html</a:t>
            </a:r>
            <a:r>
              <a:rPr lang="zh-CN" altLang="en-US" sz="1600"/>
              <a:t>代码不同。</a:t>
            </a:r>
          </a:p>
          <a:p>
            <a:pPr>
              <a:lnSpc>
                <a:spcPct val="80000"/>
              </a:lnSpc>
            </a:pPr>
            <a:endParaRPr lang="zh-CN" altLang="en-US" sz="1600"/>
          </a:p>
          <a:p>
            <a:pPr>
              <a:lnSpc>
                <a:spcPct val="80000"/>
              </a:lnSpc>
            </a:pPr>
            <a:r>
              <a:rPr lang="zh-CN" altLang="en-US" sz="1600"/>
              <a:t>案例：实现省市选择界面。请选择省的处理，从后向前删。</a:t>
            </a:r>
            <a:r>
              <a:rPr lang="en-US" altLang="zh-CN" sz="1600"/>
              <a:t>//</a:t>
            </a:r>
            <a:r>
              <a:rPr lang="en-US" altLang="zh-CN" sz="1800"/>
              <a:t>document</a:t>
            </a:r>
            <a:r>
              <a:rPr lang="en-US" altLang="zh-CN" sz="1800" b="1"/>
              <a:t>.</a:t>
            </a:r>
            <a:r>
              <a:rPr lang="en-US" altLang="zh-CN" sz="1800"/>
              <a:t>getElementById</a:t>
            </a:r>
            <a:r>
              <a:rPr lang="en-US" altLang="zh-CN" sz="1800" b="1"/>
              <a:t>(</a:t>
            </a:r>
            <a:r>
              <a:rPr lang="en-US" altLang="zh-CN" sz="1800"/>
              <a:t>‘selCity’</a:t>
            </a:r>
            <a:r>
              <a:rPr lang="en-US" altLang="zh-CN" sz="1800" b="1"/>
              <a:t>).</a:t>
            </a:r>
            <a:r>
              <a:rPr lang="en-US" altLang="zh-CN" sz="1800"/>
              <a:t>innerHTML</a:t>
            </a:r>
            <a:r>
              <a:rPr lang="en-US" altLang="zh-CN" sz="1800" b="1"/>
              <a:t> </a:t>
            </a:r>
            <a:r>
              <a:rPr lang="en-US" altLang="zh-CN" sz="1800"/>
              <a:t>=</a:t>
            </a:r>
            <a:r>
              <a:rPr lang="en-US" altLang="zh-CN" sz="1800" b="1"/>
              <a:t> </a:t>
            </a:r>
            <a:r>
              <a:rPr lang="en-US" altLang="zh-CN" sz="1800"/>
              <a:t>‘’</a:t>
            </a:r>
            <a:r>
              <a:rPr lang="en-US" altLang="zh-CN" sz="1800" b="1"/>
              <a:t>;</a:t>
            </a:r>
            <a:r>
              <a:rPr lang="zh-CN" altLang="en-US" sz="1800" b="1"/>
              <a:t>可删除</a:t>
            </a:r>
            <a:r>
              <a:rPr lang="en-US" altLang="zh-CN" sz="1800" b="1"/>
              <a:t>select</a:t>
            </a:r>
            <a:r>
              <a:rPr lang="zh-CN" altLang="en-US" sz="1800" b="1"/>
              <a:t>中的所有</a:t>
            </a:r>
            <a:r>
              <a:rPr lang="en-US" altLang="zh-CN" sz="1800" b="1"/>
              <a:t>option.</a:t>
            </a:r>
            <a:r>
              <a:rPr lang="zh-CN" altLang="en-US" sz="1800" b="1"/>
              <a:t>（或者通过</a:t>
            </a:r>
            <a:r>
              <a:rPr lang="en-US" altLang="zh-CN" sz="1800" b="1"/>
              <a:t>while+firstChild</a:t>
            </a:r>
            <a:r>
              <a:rPr lang="zh-CN" altLang="en-US" sz="1800" b="1"/>
              <a:t>方式删除，见备注</a:t>
            </a:r>
            <a:r>
              <a:rPr lang="en-US" altLang="zh-CN" sz="1800" b="1"/>
              <a:t>1.</a:t>
            </a:r>
            <a:r>
              <a:rPr lang="zh-CN" altLang="en-US" sz="1800" b="1"/>
              <a:t>）</a:t>
            </a:r>
            <a:endParaRPr lang="zh-CN" altLang="en-US" sz="1600"/>
          </a:p>
          <a:p>
            <a:pPr>
              <a:lnSpc>
                <a:spcPct val="80000"/>
              </a:lnSpc>
            </a:pPr>
            <a:endParaRPr lang="zh-CN" altLang="en-US" sz="1600"/>
          </a:p>
          <a:p>
            <a:pPr>
              <a:lnSpc>
                <a:spcPct val="80000"/>
              </a:lnSpc>
            </a:pPr>
            <a:r>
              <a:rPr lang="zh-CN" altLang="en-US" sz="1600"/>
              <a:t>练习：权限选择页面，选择、撤回、全部选择、全部撤回。代码参考“实现省市选择界面”，因为可能多选，判断选择项和单选的会有不同。不用写四个方法，两个方法就够了。（</a:t>
            </a:r>
            <a:r>
              <a:rPr lang="en-US" altLang="zh-CN" sz="1600"/>
              <a:t>moveAll(arg1,arg2)</a:t>
            </a:r>
            <a:r>
              <a:rPr lang="zh-CN" altLang="en-US" sz="1600"/>
              <a:t>、</a:t>
            </a:r>
            <a:r>
              <a:rPr lang="en-US" altLang="zh-CN" sz="1600"/>
              <a:t>moveSelected(arg1,arg2)</a:t>
            </a:r>
            <a:r>
              <a:rPr lang="zh-CN" altLang="en-US" sz="1600"/>
              <a:t>）使用</a:t>
            </a:r>
            <a:r>
              <a:rPr lang="en-US" altLang="zh-CN" sz="1600"/>
              <a:t>insertBefore(new,sel2.firstChilde)</a:t>
            </a:r>
            <a:r>
              <a:rPr lang="zh-CN" altLang="en-US" sz="1600"/>
              <a:t>解决顺序问题。</a:t>
            </a:r>
          </a:p>
          <a:p>
            <a:pPr>
              <a:lnSpc>
                <a:spcPct val="80000"/>
              </a:lnSpc>
            </a:pPr>
            <a:r>
              <a:rPr lang="zh-CN" altLang="en-US" sz="1600"/>
              <a:t>善用调试，遇到问题多调试！</a:t>
            </a:r>
          </a:p>
          <a:p>
            <a:pPr>
              <a:lnSpc>
                <a:spcPct val="80000"/>
              </a:lnSpc>
            </a:pPr>
            <a:r>
              <a:rPr lang="zh-CN" altLang="en-US" sz="1600"/>
              <a:t>案例代码阅读，模拟对话框。见备注</a:t>
            </a:r>
            <a:r>
              <a:rPr lang="en-US" altLang="zh-CN" sz="1600"/>
              <a:t>(*)</a:t>
            </a:r>
            <a:r>
              <a:rPr lang="zh-CN" altLang="en-US" sz="1600"/>
              <a:t>先创建一个满浏览器的层，设定透明度，有遮挡的效果，然后再创建一个层（</a:t>
            </a:r>
            <a:r>
              <a:rPr lang="en-US" altLang="zh-CN" sz="1600"/>
              <a:t>ZIndex&gt;</a:t>
            </a:r>
            <a:r>
              <a:rPr lang="zh-CN" altLang="en-US" sz="1600"/>
              <a:t>遮挡层的</a:t>
            </a:r>
            <a:r>
              <a:rPr lang="en-US" altLang="zh-CN" sz="1600"/>
              <a:t>ZIndex</a:t>
            </a:r>
            <a:r>
              <a:rPr lang="zh-CN" altLang="en-US" sz="1600"/>
              <a:t>）显示对话框内容。</a:t>
            </a:r>
          </a:p>
          <a:p>
            <a:pPr>
              <a:lnSpc>
                <a:spcPct val="80000"/>
              </a:lnSpc>
            </a:pPr>
            <a:endParaRPr lang="zh-CN" altLang="en-US" sz="1600"/>
          </a:p>
        </p:txBody>
      </p:sp>
    </p:spTree>
    <p:extLst>
      <p:ext uri="{BB962C8B-B14F-4D97-AF65-F5344CB8AC3E}">
        <p14:creationId xmlns:p14="http://schemas.microsoft.com/office/powerpoint/2010/main" val="3436362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r>
              <a:rPr lang="zh-CN" altLang="zh-CN"/>
              <a:t>案例：自动完成</a:t>
            </a:r>
          </a:p>
        </p:txBody>
      </p:sp>
      <p:sp>
        <p:nvSpPr>
          <p:cNvPr id="96259" name="Rectangle 3"/>
          <p:cNvSpPr>
            <a:spLocks noGrp="1" noChangeArrowheads="1"/>
          </p:cNvSpPr>
          <p:nvPr>
            <p:ph type="body" idx="4294967295"/>
          </p:nvPr>
        </p:nvSpPr>
        <p:spPr>
          <a:xfrm>
            <a:off x="755650" y="1916113"/>
            <a:ext cx="7696200" cy="4464050"/>
          </a:xfrm>
        </p:spPr>
        <p:txBody>
          <a:bodyPr/>
          <a:lstStyle/>
          <a:p>
            <a:r>
              <a:rPr lang="zh-CN" altLang="en-US" sz="2100"/>
              <a:t>搜狐注册页的自动完成</a:t>
            </a:r>
          </a:p>
          <a:p>
            <a:pPr lvl="1"/>
            <a:r>
              <a:rPr lang="en-US" altLang="zh-CN">
                <a:hlinkClick r:id="rId2"/>
              </a:rPr>
              <a:t>http://t.sohu.com/reg/reg.jsp</a:t>
            </a:r>
            <a:endParaRPr lang="en-US" altLang="zh-CN"/>
          </a:p>
          <a:p>
            <a:r>
              <a:rPr lang="zh-CN" altLang="en-US"/>
              <a:t>百度搜索时的自动完成功能。</a:t>
            </a:r>
          </a:p>
          <a:p>
            <a:endParaRPr lang="zh-CN" altLang="en-US"/>
          </a:p>
        </p:txBody>
      </p:sp>
    </p:spTree>
    <p:extLst>
      <p:ext uri="{BB962C8B-B14F-4D97-AF65-F5344CB8AC3E}">
        <p14:creationId xmlns:p14="http://schemas.microsoft.com/office/powerpoint/2010/main" val="220458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zh-CN"/>
              <a:t>获取页面元素</a:t>
            </a:r>
          </a:p>
        </p:txBody>
      </p:sp>
      <p:sp>
        <p:nvSpPr>
          <p:cNvPr id="12291" name="Rectangle 3"/>
          <p:cNvSpPr>
            <a:spLocks noGrp="1" noChangeArrowheads="1"/>
          </p:cNvSpPr>
          <p:nvPr>
            <p:ph type="body" idx="1"/>
          </p:nvPr>
        </p:nvSpPr>
        <p:spPr/>
        <p:txBody>
          <a:bodyPr/>
          <a:lstStyle/>
          <a:p>
            <a:r>
              <a:rPr lang="en-US" altLang="zh-CN"/>
              <a:t>window.id</a:t>
            </a:r>
          </a:p>
          <a:p>
            <a:r>
              <a:rPr lang="en-US" altLang="zh-CN"/>
              <a:t>document.getElementById()</a:t>
            </a:r>
          </a:p>
        </p:txBody>
      </p:sp>
    </p:spTree>
    <p:extLst>
      <p:ext uri="{BB962C8B-B14F-4D97-AF65-F5344CB8AC3E}">
        <p14:creationId xmlns:p14="http://schemas.microsoft.com/office/powerpoint/2010/main" val="3544583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lstStyle/>
          <a:p>
            <a:r>
              <a:rPr lang="en-US" altLang="zh-CN"/>
              <a:t>Js</a:t>
            </a:r>
            <a:r>
              <a:rPr lang="zh-CN" altLang="en-US"/>
              <a:t>中的一些习惯与性能问题</a:t>
            </a:r>
            <a:r>
              <a:rPr lang="en-US" altLang="zh-CN"/>
              <a:t>1</a:t>
            </a:r>
          </a:p>
        </p:txBody>
      </p:sp>
      <p:sp>
        <p:nvSpPr>
          <p:cNvPr id="97283" name="Rectangle 3"/>
          <p:cNvSpPr>
            <a:spLocks noGrp="1" noChangeArrowheads="1"/>
          </p:cNvSpPr>
          <p:nvPr>
            <p:ph type="body" idx="4294967295"/>
          </p:nvPr>
        </p:nvSpPr>
        <p:spPr>
          <a:xfrm>
            <a:off x="755650" y="1916113"/>
            <a:ext cx="7696200" cy="4464050"/>
          </a:xfrm>
        </p:spPr>
        <p:txBody>
          <a:bodyPr>
            <a:normAutofit fontScale="70000" lnSpcReduction="20000"/>
          </a:bodyPr>
          <a:lstStyle/>
          <a:p>
            <a:r>
              <a:rPr lang="en-US" altLang="zh-CN"/>
              <a:t>1.</a:t>
            </a:r>
            <a:r>
              <a:rPr lang="zh-CN" altLang="en-US"/>
              <a:t>声明变量要赋初值</a:t>
            </a:r>
            <a:r>
              <a:rPr lang="en-US" altLang="zh-CN"/>
              <a:t>var n=10</a:t>
            </a:r>
            <a:r>
              <a:rPr lang="zh-CN" altLang="en-US"/>
              <a:t>。</a:t>
            </a:r>
          </a:p>
          <a:p>
            <a:r>
              <a:rPr lang="en-US" altLang="zh-CN"/>
              <a:t>2.</a:t>
            </a:r>
            <a:r>
              <a:rPr lang="zh-CN" altLang="en-US"/>
              <a:t>尽量避免直接声明全局变量，比如要声明全局变量</a:t>
            </a:r>
            <a:r>
              <a:rPr lang="en-US" altLang="zh-CN"/>
              <a:t>name,</a:t>
            </a:r>
            <a:r>
              <a:rPr lang="zh-CN" altLang="en-US"/>
              <a:t>但是它有可能与</a:t>
            </a:r>
            <a:r>
              <a:rPr lang="en-US" altLang="zh-CN"/>
              <a:t>window.name</a:t>
            </a:r>
            <a:r>
              <a:rPr lang="zh-CN" altLang="en-US"/>
              <a:t>冲突，所以全局变量一般都会声明在一个全局对象中：</a:t>
            </a:r>
            <a:r>
              <a:rPr lang="en-US" altLang="zh-CN"/>
              <a:t>var itcast={name:’zxh’,num:10};</a:t>
            </a:r>
            <a:r>
              <a:rPr lang="zh-CN" altLang="en-US"/>
              <a:t>使用这些全局变量的时候通过</a:t>
            </a:r>
            <a:r>
              <a:rPr lang="en-US" altLang="zh-CN"/>
              <a:t>itcast.name</a:t>
            </a:r>
            <a:r>
              <a:rPr lang="zh-CN" altLang="en-US"/>
              <a:t>或者</a:t>
            </a:r>
            <a:r>
              <a:rPr lang="en-US" altLang="zh-CN"/>
              <a:t>itcast.num</a:t>
            </a:r>
            <a:r>
              <a:rPr lang="zh-CN" altLang="en-US"/>
              <a:t>，就可以减少与系统的重名了。</a:t>
            </a:r>
          </a:p>
          <a:p>
            <a:r>
              <a:rPr lang="en-US" altLang="zh-CN"/>
              <a:t>3.</a:t>
            </a:r>
            <a:r>
              <a:rPr lang="zh-CN" altLang="en-US"/>
              <a:t>当编写大量</a:t>
            </a:r>
            <a:r>
              <a:rPr lang="en-US" altLang="zh-CN"/>
              <a:t>Js</a:t>
            </a:r>
            <a:r>
              <a:rPr lang="zh-CN" altLang="en-US"/>
              <a:t>代码的时候难免会遇到命名冲突的问题，这时可以通过模拟命名空间的方式来避免命名冲突。例如：</a:t>
            </a:r>
          </a:p>
          <a:p>
            <a:pPr lvl="1"/>
            <a:r>
              <a:rPr lang="en-US" altLang="zh-CN"/>
              <a:t>var itcast={};</a:t>
            </a:r>
          </a:p>
          <a:p>
            <a:pPr lvl="1"/>
            <a:r>
              <a:rPr lang="en-US" altLang="zh-CN"/>
              <a:t>var itcast.net={};</a:t>
            </a:r>
          </a:p>
          <a:p>
            <a:pPr lvl="1"/>
            <a:r>
              <a:rPr lang="en-US" altLang="zh-CN"/>
              <a:t>var itcast.net.net0405={name:’zxh’,sayHi=function(){}};</a:t>
            </a:r>
          </a:p>
          <a:p>
            <a:r>
              <a:rPr lang="en-US" altLang="zh-CN"/>
              <a:t>4.</a:t>
            </a:r>
            <a:r>
              <a:rPr lang="zh-CN" altLang="en-US"/>
              <a:t>尽量避免使用全局变量。（搜索全局变量时，会一层一层的搜索每个作用域范围，耗时，低效）</a:t>
            </a:r>
          </a:p>
        </p:txBody>
      </p:sp>
    </p:spTree>
    <p:extLst>
      <p:ext uri="{BB962C8B-B14F-4D97-AF65-F5344CB8AC3E}">
        <p14:creationId xmlns:p14="http://schemas.microsoft.com/office/powerpoint/2010/main" val="16977202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t>Js</a:t>
            </a:r>
            <a:r>
              <a:rPr lang="zh-CN" altLang="en-US"/>
              <a:t>中的一些习惯与性能问题</a:t>
            </a:r>
            <a:r>
              <a:rPr lang="en-US" altLang="zh-CN"/>
              <a:t>2</a:t>
            </a:r>
          </a:p>
        </p:txBody>
      </p:sp>
      <p:sp>
        <p:nvSpPr>
          <p:cNvPr id="99331" name="Rectangle 3"/>
          <p:cNvSpPr>
            <a:spLocks noGrp="1" noChangeArrowheads="1"/>
          </p:cNvSpPr>
          <p:nvPr>
            <p:ph type="body" idx="1"/>
          </p:nvPr>
        </p:nvSpPr>
        <p:spPr/>
        <p:txBody>
          <a:bodyPr/>
          <a:lstStyle/>
          <a:p>
            <a:pPr>
              <a:lnSpc>
                <a:spcPct val="80000"/>
              </a:lnSpc>
            </a:pPr>
            <a:r>
              <a:rPr lang="en-US" altLang="zh-CN" sz="1800"/>
              <a:t>5.</a:t>
            </a:r>
            <a:r>
              <a:rPr lang="zh-CN" altLang="en-US" sz="1800"/>
              <a:t>使用减值循环或者优化循环条件，不要在循环条件中写</a:t>
            </a:r>
            <a:r>
              <a:rPr lang="en-US" altLang="zh-CN" sz="1800"/>
              <a:t>i&lt;xxx.length</a:t>
            </a:r>
            <a:r>
              <a:rPr lang="zh-CN" altLang="en-US" sz="1800"/>
              <a:t>而要用一个变量来代替，</a:t>
            </a:r>
            <a:r>
              <a:rPr lang="en-US" altLang="zh-CN" sz="1800"/>
              <a:t>i&lt;len</a:t>
            </a:r>
            <a:r>
              <a:rPr lang="zh-CN" altLang="en-US" sz="1800"/>
              <a:t>。因为循环条件每次都会执行，这样的话每次都会计算</a:t>
            </a:r>
            <a:r>
              <a:rPr lang="en-US" altLang="zh-CN" sz="1800"/>
              <a:t>xxx.length</a:t>
            </a:r>
            <a:r>
              <a:rPr lang="zh-CN" altLang="en-US" sz="1800"/>
              <a:t>。</a:t>
            </a:r>
          </a:p>
          <a:p>
            <a:pPr>
              <a:lnSpc>
                <a:spcPct val="80000"/>
              </a:lnSpc>
            </a:pPr>
            <a:r>
              <a:rPr lang="en-US" altLang="zh-CN" sz="1800"/>
              <a:t>6.</a:t>
            </a:r>
            <a:r>
              <a:rPr lang="zh-CN" altLang="en-US" sz="1800"/>
              <a:t>避免使用</a:t>
            </a:r>
            <a:r>
              <a:rPr lang="en-US" altLang="zh-CN" sz="1800"/>
              <a:t>eval(“alert(10);”);</a:t>
            </a:r>
            <a:r>
              <a:rPr lang="zh-CN" altLang="en-US" sz="1800"/>
              <a:t>或</a:t>
            </a:r>
            <a:r>
              <a:rPr lang="en-US" altLang="zh-CN" sz="1800"/>
              <a:t>setInterval(“myFunc();”,1000);</a:t>
            </a:r>
            <a:r>
              <a:rPr lang="zh-CN" altLang="en-US" sz="1800"/>
              <a:t>这种双重解析的代码。低效！</a:t>
            </a:r>
          </a:p>
          <a:p>
            <a:pPr>
              <a:lnSpc>
                <a:spcPct val="80000"/>
              </a:lnSpc>
            </a:pPr>
            <a:r>
              <a:rPr lang="en-US" altLang="zh-CN" sz="1800"/>
              <a:t>7.</a:t>
            </a:r>
            <a:r>
              <a:rPr lang="zh-CN" altLang="en-US" sz="1800"/>
              <a:t>使用原生的方法，比如内置的</a:t>
            </a:r>
            <a:r>
              <a:rPr lang="en-US" altLang="zh-CN" sz="1800"/>
              <a:t>join()</a:t>
            </a:r>
            <a:r>
              <a:rPr lang="zh-CN" altLang="en-US" sz="1800"/>
              <a:t>、</a:t>
            </a:r>
            <a:r>
              <a:rPr lang="en-US" altLang="zh-CN" sz="1800"/>
              <a:t>reverse()</a:t>
            </a:r>
            <a:r>
              <a:rPr lang="zh-CN" altLang="en-US" sz="1800"/>
              <a:t>，使用这些本来浏览器就有的方法不要自己写</a:t>
            </a:r>
            <a:r>
              <a:rPr lang="en-US" altLang="zh-CN" sz="1800"/>
              <a:t>myJoin()</a:t>
            </a:r>
            <a:r>
              <a:rPr lang="zh-CN" altLang="en-US" sz="1800"/>
              <a:t>之类的，性能低。原生方法都是用</a:t>
            </a:r>
            <a:r>
              <a:rPr lang="en-US" altLang="zh-CN" sz="1800"/>
              <a:t>c</a:t>
            </a:r>
            <a:r>
              <a:rPr lang="zh-CN" altLang="en-US" sz="1800"/>
              <a:t>或者</a:t>
            </a:r>
            <a:r>
              <a:rPr lang="en-US" altLang="zh-CN" sz="1800"/>
              <a:t>c++</a:t>
            </a:r>
            <a:r>
              <a:rPr lang="zh-CN" altLang="en-US" sz="1800"/>
              <a:t>写的，性能高。</a:t>
            </a:r>
          </a:p>
          <a:p>
            <a:pPr>
              <a:lnSpc>
                <a:spcPct val="80000"/>
              </a:lnSpc>
            </a:pPr>
            <a:r>
              <a:rPr lang="en-US" altLang="zh-CN" sz="1800"/>
              <a:t>8.</a:t>
            </a:r>
            <a:r>
              <a:rPr lang="zh-CN" altLang="en-US" sz="1800"/>
              <a:t>尽可能使用</a:t>
            </a:r>
            <a:r>
              <a:rPr lang="en-US" altLang="zh-CN" sz="1800"/>
              <a:t>switch</a:t>
            </a:r>
            <a:r>
              <a:rPr lang="zh-CN" altLang="en-US" sz="1800"/>
              <a:t>来代替多个</a:t>
            </a:r>
            <a:r>
              <a:rPr lang="en-US" altLang="zh-CN" sz="1800"/>
              <a:t>if-else</a:t>
            </a:r>
          </a:p>
          <a:p>
            <a:pPr>
              <a:lnSpc>
                <a:spcPct val="80000"/>
              </a:lnSpc>
            </a:pPr>
            <a:r>
              <a:rPr lang="en-US" altLang="zh-CN" sz="1800"/>
              <a:t>9.</a:t>
            </a:r>
            <a:r>
              <a:rPr lang="zh-CN" altLang="en-US" sz="1800"/>
              <a:t>尽量减少语句数量：</a:t>
            </a:r>
          </a:p>
          <a:p>
            <a:pPr lvl="1">
              <a:lnSpc>
                <a:spcPct val="80000"/>
              </a:lnSpc>
            </a:pPr>
            <a:r>
              <a:rPr lang="zh-CN" altLang="en-US" sz="1800"/>
              <a:t>用</a:t>
            </a:r>
            <a:r>
              <a:rPr lang="en-US" altLang="zh-CN" sz="1800"/>
              <a:t>var n1=10,m=‘hello’,n2=true;</a:t>
            </a:r>
            <a:r>
              <a:rPr lang="zh-CN" altLang="en-US" sz="1800"/>
              <a:t>而不是</a:t>
            </a:r>
            <a:r>
              <a:rPr lang="en-US" altLang="zh-CN" sz="1800"/>
              <a:t>var n1=10;var m=‘hello’;var n2=true;</a:t>
            </a:r>
          </a:p>
          <a:p>
            <a:pPr lvl="1">
              <a:lnSpc>
                <a:spcPct val="80000"/>
              </a:lnSpc>
            </a:pPr>
            <a:r>
              <a:rPr lang="en-US" altLang="zh-CN" sz="1800"/>
              <a:t>var arr=[1,2,’a’,true];</a:t>
            </a:r>
          </a:p>
          <a:p>
            <a:pPr lvl="1">
              <a:lnSpc>
                <a:spcPct val="80000"/>
              </a:lnSpc>
            </a:pPr>
            <a:r>
              <a:rPr lang="en-US" altLang="zh-CN" sz="1800"/>
              <a:t>var p1={name:’zxh’,age:18};//</a:t>
            </a:r>
            <a:r>
              <a:rPr lang="zh-CN" altLang="en-US" sz="1800"/>
              <a:t>创建对象</a:t>
            </a:r>
          </a:p>
          <a:p>
            <a:pPr>
              <a:lnSpc>
                <a:spcPct val="80000"/>
              </a:lnSpc>
            </a:pPr>
            <a:r>
              <a:rPr lang="en-US" altLang="zh-CN" sz="1800"/>
              <a:t>10.</a:t>
            </a:r>
            <a:r>
              <a:rPr lang="zh-CN" altLang="en-US" sz="1800"/>
              <a:t>使用文档碎片，避免多次更新页面。</a:t>
            </a:r>
          </a:p>
          <a:p>
            <a:pPr lvl="1">
              <a:lnSpc>
                <a:spcPct val="80000"/>
              </a:lnSpc>
            </a:pPr>
            <a:r>
              <a:rPr lang="en-US" altLang="zh-CN" sz="1800"/>
              <a:t>var fragment=document</a:t>
            </a:r>
            <a:r>
              <a:rPr lang="en-US" altLang="zh-CN" sz="1800" b="1"/>
              <a:t>.</a:t>
            </a:r>
            <a:r>
              <a:rPr lang="en-US" altLang="zh-CN" sz="1800"/>
              <a:t>createDocumentFragment</a:t>
            </a:r>
            <a:r>
              <a:rPr lang="en-US" altLang="zh-CN" sz="1800" b="1"/>
              <a:t>();</a:t>
            </a:r>
            <a:endParaRPr lang="en-US" altLang="zh-CN" sz="1800"/>
          </a:p>
        </p:txBody>
      </p:sp>
    </p:spTree>
    <p:extLst>
      <p:ext uri="{BB962C8B-B14F-4D97-AF65-F5344CB8AC3E}">
        <p14:creationId xmlns:p14="http://schemas.microsoft.com/office/powerpoint/2010/main" val="18706640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endParaRPr lang="zh-CN" altLang="zh-CN"/>
          </a:p>
        </p:txBody>
      </p:sp>
      <p:sp>
        <p:nvSpPr>
          <p:cNvPr id="100355" name="Rectangle 3"/>
          <p:cNvSpPr>
            <a:spLocks noGrp="1" noChangeArrowheads="1"/>
          </p:cNvSpPr>
          <p:nvPr>
            <p:ph type="body" idx="1"/>
          </p:nvPr>
        </p:nvSpPr>
        <p:spPr/>
        <p:txBody>
          <a:bodyPr/>
          <a:lstStyle/>
          <a:p>
            <a:pPr>
              <a:lnSpc>
                <a:spcPct val="80000"/>
              </a:lnSpc>
            </a:pPr>
            <a:r>
              <a:rPr lang="en-US" altLang="zh-CN" sz="900"/>
              <a:t>1.</a:t>
            </a:r>
            <a:r>
              <a:rPr lang="zh-CN" altLang="en-US" sz="900"/>
              <a:t>火狐浏览器下如何使用</a:t>
            </a:r>
            <a:r>
              <a:rPr lang="en-US" altLang="zh-CN" sz="900"/>
              <a:t>event</a:t>
            </a:r>
            <a:r>
              <a:rPr lang="zh-CN" altLang="en-US" sz="900"/>
              <a:t>对象。</a:t>
            </a:r>
          </a:p>
          <a:p>
            <a:pPr>
              <a:lnSpc>
                <a:spcPct val="80000"/>
              </a:lnSpc>
            </a:pPr>
            <a:r>
              <a:rPr lang="en-US" altLang="zh-CN" sz="900"/>
              <a:t>2.</a:t>
            </a:r>
            <a:r>
              <a:rPr lang="zh-CN" altLang="en-US" sz="900"/>
              <a:t>编写一个</a:t>
            </a:r>
            <a:r>
              <a:rPr lang="en-US" altLang="zh-CN" sz="900"/>
              <a:t>FF</a:t>
            </a:r>
            <a:r>
              <a:rPr lang="zh-CN" altLang="en-US" sz="900"/>
              <a:t>与</a:t>
            </a:r>
            <a:r>
              <a:rPr lang="en-US" altLang="zh-CN" sz="900"/>
              <a:t>IE</a:t>
            </a:r>
            <a:r>
              <a:rPr lang="zh-CN" altLang="en-US" sz="900"/>
              <a:t>都通用的</a:t>
            </a:r>
            <a:r>
              <a:rPr lang="en-US" altLang="zh-CN" sz="900"/>
              <a:t>innerText</a:t>
            </a:r>
            <a:r>
              <a:rPr lang="zh-CN" altLang="en-US" sz="900"/>
              <a:t>（</a:t>
            </a:r>
            <a:r>
              <a:rPr lang="en-US" altLang="zh-CN" sz="900"/>
              <a:t>textContent</a:t>
            </a:r>
            <a:r>
              <a:rPr lang="zh-CN" altLang="en-US" sz="900"/>
              <a:t>）</a:t>
            </a:r>
          </a:p>
          <a:p>
            <a:pPr>
              <a:lnSpc>
                <a:spcPct val="80000"/>
              </a:lnSpc>
            </a:pPr>
            <a:r>
              <a:rPr lang="en-US" altLang="zh-CN" sz="900"/>
              <a:t>3.</a:t>
            </a:r>
            <a:r>
              <a:rPr lang="zh-CN" altLang="en-US" sz="900"/>
              <a:t>动态绑定事件与</a:t>
            </a:r>
            <a:r>
              <a:rPr lang="en-US" altLang="zh-CN" sz="900"/>
              <a:t>onclick=“f();”</a:t>
            </a:r>
            <a:r>
              <a:rPr lang="zh-CN" altLang="en-US" sz="900"/>
              <a:t>调用函数的区别，通过</a:t>
            </a:r>
            <a:r>
              <a:rPr lang="en-US" altLang="zh-CN" sz="900"/>
              <a:t>this</a:t>
            </a:r>
            <a:r>
              <a:rPr lang="zh-CN" altLang="en-US" sz="900"/>
              <a:t>来演示。</a:t>
            </a:r>
            <a:r>
              <a:rPr lang="en-US" altLang="zh-CN" sz="900"/>
              <a:t>onclick=f;</a:t>
            </a:r>
          </a:p>
          <a:p>
            <a:pPr>
              <a:lnSpc>
                <a:spcPct val="80000"/>
              </a:lnSpc>
            </a:pPr>
            <a:r>
              <a:rPr lang="en-US" altLang="zh-CN" sz="900"/>
              <a:t>4.</a:t>
            </a:r>
            <a:r>
              <a:rPr lang="zh-CN" altLang="en-US" sz="900"/>
              <a:t>在</a:t>
            </a:r>
            <a:r>
              <a:rPr lang="en-US" altLang="zh-CN" sz="900"/>
              <a:t>FireFox</a:t>
            </a:r>
            <a:r>
              <a:rPr lang="zh-CN" altLang="en-US" sz="900"/>
              <a:t>中如果直接写</a:t>
            </a:r>
            <a:r>
              <a:rPr lang="en-US" altLang="zh-CN" sz="900"/>
              <a:t>onclick=“f(event);”,</a:t>
            </a:r>
            <a:r>
              <a:rPr lang="zh-CN" altLang="en-US" sz="900"/>
              <a:t>这时在方法</a:t>
            </a:r>
            <a:r>
              <a:rPr lang="en-US" altLang="zh-CN" sz="900"/>
              <a:t>f(){evt}</a:t>
            </a:r>
            <a:r>
              <a:rPr lang="zh-CN" altLang="en-US" sz="900"/>
              <a:t>中，可以直接使用</a:t>
            </a:r>
            <a:r>
              <a:rPr lang="en-US" altLang="zh-CN" sz="900"/>
              <a:t>evt</a:t>
            </a:r>
            <a:r>
              <a:rPr lang="zh-CN" altLang="en-US" sz="900"/>
              <a:t>，</a:t>
            </a:r>
            <a:r>
              <a:rPr lang="en-US" altLang="zh-CN" sz="900"/>
              <a:t>evt</a:t>
            </a:r>
            <a:r>
              <a:rPr lang="zh-CN" altLang="en-US" sz="900"/>
              <a:t>参数就是</a:t>
            </a:r>
            <a:r>
              <a:rPr lang="en-US" altLang="zh-CN" sz="900"/>
              <a:t>event</a:t>
            </a:r>
            <a:r>
              <a:rPr lang="zh-CN" altLang="en-US" sz="900"/>
              <a:t>对象（</a:t>
            </a:r>
            <a:r>
              <a:rPr lang="en-US" altLang="zh-CN" sz="900"/>
              <a:t>event</a:t>
            </a:r>
            <a:r>
              <a:rPr lang="zh-CN" altLang="en-US" sz="900"/>
              <a:t>就是事件对象。）。</a:t>
            </a:r>
          </a:p>
          <a:p>
            <a:pPr lvl="1">
              <a:lnSpc>
                <a:spcPct val="80000"/>
              </a:lnSpc>
            </a:pPr>
            <a:r>
              <a:rPr lang="en-US" altLang="zh-CN" sz="900"/>
              <a:t>&lt;html&gt;</a:t>
            </a:r>
          </a:p>
          <a:p>
            <a:pPr lvl="1">
              <a:lnSpc>
                <a:spcPct val="80000"/>
              </a:lnSpc>
            </a:pPr>
            <a:r>
              <a:rPr lang="en-US" altLang="zh-CN" sz="900"/>
              <a:t>	&lt;head&gt;</a:t>
            </a:r>
          </a:p>
          <a:p>
            <a:pPr lvl="1">
              <a:lnSpc>
                <a:spcPct val="80000"/>
              </a:lnSpc>
            </a:pPr>
            <a:r>
              <a:rPr lang="en-US" altLang="zh-CN" sz="900"/>
              <a:t>		&lt;script type="text/javascript"&gt;</a:t>
            </a:r>
          </a:p>
          <a:p>
            <a:pPr lvl="1">
              <a:lnSpc>
                <a:spcPct val="80000"/>
              </a:lnSpc>
            </a:pPr>
            <a:r>
              <a:rPr lang="en-US" altLang="zh-CN" sz="900"/>
              <a:t>	/*</a:t>
            </a:r>
          </a:p>
          <a:p>
            <a:pPr lvl="1">
              <a:lnSpc>
                <a:spcPct val="80000"/>
              </a:lnSpc>
            </a:pPr>
            <a:r>
              <a:rPr lang="en-US" altLang="zh-CN" sz="900"/>
              <a:t>		window.onload=function(){</a:t>
            </a:r>
          </a:p>
          <a:p>
            <a:pPr lvl="1">
              <a:lnSpc>
                <a:spcPct val="80000"/>
              </a:lnSpc>
            </a:pPr>
            <a:r>
              <a:rPr lang="en-US" altLang="zh-CN" sz="900"/>
              <a:t>			document.getElementById('btn').onclick=function(e){</a:t>
            </a:r>
          </a:p>
          <a:p>
            <a:pPr lvl="1">
              <a:lnSpc>
                <a:spcPct val="80000"/>
              </a:lnSpc>
            </a:pPr>
            <a:r>
              <a:rPr lang="en-US" altLang="zh-CN" sz="900"/>
              <a:t>				alert(this.value);</a:t>
            </a:r>
          </a:p>
          <a:p>
            <a:pPr lvl="1">
              <a:lnSpc>
                <a:spcPct val="80000"/>
              </a:lnSpc>
            </a:pPr>
            <a:r>
              <a:rPr lang="en-US" altLang="zh-CN" sz="900"/>
              <a:t>				};</a:t>
            </a:r>
          </a:p>
          <a:p>
            <a:pPr lvl="1">
              <a:lnSpc>
                <a:spcPct val="80000"/>
              </a:lnSpc>
            </a:pPr>
            <a:r>
              <a:rPr lang="en-US" altLang="zh-CN" sz="900"/>
              <a:t>		};</a:t>
            </a:r>
          </a:p>
          <a:p>
            <a:pPr lvl="1">
              <a:lnSpc>
                <a:spcPct val="80000"/>
              </a:lnSpc>
            </a:pPr>
            <a:r>
              <a:rPr lang="en-US" altLang="zh-CN" sz="900"/>
              <a:t>	*/</a:t>
            </a:r>
          </a:p>
          <a:p>
            <a:pPr lvl="1">
              <a:lnSpc>
                <a:spcPct val="80000"/>
              </a:lnSpc>
            </a:pPr>
            <a:r>
              <a:rPr lang="en-US" altLang="zh-CN" sz="900"/>
              <a:t>	</a:t>
            </a:r>
          </a:p>
          <a:p>
            <a:pPr lvl="1">
              <a:lnSpc>
                <a:spcPct val="80000"/>
              </a:lnSpc>
            </a:pPr>
            <a:r>
              <a:rPr lang="en-US" altLang="zh-CN" sz="900"/>
              <a:t>	function f (xx){</a:t>
            </a:r>
          </a:p>
          <a:p>
            <a:pPr lvl="1">
              <a:lnSpc>
                <a:spcPct val="80000"/>
              </a:lnSpc>
            </a:pPr>
            <a:r>
              <a:rPr lang="en-US" altLang="zh-CN" sz="900"/>
              <a:t>	var x=xx;</a:t>
            </a:r>
          </a:p>
          <a:p>
            <a:pPr lvl="1">
              <a:lnSpc>
                <a:spcPct val="80000"/>
              </a:lnSpc>
            </a:pPr>
            <a:r>
              <a:rPr lang="en-US" altLang="zh-CN" sz="900"/>
              <a:t>	alert(x);</a:t>
            </a:r>
          </a:p>
          <a:p>
            <a:pPr lvl="1">
              <a:lnSpc>
                <a:spcPct val="80000"/>
              </a:lnSpc>
            </a:pPr>
            <a:r>
              <a:rPr lang="en-US" altLang="zh-CN" sz="900"/>
              <a:t>	}</a:t>
            </a:r>
          </a:p>
          <a:p>
            <a:pPr lvl="1">
              <a:lnSpc>
                <a:spcPct val="80000"/>
              </a:lnSpc>
            </a:pPr>
            <a:r>
              <a:rPr lang="en-US" altLang="zh-CN" sz="900"/>
              <a:t>		&lt;/script&gt;</a:t>
            </a:r>
          </a:p>
          <a:p>
            <a:pPr lvl="1">
              <a:lnSpc>
                <a:spcPct val="80000"/>
              </a:lnSpc>
            </a:pPr>
            <a:r>
              <a:rPr lang="en-US" altLang="zh-CN" sz="900"/>
              <a:t>	&lt;/head&gt;</a:t>
            </a:r>
          </a:p>
          <a:p>
            <a:pPr lvl="1">
              <a:lnSpc>
                <a:spcPct val="80000"/>
              </a:lnSpc>
            </a:pPr>
            <a:r>
              <a:rPr lang="en-US" altLang="zh-CN" sz="900"/>
              <a:t>	&lt;body&gt;</a:t>
            </a:r>
          </a:p>
          <a:p>
            <a:pPr lvl="1">
              <a:lnSpc>
                <a:spcPct val="80000"/>
              </a:lnSpc>
            </a:pPr>
            <a:r>
              <a:rPr lang="en-US" altLang="zh-CN" sz="900"/>
              <a:t>		&lt;input type="button" value="button11111" id="btn" onclick=" var xx=arguments[0];alert(arguments.length);alert(arguments[0]===event);"/&gt;</a:t>
            </a:r>
          </a:p>
          <a:p>
            <a:pPr lvl="1">
              <a:lnSpc>
                <a:spcPct val="80000"/>
              </a:lnSpc>
            </a:pPr>
            <a:r>
              <a:rPr lang="en-US" altLang="zh-CN" sz="900"/>
              <a:t>	&lt;/body&gt;</a:t>
            </a:r>
          </a:p>
          <a:p>
            <a:pPr lvl="1">
              <a:lnSpc>
                <a:spcPct val="80000"/>
              </a:lnSpc>
            </a:pPr>
            <a:r>
              <a:rPr lang="en-US" altLang="zh-CN" sz="900"/>
              <a:t>	</a:t>
            </a:r>
          </a:p>
          <a:p>
            <a:pPr lvl="1">
              <a:lnSpc>
                <a:spcPct val="80000"/>
              </a:lnSpc>
            </a:pPr>
            <a:r>
              <a:rPr lang="en-US" altLang="zh-CN" sz="900"/>
              <a:t>&lt;/html&gt;</a:t>
            </a:r>
          </a:p>
          <a:p>
            <a:pPr lvl="1">
              <a:lnSpc>
                <a:spcPct val="80000"/>
              </a:lnSpc>
            </a:pPr>
            <a:r>
              <a:rPr lang="zh-CN" altLang="en-US" sz="900"/>
              <a:t>这时</a:t>
            </a:r>
            <a:r>
              <a:rPr lang="en-US" altLang="zh-CN" sz="900"/>
              <a:t>onclick=“  alert(event);  ”,</a:t>
            </a:r>
            <a:r>
              <a:rPr lang="zh-CN" altLang="en-US" sz="900"/>
              <a:t>这里的这对双引号就相当于是一个匿名方法，这个匿名方法是由浏览器触发事件后调用的，在这个方法中</a:t>
            </a:r>
            <a:r>
              <a:rPr lang="en-US" altLang="zh-CN" sz="900"/>
              <a:t>event</a:t>
            </a:r>
            <a:r>
              <a:rPr lang="zh-CN" altLang="en-US" sz="900"/>
              <a:t>就相当于该方法的一个命名参数，类似于</a:t>
            </a:r>
            <a:r>
              <a:rPr lang="en-US" altLang="zh-CN" sz="900"/>
              <a:t>xx.onclick=function(e){};</a:t>
            </a:r>
            <a:r>
              <a:rPr lang="zh-CN" altLang="en-US" sz="900"/>
              <a:t>这里的</a:t>
            </a:r>
            <a:r>
              <a:rPr lang="en-US" altLang="zh-CN" sz="900"/>
              <a:t>e</a:t>
            </a:r>
            <a:r>
              <a:rPr lang="zh-CN" altLang="en-US" sz="900"/>
              <a:t>。</a:t>
            </a:r>
          </a:p>
        </p:txBody>
      </p:sp>
    </p:spTree>
    <p:extLst>
      <p:ext uri="{BB962C8B-B14F-4D97-AF65-F5344CB8AC3E}">
        <p14:creationId xmlns:p14="http://schemas.microsoft.com/office/powerpoint/2010/main" val="2555443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zh-CN"/>
              <a:t>补充内容</a:t>
            </a:r>
          </a:p>
        </p:txBody>
      </p:sp>
      <p:sp>
        <p:nvSpPr>
          <p:cNvPr id="101379" name="Rectangle 3"/>
          <p:cNvSpPr>
            <a:spLocks noGrp="1" noChangeArrowheads="1"/>
          </p:cNvSpPr>
          <p:nvPr>
            <p:ph type="body" idx="1"/>
          </p:nvPr>
        </p:nvSpPr>
        <p:spPr/>
        <p:txBody>
          <a:bodyPr/>
          <a:lstStyle/>
          <a:p>
            <a:pPr>
              <a:lnSpc>
                <a:spcPct val="80000"/>
              </a:lnSpc>
            </a:pPr>
            <a:r>
              <a:rPr lang="en-US" altLang="zh-CN" sz="1600"/>
              <a:t>1.IE</a:t>
            </a:r>
            <a:r>
              <a:rPr lang="zh-CN" altLang="en-US" sz="1600"/>
              <a:t>下的事件对象</a:t>
            </a:r>
            <a:r>
              <a:rPr lang="en-US" altLang="zh-CN" sz="1600"/>
              <a:t>window.event</a:t>
            </a:r>
            <a:r>
              <a:rPr lang="zh-CN" altLang="en-US" sz="1600"/>
              <a:t>与</a:t>
            </a:r>
            <a:r>
              <a:rPr lang="en-US" altLang="zh-CN" sz="1600"/>
              <a:t>FF</a:t>
            </a:r>
            <a:r>
              <a:rPr lang="zh-CN" altLang="en-US" sz="1600"/>
              <a:t>下的事件对象</a:t>
            </a:r>
            <a:r>
              <a:rPr lang="en-US" altLang="zh-CN" sz="1600"/>
              <a:t>e.</a:t>
            </a:r>
          </a:p>
          <a:p>
            <a:pPr lvl="1">
              <a:lnSpc>
                <a:spcPct val="80000"/>
              </a:lnSpc>
            </a:pPr>
            <a:r>
              <a:rPr lang="zh-CN" altLang="en-US" sz="1600"/>
              <a:t>在动态绑定事件时，与直接在</a:t>
            </a:r>
            <a:r>
              <a:rPr lang="en-US" altLang="zh-CN" sz="1600"/>
              <a:t>onclick=””</a:t>
            </a:r>
            <a:r>
              <a:rPr lang="zh-CN" altLang="en-US" sz="1600"/>
              <a:t>事件属性中直接写的区别，</a:t>
            </a:r>
            <a:r>
              <a:rPr lang="en-US" altLang="zh-CN" sz="1600"/>
              <a:t>IE</a:t>
            </a:r>
            <a:r>
              <a:rPr lang="zh-CN" altLang="en-US" sz="1600"/>
              <a:t>下的</a:t>
            </a:r>
            <a:r>
              <a:rPr lang="en-US" altLang="zh-CN" sz="1600"/>
              <a:t>window.event.srcElement</a:t>
            </a:r>
            <a:r>
              <a:rPr lang="zh-CN" altLang="en-US" sz="1600"/>
              <a:t>与</a:t>
            </a:r>
            <a:r>
              <a:rPr lang="en-US" altLang="zh-CN" sz="1600"/>
              <a:t>FF</a:t>
            </a:r>
            <a:r>
              <a:rPr lang="zh-CN" altLang="en-US" sz="1600"/>
              <a:t>下的</a:t>
            </a:r>
            <a:r>
              <a:rPr lang="en-US" altLang="zh-CN" sz="1600"/>
              <a:t>e.target</a:t>
            </a:r>
          </a:p>
          <a:p>
            <a:pPr>
              <a:lnSpc>
                <a:spcPct val="80000"/>
              </a:lnSpc>
            </a:pPr>
            <a:r>
              <a:rPr lang="en-US" altLang="zh-CN" sz="1600"/>
              <a:t>2.</a:t>
            </a:r>
            <a:r>
              <a:rPr lang="zh-CN" altLang="en-US" sz="1600"/>
              <a:t>通过开发人员工具，查看不同浏览器的各个对象，以及每个对象的成员。演示</a:t>
            </a:r>
            <a:r>
              <a:rPr lang="en-US" altLang="zh-CN" sz="1600"/>
              <a:t>IE</a:t>
            </a:r>
            <a:r>
              <a:rPr lang="zh-CN" altLang="en-US" sz="1600"/>
              <a:t>、</a:t>
            </a:r>
            <a:r>
              <a:rPr lang="en-US" altLang="zh-CN" sz="1600"/>
              <a:t>FF</a:t>
            </a:r>
          </a:p>
          <a:p>
            <a:pPr>
              <a:lnSpc>
                <a:spcPct val="80000"/>
              </a:lnSpc>
            </a:pPr>
            <a:r>
              <a:rPr lang="en-US" altLang="zh-CN" sz="1600"/>
              <a:t>3.</a:t>
            </a:r>
            <a:r>
              <a:rPr lang="zh-CN" altLang="en-US" sz="1600"/>
              <a:t>方法调用时的（设置函数体内的</a:t>
            </a:r>
            <a:r>
              <a:rPr lang="en-US" altLang="zh-CN" sz="1600"/>
              <a:t>this</a:t>
            </a:r>
            <a:r>
              <a:rPr lang="zh-CN" altLang="en-US" sz="1600"/>
              <a:t>）</a:t>
            </a:r>
          </a:p>
          <a:p>
            <a:pPr lvl="1">
              <a:lnSpc>
                <a:spcPct val="80000"/>
              </a:lnSpc>
            </a:pPr>
            <a:r>
              <a:rPr lang="en-US" altLang="zh-CN" sz="1600"/>
              <a:t>apply(</a:t>
            </a:r>
            <a:r>
              <a:rPr lang="zh-CN" altLang="en-US" sz="1600"/>
              <a:t>对象，参数列表或参数数组</a:t>
            </a:r>
            <a:r>
              <a:rPr lang="en-US" altLang="zh-CN" sz="1600"/>
              <a:t>)</a:t>
            </a:r>
          </a:p>
          <a:p>
            <a:pPr lvl="1">
              <a:lnSpc>
                <a:spcPct val="80000"/>
              </a:lnSpc>
            </a:pPr>
            <a:r>
              <a:rPr lang="en-US" altLang="zh-CN" sz="1600"/>
              <a:t>call(</a:t>
            </a:r>
            <a:r>
              <a:rPr lang="zh-CN" altLang="en-US" sz="1600"/>
              <a:t>对象</a:t>
            </a:r>
            <a:r>
              <a:rPr lang="en-US" altLang="zh-CN" sz="1600"/>
              <a:t>,</a:t>
            </a:r>
            <a:r>
              <a:rPr lang="zh-CN" altLang="en-US" sz="1600"/>
              <a:t>参数列表</a:t>
            </a:r>
            <a:r>
              <a:rPr lang="en-US" altLang="zh-CN" sz="1600"/>
              <a:t>)</a:t>
            </a:r>
          </a:p>
          <a:p>
            <a:pPr lvl="1">
              <a:lnSpc>
                <a:spcPct val="80000"/>
              </a:lnSpc>
            </a:pPr>
            <a:r>
              <a:rPr lang="zh-CN" altLang="en-US" sz="1600"/>
              <a:t>意义：该变函数作用域，让函数与对象更加松耦合，甚至可以实现“继承”。备注</a:t>
            </a:r>
            <a:r>
              <a:rPr lang="en-US" altLang="zh-CN" sz="1600"/>
              <a:t>1.</a:t>
            </a:r>
          </a:p>
          <a:p>
            <a:pPr>
              <a:lnSpc>
                <a:spcPct val="80000"/>
              </a:lnSpc>
            </a:pPr>
            <a:r>
              <a:rPr lang="en-US" altLang="zh-CN" sz="1600"/>
              <a:t>4.arguments</a:t>
            </a:r>
            <a:r>
              <a:rPr lang="en-US" altLang="zh-CN" sz="1600" b="1"/>
              <a:t>.</a:t>
            </a:r>
            <a:r>
              <a:rPr lang="en-US" altLang="zh-CN" sz="1600"/>
              <a:t>callee</a:t>
            </a:r>
            <a:r>
              <a:rPr lang="en-US" altLang="zh-CN" sz="1600" b="1"/>
              <a:t>()//</a:t>
            </a:r>
            <a:r>
              <a:rPr lang="zh-CN" altLang="en-US" sz="1600" b="1"/>
              <a:t>递归调用时用</a:t>
            </a:r>
          </a:p>
          <a:p>
            <a:pPr lvl="1">
              <a:lnSpc>
                <a:spcPct val="80000"/>
              </a:lnSpc>
            </a:pPr>
            <a:r>
              <a:rPr lang="en-US" altLang="zh-CN" sz="1600"/>
              <a:t>alert</a:t>
            </a:r>
            <a:r>
              <a:rPr lang="en-US" altLang="zh-CN" sz="1600" b="1"/>
              <a:t>(</a:t>
            </a:r>
            <a:r>
              <a:rPr lang="en-US" altLang="zh-CN" sz="1600"/>
              <a:t>arguments</a:t>
            </a:r>
            <a:r>
              <a:rPr lang="en-US" altLang="zh-CN" sz="1600" b="1"/>
              <a:t>.</a:t>
            </a:r>
            <a:r>
              <a:rPr lang="en-US" altLang="zh-CN" sz="1600"/>
              <a:t>callee</a:t>
            </a:r>
            <a:r>
              <a:rPr lang="en-US" altLang="zh-CN" sz="1600" b="1"/>
              <a:t>);</a:t>
            </a:r>
          </a:p>
          <a:p>
            <a:pPr>
              <a:lnSpc>
                <a:spcPct val="80000"/>
              </a:lnSpc>
            </a:pPr>
            <a:r>
              <a:rPr lang="en-US" altLang="zh-CN" sz="1600"/>
              <a:t>5.</a:t>
            </a:r>
            <a:r>
              <a:rPr lang="zh-CN" altLang="en-US" sz="1600"/>
              <a:t>函数的属性：</a:t>
            </a:r>
            <a:r>
              <a:rPr lang="en-US" altLang="zh-CN" sz="1600"/>
              <a:t>prototype</a:t>
            </a:r>
            <a:r>
              <a:rPr lang="zh-CN" altLang="en-US" sz="1600"/>
              <a:t>（对象原型）</a:t>
            </a:r>
          </a:p>
          <a:p>
            <a:pPr lvl="1">
              <a:lnSpc>
                <a:spcPct val="80000"/>
              </a:lnSpc>
            </a:pPr>
            <a:r>
              <a:rPr lang="zh-CN" altLang="en-US" sz="1600"/>
              <a:t>举例说明什么是原型</a:t>
            </a:r>
          </a:p>
          <a:p>
            <a:pPr lvl="1">
              <a:lnSpc>
                <a:spcPct val="80000"/>
              </a:lnSpc>
            </a:pPr>
            <a:r>
              <a:rPr lang="zh-CN" altLang="en-US" sz="1600"/>
              <a:t>原型中的属性，可以理解为“只读”、“共享”的。</a:t>
            </a:r>
          </a:p>
          <a:p>
            <a:pPr lvl="1">
              <a:lnSpc>
                <a:spcPct val="80000"/>
              </a:lnSpc>
            </a:pPr>
            <a:r>
              <a:rPr lang="en-US" altLang="zh-CN" sz="1600"/>
              <a:t>Js</a:t>
            </a:r>
            <a:r>
              <a:rPr lang="zh-CN" altLang="en-US" sz="1600"/>
              <a:t>中继承的原理→通过“原型链”实现。</a:t>
            </a:r>
          </a:p>
        </p:txBody>
      </p:sp>
    </p:spTree>
    <p:extLst>
      <p:ext uri="{BB962C8B-B14F-4D97-AF65-F5344CB8AC3E}">
        <p14:creationId xmlns:p14="http://schemas.microsoft.com/office/powerpoint/2010/main" val="3672172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zh-CN" altLang="en-US"/>
              <a:t>事件</a:t>
            </a:r>
            <a:endParaRPr lang="en-US" altLang="zh-CN"/>
          </a:p>
        </p:txBody>
      </p:sp>
      <p:sp>
        <p:nvSpPr>
          <p:cNvPr id="14339" name="Rectangle 3"/>
          <p:cNvSpPr>
            <a:spLocks noGrp="1" noChangeArrowheads="1"/>
          </p:cNvSpPr>
          <p:nvPr>
            <p:ph type="body" idx="4294967295"/>
          </p:nvPr>
        </p:nvSpPr>
        <p:spPr>
          <a:xfrm>
            <a:off x="620713" y="1993900"/>
            <a:ext cx="7983537" cy="4243388"/>
          </a:xfrm>
        </p:spPr>
        <p:txBody>
          <a:bodyPr>
            <a:normAutofit lnSpcReduction="10000"/>
          </a:bodyPr>
          <a:lstStyle/>
          <a:p>
            <a:pPr marL="381000" indent="-381000">
              <a:lnSpc>
                <a:spcPct val="90000"/>
              </a:lnSpc>
            </a:pPr>
            <a:r>
              <a:rPr lang="zh-CN" altLang="en-US"/>
              <a:t>在</a:t>
            </a:r>
            <a:r>
              <a:rPr lang="en-US" altLang="zh-CN"/>
              <a:t>DOM</a:t>
            </a:r>
            <a:r>
              <a:rPr lang="zh-CN" altLang="en-US"/>
              <a:t>中有很多事件。演示：</a:t>
            </a:r>
          </a:p>
          <a:p>
            <a:pPr marL="838200" lvl="1" indent="-381000">
              <a:lnSpc>
                <a:spcPct val="90000"/>
              </a:lnSpc>
              <a:buFontTx/>
              <a:buAutoNum type="arabicPeriod"/>
            </a:pPr>
            <a:r>
              <a:rPr lang="zh-CN" altLang="en-US" sz="1800"/>
              <a:t> </a:t>
            </a:r>
            <a:r>
              <a:rPr lang="en-US" altLang="zh-CN" sz="1800"/>
              <a:t>&lt;body onmousedown=“alert(‘</a:t>
            </a:r>
            <a:r>
              <a:rPr lang="zh-CN" altLang="en-US" sz="1800"/>
              <a:t>别点我！</a:t>
            </a:r>
            <a:r>
              <a:rPr lang="en-US" altLang="zh-CN" sz="1800"/>
              <a:t>’);”&gt;//</a:t>
            </a:r>
            <a:r>
              <a:rPr lang="zh-CN" altLang="en-US" sz="1800">
                <a:solidFill>
                  <a:srgbClr val="FF0000"/>
                </a:solidFill>
              </a:rPr>
              <a:t>注意</a:t>
            </a:r>
            <a:r>
              <a:rPr lang="en-US" altLang="zh-CN" sz="1800">
                <a:solidFill>
                  <a:srgbClr val="FF0000"/>
                </a:solidFill>
              </a:rPr>
              <a:t>body</a:t>
            </a:r>
            <a:r>
              <a:rPr lang="zh-CN" altLang="en-US" sz="1800">
                <a:solidFill>
                  <a:srgbClr val="FF0000"/>
                </a:solidFill>
              </a:rPr>
              <a:t>的范围。</a:t>
            </a:r>
          </a:p>
          <a:p>
            <a:pPr marL="838200" lvl="1" indent="-381000">
              <a:lnSpc>
                <a:spcPct val="90000"/>
              </a:lnSpc>
              <a:buFontTx/>
              <a:buAutoNum type="arabicPeriod"/>
            </a:pPr>
            <a:r>
              <a:rPr lang="zh-CN" altLang="en-US" sz="1800"/>
              <a:t>有时事件的响应代码比较多，就要放到一个函数中：</a:t>
            </a:r>
          </a:p>
          <a:p>
            <a:pPr marL="1295400" lvl="2" indent="-381000">
              <a:lnSpc>
                <a:spcPct val="90000"/>
              </a:lnSpc>
            </a:pPr>
            <a:r>
              <a:rPr lang="en-US" altLang="zh-CN" sz="1800"/>
              <a:t>&lt;script</a:t>
            </a:r>
            <a:r>
              <a:rPr lang="en-US" altLang="zh-CN" sz="1800" b="1"/>
              <a:t> </a:t>
            </a:r>
            <a:r>
              <a:rPr lang="en-US" altLang="zh-CN" sz="1800"/>
              <a:t>type="text/javascript"&gt;</a:t>
            </a:r>
            <a:endParaRPr lang="en-US" altLang="zh-CN" sz="1800" b="1"/>
          </a:p>
          <a:p>
            <a:pPr marL="1295400" lvl="2" indent="-381000">
              <a:lnSpc>
                <a:spcPct val="90000"/>
              </a:lnSpc>
            </a:pPr>
            <a:r>
              <a:rPr lang="en-US" altLang="zh-CN" sz="1800" b="1"/>
              <a:t>        </a:t>
            </a:r>
            <a:r>
              <a:rPr lang="en-US" altLang="zh-CN" sz="1800"/>
              <a:t>function</a:t>
            </a:r>
            <a:r>
              <a:rPr lang="en-US" altLang="zh-CN" sz="1800" b="1"/>
              <a:t> </a:t>
            </a:r>
            <a:r>
              <a:rPr lang="en-US" altLang="zh-CN" sz="1800"/>
              <a:t>UserMouseDown</a:t>
            </a:r>
            <a:r>
              <a:rPr lang="en-US" altLang="zh-CN" sz="1800" b="1"/>
              <a:t>() {</a:t>
            </a:r>
          </a:p>
          <a:p>
            <a:pPr marL="1295400" lvl="2" indent="-381000">
              <a:lnSpc>
                <a:spcPct val="90000"/>
              </a:lnSpc>
            </a:pPr>
            <a:r>
              <a:rPr lang="en-US" altLang="zh-CN" sz="1800" b="1"/>
              <a:t>            </a:t>
            </a:r>
            <a:r>
              <a:rPr lang="en-US" altLang="zh-CN" sz="1800"/>
              <a:t>alert</a:t>
            </a:r>
            <a:r>
              <a:rPr lang="en-US" altLang="zh-CN" sz="1800" b="1"/>
              <a:t>(</a:t>
            </a:r>
            <a:r>
              <a:rPr lang="en-US" altLang="zh-CN" sz="1800"/>
              <a:t>'</a:t>
            </a:r>
            <a:r>
              <a:rPr lang="zh-CN" altLang="en-US" sz="1800"/>
              <a:t>网页被你点坏了</a:t>
            </a:r>
            <a:r>
              <a:rPr lang="en-US" altLang="zh-CN" sz="1800"/>
              <a:t>&gt;_&lt;~~,</a:t>
            </a:r>
            <a:r>
              <a:rPr lang="zh-CN" altLang="en-US" sz="1800"/>
              <a:t>赔吧！</a:t>
            </a:r>
            <a:r>
              <a:rPr lang="en-US" altLang="zh-CN" sz="1800"/>
              <a:t>'</a:t>
            </a:r>
            <a:r>
              <a:rPr lang="en-US" altLang="zh-CN" sz="1800" b="1"/>
              <a:t>);</a:t>
            </a:r>
          </a:p>
          <a:p>
            <a:pPr marL="1295400" lvl="2" indent="-381000">
              <a:lnSpc>
                <a:spcPct val="90000"/>
              </a:lnSpc>
            </a:pPr>
            <a:r>
              <a:rPr lang="en-US" altLang="zh-CN" sz="1800" b="1"/>
              <a:t>            </a:t>
            </a:r>
            <a:r>
              <a:rPr lang="en-US" altLang="zh-CN" sz="1800"/>
              <a:t>alert</a:t>
            </a:r>
            <a:r>
              <a:rPr lang="en-US" altLang="zh-CN" sz="1800" b="1"/>
              <a:t>(</a:t>
            </a:r>
            <a:r>
              <a:rPr lang="en-US" altLang="zh-CN" sz="1800"/>
              <a:t>'</a:t>
            </a:r>
            <a:r>
              <a:rPr lang="zh-CN" altLang="en-US" sz="1800"/>
              <a:t>逗你玩呢</a:t>
            </a:r>
            <a:r>
              <a:rPr lang="en-US" altLang="zh-CN" sz="1800"/>
              <a:t>~~'</a:t>
            </a:r>
            <a:r>
              <a:rPr lang="en-US" altLang="zh-CN" sz="1800" b="1"/>
              <a:t>);</a:t>
            </a:r>
          </a:p>
          <a:p>
            <a:pPr marL="1295400" lvl="2" indent="-381000">
              <a:lnSpc>
                <a:spcPct val="90000"/>
              </a:lnSpc>
            </a:pPr>
            <a:r>
              <a:rPr lang="en-US" altLang="zh-CN" sz="1800" b="1"/>
              <a:t>        }</a:t>
            </a:r>
          </a:p>
          <a:p>
            <a:pPr marL="1295400" lvl="2" indent="-381000">
              <a:lnSpc>
                <a:spcPct val="90000"/>
              </a:lnSpc>
            </a:pPr>
            <a:r>
              <a:rPr lang="en-US" altLang="zh-CN" sz="1800" b="1"/>
              <a:t> </a:t>
            </a:r>
            <a:r>
              <a:rPr lang="en-US" altLang="zh-CN" sz="1800"/>
              <a:t>&lt;/script&gt;</a:t>
            </a:r>
          </a:p>
          <a:p>
            <a:pPr marL="1295400" lvl="2" indent="-381000">
              <a:lnSpc>
                <a:spcPct val="90000"/>
              </a:lnSpc>
            </a:pPr>
            <a:r>
              <a:rPr lang="en-US" altLang="zh-CN" sz="1800"/>
              <a:t>&lt;input type="button" value="</a:t>
            </a:r>
            <a:r>
              <a:rPr lang="zh-CN" altLang="en-US" sz="1800"/>
              <a:t>按钮</a:t>
            </a:r>
            <a:r>
              <a:rPr lang="en-US" altLang="zh-CN" sz="1800"/>
              <a:t>" onmousedown="UserMouseDown();" /&gt;</a:t>
            </a:r>
          </a:p>
          <a:p>
            <a:pPr marL="381000" indent="-381000">
              <a:lnSpc>
                <a:spcPct val="90000"/>
              </a:lnSpc>
            </a:pPr>
            <a:r>
              <a:rPr lang="en-US" altLang="zh-CN" sz="1800"/>
              <a:t>onmousedown=“UserMouseDown();”</a:t>
            </a:r>
            <a:r>
              <a:rPr lang="zh-CN" altLang="en-US" sz="1800"/>
              <a:t>中，</a:t>
            </a:r>
            <a:r>
              <a:rPr lang="en-US" altLang="zh-CN" sz="1800">
                <a:solidFill>
                  <a:srgbClr val="FF0000"/>
                </a:solidFill>
              </a:rPr>
              <a:t>UserMouseDown</a:t>
            </a:r>
            <a:r>
              <a:rPr lang="zh-CN" altLang="en-US" sz="1800">
                <a:solidFill>
                  <a:srgbClr val="FF0000"/>
                </a:solidFill>
              </a:rPr>
              <a:t>后的括号不能丢（不能写成</a:t>
            </a:r>
            <a:r>
              <a:rPr lang="en-US" altLang="zh-CN" sz="1800">
                <a:solidFill>
                  <a:srgbClr val="FF0000"/>
                </a:solidFill>
              </a:rPr>
              <a:t>onmousedown=“UserMouseDown” </a:t>
            </a:r>
            <a:r>
              <a:rPr lang="zh-CN" altLang="en-US" sz="1800">
                <a:solidFill>
                  <a:srgbClr val="FF0000"/>
                </a:solidFill>
              </a:rPr>
              <a:t>），带</a:t>
            </a:r>
            <a:r>
              <a:rPr lang="en-US" altLang="zh-CN" sz="1800">
                <a:solidFill>
                  <a:srgbClr val="FF0000"/>
                </a:solidFill>
              </a:rPr>
              <a:t>()</a:t>
            </a:r>
            <a:r>
              <a:rPr lang="zh-CN" altLang="en-US" sz="1800">
                <a:solidFill>
                  <a:srgbClr val="FF0000"/>
                </a:solidFill>
              </a:rPr>
              <a:t>表示调用函数，直接写函数名表示设置事件的处理函数为</a:t>
            </a:r>
            <a:r>
              <a:rPr lang="en-US" altLang="zh-CN" sz="1800">
                <a:solidFill>
                  <a:srgbClr val="FF0000"/>
                </a:solidFill>
              </a:rPr>
              <a:t>UserMouseDown</a:t>
            </a:r>
            <a:r>
              <a:rPr lang="zh-CN" altLang="en-US" sz="1800">
                <a:solidFill>
                  <a:srgbClr val="FF0000"/>
                </a:solidFill>
              </a:rPr>
              <a:t>。</a:t>
            </a:r>
          </a:p>
        </p:txBody>
      </p:sp>
    </p:spTree>
    <p:extLst>
      <p:ext uri="{BB962C8B-B14F-4D97-AF65-F5344CB8AC3E}">
        <p14:creationId xmlns:p14="http://schemas.microsoft.com/office/powerpoint/2010/main" val="3584715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zh-CN" altLang="zh-CN"/>
              <a:t>动态设置事件</a:t>
            </a:r>
          </a:p>
        </p:txBody>
      </p:sp>
      <p:sp>
        <p:nvSpPr>
          <p:cNvPr id="16387" name="Rectangle 3"/>
          <p:cNvSpPr>
            <a:spLocks noGrp="1" noChangeArrowheads="1"/>
          </p:cNvSpPr>
          <p:nvPr>
            <p:ph type="body" idx="4294967295"/>
          </p:nvPr>
        </p:nvSpPr>
        <p:spPr/>
        <p:txBody>
          <a:bodyPr>
            <a:normAutofit lnSpcReduction="10000"/>
          </a:bodyPr>
          <a:lstStyle/>
          <a:p>
            <a:pPr>
              <a:lnSpc>
                <a:spcPct val="80000"/>
              </a:lnSpc>
            </a:pPr>
            <a:r>
              <a:rPr lang="en-US" altLang="zh-CN"/>
              <a:t>JavaScript</a:t>
            </a:r>
            <a:r>
              <a:rPr lang="zh-CN" altLang="en-US"/>
              <a:t>也可以像</a:t>
            </a:r>
            <a:r>
              <a:rPr lang="en-US" altLang="zh-CN"/>
              <a:t>.Net</a:t>
            </a:r>
            <a:r>
              <a:rPr lang="zh-CN" altLang="en-US"/>
              <a:t>中那样动态设置事件，</a:t>
            </a:r>
            <a:r>
              <a:rPr lang="en-US" altLang="zh-CN"/>
              <a:t>Button.Click+=…</a:t>
            </a:r>
          </a:p>
          <a:p>
            <a:pPr lvl="1">
              <a:lnSpc>
                <a:spcPct val="80000"/>
              </a:lnSpc>
            </a:pPr>
            <a:r>
              <a:rPr lang="en-US" altLang="zh-CN" sz="1800"/>
              <a:t>&lt;script type="text/javascript"&gt;</a:t>
            </a:r>
          </a:p>
          <a:p>
            <a:pPr lvl="1">
              <a:lnSpc>
                <a:spcPct val="80000"/>
              </a:lnSpc>
            </a:pPr>
            <a:r>
              <a:rPr lang="en-US" altLang="zh-CN" sz="1800"/>
              <a:t>function F1() {     alert('In F1');     }</a:t>
            </a:r>
          </a:p>
          <a:p>
            <a:pPr lvl="1">
              <a:lnSpc>
                <a:spcPct val="80000"/>
              </a:lnSpc>
            </a:pPr>
            <a:r>
              <a:rPr lang="en-US" altLang="zh-CN" sz="1800"/>
              <a:t>function F2() {     alert('In F2');     }</a:t>
            </a:r>
          </a:p>
          <a:p>
            <a:pPr lvl="1">
              <a:lnSpc>
                <a:spcPct val="80000"/>
              </a:lnSpc>
            </a:pPr>
            <a:r>
              <a:rPr lang="en-US" altLang="zh-CN" sz="1800"/>
              <a:t>&lt;/script&gt;</a:t>
            </a:r>
          </a:p>
          <a:p>
            <a:pPr lvl="1">
              <a:lnSpc>
                <a:spcPct val="80000"/>
              </a:lnSpc>
            </a:pPr>
            <a:r>
              <a:rPr lang="en-US" altLang="zh-CN" sz="1800"/>
              <a:t>&lt;input type="button" value="</a:t>
            </a:r>
            <a:r>
              <a:rPr lang="zh-CN" altLang="en-US" sz="1800"/>
              <a:t>关联</a:t>
            </a:r>
            <a:r>
              <a:rPr lang="en-US" altLang="zh-CN" sz="1800"/>
              <a:t>F1" onclick="document.onclick=F1;" /&gt;</a:t>
            </a:r>
          </a:p>
          <a:p>
            <a:pPr lvl="1">
              <a:lnSpc>
                <a:spcPct val="80000"/>
              </a:lnSpc>
            </a:pPr>
            <a:r>
              <a:rPr lang="en-US" altLang="zh-CN" sz="1800"/>
              <a:t>&lt;input type="button" value="</a:t>
            </a:r>
            <a:r>
              <a:rPr lang="zh-CN" altLang="en-US" sz="1800"/>
              <a:t>关联</a:t>
            </a:r>
            <a:r>
              <a:rPr lang="en-US" altLang="zh-CN" sz="1800"/>
              <a:t>F2" onclick="document.onclick=F2;" /&gt;</a:t>
            </a:r>
          </a:p>
          <a:p>
            <a:pPr>
              <a:lnSpc>
                <a:spcPct val="80000"/>
              </a:lnSpc>
            </a:pPr>
            <a:r>
              <a:rPr lang="zh-CN" altLang="en-US"/>
              <a:t>注意： </a:t>
            </a:r>
            <a:r>
              <a:rPr lang="en-US" altLang="zh-CN">
                <a:solidFill>
                  <a:srgbClr val="FF0000"/>
                </a:solidFill>
              </a:rPr>
              <a:t>onclick=“document.onclick=F1;” </a:t>
            </a:r>
            <a:r>
              <a:rPr lang="zh-CN" altLang="en-US">
                <a:solidFill>
                  <a:srgbClr val="FF0000"/>
                </a:solidFill>
              </a:rPr>
              <a:t>此处的</a:t>
            </a:r>
            <a:r>
              <a:rPr lang="en-US" altLang="zh-CN">
                <a:solidFill>
                  <a:srgbClr val="FF0000"/>
                </a:solidFill>
              </a:rPr>
              <a:t>F1</a:t>
            </a:r>
            <a:r>
              <a:rPr lang="zh-CN" altLang="en-US">
                <a:solidFill>
                  <a:srgbClr val="FF0000"/>
                </a:solidFill>
              </a:rPr>
              <a:t>不要加括号，加括号就编程了调用</a:t>
            </a:r>
            <a:r>
              <a:rPr lang="en-US" altLang="zh-CN">
                <a:solidFill>
                  <a:srgbClr val="FF0000"/>
                </a:solidFill>
              </a:rPr>
              <a:t>F1()</a:t>
            </a:r>
            <a:r>
              <a:rPr lang="zh-CN" altLang="en-US">
                <a:solidFill>
                  <a:srgbClr val="FF0000"/>
                </a:solidFill>
              </a:rPr>
              <a:t>函数，并且把返回值赋值给</a:t>
            </a:r>
            <a:r>
              <a:rPr lang="en-US" altLang="zh-CN">
                <a:solidFill>
                  <a:srgbClr val="FF0000"/>
                </a:solidFill>
              </a:rPr>
              <a:t>document.onclick</a:t>
            </a:r>
            <a:r>
              <a:rPr lang="zh-CN" altLang="en-US">
                <a:solidFill>
                  <a:srgbClr val="FF0000"/>
                </a:solidFill>
              </a:rPr>
              <a:t>了。</a:t>
            </a:r>
          </a:p>
          <a:p>
            <a:pPr>
              <a:lnSpc>
                <a:spcPct val="80000"/>
              </a:lnSpc>
            </a:pPr>
            <a:r>
              <a:rPr lang="zh-CN" altLang="en-US"/>
              <a:t>可以通过</a:t>
            </a:r>
            <a:r>
              <a:rPr lang="en-US" altLang="zh-CN"/>
              <a:t>winform</a:t>
            </a:r>
            <a:r>
              <a:rPr lang="zh-CN" altLang="en-US"/>
              <a:t>的事件来演示</a:t>
            </a:r>
            <a:r>
              <a:rPr lang="en-US" altLang="zh-CN"/>
              <a:t>onclick=“hanshu()”</a:t>
            </a:r>
            <a:r>
              <a:rPr lang="zh-CN" altLang="en-US"/>
              <a:t>与</a:t>
            </a:r>
            <a:r>
              <a:rPr lang="en-US" altLang="zh-CN"/>
              <a:t>onclick=hanshu;</a:t>
            </a:r>
            <a:r>
              <a:rPr lang="zh-CN" altLang="en-US"/>
              <a:t>的区别。</a:t>
            </a:r>
          </a:p>
          <a:p>
            <a:pPr>
              <a:lnSpc>
                <a:spcPct val="80000"/>
              </a:lnSpc>
            </a:pPr>
            <a:endParaRPr lang="en-US" altLang="zh-CN"/>
          </a:p>
        </p:txBody>
      </p:sp>
    </p:spTree>
    <p:extLst>
      <p:ext uri="{BB962C8B-B14F-4D97-AF65-F5344CB8AC3E}">
        <p14:creationId xmlns:p14="http://schemas.microsoft.com/office/powerpoint/2010/main" val="317913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3200"/>
              <a:t>window</a:t>
            </a:r>
            <a:r>
              <a:rPr lang="zh-CN" altLang="en-US" sz="3200"/>
              <a:t>对象</a:t>
            </a:r>
            <a:r>
              <a:rPr lang="en-US" altLang="zh-CN" sz="3200"/>
              <a:t>(Dom</a:t>
            </a:r>
            <a:r>
              <a:rPr lang="zh-CN" altLang="en-US" sz="3200"/>
              <a:t>中的一个顶级对象。</a:t>
            </a:r>
            <a:r>
              <a:rPr lang="en-US" altLang="zh-CN" sz="3200"/>
              <a:t>)</a:t>
            </a:r>
          </a:p>
        </p:txBody>
      </p:sp>
      <p:sp>
        <p:nvSpPr>
          <p:cNvPr id="18435" name="Rectangle 3"/>
          <p:cNvSpPr>
            <a:spLocks noGrp="1" noChangeArrowheads="1"/>
          </p:cNvSpPr>
          <p:nvPr>
            <p:ph type="body" idx="4294967295"/>
          </p:nvPr>
        </p:nvSpPr>
        <p:spPr>
          <a:xfrm>
            <a:off x="755650" y="1857375"/>
            <a:ext cx="7696200" cy="4230688"/>
          </a:xfrm>
        </p:spPr>
        <p:txBody>
          <a:bodyPr>
            <a:normAutofit lnSpcReduction="10000"/>
          </a:bodyPr>
          <a:lstStyle/>
          <a:p>
            <a:r>
              <a:rPr lang="en-US" altLang="zh-CN"/>
              <a:t>window</a:t>
            </a:r>
            <a:r>
              <a:rPr lang="zh-CN" altLang="en-US"/>
              <a:t>对象代表当前浏览器窗口。</a:t>
            </a:r>
          </a:p>
          <a:p>
            <a:r>
              <a:rPr lang="zh-CN" altLang="en-US">
                <a:solidFill>
                  <a:srgbClr val="FF0000"/>
                </a:solidFill>
              </a:rPr>
              <a:t>使用</a:t>
            </a:r>
            <a:r>
              <a:rPr lang="en-US" altLang="zh-CN">
                <a:solidFill>
                  <a:srgbClr val="FF0000"/>
                </a:solidFill>
              </a:rPr>
              <a:t>window</a:t>
            </a:r>
            <a:r>
              <a:rPr lang="zh-CN" altLang="en-US">
                <a:solidFill>
                  <a:srgbClr val="FF0000"/>
                </a:solidFill>
              </a:rPr>
              <a:t>对象的属性、方法的时候可以省略</a:t>
            </a:r>
            <a:r>
              <a:rPr lang="en-US" altLang="zh-CN">
                <a:solidFill>
                  <a:srgbClr val="FF0000"/>
                </a:solidFill>
              </a:rPr>
              <a:t>window</a:t>
            </a:r>
            <a:r>
              <a:rPr lang="zh-CN" altLang="en-US"/>
              <a:t>。</a:t>
            </a:r>
          </a:p>
          <a:p>
            <a:r>
              <a:rPr lang="zh-CN" altLang="en-US"/>
              <a:t>比如：</a:t>
            </a:r>
          </a:p>
          <a:p>
            <a:pPr lvl="1"/>
            <a:r>
              <a:rPr lang="en-US" altLang="zh-CN"/>
              <a:t>window.alert(‘hello');</a:t>
            </a:r>
            <a:r>
              <a:rPr lang="zh-CN" altLang="en-US"/>
              <a:t>可以省略成</a:t>
            </a:r>
            <a:r>
              <a:rPr lang="en-US" altLang="zh-CN"/>
              <a:t>alert(‘hello');</a:t>
            </a:r>
          </a:p>
          <a:p>
            <a:pPr lvl="1"/>
            <a:r>
              <a:rPr lang="en-US" altLang="zh-CN"/>
              <a:t>window.document</a:t>
            </a:r>
            <a:r>
              <a:rPr lang="zh-CN" altLang="en-US"/>
              <a:t>可以直接写</a:t>
            </a:r>
            <a:r>
              <a:rPr lang="en-US" altLang="zh-CN"/>
              <a:t>document</a:t>
            </a:r>
          </a:p>
          <a:p>
            <a:r>
              <a:rPr lang="zh-CN" altLang="en-US"/>
              <a:t>能不写</a:t>
            </a:r>
            <a:r>
              <a:rPr lang="en-US" altLang="zh-CN"/>
              <a:t>window</a:t>
            </a:r>
            <a:r>
              <a:rPr lang="zh-CN" altLang="en-US"/>
              <a:t>就不要写，这样可以减少</a:t>
            </a:r>
            <a:r>
              <a:rPr lang="en-US" altLang="zh-CN"/>
              <a:t>js</a:t>
            </a:r>
            <a:r>
              <a:rPr lang="zh-CN" altLang="en-US"/>
              <a:t>文件的字节数。</a:t>
            </a:r>
          </a:p>
        </p:txBody>
      </p:sp>
    </p:spTree>
    <p:extLst>
      <p:ext uri="{BB962C8B-B14F-4D97-AF65-F5344CB8AC3E}">
        <p14:creationId xmlns:p14="http://schemas.microsoft.com/office/powerpoint/2010/main" val="116710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84213" y="404813"/>
            <a:ext cx="7696200" cy="1439862"/>
          </a:xfrm>
        </p:spPr>
        <p:txBody>
          <a:bodyPr/>
          <a:lstStyle/>
          <a:p>
            <a:r>
              <a:rPr lang="en-US" altLang="zh-CN"/>
              <a:t>window</a:t>
            </a:r>
            <a:r>
              <a:rPr lang="zh-CN" altLang="en-US"/>
              <a:t>对象的方法</a:t>
            </a:r>
            <a:r>
              <a:rPr lang="en-US" altLang="zh-CN"/>
              <a:t>1</a:t>
            </a:r>
          </a:p>
        </p:txBody>
      </p:sp>
      <p:sp>
        <p:nvSpPr>
          <p:cNvPr id="20483" name="Rectangle 3"/>
          <p:cNvSpPr>
            <a:spLocks noGrp="1" noChangeArrowheads="1"/>
          </p:cNvSpPr>
          <p:nvPr>
            <p:ph type="body" idx="4294967295"/>
          </p:nvPr>
        </p:nvSpPr>
        <p:spPr/>
        <p:txBody>
          <a:bodyPr/>
          <a:lstStyle/>
          <a:p>
            <a:r>
              <a:rPr lang="en-US" altLang="zh-CN"/>
              <a:t>window.alert(‘</a:t>
            </a:r>
            <a:r>
              <a:rPr lang="zh-CN" altLang="en-US"/>
              <a:t>大家好！’</a:t>
            </a:r>
            <a:r>
              <a:rPr lang="en-US" altLang="zh-CN"/>
              <a:t>);//</a:t>
            </a:r>
            <a:r>
              <a:rPr lang="zh-CN" altLang="en-US"/>
              <a:t>弹出警告对话框</a:t>
            </a:r>
          </a:p>
          <a:p>
            <a:r>
              <a:rPr lang="en-US" altLang="zh-CN"/>
              <a:t>window.confirm(‘</a:t>
            </a:r>
            <a:r>
              <a:rPr lang="zh-CN" altLang="en-US"/>
              <a:t>确定要删除吗？’</a:t>
            </a:r>
            <a:r>
              <a:rPr lang="en-US" altLang="zh-CN"/>
              <a:t>);//</a:t>
            </a:r>
            <a:r>
              <a:rPr lang="zh-CN" altLang="en-US"/>
              <a:t>确定、取消对话框，返回</a:t>
            </a:r>
            <a:r>
              <a:rPr lang="en-US" altLang="zh-CN"/>
              <a:t>true</a:t>
            </a:r>
            <a:r>
              <a:rPr lang="zh-CN" altLang="en-US"/>
              <a:t>或</a:t>
            </a:r>
            <a:r>
              <a:rPr lang="en-US" altLang="zh-CN"/>
              <a:t>false;</a:t>
            </a:r>
            <a:endParaRPr lang="zh-CN" altLang="en-US"/>
          </a:p>
          <a:p>
            <a:r>
              <a:rPr lang="en-US" altLang="zh-CN"/>
              <a:t>window.navigate(url);//</a:t>
            </a:r>
            <a:r>
              <a:rPr lang="zh-CN" altLang="en-US"/>
              <a:t>将网页重新导航到</a:t>
            </a:r>
            <a:r>
              <a:rPr lang="en-US" altLang="zh-CN"/>
              <a:t>url,</a:t>
            </a:r>
            <a:r>
              <a:rPr lang="zh-CN" altLang="en-US"/>
              <a:t>只支持</a:t>
            </a:r>
            <a:r>
              <a:rPr lang="en-US" altLang="zh-CN"/>
              <a:t>IE</a:t>
            </a:r>
            <a:r>
              <a:rPr lang="zh-CN" altLang="en-US"/>
              <a:t>、</a:t>
            </a:r>
            <a:r>
              <a:rPr lang="en-US" altLang="zh-CN"/>
              <a:t>Opera11.6,</a:t>
            </a:r>
            <a:r>
              <a:rPr lang="zh-CN" altLang="en-US"/>
              <a:t>建议使用</a:t>
            </a:r>
            <a:r>
              <a:rPr lang="en-US" altLang="zh-CN">
                <a:solidFill>
                  <a:srgbClr val="0000FF"/>
                </a:solidFill>
              </a:rPr>
              <a:t>window.location.href=‘url’;//</a:t>
            </a:r>
            <a:r>
              <a:rPr lang="zh-CN" altLang="en-US">
                <a:solidFill>
                  <a:srgbClr val="0000FF"/>
                </a:solidFill>
              </a:rPr>
              <a:t>支持大多数浏览器</a:t>
            </a:r>
            <a:endParaRPr lang="zh-CN" altLang="en-US"/>
          </a:p>
        </p:txBody>
      </p:sp>
    </p:spTree>
    <p:extLst>
      <p:ext uri="{BB962C8B-B14F-4D97-AF65-F5344CB8AC3E}">
        <p14:creationId xmlns:p14="http://schemas.microsoft.com/office/powerpoint/2010/main" val="1114741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132</TotalTime>
  <Words>16214</Words>
  <Application>Microsoft Office PowerPoint</Application>
  <PresentationFormat>全屏显示(4:3)</PresentationFormat>
  <Paragraphs>1736</Paragraphs>
  <Slides>53</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华文行楷</vt:lpstr>
      <vt:lpstr>宋体</vt:lpstr>
      <vt:lpstr>宋体</vt:lpstr>
      <vt:lpstr>Arial</vt:lpstr>
      <vt:lpstr>Calibri</vt:lpstr>
      <vt:lpstr>Times New Roman</vt:lpstr>
      <vt:lpstr>Verdana</vt:lpstr>
      <vt:lpstr>Wingdings</vt:lpstr>
      <vt:lpstr>Office 主题</vt:lpstr>
      <vt:lpstr>DOM操作</vt:lpstr>
      <vt:lpstr>DOM入门</vt:lpstr>
      <vt:lpstr>DOM模型</vt:lpstr>
      <vt:lpstr>PowerPoint 演示文稿</vt:lpstr>
      <vt:lpstr>获取页面元素</vt:lpstr>
      <vt:lpstr>事件</vt:lpstr>
      <vt:lpstr>动态设置事件</vt:lpstr>
      <vt:lpstr>window对象(Dom中的一个顶级对象。)</vt:lpstr>
      <vt:lpstr>window对象的方法1</vt:lpstr>
      <vt:lpstr>window对象的方法2</vt:lpstr>
      <vt:lpstr>window对象的方法3</vt:lpstr>
      <vt:lpstr>body、document对象的事件</vt:lpstr>
      <vt:lpstr>其他事件</vt:lpstr>
      <vt:lpstr>window对象的属性1</vt:lpstr>
      <vt:lpstr>window对象的属性2</vt:lpstr>
      <vt:lpstr>window对象的属性3</vt:lpstr>
      <vt:lpstr>window对象的属性4</vt:lpstr>
      <vt:lpstr>window对象的属性4</vt:lpstr>
      <vt:lpstr>window对象的属性5---document</vt:lpstr>
      <vt:lpstr>window对象的属性6---document</vt:lpstr>
      <vt:lpstr>window对象的属性7---document</vt:lpstr>
      <vt:lpstr>事件冒泡</vt:lpstr>
      <vt:lpstr>事件中的this</vt:lpstr>
      <vt:lpstr>动态创建DOM</vt:lpstr>
      <vt:lpstr>innerText和innerHTML</vt:lpstr>
      <vt:lpstr>练习</vt:lpstr>
      <vt:lpstr>浏览器兼容性问题</vt:lpstr>
      <vt:lpstr>innerHTML还是操作Dom节点</vt:lpstr>
      <vt:lpstr>代码是否需要放置到onload中</vt:lpstr>
      <vt:lpstr>Js操作页面样式，其他</vt:lpstr>
      <vt:lpstr>案例练习</vt:lpstr>
      <vt:lpstr>练习</vt:lpstr>
      <vt:lpstr>控制层的显示</vt:lpstr>
      <vt:lpstr>动态设置元素的位置、大小</vt:lpstr>
      <vt:lpstr>IE中body的事件范围</vt:lpstr>
      <vt:lpstr>层的操作</vt:lpstr>
      <vt:lpstr>问题</vt:lpstr>
      <vt:lpstr>案例练习1</vt:lpstr>
      <vt:lpstr>案例练习2</vt:lpstr>
      <vt:lpstr>form对象</vt:lpstr>
      <vt:lpstr>不同浏览器的差异（*）</vt:lpstr>
      <vt:lpstr>JS中的正则表达式</vt:lpstr>
      <vt:lpstr>string的正则表达式方法</vt:lpstr>
      <vt:lpstr>模拟Trim()方法</vt:lpstr>
      <vt:lpstr>案例：评估密码强度</vt:lpstr>
      <vt:lpstr>HTML、JS的压缩</vt:lpstr>
      <vt:lpstr>案例</vt:lpstr>
      <vt:lpstr>练习1</vt:lpstr>
      <vt:lpstr>案例：自动完成</vt:lpstr>
      <vt:lpstr>Js中的一些习惯与性能问题1</vt:lpstr>
      <vt:lpstr>Js中的一些习惯与性能问题2</vt:lpstr>
      <vt:lpstr>PowerPoint 演示文稿</vt:lpstr>
      <vt:lpstr>补充内容</vt:lpstr>
    </vt:vector>
  </TitlesOfParts>
  <Company>www.Prana.cn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 Design Patterns</dc:title>
  <dc:creator>Prana</dc:creator>
  <cp:lastModifiedBy>DingY</cp:lastModifiedBy>
  <cp:revision>81</cp:revision>
  <cp:lastPrinted>2006-03-11T07:23:04Z</cp:lastPrinted>
  <dcterms:created xsi:type="dcterms:W3CDTF">2006-02-12T14:49:55Z</dcterms:created>
  <dcterms:modified xsi:type="dcterms:W3CDTF">2017-08-19T23:05:34Z</dcterms:modified>
</cp:coreProperties>
</file>