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06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84BE6A2-7257-4C5F-BA0C-18BA932C72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014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D065F9-1F74-4C78-8584-547CD7B6328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讲解要点：</a:t>
            </a:r>
          </a:p>
          <a:p>
            <a:r>
              <a:rPr lang="zh-CN" altLang="en-US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A896A-EBE4-4ABE-AB7A-48CD87946680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讲解要点：</a:t>
            </a:r>
          </a:p>
          <a:p>
            <a:r>
              <a:rPr lang="zh-CN" altLang="en-US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F22114-238E-4C42-8254-019D1A29E10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讲解要点：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8D300-8A25-4BAF-B086-C17F2285C96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讲解要点：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1E2B20-7571-459D-AB1E-6FAC9BF0EE2A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讲解要点：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C4620A-14FC-42D6-BB37-E9688AD91EC5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讲解要点：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D51D31-1C5E-4239-9854-59B9F217EBED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讲解要点：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B21CCD-0684-42C4-9E25-865BDE5D3495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0" y="6581029"/>
            <a:ext cx="9144000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6" tIns="45718" rIns="91436" bIns="4571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200" b="1" dirty="0" smtClean="0"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b="0" dirty="0" smtClean="0"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www.kmdin.net</a:t>
            </a:r>
            <a:endParaRPr lang="zh-CN" altLang="en-US" sz="1200" b="0" dirty="0"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448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2.png"/><Relationship Id="rId4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00043"/>
            <a:ext cx="7772400" cy="1214445"/>
          </a:xfrm>
        </p:spPr>
        <p:txBody>
          <a:bodyPr>
            <a:normAutofit/>
          </a:bodyPr>
          <a:lstStyle/>
          <a:p>
            <a:r>
              <a:rPr lang="zh-CN" altLang="en-US" sz="6600" b="1" dirty="0" smtClean="0">
                <a:latin typeface="Times New Roman" pitchFamily="18" charset="0"/>
              </a:rPr>
              <a:t>表格基础</a:t>
            </a:r>
            <a:endParaRPr lang="zh-CN" altLang="en-US" sz="6600" b="1" dirty="0">
              <a:latin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47863" y="5445224"/>
            <a:ext cx="5287962" cy="623789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www.kmdin.net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7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63" name="AutoShape 23"/>
          <p:cNvSpPr>
            <a:spLocks noChangeArrowheads="1"/>
          </p:cNvSpPr>
          <p:nvPr/>
        </p:nvSpPr>
        <p:spPr bwMode="auto">
          <a:xfrm>
            <a:off x="611188" y="1646238"/>
            <a:ext cx="7935912" cy="4667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&lt;TABLE  border="1"&gt;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&lt;TR&gt;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  &lt;TD&gt;</a:t>
            </a:r>
            <a:r>
              <a:rPr lang="zh-CN" altLang="en-US" sz="1800" b="1">
                <a:ea typeface="黑体" pitchFamily="2" charset="-122"/>
                <a:cs typeface="Courier New" pitchFamily="49" charset="0"/>
              </a:rPr>
              <a:t>手机充值、</a:t>
            </a:r>
            <a:r>
              <a:rPr lang="en-US" altLang="zh-CN" sz="1800" b="1">
                <a:ea typeface="黑体" pitchFamily="2" charset="-122"/>
                <a:cs typeface="Courier New" pitchFamily="49" charset="0"/>
              </a:rPr>
              <a:t>IP</a:t>
            </a:r>
            <a:r>
              <a:rPr lang="zh-CN" altLang="en-US" sz="1800" b="1">
                <a:ea typeface="黑体" pitchFamily="2" charset="-122"/>
                <a:cs typeface="Courier New" pitchFamily="49" charset="0"/>
              </a:rPr>
              <a:t>卡 </a:t>
            </a:r>
            <a:r>
              <a:rPr lang="en-US" altLang="zh-CN" sz="1800" b="1">
                <a:ea typeface="黑体" pitchFamily="2" charset="-122"/>
                <a:cs typeface="Courier New" pitchFamily="49" charset="0"/>
              </a:rPr>
              <a:t>&lt;/TD&gt;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  </a:t>
            </a:r>
            <a:r>
              <a:rPr lang="en-US" altLang="zh-CN" sz="1800" b="1">
                <a:solidFill>
                  <a:srgbClr val="0000FF"/>
                </a:solidFill>
                <a:ea typeface="黑体" pitchFamily="2" charset="-122"/>
                <a:cs typeface="Courier New" pitchFamily="49" charset="0"/>
              </a:rPr>
              <a:t>&lt;TD colspan="2"&gt;</a:t>
            </a:r>
            <a:r>
              <a:rPr lang="zh-CN" altLang="en-US" sz="1800" b="1">
                <a:solidFill>
                  <a:srgbClr val="0000FF"/>
                </a:solidFill>
                <a:ea typeface="黑体" pitchFamily="2" charset="-122"/>
                <a:cs typeface="Courier New" pitchFamily="49" charset="0"/>
              </a:rPr>
              <a:t>办公设备、文具</a:t>
            </a:r>
            <a:r>
              <a:rPr lang="en-US" altLang="zh-CN" sz="1800" b="1">
                <a:solidFill>
                  <a:srgbClr val="0000FF"/>
                </a:solidFill>
                <a:ea typeface="黑体" pitchFamily="2" charset="-122"/>
                <a:cs typeface="Courier New" pitchFamily="49" charset="0"/>
              </a:rPr>
              <a:t>&lt;/TD&gt;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&lt;/TR&gt;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&lt;TR&gt;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  </a:t>
            </a:r>
            <a:r>
              <a:rPr lang="en-US" altLang="zh-CN" sz="1800" b="1">
                <a:solidFill>
                  <a:srgbClr val="0000FF"/>
                </a:solidFill>
                <a:ea typeface="黑体" pitchFamily="2" charset="-122"/>
                <a:cs typeface="Courier New" pitchFamily="49" charset="0"/>
              </a:rPr>
              <a:t>&lt;TD rowspan="2"&gt;</a:t>
            </a:r>
            <a:r>
              <a:rPr lang="zh-CN" altLang="en-US" sz="1800" b="1">
                <a:solidFill>
                  <a:srgbClr val="0000FF"/>
                </a:solidFill>
                <a:ea typeface="黑体" pitchFamily="2" charset="-122"/>
                <a:cs typeface="Courier New" pitchFamily="49" charset="0"/>
              </a:rPr>
              <a:t>各种卡的总汇</a:t>
            </a:r>
            <a:r>
              <a:rPr lang="en-US" altLang="zh-CN" sz="1800" b="1">
                <a:solidFill>
                  <a:srgbClr val="0000FF"/>
                </a:solidFill>
                <a:ea typeface="黑体" pitchFamily="2" charset="-122"/>
                <a:cs typeface="Courier New" pitchFamily="49" charset="0"/>
              </a:rPr>
              <a:t>&lt;/TD&gt;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  &lt;TD&gt;</a:t>
            </a:r>
            <a:r>
              <a:rPr lang="zh-CN" altLang="en-US" sz="1800" b="1">
                <a:ea typeface="黑体" pitchFamily="2" charset="-122"/>
                <a:cs typeface="Courier New" pitchFamily="49" charset="0"/>
              </a:rPr>
              <a:t>铅笔</a:t>
            </a:r>
            <a:r>
              <a:rPr lang="en-US" altLang="zh-CN" sz="1800" b="1">
                <a:ea typeface="黑体" pitchFamily="2" charset="-122"/>
                <a:cs typeface="Courier New" pitchFamily="49" charset="0"/>
              </a:rPr>
              <a:t>&lt;/TD&gt;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  &lt;TD&gt;</a:t>
            </a:r>
            <a:r>
              <a:rPr lang="zh-CN" altLang="en-US" sz="1800" b="1">
                <a:ea typeface="黑体" pitchFamily="2" charset="-122"/>
                <a:cs typeface="Courier New" pitchFamily="49" charset="0"/>
              </a:rPr>
              <a:t>彩笔</a:t>
            </a:r>
            <a:r>
              <a:rPr lang="en-US" altLang="zh-CN" sz="1800" b="1">
                <a:ea typeface="黑体" pitchFamily="2" charset="-122"/>
                <a:cs typeface="Courier New" pitchFamily="49" charset="0"/>
              </a:rPr>
              <a:t>&lt;/TD&gt;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&lt;/TR&gt;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&lt;TR&gt;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  &lt;TD&gt;</a:t>
            </a:r>
            <a:r>
              <a:rPr lang="zh-CN" altLang="en-US" sz="1800" b="1">
                <a:ea typeface="黑体" pitchFamily="2" charset="-122"/>
                <a:cs typeface="Courier New" pitchFamily="49" charset="0"/>
              </a:rPr>
              <a:t>打印</a:t>
            </a:r>
            <a:r>
              <a:rPr lang="en-US" altLang="zh-CN" sz="1800" b="1">
                <a:ea typeface="黑体" pitchFamily="2" charset="-122"/>
                <a:cs typeface="Courier New" pitchFamily="49" charset="0"/>
              </a:rPr>
              <a:t>&lt;/TD&gt;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  &lt;TD&gt;</a:t>
            </a:r>
            <a:r>
              <a:rPr lang="zh-CN" altLang="en-US" sz="1800" b="1">
                <a:ea typeface="黑体" pitchFamily="2" charset="-122"/>
                <a:cs typeface="Courier New" pitchFamily="49" charset="0"/>
              </a:rPr>
              <a:t>刻录</a:t>
            </a:r>
            <a:r>
              <a:rPr lang="en-US" altLang="zh-CN" sz="1800" b="1">
                <a:ea typeface="黑体" pitchFamily="2" charset="-122"/>
                <a:cs typeface="Courier New" pitchFamily="49" charset="0"/>
              </a:rPr>
              <a:t>&lt;/TD&gt;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&lt;/TR&gt;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&lt;/TABLE&gt;</a:t>
            </a:r>
          </a:p>
        </p:txBody>
      </p:sp>
      <p:pic>
        <p:nvPicPr>
          <p:cNvPr id="547880" name="Picture 40"/>
          <p:cNvPicPr>
            <a:picLocks noChangeAspect="1" noChangeArrowheads="1"/>
          </p:cNvPicPr>
          <p:nvPr/>
        </p:nvPicPr>
        <p:blipFill>
          <a:blip r:embed="rId2"/>
          <a:srcRect l="3415" t="46147" r="8597" b="14647"/>
          <a:stretch>
            <a:fillRect/>
          </a:stretch>
        </p:blipFill>
        <p:spPr bwMode="auto">
          <a:xfrm>
            <a:off x="3489325" y="4502150"/>
            <a:ext cx="5260975" cy="1752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如何创建跨行跨列的表格</a:t>
            </a:r>
          </a:p>
        </p:txBody>
      </p:sp>
      <p:sp>
        <p:nvSpPr>
          <p:cNvPr id="547868" name="Rectangle 28"/>
          <p:cNvSpPr>
            <a:spLocks noChangeArrowheads="1"/>
          </p:cNvSpPr>
          <p:nvPr/>
        </p:nvSpPr>
        <p:spPr bwMode="auto">
          <a:xfrm>
            <a:off x="1149350" y="3548063"/>
            <a:ext cx="4430713" cy="3063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7870" name="Rectangle 30"/>
          <p:cNvSpPr>
            <a:spLocks noChangeArrowheads="1"/>
          </p:cNvSpPr>
          <p:nvPr/>
        </p:nvSpPr>
        <p:spPr bwMode="auto">
          <a:xfrm>
            <a:off x="3635375" y="5148263"/>
            <a:ext cx="2449513" cy="9366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7865" name="Rectangle 25"/>
          <p:cNvSpPr>
            <a:spLocks noChangeArrowheads="1"/>
          </p:cNvSpPr>
          <p:nvPr/>
        </p:nvSpPr>
        <p:spPr bwMode="auto">
          <a:xfrm>
            <a:off x="1116013" y="2720975"/>
            <a:ext cx="5616575" cy="3063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7866" name="Rectangle 26"/>
          <p:cNvSpPr>
            <a:spLocks noChangeArrowheads="1"/>
          </p:cNvSpPr>
          <p:nvPr/>
        </p:nvSpPr>
        <p:spPr bwMode="auto">
          <a:xfrm>
            <a:off x="6115050" y="4676775"/>
            <a:ext cx="2376488" cy="4191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7886" name="Freeform 46"/>
          <p:cNvSpPr>
            <a:spLocks/>
          </p:cNvSpPr>
          <p:nvPr/>
        </p:nvSpPr>
        <p:spPr bwMode="auto">
          <a:xfrm rot="2980529">
            <a:off x="5958682" y="3528219"/>
            <a:ext cx="2033587" cy="625475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47887" name="AutoShape 47"/>
          <p:cNvSpPr>
            <a:spLocks noChangeArrowheads="1"/>
          </p:cNvSpPr>
          <p:nvPr/>
        </p:nvSpPr>
        <p:spPr bwMode="auto">
          <a:xfrm rot="57799717">
            <a:off x="3760787" y="4329113"/>
            <a:ext cx="1471613" cy="344488"/>
          </a:xfrm>
          <a:prstGeom prst="leftArrow">
            <a:avLst>
              <a:gd name="adj1" fmla="val 50000"/>
              <a:gd name="adj2" fmla="val 106797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547888" name="Picture 48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760413"/>
            <a:ext cx="1081088" cy="98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135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4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7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4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4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47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4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63" grpId="0" animBg="1"/>
      <p:bldP spid="547868" grpId="0" animBg="1"/>
      <p:bldP spid="547870" grpId="0" animBg="1"/>
      <p:bldP spid="547865" grpId="0" animBg="1"/>
      <p:bldP spid="547866" grpId="0" animBg="1"/>
      <p:bldP spid="547886" grpId="0" animBg="1"/>
      <p:bldP spid="54788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61" y="-201613"/>
            <a:ext cx="6738963" cy="1109663"/>
          </a:xfrm>
        </p:spPr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小结</a:t>
            </a:r>
            <a:endParaRPr lang="en-US" altLang="zh-CN" dirty="0">
              <a:latin typeface="宋体" pitchFamily="2" charset="-122"/>
            </a:endParaRP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3" y="1379538"/>
            <a:ext cx="6529387" cy="525462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zh-CN" altLang="en-US"/>
              <a:t>编写如下图所示效果对应的</a:t>
            </a:r>
            <a:r>
              <a:rPr lang="en-US" altLang="zh-CN"/>
              <a:t>html</a:t>
            </a:r>
            <a:r>
              <a:rPr lang="zh-CN" altLang="en-US"/>
              <a:t>代码</a:t>
            </a:r>
          </a:p>
          <a:p>
            <a:pPr>
              <a:buFontTx/>
              <a:buNone/>
            </a:pPr>
            <a:endParaRPr lang="zh-CN" altLang="en-US" sz="2000"/>
          </a:p>
          <a:p>
            <a:pPr>
              <a:buFontTx/>
              <a:buNone/>
            </a:pPr>
            <a:endParaRPr lang="zh-CN" altLang="en-US"/>
          </a:p>
          <a:p>
            <a:pPr>
              <a:buFontTx/>
              <a:buNone/>
            </a:pPr>
            <a:endParaRPr lang="zh-CN" altLang="en-US"/>
          </a:p>
          <a:p>
            <a:pPr>
              <a:buFontTx/>
              <a:buNone/>
            </a:pPr>
            <a:endParaRPr lang="zh-CN" altLang="en-US"/>
          </a:p>
          <a:p>
            <a:pPr>
              <a:buFontTx/>
              <a:buNone/>
            </a:pPr>
            <a:endParaRPr lang="zh-CN" altLang="en-US"/>
          </a:p>
          <a:p>
            <a:pPr>
              <a:buFontTx/>
              <a:buNone/>
            </a:pPr>
            <a:endParaRPr lang="zh-CN" altLang="en-US"/>
          </a:p>
          <a:p>
            <a:endParaRPr lang="en-US" altLang="zh-CN"/>
          </a:p>
        </p:txBody>
      </p:sp>
      <p:pic>
        <p:nvPicPr>
          <p:cNvPr id="588814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0" y="2225675"/>
            <a:ext cx="4535488" cy="25130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88816" name="AutoShape 16"/>
          <p:cNvSpPr>
            <a:spLocks noChangeArrowheads="1"/>
          </p:cNvSpPr>
          <p:nvPr/>
        </p:nvSpPr>
        <p:spPr bwMode="auto">
          <a:xfrm>
            <a:off x="1657350" y="2578100"/>
            <a:ext cx="1739900" cy="693738"/>
          </a:xfrm>
          <a:prstGeom prst="wedgeRoundRectCallout">
            <a:avLst>
              <a:gd name="adj1" fmla="val 44069"/>
              <a:gd name="adj2" fmla="val 8661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>
                <a:ea typeface="黑体" pitchFamily="2" charset="-122"/>
              </a:rPr>
              <a:t>第一行第一个格子跨了</a:t>
            </a:r>
            <a:r>
              <a:rPr lang="en-US" altLang="zh-CN" sz="1800" b="1">
                <a:ea typeface="黑体" pitchFamily="2" charset="-122"/>
              </a:rPr>
              <a:t>2</a:t>
            </a:r>
            <a:r>
              <a:rPr lang="zh-CN" altLang="en-US" sz="1800" b="1">
                <a:ea typeface="黑体" pitchFamily="2" charset="-122"/>
              </a:rPr>
              <a:t>行</a:t>
            </a:r>
          </a:p>
        </p:txBody>
      </p:sp>
      <p:sp>
        <p:nvSpPr>
          <p:cNvPr id="588817" name="AutoShape 17"/>
          <p:cNvSpPr>
            <a:spLocks noChangeArrowheads="1"/>
          </p:cNvSpPr>
          <p:nvPr/>
        </p:nvSpPr>
        <p:spPr bwMode="auto">
          <a:xfrm>
            <a:off x="5724525" y="4279900"/>
            <a:ext cx="1079500" cy="693738"/>
          </a:xfrm>
          <a:prstGeom prst="wedgeRoundRectCallout">
            <a:avLst>
              <a:gd name="adj1" fmla="val -47796"/>
              <a:gd name="adj2" fmla="val -8890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sz="1800" b="1">
                <a:ea typeface="黑体" pitchFamily="2" charset="-122"/>
              </a:rPr>
              <a:t>此格子跨了</a:t>
            </a:r>
            <a:r>
              <a:rPr lang="en-US" altLang="zh-CN" sz="1800" b="1">
                <a:ea typeface="黑体" pitchFamily="2" charset="-122"/>
              </a:rPr>
              <a:t>3</a:t>
            </a:r>
            <a:r>
              <a:rPr lang="zh-CN" altLang="en-US" sz="1800" b="1">
                <a:ea typeface="黑体" pitchFamily="2" charset="-122"/>
              </a:rPr>
              <a:t>列</a:t>
            </a:r>
          </a:p>
        </p:txBody>
      </p:sp>
      <p:pic>
        <p:nvPicPr>
          <p:cNvPr id="588820" name="Picture 20" descr="现场编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1125538"/>
            <a:ext cx="865187" cy="8651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734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8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8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16" grpId="0" animBg="1"/>
      <p:bldP spid="5888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183" name="Picture 1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8500" y="1851025"/>
            <a:ext cx="5689600" cy="3317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15074" name="Text Box 2"/>
          <p:cNvSpPr txBox="1">
            <a:spLocks noChangeArrowheads="1"/>
          </p:cNvSpPr>
          <p:nvPr/>
        </p:nvSpPr>
        <p:spPr bwMode="auto">
          <a:xfrm>
            <a:off x="8883650" y="120015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endParaRPr lang="zh-CN" altLang="zh-CN" sz="4400" b="1">
              <a:solidFill>
                <a:schemeClr val="tx2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1571603" y="0"/>
            <a:ext cx="6261121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/>
            <a:r>
              <a:rPr lang="zh-CN" altLang="en-US" sz="4400" b="1" dirty="0">
                <a:ea typeface="黑体" pitchFamily="2" charset="-122"/>
              </a:rPr>
              <a:t>什么是表格的美化修饰</a:t>
            </a:r>
          </a:p>
        </p:txBody>
      </p:sp>
      <p:grpSp>
        <p:nvGrpSpPr>
          <p:cNvPr id="2" name="Group 119"/>
          <p:cNvGrpSpPr>
            <a:grpSpLocks/>
          </p:cNvGrpSpPr>
          <p:nvPr/>
        </p:nvGrpSpPr>
        <p:grpSpPr bwMode="auto">
          <a:xfrm>
            <a:off x="484188" y="3224213"/>
            <a:ext cx="1844675" cy="379412"/>
            <a:chOff x="265" y="2319"/>
            <a:chExt cx="1162" cy="239"/>
          </a:xfrm>
        </p:grpSpPr>
        <p:sp>
          <p:nvSpPr>
            <p:cNvPr id="515170" name="Line 98"/>
            <p:cNvSpPr>
              <a:spLocks noChangeShapeType="1"/>
            </p:cNvSpPr>
            <p:nvPr/>
          </p:nvSpPr>
          <p:spPr bwMode="auto">
            <a:xfrm flipH="1">
              <a:off x="1019" y="2448"/>
              <a:ext cx="40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5172" name="AutoShape 100"/>
            <p:cNvSpPr>
              <a:spLocks noChangeArrowheads="1"/>
            </p:cNvSpPr>
            <p:nvPr/>
          </p:nvSpPr>
          <p:spPr bwMode="auto">
            <a:xfrm>
              <a:off x="265" y="2319"/>
              <a:ext cx="771" cy="2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FFCC00"/>
              </a:solidFill>
              <a:round/>
              <a:headEnd/>
              <a:tailEnd/>
            </a:ln>
            <a:effectLst>
              <a:prstShdw prst="shdw17" dist="63500" dir="2212194">
                <a:schemeClr val="bg2">
                  <a:alpha val="50000"/>
                </a:schemeClr>
              </a:prstShdw>
            </a:effectLst>
          </p:spPr>
          <p:txBody>
            <a:bodyPr/>
            <a:lstStyle/>
            <a:p>
              <a:pPr algn="ctr"/>
              <a:r>
                <a:rPr lang="zh-CN" altLang="en-US" sz="1800" b="1">
                  <a:ea typeface="黑体" pitchFamily="2" charset="-122"/>
                </a:rPr>
                <a:t>背景图片</a:t>
              </a:r>
            </a:p>
          </p:txBody>
        </p:sp>
      </p:grpSp>
      <p:grpSp>
        <p:nvGrpSpPr>
          <p:cNvPr id="3" name="Group 120"/>
          <p:cNvGrpSpPr>
            <a:grpSpLocks/>
          </p:cNvGrpSpPr>
          <p:nvPr/>
        </p:nvGrpSpPr>
        <p:grpSpPr bwMode="auto">
          <a:xfrm>
            <a:off x="484188" y="3717925"/>
            <a:ext cx="1844675" cy="379413"/>
            <a:chOff x="265" y="2630"/>
            <a:chExt cx="1162" cy="239"/>
          </a:xfrm>
        </p:grpSpPr>
        <p:sp>
          <p:nvSpPr>
            <p:cNvPr id="515171" name="Line 99"/>
            <p:cNvSpPr>
              <a:spLocks noChangeShapeType="1"/>
            </p:cNvSpPr>
            <p:nvPr/>
          </p:nvSpPr>
          <p:spPr bwMode="auto">
            <a:xfrm flipH="1">
              <a:off x="1019" y="2749"/>
              <a:ext cx="40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73" name="AutoShape 101"/>
            <p:cNvSpPr>
              <a:spLocks noChangeArrowheads="1"/>
            </p:cNvSpPr>
            <p:nvPr/>
          </p:nvSpPr>
          <p:spPr bwMode="auto">
            <a:xfrm>
              <a:off x="265" y="2630"/>
              <a:ext cx="771" cy="2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FFCC00"/>
              </a:solidFill>
              <a:round/>
              <a:headEnd/>
              <a:tailEnd/>
            </a:ln>
            <a:effectLst>
              <a:prstShdw prst="shdw17" dist="63500" dir="2212194">
                <a:schemeClr val="bg2">
                  <a:alpha val="50000"/>
                </a:schemeClr>
              </a:prstShdw>
            </a:effectLst>
          </p:spPr>
          <p:txBody>
            <a:bodyPr/>
            <a:lstStyle/>
            <a:p>
              <a:pPr algn="ctr"/>
              <a:r>
                <a:rPr lang="zh-CN" altLang="en-US" sz="1800" b="1">
                  <a:ea typeface="黑体" pitchFamily="2" charset="-122"/>
                </a:rPr>
                <a:t>背景色</a:t>
              </a:r>
            </a:p>
          </p:txBody>
        </p:sp>
      </p:grpSp>
      <p:grpSp>
        <p:nvGrpSpPr>
          <p:cNvPr id="4" name="Group 113"/>
          <p:cNvGrpSpPr>
            <a:grpSpLocks/>
          </p:cNvGrpSpPr>
          <p:nvPr/>
        </p:nvGrpSpPr>
        <p:grpSpPr bwMode="auto">
          <a:xfrm>
            <a:off x="7075488" y="3175000"/>
            <a:ext cx="1927225" cy="1339850"/>
            <a:chOff x="4237" y="2045"/>
            <a:chExt cx="1214" cy="844"/>
          </a:xfrm>
        </p:grpSpPr>
        <p:sp>
          <p:nvSpPr>
            <p:cNvPr id="515169" name="AutoShape 97"/>
            <p:cNvSpPr>
              <a:spLocks noChangeArrowheads="1"/>
            </p:cNvSpPr>
            <p:nvPr/>
          </p:nvSpPr>
          <p:spPr bwMode="auto">
            <a:xfrm>
              <a:off x="4408" y="2366"/>
              <a:ext cx="1043" cy="2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FFCC00"/>
              </a:solidFill>
              <a:round/>
              <a:headEnd/>
              <a:tailEnd/>
            </a:ln>
            <a:effectLst>
              <a:prstShdw prst="shdw17" dist="63500" dir="2212194">
                <a:schemeClr val="bg2">
                  <a:alpha val="50000"/>
                </a:schemeClr>
              </a:prstShdw>
            </a:effectLst>
          </p:spPr>
          <p:txBody>
            <a:bodyPr/>
            <a:lstStyle/>
            <a:p>
              <a:pPr algn="ctr"/>
              <a:r>
                <a:rPr lang="zh-CN" altLang="en-US" sz="1800" b="1">
                  <a:ea typeface="黑体" pitchFamily="2" charset="-122"/>
                </a:rPr>
                <a:t>表格的高度</a:t>
              </a:r>
            </a:p>
          </p:txBody>
        </p:sp>
        <p:sp>
          <p:nvSpPr>
            <p:cNvPr id="515174" name="Line 102"/>
            <p:cNvSpPr>
              <a:spLocks noChangeShapeType="1"/>
            </p:cNvSpPr>
            <p:nvPr/>
          </p:nvSpPr>
          <p:spPr bwMode="auto">
            <a:xfrm>
              <a:off x="4237" y="2055"/>
              <a:ext cx="90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76" name="Line 104"/>
            <p:cNvSpPr>
              <a:spLocks noChangeShapeType="1"/>
            </p:cNvSpPr>
            <p:nvPr/>
          </p:nvSpPr>
          <p:spPr bwMode="auto">
            <a:xfrm>
              <a:off x="4237" y="2889"/>
              <a:ext cx="90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79" name="Line 107"/>
            <p:cNvSpPr>
              <a:spLocks noChangeShapeType="1"/>
            </p:cNvSpPr>
            <p:nvPr/>
          </p:nvSpPr>
          <p:spPr bwMode="auto">
            <a:xfrm flipV="1">
              <a:off x="4921" y="2045"/>
              <a:ext cx="0" cy="3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80" name="Line 108"/>
            <p:cNvSpPr>
              <a:spLocks noChangeShapeType="1"/>
            </p:cNvSpPr>
            <p:nvPr/>
          </p:nvSpPr>
          <p:spPr bwMode="auto">
            <a:xfrm>
              <a:off x="4928" y="2614"/>
              <a:ext cx="0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12"/>
          <p:cNvGrpSpPr>
            <a:grpSpLocks/>
          </p:cNvGrpSpPr>
          <p:nvPr/>
        </p:nvGrpSpPr>
        <p:grpSpPr bwMode="auto">
          <a:xfrm>
            <a:off x="2173288" y="4425950"/>
            <a:ext cx="5064125" cy="1420813"/>
            <a:chOff x="1149" y="2833"/>
            <a:chExt cx="3190" cy="895"/>
          </a:xfrm>
        </p:grpSpPr>
        <p:sp>
          <p:nvSpPr>
            <p:cNvPr id="515168" name="AutoShape 96"/>
            <p:cNvSpPr>
              <a:spLocks noChangeArrowheads="1"/>
            </p:cNvSpPr>
            <p:nvPr/>
          </p:nvSpPr>
          <p:spPr bwMode="auto">
            <a:xfrm>
              <a:off x="2200" y="3489"/>
              <a:ext cx="1043" cy="2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FFCC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 algn="ctr"/>
              <a:r>
                <a:rPr lang="zh-CN" altLang="en-US" sz="1800" b="1">
                  <a:ea typeface="黑体" pitchFamily="2" charset="-122"/>
                </a:rPr>
                <a:t>表格的宽度</a:t>
              </a:r>
            </a:p>
          </p:txBody>
        </p:sp>
        <p:sp>
          <p:nvSpPr>
            <p:cNvPr id="515177" name="Line 105"/>
            <p:cNvSpPr>
              <a:spLocks noChangeShapeType="1"/>
            </p:cNvSpPr>
            <p:nvPr/>
          </p:nvSpPr>
          <p:spPr bwMode="auto">
            <a:xfrm>
              <a:off x="1149" y="2840"/>
              <a:ext cx="0" cy="8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78" name="Line 106"/>
            <p:cNvSpPr>
              <a:spLocks noChangeShapeType="1"/>
            </p:cNvSpPr>
            <p:nvPr/>
          </p:nvSpPr>
          <p:spPr bwMode="auto">
            <a:xfrm>
              <a:off x="4339" y="2833"/>
              <a:ext cx="0" cy="8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81" name="Line 109"/>
            <p:cNvSpPr>
              <a:spLocks noChangeShapeType="1"/>
            </p:cNvSpPr>
            <p:nvPr/>
          </p:nvSpPr>
          <p:spPr bwMode="auto">
            <a:xfrm flipH="1">
              <a:off x="1156" y="3612"/>
              <a:ext cx="10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82" name="Line 110"/>
            <p:cNvSpPr>
              <a:spLocks noChangeShapeType="1"/>
            </p:cNvSpPr>
            <p:nvPr/>
          </p:nvSpPr>
          <p:spPr bwMode="auto">
            <a:xfrm>
              <a:off x="3243" y="3612"/>
              <a:ext cx="108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22"/>
          <p:cNvGrpSpPr>
            <a:grpSpLocks/>
          </p:cNvGrpSpPr>
          <p:nvPr/>
        </p:nvGrpSpPr>
        <p:grpSpPr bwMode="auto">
          <a:xfrm>
            <a:off x="452438" y="3908425"/>
            <a:ext cx="2808287" cy="1590675"/>
            <a:chOff x="293" y="2766"/>
            <a:chExt cx="1769" cy="1002"/>
          </a:xfrm>
        </p:grpSpPr>
        <p:sp>
          <p:nvSpPr>
            <p:cNvPr id="515186" name="Freeform 114"/>
            <p:cNvSpPr>
              <a:spLocks/>
            </p:cNvSpPr>
            <p:nvPr/>
          </p:nvSpPr>
          <p:spPr bwMode="auto">
            <a:xfrm>
              <a:off x="701" y="2766"/>
              <a:ext cx="1361" cy="590"/>
            </a:xfrm>
            <a:custGeom>
              <a:avLst/>
              <a:gdLst/>
              <a:ahLst/>
              <a:cxnLst>
                <a:cxn ang="0">
                  <a:pos x="1361" y="0"/>
                </a:cxn>
                <a:cxn ang="0">
                  <a:pos x="227" y="317"/>
                </a:cxn>
                <a:cxn ang="0">
                  <a:pos x="0" y="590"/>
                </a:cxn>
              </a:cxnLst>
              <a:rect l="0" t="0" r="r" b="b"/>
              <a:pathLst>
                <a:path w="1361" h="590">
                  <a:moveTo>
                    <a:pt x="1361" y="0"/>
                  </a:moveTo>
                  <a:cubicBezTo>
                    <a:pt x="907" y="109"/>
                    <a:pt x="454" y="219"/>
                    <a:pt x="227" y="317"/>
                  </a:cubicBezTo>
                  <a:cubicBezTo>
                    <a:pt x="0" y="415"/>
                    <a:pt x="38" y="545"/>
                    <a:pt x="0" y="59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87" name="AutoShape 115"/>
            <p:cNvSpPr>
              <a:spLocks noChangeArrowheads="1"/>
            </p:cNvSpPr>
            <p:nvPr/>
          </p:nvSpPr>
          <p:spPr bwMode="auto">
            <a:xfrm>
              <a:off x="293" y="3356"/>
              <a:ext cx="771" cy="4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FFCC00"/>
              </a:solidFill>
              <a:round/>
              <a:headEnd/>
              <a:tailEnd/>
            </a:ln>
            <a:effectLst>
              <a:prstShdw prst="shdw17" dist="63500" dir="2212194">
                <a:schemeClr val="bg2">
                  <a:alpha val="50000"/>
                </a:schemeClr>
              </a:prstShdw>
            </a:effectLst>
          </p:spPr>
          <p:txBody>
            <a:bodyPr/>
            <a:lstStyle/>
            <a:p>
              <a:pPr algn="ctr"/>
              <a:r>
                <a:rPr lang="zh-CN" altLang="en-US" sz="1800" b="1">
                  <a:ea typeface="黑体" pitchFamily="2" charset="-122"/>
                </a:rPr>
                <a:t>文字对</a:t>
              </a:r>
            </a:p>
            <a:p>
              <a:pPr algn="ctr"/>
              <a:r>
                <a:rPr lang="zh-CN" altLang="en-US" sz="1800" b="1">
                  <a:ea typeface="黑体" pitchFamily="2" charset="-122"/>
                </a:rPr>
                <a:t>齐方式</a:t>
              </a:r>
            </a:p>
          </p:txBody>
        </p:sp>
      </p:grpSp>
      <p:sp>
        <p:nvSpPr>
          <p:cNvPr id="515190" name="Text Box 118"/>
          <p:cNvSpPr txBox="1">
            <a:spLocks noChangeArrowheads="1"/>
          </p:cNvSpPr>
          <p:nvPr/>
        </p:nvSpPr>
        <p:spPr bwMode="auto">
          <a:xfrm>
            <a:off x="1835150" y="1184275"/>
            <a:ext cx="7045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3538" indent="-363538" algn="just" eaLnBrk="0" fontAlgn="b" hangingPunct="0">
              <a:spcBef>
                <a:spcPct val="20000"/>
              </a:spcBef>
              <a:buClr>
                <a:srgbClr val="6600CC"/>
              </a:buClr>
              <a:buFont typeface="Wingdings" pitchFamily="2" charset="2"/>
              <a:buNone/>
            </a:pPr>
            <a:r>
              <a:rPr lang="zh-CN" altLang="en-US" sz="2400" b="1">
                <a:ea typeface="黑体" pitchFamily="2" charset="-122"/>
              </a:rPr>
              <a:t>根据理解</a:t>
            </a:r>
            <a:r>
              <a:rPr lang="en-US" altLang="zh-CN" sz="2400" b="1">
                <a:ea typeface="黑体" pitchFamily="2" charset="-122"/>
              </a:rPr>
              <a:t>,</a:t>
            </a:r>
            <a:r>
              <a:rPr lang="zh-CN" altLang="en-US" sz="2400" b="1">
                <a:ea typeface="黑体" pitchFamily="2" charset="-122"/>
              </a:rPr>
              <a:t>下面表格应该从哪些方面进行美化修饰？</a:t>
            </a:r>
          </a:p>
        </p:txBody>
      </p:sp>
      <p:pic>
        <p:nvPicPr>
          <p:cNvPr id="515199" name="Picture 127" descr="提问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0888" y="925513"/>
            <a:ext cx="1008062" cy="9128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131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5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5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5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5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如何设置表格的尺寸和边框</a:t>
            </a:r>
          </a:p>
        </p:txBody>
      </p:sp>
      <p:sp>
        <p:nvSpPr>
          <p:cNvPr id="560143" name="AutoShape 15"/>
          <p:cNvSpPr>
            <a:spLocks noChangeArrowheads="1"/>
          </p:cNvSpPr>
          <p:nvPr/>
        </p:nvSpPr>
        <p:spPr bwMode="auto">
          <a:xfrm>
            <a:off x="400050" y="1778000"/>
            <a:ext cx="8493125" cy="4365625"/>
          </a:xfrm>
          <a:prstGeom prst="roundRect">
            <a:avLst>
              <a:gd name="adj" fmla="val 5782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&lt;TABLE   width=“400” height=“200” </a:t>
            </a:r>
            <a:r>
              <a:rPr lang="zh-CN" altLang="zh-CN" sz="1800" b="1">
                <a:solidFill>
                  <a:srgbClr val="0000FF"/>
                </a:solidFill>
                <a:ea typeface="黑体" pitchFamily="2" charset="-122"/>
                <a:cs typeface="Courier New" pitchFamily="49" charset="0"/>
              </a:rPr>
              <a:t>border=“15”</a:t>
            </a:r>
            <a:r>
              <a:rPr lang="zh-CN" altLang="zh-CN" sz="1800" b="1">
                <a:ea typeface="黑体" pitchFamily="2" charset="-122"/>
                <a:cs typeface="Courier New" pitchFamily="49" charset="0"/>
              </a:rPr>
              <a:t> bordercolor="red"&gt;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&lt;TR&gt;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  &lt;TD colspan="4"&gt; 品牌商城&lt;/TD&gt;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&lt;/TR&gt; 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&lt;TR&gt;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  &lt;TD colspan="2" &gt;笔记本电脑&lt;/TD&gt;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  &lt;TD colspan="2" &gt;办公设备、文具、耗材&lt;/TD&gt;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&lt;/TR&gt;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&lt;TR&gt;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  &lt;TD &gt;惠普&lt;/TD&gt;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  &lt;TD &gt;华硕&lt;/TD&gt;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  &lt;TD &gt;打印机&lt;/TD&gt;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  &lt;TD &gt;刻录盘&lt;/TD&gt;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&lt;/TR&gt;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&lt;/TABLE&gt;</a:t>
            </a:r>
          </a:p>
        </p:txBody>
      </p:sp>
      <p:pic>
        <p:nvPicPr>
          <p:cNvPr id="560159" name="Picture 31" descr="table_heightwidth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3588" y="4522788"/>
            <a:ext cx="4010025" cy="2162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60145" name="AutoShape 17"/>
          <p:cNvSpPr>
            <a:spLocks noChangeArrowheads="1"/>
          </p:cNvSpPr>
          <p:nvPr/>
        </p:nvSpPr>
        <p:spPr bwMode="auto">
          <a:xfrm>
            <a:off x="3071802" y="817563"/>
            <a:ext cx="3478223" cy="7969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zh-CN" sz="1800" b="1">
                <a:solidFill>
                  <a:srgbClr val="0000FF"/>
                </a:solidFill>
                <a:ea typeface="黑体" pitchFamily="2" charset="-122"/>
              </a:rPr>
              <a:t>width</a:t>
            </a:r>
            <a:r>
              <a:rPr lang="zh-CN" altLang="en-US" sz="1800" b="1">
                <a:ea typeface="黑体" pitchFamily="2" charset="-122"/>
              </a:rPr>
              <a:t>用来设置表格的宽度</a:t>
            </a:r>
          </a:p>
          <a:p>
            <a:r>
              <a:rPr lang="zh-CN" altLang="zh-CN" sz="1800" b="1">
                <a:solidFill>
                  <a:srgbClr val="0000FF"/>
                </a:solidFill>
                <a:ea typeface="黑体" pitchFamily="2" charset="-122"/>
              </a:rPr>
              <a:t>height</a:t>
            </a:r>
            <a:r>
              <a:rPr lang="zh-CN" altLang="en-US" sz="1800" b="1">
                <a:ea typeface="黑体" pitchFamily="2" charset="-122"/>
              </a:rPr>
              <a:t>用来设置表格的高度</a:t>
            </a:r>
          </a:p>
        </p:txBody>
      </p:sp>
      <p:sp>
        <p:nvSpPr>
          <p:cNvPr id="560146" name="AutoShape 18"/>
          <p:cNvSpPr>
            <a:spLocks noChangeArrowheads="1"/>
          </p:cNvSpPr>
          <p:nvPr/>
        </p:nvSpPr>
        <p:spPr bwMode="auto">
          <a:xfrm>
            <a:off x="6699250" y="836613"/>
            <a:ext cx="2168525" cy="8001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zh-CN" sz="1800" b="1">
                <a:solidFill>
                  <a:srgbClr val="0000FF"/>
                </a:solidFill>
                <a:ea typeface="黑体" pitchFamily="2" charset="-122"/>
              </a:rPr>
              <a:t>border</a:t>
            </a:r>
            <a:r>
              <a:rPr lang="zh-CN" altLang="en-US" sz="1800" b="1">
                <a:ea typeface="黑体" pitchFamily="2" charset="-122"/>
              </a:rPr>
              <a:t>用来设置表格边框尺寸大小</a:t>
            </a:r>
          </a:p>
        </p:txBody>
      </p:sp>
      <p:sp>
        <p:nvSpPr>
          <p:cNvPr id="560152" name="Rectangle 24"/>
          <p:cNvSpPr>
            <a:spLocks noChangeArrowheads="1"/>
          </p:cNvSpPr>
          <p:nvPr/>
        </p:nvSpPr>
        <p:spPr bwMode="auto">
          <a:xfrm>
            <a:off x="4525963" y="1844675"/>
            <a:ext cx="1355725" cy="4064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0161" name="AutoShape 33"/>
          <p:cNvSpPr>
            <a:spLocks noChangeArrowheads="1"/>
          </p:cNvSpPr>
          <p:nvPr/>
        </p:nvSpPr>
        <p:spPr bwMode="auto">
          <a:xfrm>
            <a:off x="6223000" y="2414588"/>
            <a:ext cx="2305050" cy="8715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zh-CN" sz="1800" b="1">
                <a:solidFill>
                  <a:srgbClr val="0000FF"/>
                </a:solidFill>
                <a:ea typeface="黑体" pitchFamily="2" charset="-122"/>
              </a:rPr>
              <a:t>border</a:t>
            </a:r>
            <a:r>
              <a:rPr lang="en-US" altLang="zh-CN" sz="1800" b="1">
                <a:solidFill>
                  <a:srgbClr val="0000FF"/>
                </a:solidFill>
                <a:ea typeface="黑体" pitchFamily="2" charset="-122"/>
              </a:rPr>
              <a:t>color</a:t>
            </a:r>
            <a:r>
              <a:rPr lang="zh-CN" altLang="en-US" sz="1800" b="1">
                <a:ea typeface="黑体" pitchFamily="2" charset="-122"/>
              </a:rPr>
              <a:t>用来设置表格边框颜色</a:t>
            </a:r>
          </a:p>
        </p:txBody>
      </p:sp>
      <p:sp>
        <p:nvSpPr>
          <p:cNvPr id="560163" name="Freeform 35"/>
          <p:cNvSpPr>
            <a:spLocks/>
          </p:cNvSpPr>
          <p:nvPr/>
        </p:nvSpPr>
        <p:spPr bwMode="auto">
          <a:xfrm rot="2980529">
            <a:off x="4662488" y="3127375"/>
            <a:ext cx="2933700" cy="701675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560164" name="Picture 36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" y="798513"/>
            <a:ext cx="1081087" cy="98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541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0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6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0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43" grpId="0" animBg="1"/>
      <p:bldP spid="560145" grpId="0" animBg="1"/>
      <p:bldP spid="560146" grpId="0" animBg="1"/>
      <p:bldP spid="560152" grpId="0" animBg="1"/>
      <p:bldP spid="560161" grpId="0" animBg="1"/>
      <p:bldP spid="5601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如何设置背景</a:t>
            </a:r>
          </a:p>
        </p:txBody>
      </p:sp>
      <p:sp>
        <p:nvSpPr>
          <p:cNvPr id="595972" name="AutoShape 4"/>
          <p:cNvSpPr>
            <a:spLocks noChangeArrowheads="1"/>
          </p:cNvSpPr>
          <p:nvPr/>
        </p:nvSpPr>
        <p:spPr bwMode="auto">
          <a:xfrm>
            <a:off x="447675" y="1681163"/>
            <a:ext cx="7724775" cy="34496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&lt;TABLE </a:t>
            </a:r>
            <a:r>
              <a:rPr lang="zh-CN" altLang="zh-CN" sz="1800" b="1">
                <a:solidFill>
                  <a:srgbClr val="0000FF"/>
                </a:solidFill>
                <a:ea typeface="黑体" pitchFamily="2" charset="-122"/>
                <a:cs typeface="Courier New" pitchFamily="49" charset="0"/>
              </a:rPr>
              <a:t>background</a:t>
            </a:r>
            <a:r>
              <a:rPr lang="zh-CN" altLang="zh-CN" sz="1800" b="1">
                <a:ea typeface="黑体" pitchFamily="2" charset="-122"/>
                <a:cs typeface="Courier New" pitchFamily="49" charset="0"/>
              </a:rPr>
              <a:t>=“images/type_back.jpg” </a:t>
            </a:r>
            <a:r>
              <a:rPr lang="en-US" altLang="zh-CN" sz="1800" b="1">
                <a:ea typeface="黑体" pitchFamily="2" charset="-122"/>
                <a:cs typeface="Courier New" pitchFamily="49" charset="0"/>
              </a:rPr>
              <a:t> </a:t>
            </a:r>
            <a:r>
              <a:rPr lang="zh-CN" altLang="zh-CN" sz="1800" b="1">
                <a:ea typeface="黑体" pitchFamily="2" charset="-122"/>
                <a:cs typeface="Courier New" pitchFamily="49" charset="0"/>
              </a:rPr>
              <a:t>width=“</a:t>
            </a:r>
            <a:r>
              <a:rPr lang="en-US" altLang="zh-CN" sz="1800" b="1">
                <a:ea typeface="黑体" pitchFamily="2" charset="-122"/>
                <a:cs typeface="Courier New" pitchFamily="49" charset="0"/>
              </a:rPr>
              <a:t>36</a:t>
            </a:r>
            <a:r>
              <a:rPr lang="zh-CN" altLang="zh-CN" sz="1800" b="1">
                <a:ea typeface="黑体" pitchFamily="2" charset="-122"/>
                <a:cs typeface="Courier New" pitchFamily="49" charset="0"/>
              </a:rPr>
              <a:t>0" height="120" border="2" 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&lt;TR&gt;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  &lt;TD colspan="6"&gt;&amp;nbsp;&lt;/TD&gt;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&lt;/TR&gt;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&lt;TR </a:t>
            </a:r>
            <a:r>
              <a:rPr lang="zh-CN" altLang="zh-CN" sz="1800" b="1">
                <a:solidFill>
                  <a:srgbClr val="0000FF"/>
                </a:solidFill>
                <a:ea typeface="黑体" pitchFamily="2" charset="-122"/>
                <a:cs typeface="Courier New" pitchFamily="49" charset="0"/>
              </a:rPr>
              <a:t>bgcolor</a:t>
            </a:r>
            <a:r>
              <a:rPr lang="zh-CN" altLang="zh-CN" sz="1800" b="1">
                <a:ea typeface="黑体" pitchFamily="2" charset="-122"/>
                <a:cs typeface="Courier New" pitchFamily="49" charset="0"/>
              </a:rPr>
              <a:t>="#EBEFFF"&gt;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  &lt;TD colspan="3" &gt;笔记本电脑&lt;/TD&gt;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  &lt;TD colspan=“3”</a:t>
            </a:r>
            <a:r>
              <a:rPr lang="en-US" altLang="zh-CN" sz="1800" b="1">
                <a:ea typeface="黑体" pitchFamily="2" charset="-122"/>
                <a:cs typeface="Courier New" pitchFamily="49" charset="0"/>
              </a:rPr>
              <a:t> </a:t>
            </a:r>
            <a:r>
              <a:rPr lang="zh-CN" altLang="zh-CN" sz="1800" b="1">
                <a:ea typeface="黑体" pitchFamily="2" charset="-122"/>
                <a:cs typeface="Courier New" pitchFamily="49" charset="0"/>
              </a:rPr>
              <a:t>bgcolor="yellow" &gt;办公设备、文具、耗材&lt;/TD&gt;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&lt;/TR&gt;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……</a:t>
            </a:r>
            <a:endParaRPr lang="zh-CN" altLang="zh-CN" sz="1800" b="1">
              <a:ea typeface="黑体" pitchFamily="2" charset="-122"/>
              <a:cs typeface="Courier New" pitchFamily="49" charset="0"/>
            </a:endParaRP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&lt;/TABLE&gt;</a:t>
            </a:r>
          </a:p>
        </p:txBody>
      </p:sp>
      <p:sp>
        <p:nvSpPr>
          <p:cNvPr id="595973" name="AutoShape 5"/>
          <p:cNvSpPr>
            <a:spLocks noChangeArrowheads="1"/>
          </p:cNvSpPr>
          <p:nvPr/>
        </p:nvSpPr>
        <p:spPr bwMode="auto">
          <a:xfrm>
            <a:off x="1835150" y="1052513"/>
            <a:ext cx="5257800" cy="4778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en-US" altLang="zh-CN" sz="1800" b="1">
                <a:solidFill>
                  <a:srgbClr val="0000FF"/>
                </a:solidFill>
                <a:ea typeface="黑体" pitchFamily="2" charset="-122"/>
              </a:rPr>
              <a:t>b</a:t>
            </a:r>
            <a:r>
              <a:rPr lang="zh-CN" altLang="zh-CN" sz="1800" b="1">
                <a:solidFill>
                  <a:srgbClr val="0000FF"/>
                </a:solidFill>
                <a:ea typeface="黑体" pitchFamily="2" charset="-122"/>
              </a:rPr>
              <a:t>ackground</a:t>
            </a:r>
            <a:r>
              <a:rPr lang="zh-CN" altLang="en-US" sz="1800" b="1">
                <a:ea typeface="黑体" pitchFamily="2" charset="-122"/>
              </a:rPr>
              <a:t>属性用来设置表格的背景图片</a:t>
            </a:r>
          </a:p>
        </p:txBody>
      </p:sp>
      <p:sp>
        <p:nvSpPr>
          <p:cNvPr id="595974" name="AutoShape 6"/>
          <p:cNvSpPr>
            <a:spLocks noChangeArrowheads="1"/>
          </p:cNvSpPr>
          <p:nvPr/>
        </p:nvSpPr>
        <p:spPr bwMode="auto">
          <a:xfrm>
            <a:off x="4805362" y="2276475"/>
            <a:ext cx="4124355" cy="1295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zh-CN" sz="1800" b="1">
                <a:solidFill>
                  <a:srgbClr val="0000FF"/>
                </a:solidFill>
                <a:ea typeface="黑体" pitchFamily="2" charset="-122"/>
              </a:rPr>
              <a:t>bgcolor</a:t>
            </a:r>
            <a:r>
              <a:rPr lang="zh-CN" altLang="en-US" sz="1800" b="1">
                <a:ea typeface="黑体" pitchFamily="2" charset="-122"/>
              </a:rPr>
              <a:t>属性用来设置表格、行、列的背景色。</a:t>
            </a:r>
            <a:r>
              <a:rPr lang="zh-CN" altLang="zh-CN" sz="1800" b="1">
                <a:ea typeface="黑体" pitchFamily="2" charset="-122"/>
              </a:rPr>
              <a:t>“#EBEFFF”是用RGB表示的一种颜色值，</a:t>
            </a:r>
            <a:r>
              <a:rPr lang="en-US" altLang="zh-CN" sz="1800" b="1">
                <a:ea typeface="黑体" pitchFamily="2" charset="-122"/>
              </a:rPr>
              <a:t>RGB</a:t>
            </a:r>
            <a:r>
              <a:rPr lang="zh-CN" altLang="en-US" sz="1800" b="1">
                <a:ea typeface="黑体" pitchFamily="2" charset="-122"/>
              </a:rPr>
              <a:t>指的是红绿蓝 ，下图就是</a:t>
            </a:r>
            <a:r>
              <a:rPr lang="en-US" altLang="zh-CN" sz="1800" b="1">
                <a:ea typeface="黑体" pitchFamily="2" charset="-122"/>
              </a:rPr>
              <a:t>RGB</a:t>
            </a:r>
            <a:r>
              <a:rPr lang="zh-CN" altLang="en-US" sz="1800" b="1">
                <a:ea typeface="黑体" pitchFamily="2" charset="-122"/>
              </a:rPr>
              <a:t>颜色对照表 。</a:t>
            </a:r>
          </a:p>
        </p:txBody>
      </p:sp>
      <p:pic>
        <p:nvPicPr>
          <p:cNvPr id="595980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8563" y="4954588"/>
            <a:ext cx="2449512" cy="17113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95982" name="Picture 14" descr="table_b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9050" y="5046663"/>
            <a:ext cx="4391025" cy="157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95983" name="Picture 15" descr="示例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88" y="785813"/>
            <a:ext cx="1081087" cy="98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377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2" grpId="0" animBg="1"/>
      <p:bldP spid="595973" grpId="0" animBg="1"/>
      <p:bldP spid="5959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如何设置对其方式</a:t>
            </a:r>
          </a:p>
        </p:txBody>
      </p:sp>
      <p:sp>
        <p:nvSpPr>
          <p:cNvPr id="596996" name="AutoShape 4"/>
          <p:cNvSpPr>
            <a:spLocks noChangeArrowheads="1"/>
          </p:cNvSpPr>
          <p:nvPr/>
        </p:nvSpPr>
        <p:spPr bwMode="auto">
          <a:xfrm>
            <a:off x="679450" y="1652588"/>
            <a:ext cx="8008938" cy="4621212"/>
          </a:xfrm>
          <a:prstGeom prst="roundRect">
            <a:avLst>
              <a:gd name="adj" fmla="val 4759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&lt;TABLE   width="350" height="100" border="2" background="images/type_back.jpg" 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&lt;TR&gt;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  &lt;TD colspan="4"&gt;&amp;nbsp;&lt;/TD&gt;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&lt;/TR&gt;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&lt;TR bgcolor="#EBEFFF"&gt;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  &lt;TD colspan="2" align="center" &gt;笔记本电脑&lt;/TD&gt;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  &lt;TD colspan="2" </a:t>
            </a:r>
            <a:r>
              <a:rPr lang="zh-CN" altLang="zh-CN" sz="1800" b="1">
                <a:solidFill>
                  <a:srgbClr val="0000FF"/>
                </a:solidFill>
                <a:ea typeface="黑体" pitchFamily="2" charset="-122"/>
                <a:cs typeface="Courier New" pitchFamily="49" charset="0"/>
              </a:rPr>
              <a:t>align="center"</a:t>
            </a:r>
            <a:r>
              <a:rPr lang="zh-CN" altLang="zh-CN" sz="1800" b="1">
                <a:ea typeface="黑体" pitchFamily="2" charset="-122"/>
                <a:cs typeface="Courier New" pitchFamily="49" charset="0"/>
              </a:rPr>
              <a:t> &gt;办公设备、文具、耗材&lt;/TD&gt;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&lt;/TR&gt;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&lt;TR bgcolor="#EBEFFF"&gt;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  &lt;TD &gt;惠普&lt;/TD&gt;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  &lt;TD &gt;华硕&lt;/TD&gt;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  &lt;TD &gt;打印机&lt;/TD&gt;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  &lt;TD &gt;刻录盘&lt;/TD&gt;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&lt;/TR&gt;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&lt;/TABLE&gt;</a:t>
            </a:r>
          </a:p>
        </p:txBody>
      </p:sp>
      <p:pic>
        <p:nvPicPr>
          <p:cNvPr id="597016" name="Picture 24" descr="Snap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35400" y="4941888"/>
            <a:ext cx="4826000" cy="156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97004" name="AutoShape 12"/>
          <p:cNvSpPr>
            <a:spLocks noChangeArrowheads="1"/>
          </p:cNvSpPr>
          <p:nvPr/>
        </p:nvSpPr>
        <p:spPr bwMode="auto">
          <a:xfrm>
            <a:off x="4716463" y="2276475"/>
            <a:ext cx="2592387" cy="865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zh-CN" sz="1800" b="1">
                <a:solidFill>
                  <a:srgbClr val="0000FF"/>
                </a:solidFill>
                <a:ea typeface="黑体" pitchFamily="2" charset="-122"/>
              </a:rPr>
              <a:t>align</a:t>
            </a:r>
            <a:r>
              <a:rPr lang="zh-CN" altLang="en-US" sz="1800" b="1">
                <a:ea typeface="黑体" pitchFamily="2" charset="-122"/>
              </a:rPr>
              <a:t>属性用来设置表格、行、列的对齐方式</a:t>
            </a: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2987675" y="3695700"/>
            <a:ext cx="1563688" cy="2873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7010" name="Rectangle 18"/>
          <p:cNvSpPr>
            <a:spLocks noChangeArrowheads="1"/>
          </p:cNvSpPr>
          <p:nvPr/>
        </p:nvSpPr>
        <p:spPr bwMode="auto">
          <a:xfrm>
            <a:off x="5495925" y="5516563"/>
            <a:ext cx="2951163" cy="4333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7014" name="AutoShape 22"/>
          <p:cNvSpPr>
            <a:spLocks noChangeArrowheads="1"/>
          </p:cNvSpPr>
          <p:nvPr/>
        </p:nvSpPr>
        <p:spPr bwMode="auto">
          <a:xfrm rot="2554201">
            <a:off x="4006850" y="4592638"/>
            <a:ext cx="2249488" cy="360362"/>
          </a:xfrm>
          <a:prstGeom prst="rightArrow">
            <a:avLst>
              <a:gd name="adj1" fmla="val 50000"/>
              <a:gd name="adj2" fmla="val 156058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pic>
        <p:nvPicPr>
          <p:cNvPr id="597015" name="Picture 23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3" y="739775"/>
            <a:ext cx="1081087" cy="98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877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9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9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9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6" grpId="0" animBg="1"/>
      <p:bldP spid="597004" grpId="0" animBg="1"/>
      <p:bldP spid="597007" grpId="0" animBg="1"/>
      <p:bldP spid="597010" grpId="0" animBg="1"/>
      <p:bldP spid="5970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为什么要使用填充属性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5950" y="1303338"/>
            <a:ext cx="6049963" cy="685800"/>
          </a:xfrm>
        </p:spPr>
        <p:txBody>
          <a:bodyPr>
            <a:normAutofit fontScale="85000" lnSpcReduction="10000"/>
          </a:bodyPr>
          <a:lstStyle/>
          <a:p>
            <a:pPr>
              <a:buFontTx/>
              <a:buNone/>
            </a:pPr>
            <a:r>
              <a:rPr lang="zh-CN" altLang="en-US"/>
              <a:t>单元格里的内容太靠近边线，怎么办？</a:t>
            </a:r>
          </a:p>
        </p:txBody>
      </p:sp>
      <p:pic>
        <p:nvPicPr>
          <p:cNvPr id="598024" name="Picture 8" descr="Snap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2349500"/>
            <a:ext cx="5484813" cy="1184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98034" name="AutoShape 18"/>
          <p:cNvSpPr>
            <a:spLocks noChangeArrowheads="1"/>
          </p:cNvSpPr>
          <p:nvPr/>
        </p:nvSpPr>
        <p:spPr bwMode="auto">
          <a:xfrm>
            <a:off x="4067175" y="4076700"/>
            <a:ext cx="3313113" cy="1225550"/>
          </a:xfrm>
          <a:prstGeom prst="wedgeRoundRectCallout">
            <a:avLst>
              <a:gd name="adj1" fmla="val -48708"/>
              <a:gd name="adj2" fmla="val -10544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sz="1800" b="1">
                <a:ea typeface="黑体" pitchFamily="2" charset="-122"/>
              </a:rPr>
              <a:t>未填充的效果，字与单元格边框之间的距离靠得太近</a:t>
            </a:r>
          </a:p>
        </p:txBody>
      </p:sp>
      <p:pic>
        <p:nvPicPr>
          <p:cNvPr id="598053" name="Picture 37" descr="问题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981075"/>
            <a:ext cx="1079500" cy="977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769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8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8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59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-396875" y="0"/>
            <a:ext cx="8229600" cy="792163"/>
          </a:xfrm>
        </p:spPr>
        <p:txBody>
          <a:bodyPr/>
          <a:lstStyle/>
          <a:p>
            <a:r>
              <a:rPr lang="zh-CN" altLang="en-US"/>
              <a:t>什么是填充属性和间距属性</a:t>
            </a:r>
          </a:p>
        </p:txBody>
      </p:sp>
      <p:sp>
        <p:nvSpPr>
          <p:cNvPr id="607253" name="Line 21"/>
          <p:cNvSpPr>
            <a:spLocks noChangeShapeType="1"/>
          </p:cNvSpPr>
          <p:nvPr/>
        </p:nvSpPr>
        <p:spPr bwMode="auto">
          <a:xfrm>
            <a:off x="1187450" y="1757363"/>
            <a:ext cx="1081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7254" name="Line 22"/>
          <p:cNvSpPr>
            <a:spLocks noChangeShapeType="1"/>
          </p:cNvSpPr>
          <p:nvPr/>
        </p:nvSpPr>
        <p:spPr bwMode="auto">
          <a:xfrm>
            <a:off x="1187450" y="2025650"/>
            <a:ext cx="1081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7255" name="Line 23"/>
          <p:cNvSpPr>
            <a:spLocks noChangeShapeType="1"/>
          </p:cNvSpPr>
          <p:nvPr/>
        </p:nvSpPr>
        <p:spPr bwMode="auto">
          <a:xfrm>
            <a:off x="1674813" y="17430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7256" name="AutoShape 24"/>
          <p:cNvSpPr>
            <a:spLocks noChangeArrowheads="1"/>
          </p:cNvSpPr>
          <p:nvPr/>
        </p:nvSpPr>
        <p:spPr bwMode="auto">
          <a:xfrm>
            <a:off x="1835150" y="960438"/>
            <a:ext cx="2449513" cy="490537"/>
          </a:xfrm>
          <a:prstGeom prst="wedgeRoundRectCallout">
            <a:avLst>
              <a:gd name="adj1" fmla="val -55963"/>
              <a:gd name="adj2" fmla="val 13381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en-US" altLang="zh-CN" sz="1800" b="1">
                <a:solidFill>
                  <a:srgbClr val="0000FF"/>
                </a:solidFill>
                <a:ea typeface="黑体" pitchFamily="2" charset="-122"/>
              </a:rPr>
              <a:t>border</a:t>
            </a:r>
            <a:r>
              <a:rPr lang="en-US" altLang="zh-CN" sz="1800" b="1">
                <a:ea typeface="黑体" pitchFamily="2" charset="-122"/>
              </a:rPr>
              <a:t>(</a:t>
            </a:r>
            <a:r>
              <a:rPr lang="zh-CN" altLang="en-US" sz="1800" b="1">
                <a:ea typeface="黑体" pitchFamily="2" charset="-122"/>
              </a:rPr>
              <a:t>边框的厚度</a:t>
            </a:r>
            <a:r>
              <a:rPr lang="en-US" altLang="zh-CN" sz="1800" b="1">
                <a:ea typeface="黑体" pitchFamily="2" charset="-122"/>
              </a:rPr>
              <a:t>) 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2063750" y="1743075"/>
            <a:ext cx="4968875" cy="4391025"/>
            <a:chOff x="1300" y="981"/>
            <a:chExt cx="3130" cy="2766"/>
          </a:xfrm>
        </p:grpSpPr>
        <p:sp>
          <p:nvSpPr>
            <p:cNvPr id="607240" name="Rectangle 8"/>
            <p:cNvSpPr>
              <a:spLocks noChangeArrowheads="1"/>
            </p:cNvSpPr>
            <p:nvPr/>
          </p:nvSpPr>
          <p:spPr bwMode="auto">
            <a:xfrm>
              <a:off x="1300" y="981"/>
              <a:ext cx="3130" cy="2766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7242" name="Rectangle 10"/>
            <p:cNvSpPr>
              <a:spLocks noChangeArrowheads="1"/>
            </p:cNvSpPr>
            <p:nvPr/>
          </p:nvSpPr>
          <p:spPr bwMode="auto">
            <a:xfrm>
              <a:off x="1519" y="1162"/>
              <a:ext cx="2722" cy="2359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7260" name="Line 28"/>
            <p:cNvSpPr>
              <a:spLocks noChangeShapeType="1"/>
            </p:cNvSpPr>
            <p:nvPr/>
          </p:nvSpPr>
          <p:spPr bwMode="auto">
            <a:xfrm>
              <a:off x="3470" y="2160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07261" name="Line 29"/>
            <p:cNvSpPr>
              <a:spLocks noChangeShapeType="1"/>
            </p:cNvSpPr>
            <p:nvPr/>
          </p:nvSpPr>
          <p:spPr bwMode="auto">
            <a:xfrm>
              <a:off x="2186" y="2160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1746" y="2523"/>
              <a:ext cx="952" cy="816"/>
              <a:chOff x="2971" y="1344"/>
              <a:chExt cx="952" cy="816"/>
            </a:xfrm>
          </p:grpSpPr>
          <p:sp>
            <p:nvSpPr>
              <p:cNvPr id="607270" name="Rectangle 38"/>
              <p:cNvSpPr>
                <a:spLocks noChangeArrowheads="1"/>
              </p:cNvSpPr>
              <p:nvPr/>
            </p:nvSpPr>
            <p:spPr bwMode="auto">
              <a:xfrm>
                <a:off x="2971" y="1344"/>
                <a:ext cx="952" cy="8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7271" name="Rectangle 39"/>
              <p:cNvSpPr>
                <a:spLocks noChangeArrowheads="1"/>
              </p:cNvSpPr>
              <p:nvPr/>
            </p:nvSpPr>
            <p:spPr bwMode="auto">
              <a:xfrm>
                <a:off x="3198" y="1611"/>
                <a:ext cx="498" cy="237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lang="zh-CN" altLang="en-US" sz="1800" b="1">
                    <a:solidFill>
                      <a:schemeClr val="bg1"/>
                    </a:solidFill>
                    <a:ea typeface="黑体" pitchFamily="2" charset="-122"/>
                  </a:rPr>
                  <a:t>内容</a:t>
                </a: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3003" y="1344"/>
              <a:ext cx="952" cy="816"/>
              <a:chOff x="2971" y="1344"/>
              <a:chExt cx="952" cy="816"/>
            </a:xfrm>
          </p:grpSpPr>
          <p:sp>
            <p:nvSpPr>
              <p:cNvPr id="607244" name="Rectangle 12"/>
              <p:cNvSpPr>
                <a:spLocks noChangeArrowheads="1"/>
              </p:cNvSpPr>
              <p:nvPr/>
            </p:nvSpPr>
            <p:spPr bwMode="auto">
              <a:xfrm>
                <a:off x="2971" y="1344"/>
                <a:ext cx="952" cy="8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7263" name="Rectangle 31"/>
              <p:cNvSpPr>
                <a:spLocks noChangeArrowheads="1"/>
              </p:cNvSpPr>
              <p:nvPr/>
            </p:nvSpPr>
            <p:spPr bwMode="auto">
              <a:xfrm>
                <a:off x="3198" y="1611"/>
                <a:ext cx="498" cy="237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lang="zh-CN" altLang="en-US" sz="1800" b="1">
                    <a:solidFill>
                      <a:schemeClr val="bg1"/>
                    </a:solidFill>
                    <a:ea typeface="黑体" pitchFamily="2" charset="-122"/>
                  </a:rPr>
                  <a:t>内容</a:t>
                </a:r>
              </a:p>
            </p:txBody>
          </p:sp>
        </p:grp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1746" y="1344"/>
              <a:ext cx="952" cy="816"/>
              <a:chOff x="2971" y="1344"/>
              <a:chExt cx="952" cy="816"/>
            </a:xfrm>
          </p:grpSpPr>
          <p:sp>
            <p:nvSpPr>
              <p:cNvPr id="607267" name="Rectangle 35"/>
              <p:cNvSpPr>
                <a:spLocks noChangeArrowheads="1"/>
              </p:cNvSpPr>
              <p:nvPr/>
            </p:nvSpPr>
            <p:spPr bwMode="auto">
              <a:xfrm>
                <a:off x="2971" y="1344"/>
                <a:ext cx="952" cy="8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7268" name="Rectangle 36"/>
              <p:cNvSpPr>
                <a:spLocks noChangeArrowheads="1"/>
              </p:cNvSpPr>
              <p:nvPr/>
            </p:nvSpPr>
            <p:spPr bwMode="auto">
              <a:xfrm>
                <a:off x="3198" y="1611"/>
                <a:ext cx="498" cy="237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lang="zh-CN" altLang="en-US" sz="1800" b="1">
                    <a:solidFill>
                      <a:schemeClr val="bg1"/>
                    </a:solidFill>
                    <a:ea typeface="黑体" pitchFamily="2" charset="-122"/>
                  </a:rPr>
                  <a:t>内容</a:t>
                </a:r>
              </a:p>
            </p:txBody>
          </p:sp>
        </p:grpSp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3013" y="2515"/>
              <a:ext cx="952" cy="816"/>
              <a:chOff x="2971" y="1344"/>
              <a:chExt cx="952" cy="816"/>
            </a:xfrm>
          </p:grpSpPr>
          <p:sp>
            <p:nvSpPr>
              <p:cNvPr id="607279" name="Rectangle 47"/>
              <p:cNvSpPr>
                <a:spLocks noChangeArrowheads="1"/>
              </p:cNvSpPr>
              <p:nvPr/>
            </p:nvSpPr>
            <p:spPr bwMode="auto">
              <a:xfrm>
                <a:off x="2971" y="1344"/>
                <a:ext cx="952" cy="81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7280" name="Rectangle 48"/>
              <p:cNvSpPr>
                <a:spLocks noChangeArrowheads="1"/>
              </p:cNvSpPr>
              <p:nvPr/>
            </p:nvSpPr>
            <p:spPr bwMode="auto">
              <a:xfrm>
                <a:off x="3198" y="1611"/>
                <a:ext cx="498" cy="237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r>
                  <a:rPr lang="zh-CN" altLang="en-US" sz="1800" b="1">
                    <a:solidFill>
                      <a:schemeClr val="bg1"/>
                    </a:solidFill>
                    <a:ea typeface="黑体" pitchFamily="2" charset="-122"/>
                  </a:rPr>
                  <a:t>内容</a:t>
                </a:r>
              </a:p>
            </p:txBody>
          </p:sp>
        </p:grpSp>
        <p:sp>
          <p:nvSpPr>
            <p:cNvPr id="607257" name="Line 25"/>
            <p:cNvSpPr>
              <a:spLocks noChangeShapeType="1"/>
            </p:cNvSpPr>
            <p:nvPr/>
          </p:nvSpPr>
          <p:spPr bwMode="auto">
            <a:xfrm>
              <a:off x="2699" y="1752"/>
              <a:ext cx="31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07262" name="Line 30"/>
            <p:cNvSpPr>
              <a:spLocks noChangeShapeType="1"/>
            </p:cNvSpPr>
            <p:nvPr/>
          </p:nvSpPr>
          <p:spPr bwMode="auto">
            <a:xfrm>
              <a:off x="2699" y="2840"/>
              <a:ext cx="31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07281" name="Line 49"/>
            <p:cNvSpPr>
              <a:spLocks noChangeShapeType="1"/>
            </p:cNvSpPr>
            <p:nvPr/>
          </p:nvSpPr>
          <p:spPr bwMode="auto">
            <a:xfrm>
              <a:off x="2200" y="1344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07282" name="Line 50"/>
            <p:cNvSpPr>
              <a:spLocks noChangeShapeType="1"/>
            </p:cNvSpPr>
            <p:nvPr/>
          </p:nvSpPr>
          <p:spPr bwMode="auto">
            <a:xfrm>
              <a:off x="2192" y="1842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07283" name="Line 51"/>
            <p:cNvSpPr>
              <a:spLocks noChangeShapeType="1"/>
            </p:cNvSpPr>
            <p:nvPr/>
          </p:nvSpPr>
          <p:spPr bwMode="auto">
            <a:xfrm>
              <a:off x="1746" y="1706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07284" name="Line 52"/>
            <p:cNvSpPr>
              <a:spLocks noChangeShapeType="1"/>
            </p:cNvSpPr>
            <p:nvPr/>
          </p:nvSpPr>
          <p:spPr bwMode="auto">
            <a:xfrm>
              <a:off x="2472" y="1706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7285" name="AutoShape 53"/>
          <p:cNvSpPr>
            <a:spLocks noChangeArrowheads="1"/>
          </p:cNvSpPr>
          <p:nvPr/>
        </p:nvSpPr>
        <p:spPr bwMode="auto">
          <a:xfrm>
            <a:off x="214282" y="2565400"/>
            <a:ext cx="2116168" cy="854075"/>
          </a:xfrm>
          <a:prstGeom prst="wedgeRoundRectCallout">
            <a:avLst>
              <a:gd name="adj1" fmla="val 115347"/>
              <a:gd name="adj2" fmla="val 4163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zh-CN" sz="1800" b="1">
                <a:solidFill>
                  <a:srgbClr val="0000FF"/>
                </a:solidFill>
                <a:ea typeface="黑体" pitchFamily="2" charset="-122"/>
              </a:rPr>
              <a:t>cellpadding</a:t>
            </a:r>
            <a:endParaRPr lang="en-US" altLang="zh-CN" sz="1800" b="1">
              <a:solidFill>
                <a:srgbClr val="0000FF"/>
              </a:solidFill>
              <a:ea typeface="黑体" pitchFamily="2" charset="-122"/>
            </a:endParaRPr>
          </a:p>
          <a:p>
            <a:pPr algn="ctr"/>
            <a:r>
              <a:rPr lang="en-US" altLang="zh-CN" sz="1800" b="1">
                <a:ea typeface="黑体" pitchFamily="2" charset="-122"/>
              </a:rPr>
              <a:t>(</a:t>
            </a:r>
            <a:r>
              <a:rPr lang="zh-CN" altLang="en-US" sz="1800" b="1">
                <a:ea typeface="黑体" pitchFamily="2" charset="-122"/>
              </a:rPr>
              <a:t>单元格填充</a:t>
            </a:r>
            <a:r>
              <a:rPr lang="en-US" altLang="zh-CN" sz="1800" b="1">
                <a:ea typeface="黑体" pitchFamily="2" charset="-122"/>
              </a:rPr>
              <a:t>)</a:t>
            </a:r>
          </a:p>
        </p:txBody>
      </p:sp>
      <p:sp>
        <p:nvSpPr>
          <p:cNvPr id="607249" name="AutoShape 17"/>
          <p:cNvSpPr>
            <a:spLocks noChangeArrowheads="1"/>
          </p:cNvSpPr>
          <p:nvPr/>
        </p:nvSpPr>
        <p:spPr bwMode="auto">
          <a:xfrm>
            <a:off x="6329363" y="2963863"/>
            <a:ext cx="1728787" cy="854075"/>
          </a:xfrm>
          <a:prstGeom prst="wedgeRoundRectCallout">
            <a:avLst>
              <a:gd name="adj1" fmla="val -95639"/>
              <a:gd name="adj2" fmla="val 5780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en-US" altLang="zh-CN" sz="1800" b="1">
                <a:solidFill>
                  <a:srgbClr val="0000FF"/>
                </a:solidFill>
                <a:ea typeface="黑体" pitchFamily="2" charset="-122"/>
              </a:rPr>
              <a:t>cellspacing</a:t>
            </a:r>
          </a:p>
          <a:p>
            <a:pPr algn="ctr"/>
            <a:r>
              <a:rPr lang="en-US" altLang="zh-CN" sz="1800" b="1">
                <a:ea typeface="黑体" pitchFamily="2" charset="-122"/>
              </a:rPr>
              <a:t>(</a:t>
            </a:r>
            <a:r>
              <a:rPr lang="zh-CN" altLang="en-US" sz="1800" b="1">
                <a:ea typeface="黑体" pitchFamily="2" charset="-122"/>
              </a:rPr>
              <a:t>单元格间距</a:t>
            </a:r>
            <a:r>
              <a:rPr lang="en-US" altLang="zh-CN" sz="1800" b="1">
                <a:ea typeface="黑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956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56" grpId="0" animBg="1"/>
      <p:bldP spid="607285" grpId="0" animBg="1"/>
      <p:bldP spid="6072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如何使用填充、间距属性</a:t>
            </a:r>
          </a:p>
        </p:txBody>
      </p:sp>
      <p:pic>
        <p:nvPicPr>
          <p:cNvPr id="610335" name="Picture 31" descr="table_cellspacing_chart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9563" y="1973263"/>
            <a:ext cx="6048375" cy="4119562"/>
          </a:xfrm>
          <a:prstGeom prst="rect">
            <a:avLst/>
          </a:prstGeom>
          <a:noFill/>
        </p:spPr>
      </p:pic>
      <p:sp>
        <p:nvSpPr>
          <p:cNvPr id="610313" name="AutoShape 9"/>
          <p:cNvSpPr>
            <a:spLocks noChangeArrowheads="1"/>
          </p:cNvSpPr>
          <p:nvPr/>
        </p:nvSpPr>
        <p:spPr bwMode="auto">
          <a:xfrm>
            <a:off x="3733800" y="1052513"/>
            <a:ext cx="2439988" cy="638175"/>
          </a:xfrm>
          <a:prstGeom prst="wedgeRoundRectCallout">
            <a:avLst>
              <a:gd name="adj1" fmla="val 56833"/>
              <a:gd name="adj2" fmla="val 10746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en-US" altLang="zh-CN" sz="1800" b="1">
                <a:solidFill>
                  <a:srgbClr val="0000FF"/>
                </a:solidFill>
                <a:ea typeface="黑体" pitchFamily="2" charset="-122"/>
              </a:rPr>
              <a:t>border</a:t>
            </a:r>
            <a:r>
              <a:rPr lang="en-US" altLang="zh-CN" sz="1800" b="1">
                <a:ea typeface="黑体" pitchFamily="2" charset="-122"/>
              </a:rPr>
              <a:t>(</a:t>
            </a:r>
            <a:r>
              <a:rPr lang="zh-CN" altLang="en-US" sz="1800" b="1">
                <a:ea typeface="黑体" pitchFamily="2" charset="-122"/>
              </a:rPr>
              <a:t>边框的厚度</a:t>
            </a:r>
            <a:r>
              <a:rPr lang="en-US" altLang="zh-CN" sz="1800" b="1">
                <a:ea typeface="黑体" pitchFamily="2" charset="-122"/>
              </a:rPr>
              <a:t>) </a:t>
            </a:r>
          </a:p>
        </p:txBody>
      </p:sp>
      <p:sp>
        <p:nvSpPr>
          <p:cNvPr id="610334" name="AutoShape 30"/>
          <p:cNvSpPr>
            <a:spLocks noChangeArrowheads="1"/>
          </p:cNvSpPr>
          <p:nvPr/>
        </p:nvSpPr>
        <p:spPr bwMode="auto">
          <a:xfrm>
            <a:off x="827088" y="1700213"/>
            <a:ext cx="1944687" cy="792162"/>
          </a:xfrm>
          <a:prstGeom prst="wedgeRoundRectCallout">
            <a:avLst>
              <a:gd name="adj1" fmla="val 103144"/>
              <a:gd name="adj2" fmla="val 7444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zh-CN" sz="1800" b="1">
                <a:solidFill>
                  <a:srgbClr val="0000FF"/>
                </a:solidFill>
                <a:ea typeface="黑体" pitchFamily="2" charset="-122"/>
              </a:rPr>
              <a:t>cellpadding</a:t>
            </a:r>
            <a:endParaRPr lang="en-US" altLang="zh-CN" sz="1800" b="1">
              <a:solidFill>
                <a:srgbClr val="0000FF"/>
              </a:solidFill>
              <a:ea typeface="黑体" pitchFamily="2" charset="-122"/>
            </a:endParaRPr>
          </a:p>
          <a:p>
            <a:pPr algn="ctr"/>
            <a:r>
              <a:rPr lang="en-US" altLang="zh-CN" sz="1800" b="1">
                <a:ea typeface="黑体" pitchFamily="2" charset="-122"/>
              </a:rPr>
              <a:t>(</a:t>
            </a:r>
            <a:r>
              <a:rPr lang="zh-CN" altLang="en-US" sz="1800" b="1">
                <a:ea typeface="黑体" pitchFamily="2" charset="-122"/>
              </a:rPr>
              <a:t>单元格填充</a:t>
            </a:r>
            <a:r>
              <a:rPr lang="en-US" altLang="zh-CN" sz="1800" b="1">
                <a:ea typeface="黑体" pitchFamily="2" charset="-122"/>
              </a:rPr>
              <a:t>)</a:t>
            </a:r>
          </a:p>
        </p:txBody>
      </p:sp>
      <p:sp>
        <p:nvSpPr>
          <p:cNvPr id="610309" name="AutoShape 5"/>
          <p:cNvSpPr>
            <a:spLocks noChangeArrowheads="1"/>
          </p:cNvSpPr>
          <p:nvPr/>
        </p:nvSpPr>
        <p:spPr bwMode="auto">
          <a:xfrm>
            <a:off x="827088" y="2700338"/>
            <a:ext cx="1944687" cy="720725"/>
          </a:xfrm>
          <a:prstGeom prst="wedgeRoundRectCallout">
            <a:avLst>
              <a:gd name="adj1" fmla="val 116204"/>
              <a:gd name="adj2" fmla="val 5616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en-US" altLang="zh-CN" sz="1800" b="1">
                <a:solidFill>
                  <a:srgbClr val="0000FF"/>
                </a:solidFill>
                <a:ea typeface="黑体" pitchFamily="2" charset="-122"/>
              </a:rPr>
              <a:t>cellspacing</a:t>
            </a:r>
          </a:p>
          <a:p>
            <a:pPr algn="ctr"/>
            <a:r>
              <a:rPr lang="en-US" altLang="zh-CN" sz="1800" b="1">
                <a:ea typeface="黑体" pitchFamily="2" charset="-122"/>
              </a:rPr>
              <a:t>(</a:t>
            </a:r>
            <a:r>
              <a:rPr lang="zh-CN" altLang="en-US" sz="1800" b="1">
                <a:ea typeface="黑体" pitchFamily="2" charset="-122"/>
              </a:rPr>
              <a:t>单元格间距</a:t>
            </a:r>
            <a:r>
              <a:rPr lang="en-US" altLang="zh-CN" sz="1800" b="1">
                <a:ea typeface="黑体" pitchFamily="2" charset="-122"/>
              </a:rPr>
              <a:t>)</a:t>
            </a:r>
          </a:p>
        </p:txBody>
      </p:sp>
      <p:sp>
        <p:nvSpPr>
          <p:cNvPr id="610336" name="Line 32"/>
          <p:cNvSpPr>
            <a:spLocks noChangeShapeType="1"/>
          </p:cNvSpPr>
          <p:nvPr/>
        </p:nvSpPr>
        <p:spPr bwMode="auto">
          <a:xfrm>
            <a:off x="6376988" y="1958975"/>
            <a:ext cx="0" cy="2317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0337" name="Line 33"/>
          <p:cNvSpPr>
            <a:spLocks noChangeShapeType="1"/>
          </p:cNvSpPr>
          <p:nvPr/>
        </p:nvSpPr>
        <p:spPr bwMode="auto">
          <a:xfrm>
            <a:off x="4046538" y="325596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0339" name="Line 35"/>
          <p:cNvSpPr>
            <a:spLocks noChangeShapeType="1"/>
          </p:cNvSpPr>
          <p:nvPr/>
        </p:nvSpPr>
        <p:spPr bwMode="auto">
          <a:xfrm>
            <a:off x="3829050" y="2549525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0341" name="AutoShape 37"/>
          <p:cNvSpPr>
            <a:spLocks noChangeArrowheads="1"/>
          </p:cNvSpPr>
          <p:nvPr/>
        </p:nvSpPr>
        <p:spPr bwMode="auto">
          <a:xfrm>
            <a:off x="142844" y="3860800"/>
            <a:ext cx="2727356" cy="255389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800" b="1" dirty="0">
                <a:cs typeface="Courier New" pitchFamily="49" charset="0"/>
              </a:rPr>
              <a:t>&lt;TABLE </a:t>
            </a:r>
            <a:r>
              <a:rPr lang="en-US" altLang="zh-CN" sz="1800" b="1" dirty="0">
                <a:solidFill>
                  <a:srgbClr val="0000FF"/>
                </a:solidFill>
                <a:cs typeface="Courier New" pitchFamily="49" charset="0"/>
              </a:rPr>
              <a:t>border="20"  </a:t>
            </a:r>
            <a:r>
              <a:rPr lang="en-US" altLang="zh-CN" sz="1800" b="1" dirty="0" err="1">
                <a:solidFill>
                  <a:srgbClr val="0000FF"/>
                </a:solidFill>
                <a:cs typeface="Courier New" pitchFamily="49" charset="0"/>
              </a:rPr>
              <a:t>cellpadding</a:t>
            </a:r>
            <a:r>
              <a:rPr lang="en-US" altLang="zh-CN" sz="1800" b="1" dirty="0">
                <a:solidFill>
                  <a:srgbClr val="0000FF"/>
                </a:solidFill>
                <a:cs typeface="Courier New" pitchFamily="49" charset="0"/>
              </a:rPr>
              <a:t>="30" </a:t>
            </a:r>
            <a:r>
              <a:rPr lang="en-US" altLang="zh-CN" sz="1800" b="1" dirty="0" err="1">
                <a:solidFill>
                  <a:srgbClr val="0000FF"/>
                </a:solidFill>
                <a:cs typeface="Courier New" pitchFamily="49" charset="0"/>
              </a:rPr>
              <a:t>cellspacing</a:t>
            </a:r>
            <a:r>
              <a:rPr lang="en-US" altLang="zh-CN" sz="1800" b="1" dirty="0">
                <a:solidFill>
                  <a:srgbClr val="0000FF"/>
                </a:solidFill>
                <a:cs typeface="Courier New" pitchFamily="49" charset="0"/>
              </a:rPr>
              <a:t>="40" </a:t>
            </a:r>
            <a:r>
              <a:rPr lang="en-US" altLang="zh-CN" sz="1800" b="1" dirty="0" err="1">
                <a:solidFill>
                  <a:srgbClr val="0000FF"/>
                </a:solidFill>
                <a:cs typeface="Courier New" pitchFamily="49" charset="0"/>
              </a:rPr>
              <a:t>bordercolor</a:t>
            </a:r>
            <a:r>
              <a:rPr lang="en-US" altLang="zh-CN" sz="1800" b="1" dirty="0">
                <a:solidFill>
                  <a:srgbClr val="0000FF"/>
                </a:solidFill>
                <a:cs typeface="Courier New" pitchFamily="49" charset="0"/>
              </a:rPr>
              <a:t>="red"</a:t>
            </a:r>
            <a:r>
              <a:rPr lang="en-US" altLang="zh-CN" sz="1800" b="1" dirty="0">
                <a:cs typeface="Courier New" pitchFamily="49" charset="0"/>
              </a:rPr>
              <a:t>&gt;</a:t>
            </a:r>
          </a:p>
          <a:p>
            <a:r>
              <a:rPr lang="en-US" altLang="zh-CN" sz="1800" b="1" dirty="0">
                <a:cs typeface="Courier New" pitchFamily="49" charset="0"/>
              </a:rPr>
              <a:t>……</a:t>
            </a:r>
          </a:p>
          <a:p>
            <a:r>
              <a:rPr lang="en-US" altLang="zh-CN" sz="1800" b="1" dirty="0">
                <a:cs typeface="Courier New" pitchFamily="49" charset="0"/>
              </a:rPr>
              <a:t>&lt;/TABLE&gt;</a:t>
            </a:r>
          </a:p>
        </p:txBody>
      </p:sp>
      <p:pic>
        <p:nvPicPr>
          <p:cNvPr id="610345" name="Picture 41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3913" y="765175"/>
            <a:ext cx="1081087" cy="98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226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13" grpId="0" animBg="1"/>
      <p:bldP spid="610334" grpId="0" animBg="1"/>
      <p:bldP spid="610309" grpId="0" animBg="1"/>
      <p:bldP spid="6103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如何设置表格的填充属性</a:t>
            </a:r>
          </a:p>
        </p:txBody>
      </p:sp>
      <p:sp>
        <p:nvSpPr>
          <p:cNvPr id="599044" name="AutoShape 4"/>
          <p:cNvSpPr>
            <a:spLocks noChangeArrowheads="1"/>
          </p:cNvSpPr>
          <p:nvPr/>
        </p:nvSpPr>
        <p:spPr bwMode="auto">
          <a:xfrm>
            <a:off x="508000" y="1692275"/>
            <a:ext cx="8413750" cy="3503613"/>
          </a:xfrm>
          <a:prstGeom prst="roundRect">
            <a:avLst>
              <a:gd name="adj" fmla="val 5370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&lt;TABLE  </a:t>
            </a:r>
            <a:r>
              <a:rPr lang="zh-CN" altLang="zh-CN" sz="1800" b="1">
                <a:solidFill>
                  <a:srgbClr val="0000FF"/>
                </a:solidFill>
                <a:ea typeface="黑体" pitchFamily="2" charset="-122"/>
                <a:cs typeface="Courier New" pitchFamily="49" charset="0"/>
              </a:rPr>
              <a:t>cellspacing=“5” cellpadding=“10”</a:t>
            </a:r>
            <a:r>
              <a:rPr lang="en-US" altLang="zh-CN" sz="1800" b="1">
                <a:ea typeface="黑体" pitchFamily="2" charset="-122"/>
                <a:cs typeface="Courier New" pitchFamily="49" charset="0"/>
              </a:rPr>
              <a:t> </a:t>
            </a:r>
            <a:r>
              <a:rPr lang="zh-CN" altLang="zh-CN" sz="1800" b="1">
                <a:ea typeface="黑体" pitchFamily="2" charset="-122"/>
                <a:cs typeface="Courier New" pitchFamily="49" charset="0"/>
              </a:rPr>
              <a:t>border=“</a:t>
            </a:r>
            <a:r>
              <a:rPr lang="en-US" altLang="zh-CN" sz="1800" b="1">
                <a:ea typeface="黑体" pitchFamily="2" charset="-122"/>
                <a:cs typeface="Courier New" pitchFamily="49" charset="0"/>
              </a:rPr>
              <a:t>1</a:t>
            </a:r>
            <a:r>
              <a:rPr lang="zh-CN" altLang="zh-CN" sz="1800" b="1">
                <a:ea typeface="黑体" pitchFamily="2" charset="-122"/>
                <a:cs typeface="Courier New" pitchFamily="49" charset="0"/>
              </a:rPr>
              <a:t>" background="images/type_back.jpg" 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&lt;TR&gt;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  &lt;TD colspan="6"&gt;&amp;nbsp;&lt;/TD&gt;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&lt;/TR&gt;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&lt;TR bgcolor="#EBEFFF"&gt;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  &lt;TD colspan="3" align="center" &gt;笔记本电脑&lt;/TD&gt;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  &lt;TD colspan="3" align="center" &gt;办公设备、文具、耗材&lt;/TD&gt;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&lt;/TR&gt;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….</a:t>
            </a:r>
            <a:endParaRPr lang="zh-CN" altLang="zh-CN" sz="1800" b="1">
              <a:ea typeface="黑体" pitchFamily="2" charset="-122"/>
              <a:cs typeface="Courier New" pitchFamily="49" charset="0"/>
            </a:endParaRP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&lt;/TABLE&gt;</a:t>
            </a:r>
          </a:p>
        </p:txBody>
      </p:sp>
      <p:sp>
        <p:nvSpPr>
          <p:cNvPr id="599048" name="AutoShape 8"/>
          <p:cNvSpPr>
            <a:spLocks noChangeArrowheads="1"/>
          </p:cNvSpPr>
          <p:nvPr/>
        </p:nvSpPr>
        <p:spPr bwMode="auto">
          <a:xfrm>
            <a:off x="6084888" y="2133600"/>
            <a:ext cx="2736850" cy="151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zh-CN" sz="1800" b="1">
                <a:solidFill>
                  <a:srgbClr val="0000FF"/>
                </a:solidFill>
                <a:ea typeface="黑体" pitchFamily="2" charset="-122"/>
              </a:rPr>
              <a:t>cellspacing</a:t>
            </a:r>
            <a:r>
              <a:rPr lang="zh-CN" altLang="en-US" sz="1800" b="1">
                <a:ea typeface="黑体" pitchFamily="2" charset="-122"/>
              </a:rPr>
              <a:t>属性用来设置表格</a:t>
            </a:r>
            <a:r>
              <a:rPr lang="zh-CN" altLang="en-GB" sz="1800" b="1">
                <a:ea typeface="黑体" pitchFamily="2" charset="-122"/>
              </a:rPr>
              <a:t>内框宽度 </a:t>
            </a:r>
            <a:endParaRPr lang="zh-CN" altLang="en-US" sz="1800" b="1">
              <a:ea typeface="黑体" pitchFamily="2" charset="-122"/>
            </a:endParaRPr>
          </a:p>
          <a:p>
            <a:r>
              <a:rPr lang="zh-CN" altLang="zh-CN" sz="1800" b="1">
                <a:solidFill>
                  <a:srgbClr val="0000FF"/>
                </a:solidFill>
                <a:ea typeface="黑体" pitchFamily="2" charset="-122"/>
              </a:rPr>
              <a:t>cellpadding</a:t>
            </a:r>
            <a:r>
              <a:rPr lang="zh-CN" altLang="en-US" sz="1800" b="1">
                <a:ea typeface="黑体" pitchFamily="2" charset="-122"/>
              </a:rPr>
              <a:t>属性用来设置表格内填充距离</a:t>
            </a:r>
          </a:p>
        </p:txBody>
      </p:sp>
      <p:pic>
        <p:nvPicPr>
          <p:cNvPr id="599055" name="Picture 15" descr="table_cell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6875" y="4830763"/>
            <a:ext cx="4222750" cy="1655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99051" name="AutoShape 11"/>
          <p:cNvSpPr>
            <a:spLocks noChangeArrowheads="1"/>
          </p:cNvSpPr>
          <p:nvPr/>
        </p:nvSpPr>
        <p:spPr bwMode="auto">
          <a:xfrm>
            <a:off x="7258050" y="4784725"/>
            <a:ext cx="1223963" cy="693738"/>
          </a:xfrm>
          <a:prstGeom prst="wedgeRoundRectCallout">
            <a:avLst>
              <a:gd name="adj1" fmla="val -64009"/>
              <a:gd name="adj2" fmla="val 9233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sz="1800" b="1">
                <a:ea typeface="黑体" pitchFamily="2" charset="-122"/>
              </a:rPr>
              <a:t>填充之后的效果</a:t>
            </a:r>
          </a:p>
        </p:txBody>
      </p:sp>
      <p:pic>
        <p:nvPicPr>
          <p:cNvPr id="599056" name="Picture 16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765175"/>
            <a:ext cx="1081088" cy="98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927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9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4" grpId="0" animBg="1"/>
      <p:bldP spid="5990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zh-CN" altLang="en-US" sz="2800" dirty="0" smtClean="0"/>
              <a:t>会使用表格的基本结构实现简单表格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zh-CN" altLang="en-US" sz="2800" dirty="0" smtClean="0"/>
              <a:t>会使用表格相关标签实现跨行、跨列的复杂表格</a:t>
            </a:r>
          </a:p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zh-CN" altLang="en-US" sz="2800" dirty="0" smtClean="0"/>
              <a:t>会使用表格相关设置进行美化修饰</a:t>
            </a:r>
            <a:endParaRPr lang="en-US" altLang="zh-CN" sz="2800" dirty="0" smtClean="0"/>
          </a:p>
          <a:p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0566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-323850" y="0"/>
            <a:ext cx="8064500" cy="792163"/>
          </a:xfrm>
        </p:spPr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小结</a:t>
            </a:r>
            <a:endParaRPr lang="en-US" altLang="zh-CN" dirty="0"/>
          </a:p>
        </p:txBody>
      </p:sp>
      <p:pic>
        <p:nvPicPr>
          <p:cNvPr id="505871" name="Picture 15" descr="xiaojie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5275" y="3094038"/>
            <a:ext cx="5903913" cy="1720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05875" name="AutoShape 19"/>
          <p:cNvSpPr>
            <a:spLocks noChangeArrowheads="1"/>
          </p:cNvSpPr>
          <p:nvPr/>
        </p:nvSpPr>
        <p:spPr bwMode="auto">
          <a:xfrm>
            <a:off x="603250" y="2230438"/>
            <a:ext cx="2016125" cy="990600"/>
          </a:xfrm>
          <a:prstGeom prst="wedgeRoundRectCallout">
            <a:avLst>
              <a:gd name="adj1" fmla="val 62755"/>
              <a:gd name="adj2" fmla="val 9150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sz="1800" b="1">
                <a:ea typeface="黑体" pitchFamily="2" charset="-122"/>
              </a:rPr>
              <a:t>表格的高度、宽度、背景图像、边框和填充属性</a:t>
            </a:r>
          </a:p>
        </p:txBody>
      </p:sp>
      <p:sp>
        <p:nvSpPr>
          <p:cNvPr id="505876" name="AutoShape 20"/>
          <p:cNvSpPr>
            <a:spLocks noChangeArrowheads="1"/>
          </p:cNvSpPr>
          <p:nvPr/>
        </p:nvSpPr>
        <p:spPr bwMode="auto">
          <a:xfrm>
            <a:off x="1538288" y="4929188"/>
            <a:ext cx="1512887" cy="660400"/>
          </a:xfrm>
          <a:prstGeom prst="wedgeRoundRectCallout">
            <a:avLst>
              <a:gd name="adj1" fmla="val 50630"/>
              <a:gd name="adj2" fmla="val -11274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/>
            <a:r>
              <a:rPr lang="zh-CN" altLang="en-US" sz="1800" b="1">
                <a:ea typeface="黑体" pitchFamily="2" charset="-122"/>
              </a:rPr>
              <a:t>行的背景色</a:t>
            </a:r>
          </a:p>
        </p:txBody>
      </p:sp>
      <p:sp>
        <p:nvSpPr>
          <p:cNvPr id="505877" name="AutoShape 21"/>
          <p:cNvSpPr>
            <a:spLocks noChangeArrowheads="1"/>
          </p:cNvSpPr>
          <p:nvPr/>
        </p:nvSpPr>
        <p:spPr bwMode="auto">
          <a:xfrm>
            <a:off x="6938963" y="4929188"/>
            <a:ext cx="1304925" cy="693737"/>
          </a:xfrm>
          <a:prstGeom prst="wedgeRoundRectCallout">
            <a:avLst>
              <a:gd name="adj1" fmla="val -50245"/>
              <a:gd name="adj2" fmla="val -10977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sz="1800" b="1">
                <a:ea typeface="黑体" pitchFamily="2" charset="-122"/>
              </a:rPr>
              <a:t>单元格居中对齐</a:t>
            </a:r>
          </a:p>
        </p:txBody>
      </p:sp>
      <p:sp>
        <p:nvSpPr>
          <p:cNvPr id="505880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2051050" y="1196975"/>
            <a:ext cx="6192838" cy="576263"/>
          </a:xfrm>
          <a:noFill/>
          <a:ln/>
        </p:spPr>
        <p:txBody>
          <a:bodyPr>
            <a:normAutofit fontScale="85000" lnSpcReduction="10000"/>
          </a:bodyPr>
          <a:lstStyle/>
          <a:p>
            <a:pPr>
              <a:buFontTx/>
              <a:buNone/>
            </a:pPr>
            <a:r>
              <a:rPr lang="zh-CN" altLang="en-US"/>
              <a:t>编写如下图所示效果对应的</a:t>
            </a:r>
            <a:r>
              <a:rPr lang="en-US" altLang="zh-CN"/>
              <a:t>HTML</a:t>
            </a:r>
            <a:r>
              <a:rPr lang="zh-CN" altLang="en-US"/>
              <a:t>代码</a:t>
            </a:r>
          </a:p>
        </p:txBody>
      </p:sp>
      <p:pic>
        <p:nvPicPr>
          <p:cNvPr id="505881" name="Picture 25" descr="现场编程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0113" y="981075"/>
            <a:ext cx="865187" cy="865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323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5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5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5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5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75" grpId="0" animBg="1"/>
      <p:bldP spid="505876" grpId="0" animBg="1"/>
      <p:bldP spid="50587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445" name="Picture 8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738" y="1042988"/>
            <a:ext cx="4837112" cy="4090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27442" name="Rectangle 82"/>
          <p:cNvSpPr>
            <a:spLocks noChangeArrowheads="1"/>
          </p:cNvSpPr>
          <p:nvPr/>
        </p:nvSpPr>
        <p:spPr bwMode="auto">
          <a:xfrm>
            <a:off x="244475" y="1471613"/>
            <a:ext cx="3419475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914400" lvl="1" indent="-45720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zh-CN" altLang="en-US" sz="2400" b="1">
                <a:ea typeface="黑体" pitchFamily="2" charset="-122"/>
              </a:rPr>
              <a:t>如何实现图文内容的布局，达到如左图所示页面的效果？</a:t>
            </a:r>
          </a:p>
          <a:p>
            <a:pPr marL="533400" indent="-533400">
              <a:spcBef>
                <a:spcPct val="20000"/>
              </a:spcBef>
              <a:buFontTx/>
              <a:buBlip>
                <a:blip r:embed="rId4"/>
              </a:buBlip>
            </a:pPr>
            <a:endParaRPr lang="zh-CN" altLang="en-US" sz="1800" b="1">
              <a:ea typeface="黑体" pitchFamily="2" charset="-122"/>
            </a:endParaRPr>
          </a:p>
          <a:p>
            <a:pPr marL="533400" indent="-533400">
              <a:spcBef>
                <a:spcPct val="20000"/>
              </a:spcBef>
              <a:buFontTx/>
              <a:buBlip>
                <a:blip r:embed="rId4"/>
              </a:buBlip>
            </a:pPr>
            <a:endParaRPr lang="zh-CN" altLang="en-US" sz="1800" b="1">
              <a:ea typeface="黑体" pitchFamily="2" charset="-122"/>
            </a:endParaRPr>
          </a:p>
          <a:p>
            <a:pPr marL="533400" indent="-533400">
              <a:spcBef>
                <a:spcPct val="20000"/>
              </a:spcBef>
              <a:buFontTx/>
              <a:buBlip>
                <a:blip r:embed="rId4"/>
              </a:buBlip>
            </a:pPr>
            <a:endParaRPr lang="zh-CN" altLang="en-US" sz="1800" b="1">
              <a:ea typeface="黑体" pitchFamily="2" charset="-122"/>
            </a:endParaRPr>
          </a:p>
          <a:p>
            <a:pPr marL="533400" indent="-533400">
              <a:spcBef>
                <a:spcPct val="20000"/>
              </a:spcBef>
              <a:buFontTx/>
              <a:buBlip>
                <a:blip r:embed="rId4"/>
              </a:buBlip>
            </a:pPr>
            <a:endParaRPr lang="zh-CN" altLang="en-US" sz="1800" b="1">
              <a:ea typeface="黑体" pitchFamily="2" charset="-122"/>
            </a:endParaRPr>
          </a:p>
          <a:p>
            <a:pPr marL="914400" lvl="1" indent="-45720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zh-CN" altLang="en-US" sz="2400" b="1">
                <a:ea typeface="黑体" pitchFamily="2" charset="-122"/>
              </a:rPr>
              <a:t>分析上图所示页面，应该用什么进行布局？</a:t>
            </a:r>
            <a:r>
              <a:rPr lang="zh-CN" altLang="en-US" sz="2000" b="1">
                <a:ea typeface="黑体" pitchFamily="2" charset="-122"/>
              </a:rPr>
              <a:t> </a:t>
            </a:r>
          </a:p>
        </p:txBody>
      </p:sp>
      <p:sp>
        <p:nvSpPr>
          <p:cNvPr id="527363" name="Text Box 3"/>
          <p:cNvSpPr txBox="1">
            <a:spLocks noChangeArrowheads="1"/>
          </p:cNvSpPr>
          <p:nvPr/>
        </p:nvSpPr>
        <p:spPr bwMode="auto">
          <a:xfrm>
            <a:off x="814388" y="1773238"/>
            <a:ext cx="2663825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3538" indent="-363538" algn="just" eaLnBrk="0" fontAlgn="b" hangingPunct="0">
              <a:lnSpc>
                <a:spcPct val="135000"/>
              </a:lnSpc>
              <a:spcBef>
                <a:spcPct val="20000"/>
              </a:spcBef>
              <a:buClr>
                <a:srgbClr val="6600CC"/>
              </a:buClr>
              <a:buFont typeface="Wingdings" pitchFamily="2" charset="2"/>
              <a:buChar char="q"/>
            </a:pPr>
            <a:endParaRPr lang="en-GB" altLang="zh-CN" sz="20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736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什么是表格布局</a:t>
            </a:r>
          </a:p>
        </p:txBody>
      </p:sp>
      <p:sp>
        <p:nvSpPr>
          <p:cNvPr id="527425" name="Rectangle 65"/>
          <p:cNvSpPr>
            <a:spLocks noChangeArrowheads="1"/>
          </p:cNvSpPr>
          <p:nvPr/>
        </p:nvSpPr>
        <p:spPr bwMode="auto">
          <a:xfrm>
            <a:off x="6516688" y="5300663"/>
            <a:ext cx="914400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7434" name="AutoShape 74"/>
          <p:cNvSpPr>
            <a:spLocks noChangeArrowheads="1"/>
          </p:cNvSpPr>
          <p:nvPr/>
        </p:nvSpPr>
        <p:spPr bwMode="auto">
          <a:xfrm>
            <a:off x="2822575" y="5576888"/>
            <a:ext cx="6015038" cy="5429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sz="1800" b="1">
                <a:ea typeface="黑体" pitchFamily="2" charset="-122"/>
              </a:rPr>
              <a:t>使用</a:t>
            </a:r>
            <a:r>
              <a:rPr lang="zh-CN" altLang="en-US" sz="1800" b="1">
                <a:solidFill>
                  <a:srgbClr val="0000FF"/>
                </a:solidFill>
                <a:ea typeface="黑体" pitchFamily="2" charset="-122"/>
              </a:rPr>
              <a:t>表格</a:t>
            </a:r>
            <a:r>
              <a:rPr lang="zh-CN" altLang="en-US" sz="1800" b="1">
                <a:ea typeface="黑体" pitchFamily="2" charset="-122"/>
              </a:rPr>
              <a:t>进行布局</a:t>
            </a:r>
          </a:p>
        </p:txBody>
      </p:sp>
      <p:sp>
        <p:nvSpPr>
          <p:cNvPr id="527444" name="AutoShape 84"/>
          <p:cNvSpPr>
            <a:spLocks noChangeArrowheads="1"/>
          </p:cNvSpPr>
          <p:nvPr/>
        </p:nvSpPr>
        <p:spPr bwMode="auto">
          <a:xfrm>
            <a:off x="1547813" y="3208338"/>
            <a:ext cx="2209800" cy="693737"/>
          </a:xfrm>
          <a:prstGeom prst="wedgeRoundRectCallout">
            <a:avLst>
              <a:gd name="adj1" fmla="val 68032"/>
              <a:gd name="adj2" fmla="val -3535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zh-CN" altLang="en-US" sz="1800" b="1">
                <a:ea typeface="黑体" pitchFamily="2" charset="-122"/>
              </a:rPr>
              <a:t>用表格对网页的内容进行整体控制</a:t>
            </a:r>
          </a:p>
        </p:txBody>
      </p:sp>
      <p:pic>
        <p:nvPicPr>
          <p:cNvPr id="527447" name="Picture 87" descr="问题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6888" y="679450"/>
            <a:ext cx="1079500" cy="977900"/>
          </a:xfrm>
          <a:prstGeom prst="rect">
            <a:avLst/>
          </a:prstGeom>
          <a:noFill/>
        </p:spPr>
      </p:pic>
      <p:pic>
        <p:nvPicPr>
          <p:cNvPr id="527448" name="Picture 88" descr="分析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8788" y="3297238"/>
            <a:ext cx="1152525" cy="1046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167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434" grpId="0" animBg="1"/>
      <p:bldP spid="5274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如何使用表格进行布局</a:t>
            </a:r>
          </a:p>
        </p:txBody>
      </p:sp>
      <p:pic>
        <p:nvPicPr>
          <p:cNvPr id="590858" name="Picture 10" descr="Snap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8500" y="2195513"/>
            <a:ext cx="3965575" cy="2519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90871" name="Text Box 23"/>
          <p:cNvSpPr txBox="1">
            <a:spLocks noChangeArrowheads="1"/>
          </p:cNvSpPr>
          <p:nvPr/>
        </p:nvSpPr>
        <p:spPr bwMode="auto">
          <a:xfrm>
            <a:off x="1827213" y="1243013"/>
            <a:ext cx="61928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 b="1">
                <a:ea typeface="黑体" pitchFamily="2" charset="-122"/>
              </a:rPr>
              <a:t>使用表格布局下图，需要几行几列？</a:t>
            </a:r>
          </a:p>
        </p:txBody>
      </p:sp>
      <p:sp>
        <p:nvSpPr>
          <p:cNvPr id="590879" name="AutoShape 31"/>
          <p:cNvSpPr>
            <a:spLocks noChangeArrowheads="1"/>
          </p:cNvSpPr>
          <p:nvPr/>
        </p:nvSpPr>
        <p:spPr bwMode="auto">
          <a:xfrm>
            <a:off x="6011863" y="4005263"/>
            <a:ext cx="1871662" cy="720725"/>
          </a:xfrm>
          <a:prstGeom prst="wedgeRoundRectCallout">
            <a:avLst>
              <a:gd name="adj1" fmla="val -57889"/>
              <a:gd name="adj2" fmla="val -10484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/>
            <a:r>
              <a:rPr lang="zh-CN" altLang="en-US" sz="1800" b="1">
                <a:ea typeface="黑体" pitchFamily="2" charset="-122"/>
              </a:rPr>
              <a:t>需要</a:t>
            </a:r>
            <a:r>
              <a:rPr lang="en-US" altLang="zh-CN" sz="1800" b="1">
                <a:solidFill>
                  <a:srgbClr val="0000FF"/>
                </a:solidFill>
                <a:ea typeface="黑体" pitchFamily="2" charset="-122"/>
              </a:rPr>
              <a:t>7</a:t>
            </a:r>
            <a:r>
              <a:rPr lang="zh-CN" altLang="en-US" sz="1800" b="1">
                <a:solidFill>
                  <a:srgbClr val="0000FF"/>
                </a:solidFill>
                <a:ea typeface="黑体" pitchFamily="2" charset="-122"/>
              </a:rPr>
              <a:t>行</a:t>
            </a:r>
            <a:r>
              <a:rPr lang="en-US" altLang="zh-CN" sz="1800" b="1">
                <a:solidFill>
                  <a:srgbClr val="0000FF"/>
                </a:solidFill>
                <a:ea typeface="黑体" pitchFamily="2" charset="-122"/>
              </a:rPr>
              <a:t>2</a:t>
            </a:r>
            <a:r>
              <a:rPr lang="zh-CN" altLang="en-US" sz="1800" b="1">
                <a:solidFill>
                  <a:srgbClr val="0000FF"/>
                </a:solidFill>
                <a:ea typeface="黑体" pitchFamily="2" charset="-122"/>
              </a:rPr>
              <a:t>列 </a:t>
            </a:r>
          </a:p>
        </p:txBody>
      </p:sp>
      <p:pic>
        <p:nvPicPr>
          <p:cNvPr id="590881" name="Picture 33" descr="提问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971550"/>
            <a:ext cx="1008062" cy="9128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395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0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0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0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7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如何使用表格进行布局</a:t>
            </a:r>
          </a:p>
        </p:txBody>
      </p:sp>
      <p:sp>
        <p:nvSpPr>
          <p:cNvPr id="608262" name="AutoShape 6"/>
          <p:cNvSpPr>
            <a:spLocks noChangeArrowheads="1"/>
          </p:cNvSpPr>
          <p:nvPr/>
        </p:nvSpPr>
        <p:spPr bwMode="auto">
          <a:xfrm>
            <a:off x="450850" y="1557338"/>
            <a:ext cx="8239125" cy="4640262"/>
          </a:xfrm>
          <a:prstGeom prst="roundRect">
            <a:avLst>
              <a:gd name="adj" fmla="val 5431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&lt;TABLE width="298"&gt;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&lt;TR&gt;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  </a:t>
            </a:r>
            <a:r>
              <a:rPr lang="zh-CN" altLang="zh-CN" sz="1800" b="1">
                <a:solidFill>
                  <a:srgbClr val="0000FF"/>
                </a:solidFill>
                <a:ea typeface="黑体" pitchFamily="2" charset="-122"/>
                <a:cs typeface="Courier New" pitchFamily="49" charset="0"/>
              </a:rPr>
              <a:t>&lt;TD colspan="2"&gt;&lt;IMG src="images/adv.jpg" /&gt;&lt;/TD&gt;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&lt;/TR&gt;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&lt;TR&gt;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  </a:t>
            </a:r>
            <a:r>
              <a:rPr lang="zh-CN" altLang="zh-CN" sz="1800" b="1">
                <a:solidFill>
                  <a:srgbClr val="0000FF"/>
                </a:solidFill>
                <a:ea typeface="黑体" pitchFamily="2" charset="-122"/>
                <a:cs typeface="Courier New" pitchFamily="49" charset="0"/>
              </a:rPr>
              <a:t>&lt;TD width=“122” rowspan=“6” align=“left” &gt;&lt;IMG </a:t>
            </a:r>
            <a:r>
              <a:rPr lang="en-US" altLang="zh-CN" sz="1800" b="1">
                <a:solidFill>
                  <a:srgbClr val="0000FF"/>
                </a:solidFill>
                <a:ea typeface="黑体" pitchFamily="2" charset="-122"/>
                <a:cs typeface="Courier New" pitchFamily="49" charset="0"/>
              </a:rPr>
              <a:t> </a:t>
            </a:r>
          </a:p>
          <a:p>
            <a:r>
              <a:rPr lang="en-US" altLang="zh-CN" sz="1800" b="1">
                <a:solidFill>
                  <a:srgbClr val="0000FF"/>
                </a:solidFill>
                <a:ea typeface="黑体" pitchFamily="2" charset="-122"/>
                <a:cs typeface="Courier New" pitchFamily="49" charset="0"/>
              </a:rPr>
              <a:t>    </a:t>
            </a:r>
            <a:r>
              <a:rPr lang="zh-CN" altLang="zh-CN" sz="1800" b="1">
                <a:solidFill>
                  <a:srgbClr val="0000FF"/>
                </a:solidFill>
                <a:ea typeface="黑体" pitchFamily="2" charset="-122"/>
                <a:cs typeface="Courier New" pitchFamily="49" charset="0"/>
              </a:rPr>
              <a:t>src="images/wangyou.jpg" width="116" height="142" /&gt;&lt;/TD&gt;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  &lt;TD width=“285”  &gt;</a:t>
            </a:r>
            <a:endParaRPr lang="en-US" altLang="zh-CN" sz="1800" b="1">
              <a:ea typeface="黑体" pitchFamily="2" charset="-122"/>
              <a:cs typeface="Courier New" pitchFamily="49" charset="0"/>
            </a:endParaRP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  </a:t>
            </a:r>
            <a:r>
              <a:rPr lang="zh-CN" altLang="zh-CN" sz="1800" b="1">
                <a:ea typeface="黑体" pitchFamily="2" charset="-122"/>
                <a:cs typeface="Courier New" pitchFamily="49" charset="0"/>
              </a:rPr>
              <a:t>&lt;A href=“#”&gt;超值变形金钢2.5折!&lt;/A&gt; </a:t>
            </a:r>
            <a:endParaRPr lang="en-US" altLang="zh-CN" sz="1800" b="1">
              <a:ea typeface="黑体" pitchFamily="2" charset="-122"/>
              <a:cs typeface="Courier New" pitchFamily="49" charset="0"/>
            </a:endParaRP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  </a:t>
            </a:r>
            <a:r>
              <a:rPr lang="zh-CN" altLang="zh-CN" sz="1800" b="1">
                <a:ea typeface="黑体" pitchFamily="2" charset="-122"/>
                <a:cs typeface="Courier New" pitchFamily="49" charset="0"/>
              </a:rPr>
              <a:t>&lt;/TD&gt;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&lt;/TR&gt;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&lt;TR&gt;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  &lt;TD&gt;&lt;A href="#"&gt;人们为啥对电视吼叫 &lt;/A&gt;&lt;/TD&gt;</a:t>
            </a: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  &lt;/TR&gt;</a:t>
            </a:r>
            <a:endParaRPr lang="en-US" altLang="zh-CN" sz="1800" b="1">
              <a:ea typeface="黑体" pitchFamily="2" charset="-122"/>
              <a:cs typeface="Courier New" pitchFamily="49" charset="0"/>
            </a:endParaRP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……</a:t>
            </a:r>
            <a:endParaRPr lang="zh-CN" altLang="zh-CN" sz="1800" b="1">
              <a:ea typeface="黑体" pitchFamily="2" charset="-122"/>
              <a:cs typeface="Courier New" pitchFamily="49" charset="0"/>
            </a:endParaRPr>
          </a:p>
          <a:p>
            <a:r>
              <a:rPr lang="zh-CN" altLang="zh-CN" sz="1800" b="1">
                <a:ea typeface="黑体" pitchFamily="2" charset="-122"/>
                <a:cs typeface="Courier New" pitchFamily="49" charset="0"/>
              </a:rPr>
              <a:t>&lt;/TABLE&gt;</a:t>
            </a:r>
          </a:p>
        </p:txBody>
      </p:sp>
      <p:pic>
        <p:nvPicPr>
          <p:cNvPr id="608263" name="Picture 7" descr="Snap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7463" y="4865688"/>
            <a:ext cx="2638425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08265" name="Rectangle 9"/>
          <p:cNvSpPr>
            <a:spLocks noChangeArrowheads="1"/>
          </p:cNvSpPr>
          <p:nvPr/>
        </p:nvSpPr>
        <p:spPr bwMode="auto">
          <a:xfrm>
            <a:off x="700088" y="1955800"/>
            <a:ext cx="6119812" cy="7905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8267" name="Rectangle 11"/>
          <p:cNvSpPr>
            <a:spLocks noChangeArrowheads="1"/>
          </p:cNvSpPr>
          <p:nvPr/>
        </p:nvSpPr>
        <p:spPr bwMode="auto">
          <a:xfrm>
            <a:off x="6367463" y="4865688"/>
            <a:ext cx="2665412" cy="28733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8269" name="Rectangle 13"/>
          <p:cNvSpPr>
            <a:spLocks noChangeArrowheads="1"/>
          </p:cNvSpPr>
          <p:nvPr/>
        </p:nvSpPr>
        <p:spPr bwMode="auto">
          <a:xfrm>
            <a:off x="827088" y="3068638"/>
            <a:ext cx="6985000" cy="5762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8270" name="Rectangle 14"/>
          <p:cNvSpPr>
            <a:spLocks noChangeArrowheads="1"/>
          </p:cNvSpPr>
          <p:nvPr/>
        </p:nvSpPr>
        <p:spPr bwMode="auto">
          <a:xfrm>
            <a:off x="6367463" y="5181600"/>
            <a:ext cx="1163637" cy="14112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8279" name="Freeform 23"/>
          <p:cNvSpPr>
            <a:spLocks/>
          </p:cNvSpPr>
          <p:nvPr/>
        </p:nvSpPr>
        <p:spPr bwMode="auto">
          <a:xfrm rot="2104735">
            <a:off x="3597275" y="4386263"/>
            <a:ext cx="3251200" cy="776287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08282" name="AutoShape 26"/>
          <p:cNvSpPr>
            <a:spLocks noChangeArrowheads="1"/>
          </p:cNvSpPr>
          <p:nvPr/>
        </p:nvSpPr>
        <p:spPr bwMode="auto">
          <a:xfrm rot="3187042">
            <a:off x="6156326" y="3575050"/>
            <a:ext cx="2762250" cy="358775"/>
          </a:xfrm>
          <a:prstGeom prst="rightArrow">
            <a:avLst>
              <a:gd name="adj1" fmla="val 50000"/>
              <a:gd name="adj2" fmla="val 192478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pic>
        <p:nvPicPr>
          <p:cNvPr id="608283" name="Picture 27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692150"/>
            <a:ext cx="1081087" cy="98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50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0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0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0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0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2" grpId="0" animBg="1"/>
      <p:bldP spid="608265" grpId="0" animBg="1"/>
      <p:bldP spid="608267" grpId="0" animBg="1"/>
      <p:bldP spid="608269" grpId="0" animBg="1"/>
      <p:bldP spid="608270" grpId="0" animBg="1"/>
      <p:bldP spid="608279" grpId="0" animBg="1"/>
      <p:bldP spid="60828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10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2201863" y="1196975"/>
            <a:ext cx="6840537" cy="5762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zh-CN" altLang="en-US" dirty="0"/>
              <a:t>编写如下图所示效果对应的</a:t>
            </a:r>
            <a:r>
              <a:rPr lang="en-US" altLang="zh-CN" dirty="0"/>
              <a:t>html</a:t>
            </a:r>
            <a:r>
              <a:rPr lang="zh-CN" altLang="en-US" dirty="0"/>
              <a:t>代码</a:t>
            </a:r>
          </a:p>
          <a:p>
            <a:endParaRPr lang="en-US" altLang="zh-CN" dirty="0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-396875" y="0"/>
            <a:ext cx="8229600" cy="792163"/>
          </a:xfrm>
        </p:spPr>
        <p:txBody>
          <a:bodyPr/>
          <a:lstStyle/>
          <a:p>
            <a:r>
              <a:rPr lang="zh-CN" altLang="en-US">
                <a:latin typeface="宋体" pitchFamily="2" charset="-122"/>
              </a:rPr>
              <a:t>小结</a:t>
            </a:r>
            <a:r>
              <a:rPr lang="en-US" altLang="zh-CN">
                <a:latin typeface="宋体" pitchFamily="2" charset="-122"/>
              </a:rPr>
              <a:t>3</a:t>
            </a:r>
            <a:endParaRPr lang="en-US" altLang="zh-CN"/>
          </a:p>
        </p:txBody>
      </p:sp>
      <p:pic>
        <p:nvPicPr>
          <p:cNvPr id="601101" name="Picture 13" descr="xiaojie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1500" y="3705225"/>
            <a:ext cx="6337300" cy="1154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01105" name="AutoShape 17"/>
          <p:cNvSpPr>
            <a:spLocks noChangeArrowheads="1"/>
          </p:cNvSpPr>
          <p:nvPr/>
        </p:nvSpPr>
        <p:spPr bwMode="auto">
          <a:xfrm>
            <a:off x="1841500" y="2649538"/>
            <a:ext cx="1800225" cy="814387"/>
          </a:xfrm>
          <a:prstGeom prst="wedgeRoundRectCallout">
            <a:avLst>
              <a:gd name="adj1" fmla="val 44269"/>
              <a:gd name="adj2" fmla="val 9502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sz="1800" b="1">
                <a:solidFill>
                  <a:srgbClr val="0000FF"/>
                </a:solidFill>
                <a:ea typeface="黑体" pitchFamily="2" charset="-122"/>
              </a:rPr>
              <a:t>跨</a:t>
            </a:r>
            <a:r>
              <a:rPr lang="en-US" altLang="zh-CN" sz="1800" b="1">
                <a:solidFill>
                  <a:srgbClr val="0000FF"/>
                </a:solidFill>
                <a:ea typeface="黑体" pitchFamily="2" charset="-122"/>
              </a:rPr>
              <a:t>2</a:t>
            </a:r>
            <a:r>
              <a:rPr lang="zh-CN" altLang="en-US" sz="1800" b="1">
                <a:solidFill>
                  <a:srgbClr val="0000FF"/>
                </a:solidFill>
                <a:ea typeface="黑体" pitchFamily="2" charset="-122"/>
              </a:rPr>
              <a:t>行</a:t>
            </a:r>
            <a:r>
              <a:rPr lang="zh-CN" altLang="en-US" sz="1800" b="1">
                <a:ea typeface="黑体" pitchFamily="2" charset="-122"/>
              </a:rPr>
              <a:t>，并放了一副图片</a:t>
            </a:r>
          </a:p>
        </p:txBody>
      </p:sp>
      <p:sp>
        <p:nvSpPr>
          <p:cNvPr id="601106" name="AutoShape 18"/>
          <p:cNvSpPr>
            <a:spLocks noChangeArrowheads="1"/>
          </p:cNvSpPr>
          <p:nvPr/>
        </p:nvSpPr>
        <p:spPr bwMode="auto">
          <a:xfrm>
            <a:off x="6373813" y="2713038"/>
            <a:ext cx="1584325" cy="814387"/>
          </a:xfrm>
          <a:prstGeom prst="wedgeRoundRectCallout">
            <a:avLst>
              <a:gd name="adj1" fmla="val -46394"/>
              <a:gd name="adj2" fmla="val 9678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sz="1800" b="1">
                <a:ea typeface="黑体" pitchFamily="2" charset="-122"/>
              </a:rPr>
              <a:t>此单元格放了一副图片</a:t>
            </a:r>
          </a:p>
        </p:txBody>
      </p:sp>
      <p:sp>
        <p:nvSpPr>
          <p:cNvPr id="601107" name="AutoShape 19"/>
          <p:cNvSpPr>
            <a:spLocks noChangeArrowheads="1"/>
          </p:cNvSpPr>
          <p:nvPr/>
        </p:nvSpPr>
        <p:spPr bwMode="auto">
          <a:xfrm>
            <a:off x="4665663" y="5089525"/>
            <a:ext cx="1295400" cy="814388"/>
          </a:xfrm>
          <a:prstGeom prst="wedgeRoundRectCallout">
            <a:avLst>
              <a:gd name="adj1" fmla="val 48282"/>
              <a:gd name="adj2" fmla="val -10808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sz="1800" b="1">
                <a:ea typeface="黑体" pitchFamily="2" charset="-122"/>
              </a:rPr>
              <a:t>此单元格</a:t>
            </a:r>
            <a:r>
              <a:rPr lang="zh-CN" altLang="en-US" sz="1800" b="1">
                <a:solidFill>
                  <a:srgbClr val="0000FF"/>
                </a:solidFill>
                <a:ea typeface="黑体" pitchFamily="2" charset="-122"/>
              </a:rPr>
              <a:t>跨了</a:t>
            </a:r>
            <a:r>
              <a:rPr lang="en-US" altLang="zh-CN" sz="1800" b="1">
                <a:solidFill>
                  <a:srgbClr val="0000FF"/>
                </a:solidFill>
                <a:ea typeface="黑体" pitchFamily="2" charset="-122"/>
              </a:rPr>
              <a:t>3</a:t>
            </a:r>
            <a:r>
              <a:rPr lang="zh-CN" altLang="en-US" sz="1800" b="1">
                <a:solidFill>
                  <a:srgbClr val="0000FF"/>
                </a:solidFill>
                <a:ea typeface="黑体" pitchFamily="2" charset="-122"/>
              </a:rPr>
              <a:t>列</a:t>
            </a:r>
          </a:p>
        </p:txBody>
      </p:sp>
      <p:pic>
        <p:nvPicPr>
          <p:cNvPr id="601110" name="Picture 22" descr="现场编程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6013" y="981075"/>
            <a:ext cx="865187" cy="865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55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1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1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1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0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105" grpId="0" animBg="1"/>
      <p:bldP spid="601106" grpId="0" animBg="1"/>
      <p:bldP spid="60110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0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-201613"/>
            <a:ext cx="7272338" cy="1109663"/>
          </a:xfrm>
        </p:spPr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439302" name="Rectangle 6"/>
          <p:cNvSpPr>
            <a:spLocks noChangeArrowheads="1"/>
          </p:cNvSpPr>
          <p:nvPr/>
        </p:nvSpPr>
        <p:spPr bwMode="auto">
          <a:xfrm>
            <a:off x="1009650" y="1773238"/>
            <a:ext cx="7234238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50000"/>
              </a:spcBef>
              <a:spcAft>
                <a:spcPct val="50000"/>
              </a:spcAft>
              <a:buFontTx/>
              <a:buBlip>
                <a:blip r:embed="rId3"/>
              </a:buBlip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创建表格最少需要那三个标签？</a:t>
            </a:r>
          </a:p>
          <a:p>
            <a:pPr marL="342900" indent="-342900">
              <a:spcBef>
                <a:spcPct val="50000"/>
              </a:spcBef>
              <a:spcAft>
                <a:spcPct val="50000"/>
              </a:spcAft>
              <a:buFontTx/>
              <a:buBlip>
                <a:blip r:embed="rId3"/>
              </a:buBlip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简述表格的基本结构。</a:t>
            </a:r>
          </a:p>
          <a:p>
            <a:pPr marL="342900" indent="-342900">
              <a:spcBef>
                <a:spcPct val="50000"/>
              </a:spcBef>
              <a:spcAft>
                <a:spcPct val="50000"/>
              </a:spcAft>
              <a:buFontTx/>
              <a:buBlip>
                <a:blip r:embed="rId3"/>
              </a:buBlip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跨行跨列的表格，主要在什么情况下使用？</a:t>
            </a:r>
          </a:p>
          <a:p>
            <a:pPr marL="342900" indent="-342900">
              <a:spcBef>
                <a:spcPct val="50000"/>
              </a:spcBef>
              <a:spcAft>
                <a:spcPct val="50000"/>
              </a:spcAft>
              <a:buFontTx/>
              <a:buBlip>
                <a:blip r:embed="rId3"/>
              </a:buBlip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给你一个表格，你会从哪些方面进行美化？</a:t>
            </a:r>
          </a:p>
        </p:txBody>
      </p:sp>
      <p:pic>
        <p:nvPicPr>
          <p:cNvPr id="439303" name="Picture 7" descr="提问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3750" y="869950"/>
            <a:ext cx="1008063" cy="9128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989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9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9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9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9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Text Box 2"/>
          <p:cNvSpPr txBox="1">
            <a:spLocks noChangeArrowheads="1"/>
          </p:cNvSpPr>
          <p:nvPr/>
        </p:nvSpPr>
        <p:spPr bwMode="auto">
          <a:xfrm>
            <a:off x="8883650" y="120015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endParaRPr lang="zh-CN" altLang="zh-CN" sz="4400" b="1">
              <a:solidFill>
                <a:schemeClr val="tx2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302087" name="Rectangle 7"/>
          <p:cNvSpPr>
            <a:spLocks noChangeArrowheads="1"/>
          </p:cNvSpPr>
          <p:nvPr/>
        </p:nvSpPr>
        <p:spPr bwMode="auto">
          <a:xfrm>
            <a:off x="1571604" y="0"/>
            <a:ext cx="6334146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/>
            <a:r>
              <a:rPr lang="zh-CN" altLang="en-US" sz="4400" b="1" dirty="0">
                <a:ea typeface="黑体" pitchFamily="2" charset="-122"/>
              </a:rPr>
              <a:t>为什么使用表格</a:t>
            </a:r>
          </a:p>
        </p:txBody>
      </p:sp>
      <p:sp>
        <p:nvSpPr>
          <p:cNvPr id="302274" name="Rectangle 194"/>
          <p:cNvSpPr>
            <a:spLocks noChangeArrowheads="1"/>
          </p:cNvSpPr>
          <p:nvPr/>
        </p:nvSpPr>
        <p:spPr bwMode="auto">
          <a:xfrm>
            <a:off x="611188" y="1052513"/>
            <a:ext cx="511175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5000"/>
              </a:spcBef>
              <a:spcAft>
                <a:spcPct val="25000"/>
              </a:spcAft>
              <a:buFontTx/>
              <a:buBlip>
                <a:blip r:embed="rId3"/>
              </a:buBlip>
            </a:pPr>
            <a:r>
              <a:rPr lang="zh-CN" altLang="en-US" sz="2400" b="1">
                <a:ea typeface="黑体" pitchFamily="2" charset="-122"/>
              </a:rPr>
              <a:t>表格应用场合</a:t>
            </a:r>
          </a:p>
          <a:p>
            <a:pPr marL="742950" lvl="1" indent="-285750">
              <a:spcBef>
                <a:spcPct val="25000"/>
              </a:spcBef>
              <a:spcAft>
                <a:spcPct val="25000"/>
              </a:spcAft>
              <a:buFontTx/>
              <a:buBlip>
                <a:blip r:embed="rId4"/>
              </a:buBlip>
            </a:pPr>
            <a:r>
              <a:rPr lang="zh-CN" altLang="en-US" sz="2000" b="1">
                <a:ea typeface="黑体" pitchFamily="2" charset="-122"/>
              </a:rPr>
              <a:t>论坛</a:t>
            </a:r>
          </a:p>
          <a:p>
            <a:pPr marL="742950" lvl="1" indent="-285750">
              <a:spcBef>
                <a:spcPct val="25000"/>
              </a:spcBef>
              <a:spcAft>
                <a:spcPct val="25000"/>
              </a:spcAft>
              <a:buFontTx/>
              <a:buBlip>
                <a:blip r:embed="rId4"/>
              </a:buBlip>
            </a:pPr>
            <a:r>
              <a:rPr lang="zh-CN" altLang="en-US" sz="2000" b="1">
                <a:ea typeface="黑体" pitchFamily="2" charset="-122"/>
              </a:rPr>
              <a:t>门户网站</a:t>
            </a:r>
          </a:p>
          <a:p>
            <a:pPr marL="742950" lvl="1" indent="-285750">
              <a:spcBef>
                <a:spcPct val="25000"/>
              </a:spcBef>
              <a:spcAft>
                <a:spcPct val="25000"/>
              </a:spcAft>
              <a:buFontTx/>
              <a:buBlip>
                <a:blip r:embed="rId4"/>
              </a:buBlip>
            </a:pPr>
            <a:r>
              <a:rPr lang="zh-CN" altLang="en-US" sz="2000" b="1">
                <a:ea typeface="黑体" pitchFamily="2" charset="-122"/>
              </a:rPr>
              <a:t>购物网站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4"/>
              </a:buBlip>
            </a:pPr>
            <a:endParaRPr lang="en-US" altLang="zh-CN" sz="2000" b="1">
              <a:ea typeface="黑体" pitchFamily="2" charset="-122"/>
            </a:endParaRPr>
          </a:p>
        </p:txBody>
      </p:sp>
      <p:pic>
        <p:nvPicPr>
          <p:cNvPr id="302289" name="Picture 20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87675" y="1916113"/>
            <a:ext cx="5768975" cy="4338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302276" name="AutoShape 196"/>
          <p:cNvSpPr>
            <a:spLocks noChangeArrowheads="1"/>
          </p:cNvSpPr>
          <p:nvPr/>
        </p:nvSpPr>
        <p:spPr bwMode="auto">
          <a:xfrm>
            <a:off x="3300413" y="1055688"/>
            <a:ext cx="1492250" cy="693737"/>
          </a:xfrm>
          <a:prstGeom prst="wedgeRoundRectCallout">
            <a:avLst>
              <a:gd name="adj1" fmla="val 60319"/>
              <a:gd name="adj2" fmla="val 18849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sz="1800" b="1">
                <a:ea typeface="黑体" pitchFamily="2" charset="-122"/>
              </a:rPr>
              <a:t>论坛中应用表格</a:t>
            </a:r>
          </a:p>
        </p:txBody>
      </p:sp>
      <p:pic>
        <p:nvPicPr>
          <p:cNvPr id="302284" name="Picture 20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16250" y="1916113"/>
            <a:ext cx="5832475" cy="4344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302279" name="AutoShape 199"/>
          <p:cNvSpPr>
            <a:spLocks noChangeArrowheads="1"/>
          </p:cNvSpPr>
          <p:nvPr/>
        </p:nvSpPr>
        <p:spPr bwMode="auto">
          <a:xfrm>
            <a:off x="5862638" y="1116013"/>
            <a:ext cx="1422400" cy="693737"/>
          </a:xfrm>
          <a:prstGeom prst="wedgeRoundRectCallout">
            <a:avLst>
              <a:gd name="adj1" fmla="val -77009"/>
              <a:gd name="adj2" fmla="val 15344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sz="1800" b="1">
                <a:ea typeface="黑体" pitchFamily="2" charset="-122"/>
              </a:rPr>
              <a:t>门户网站应用表格</a:t>
            </a:r>
          </a:p>
        </p:txBody>
      </p:sp>
      <p:pic>
        <p:nvPicPr>
          <p:cNvPr id="302286" name="Picture 20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16250" y="1916113"/>
            <a:ext cx="5832475" cy="4371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302282" name="AutoShape 202"/>
          <p:cNvSpPr>
            <a:spLocks noChangeArrowheads="1"/>
          </p:cNvSpPr>
          <p:nvPr/>
        </p:nvSpPr>
        <p:spPr bwMode="auto">
          <a:xfrm>
            <a:off x="1576388" y="4287838"/>
            <a:ext cx="1295400" cy="693737"/>
          </a:xfrm>
          <a:prstGeom prst="wedgeRoundRectCallout">
            <a:avLst>
              <a:gd name="adj1" fmla="val 71935"/>
              <a:gd name="adj2" fmla="val -11613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sz="1800" b="1">
                <a:ea typeface="黑体" pitchFamily="2" charset="-122"/>
              </a:rPr>
              <a:t>购物网站应用表格</a:t>
            </a:r>
          </a:p>
        </p:txBody>
      </p:sp>
    </p:spTree>
    <p:extLst>
      <p:ext uri="{BB962C8B-B14F-4D97-AF65-F5344CB8AC3E}">
        <p14:creationId xmlns:p14="http://schemas.microsoft.com/office/powerpoint/2010/main" val="214804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2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2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302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0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302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0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276" grpId="0" animBg="1"/>
      <p:bldP spid="302276" grpId="1" animBg="1"/>
      <p:bldP spid="302279" grpId="0" animBg="1"/>
      <p:bldP spid="302279" grpId="1" animBg="1"/>
      <p:bldP spid="3022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Text Box 2"/>
          <p:cNvSpPr txBox="1">
            <a:spLocks noChangeArrowheads="1"/>
          </p:cNvSpPr>
          <p:nvPr/>
        </p:nvSpPr>
        <p:spPr bwMode="auto">
          <a:xfrm>
            <a:off x="8883650" y="120015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endParaRPr lang="zh-CN" altLang="zh-CN" sz="4400" b="1">
              <a:solidFill>
                <a:schemeClr val="tx2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605187" name="Rectangle 3"/>
          <p:cNvSpPr>
            <a:spLocks noChangeArrowheads="1"/>
          </p:cNvSpPr>
          <p:nvPr/>
        </p:nvSpPr>
        <p:spPr bwMode="auto">
          <a:xfrm>
            <a:off x="2571735" y="0"/>
            <a:ext cx="5260989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/>
            <a:r>
              <a:rPr lang="zh-CN" altLang="en-US" sz="4400" b="1" dirty="0">
                <a:ea typeface="黑体" pitchFamily="2" charset="-122"/>
              </a:rPr>
              <a:t>表格的基本结构</a:t>
            </a:r>
          </a:p>
        </p:txBody>
      </p:sp>
      <p:graphicFrame>
        <p:nvGraphicFramePr>
          <p:cNvPr id="605239" name="Group 55"/>
          <p:cNvGraphicFramePr>
            <a:graphicFrameLocks noGrp="1"/>
          </p:cNvGraphicFramePr>
          <p:nvPr/>
        </p:nvGraphicFramePr>
        <p:xfrm>
          <a:off x="1962150" y="1908175"/>
          <a:ext cx="4900613" cy="2282826"/>
        </p:xfrm>
        <a:graphic>
          <a:graphicData uri="http://schemas.openxmlformats.org/drawingml/2006/table">
            <a:tbl>
              <a:tblPr/>
              <a:tblGrid>
                <a:gridCol w="979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9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05226" name="Rectangle 42"/>
          <p:cNvSpPr>
            <a:spLocks noChangeArrowheads="1"/>
          </p:cNvSpPr>
          <p:nvPr/>
        </p:nvSpPr>
        <p:spPr bwMode="auto">
          <a:xfrm>
            <a:off x="1866900" y="3684588"/>
            <a:ext cx="5124450" cy="5476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605227" name="Text Box 43"/>
          <p:cNvSpPr txBox="1">
            <a:spLocks noChangeArrowheads="1"/>
          </p:cNvSpPr>
          <p:nvPr/>
        </p:nvSpPr>
        <p:spPr bwMode="auto">
          <a:xfrm>
            <a:off x="647700" y="3714750"/>
            <a:ext cx="9144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Courier New" pitchFamily="49" charset="0"/>
                <a:ea typeface="黑体" pitchFamily="2" charset="-122"/>
              </a:rPr>
              <a:t>行</a:t>
            </a:r>
          </a:p>
        </p:txBody>
      </p:sp>
      <p:sp>
        <p:nvSpPr>
          <p:cNvPr id="605228" name="Rectangle 44"/>
          <p:cNvSpPr>
            <a:spLocks noChangeArrowheads="1"/>
          </p:cNvSpPr>
          <p:nvPr/>
        </p:nvSpPr>
        <p:spPr bwMode="auto">
          <a:xfrm>
            <a:off x="2873375" y="1862138"/>
            <a:ext cx="1143000" cy="241935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5229" name="Text Box 45"/>
          <p:cNvSpPr txBox="1">
            <a:spLocks noChangeArrowheads="1"/>
          </p:cNvSpPr>
          <p:nvPr/>
        </p:nvSpPr>
        <p:spPr bwMode="auto">
          <a:xfrm>
            <a:off x="2771775" y="908050"/>
            <a:ext cx="12954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Courier New" pitchFamily="49" charset="0"/>
                <a:ea typeface="黑体" pitchFamily="2" charset="-122"/>
              </a:rPr>
              <a:t>列</a:t>
            </a:r>
          </a:p>
        </p:txBody>
      </p:sp>
      <p:sp>
        <p:nvSpPr>
          <p:cNvPr id="605230" name="Rectangle 46"/>
          <p:cNvSpPr>
            <a:spLocks noChangeArrowheads="1"/>
          </p:cNvSpPr>
          <p:nvPr/>
        </p:nvSpPr>
        <p:spPr bwMode="auto">
          <a:xfrm>
            <a:off x="5816600" y="2735263"/>
            <a:ext cx="1143000" cy="609600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05231" name="Text Box 47"/>
          <p:cNvSpPr txBox="1">
            <a:spLocks noChangeArrowheads="1"/>
          </p:cNvSpPr>
          <p:nvPr/>
        </p:nvSpPr>
        <p:spPr bwMode="auto">
          <a:xfrm>
            <a:off x="7416800" y="2811463"/>
            <a:ext cx="1371600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FF00FF"/>
                </a:solidFill>
                <a:latin typeface="Courier New" pitchFamily="49" charset="0"/>
                <a:ea typeface="黑体" pitchFamily="2" charset="-122"/>
              </a:rPr>
              <a:t>单元格</a:t>
            </a:r>
          </a:p>
        </p:txBody>
      </p:sp>
      <p:sp>
        <p:nvSpPr>
          <p:cNvPr id="605232" name="Line 48"/>
          <p:cNvSpPr>
            <a:spLocks noChangeShapeType="1"/>
          </p:cNvSpPr>
          <p:nvPr/>
        </p:nvSpPr>
        <p:spPr bwMode="auto">
          <a:xfrm flipH="1">
            <a:off x="6959600" y="3040063"/>
            <a:ext cx="5334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cxnSp>
        <p:nvCxnSpPr>
          <p:cNvPr id="605233" name="AutoShape 49"/>
          <p:cNvCxnSpPr>
            <a:cxnSpLocks noChangeShapeType="1"/>
          </p:cNvCxnSpPr>
          <p:nvPr/>
        </p:nvCxnSpPr>
        <p:spPr bwMode="auto">
          <a:xfrm flipV="1">
            <a:off x="1333500" y="3984625"/>
            <a:ext cx="514350" cy="1111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605234" name="AutoShape 50"/>
          <p:cNvSpPr>
            <a:spLocks noChangeArrowheads="1"/>
          </p:cNvSpPr>
          <p:nvPr/>
        </p:nvSpPr>
        <p:spPr bwMode="gray">
          <a:xfrm>
            <a:off x="941388" y="4833938"/>
            <a:ext cx="7632700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000" b="1">
                <a:ea typeface="黑体" pitchFamily="2" charset="-122"/>
              </a:rPr>
              <a:t>在 </a:t>
            </a:r>
            <a:r>
              <a:rPr lang="en-US" altLang="zh-CN" sz="2000" b="1">
                <a:ea typeface="黑体" pitchFamily="2" charset="-122"/>
              </a:rPr>
              <a:t>HTML </a:t>
            </a:r>
            <a:r>
              <a:rPr lang="zh-CN" altLang="en-US" sz="2000" b="1">
                <a:ea typeface="黑体" pitchFamily="2" charset="-122"/>
              </a:rPr>
              <a:t>文档中，广泛使用</a:t>
            </a:r>
            <a:r>
              <a:rPr lang="zh-CN" altLang="en-US" sz="2000" b="1">
                <a:solidFill>
                  <a:srgbClr val="FF0000"/>
                </a:solidFill>
                <a:ea typeface="黑体" pitchFamily="2" charset="-122"/>
              </a:rPr>
              <a:t>表格</a:t>
            </a:r>
            <a:r>
              <a:rPr lang="zh-CN" altLang="en-US" sz="2000" b="1">
                <a:ea typeface="黑体" pitchFamily="2" charset="-122"/>
              </a:rPr>
              <a:t>来存放网页上的文本和图像</a:t>
            </a:r>
          </a:p>
        </p:txBody>
      </p:sp>
      <p:sp>
        <p:nvSpPr>
          <p:cNvPr id="605238" name="Line 54"/>
          <p:cNvSpPr>
            <a:spLocks noChangeShapeType="1"/>
          </p:cNvSpPr>
          <p:nvPr/>
        </p:nvSpPr>
        <p:spPr bwMode="auto">
          <a:xfrm>
            <a:off x="3419475" y="1412875"/>
            <a:ext cx="0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9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0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0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7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4" dur="500"/>
                                        <p:tgtEl>
                                          <p:spTgt spid="60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0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75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60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0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0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25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0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2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26" grpId="0" animBg="1"/>
      <p:bldP spid="605227" grpId="0" autoUpdateAnimBg="0"/>
      <p:bldP spid="605228" grpId="0" animBg="1"/>
      <p:bldP spid="605229" grpId="0" autoUpdateAnimBg="0"/>
      <p:bldP spid="605230" grpId="0" animBg="1"/>
      <p:bldP spid="605231" grpId="0" autoUpdateAnimBg="0"/>
      <p:bldP spid="605232" grpId="0" animBg="1"/>
      <p:bldP spid="605234" grpId="0" animBg="1"/>
      <p:bldP spid="6052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-24"/>
            <a:ext cx="6500858" cy="857248"/>
          </a:xfrm>
        </p:spPr>
        <p:txBody>
          <a:bodyPr/>
          <a:lstStyle/>
          <a:p>
            <a:r>
              <a:rPr lang="zh-CN" altLang="en-US" dirty="0"/>
              <a:t>表格的基本语法</a:t>
            </a:r>
          </a:p>
        </p:txBody>
      </p:sp>
      <p:sp>
        <p:nvSpPr>
          <p:cNvPr id="591876" name="AutoShape 4"/>
          <p:cNvSpPr>
            <a:spLocks noChangeArrowheads="1"/>
          </p:cNvSpPr>
          <p:nvPr/>
        </p:nvSpPr>
        <p:spPr bwMode="auto">
          <a:xfrm>
            <a:off x="682625" y="1955800"/>
            <a:ext cx="6340475" cy="4065588"/>
          </a:xfrm>
          <a:prstGeom prst="roundRect">
            <a:avLst>
              <a:gd name="adj" fmla="val 6324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3F7091"/>
            </a:solidFill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altLang="zh-CN" sz="1800" b="1">
                <a:ea typeface="黑体" pitchFamily="2" charset="-122"/>
                <a:cs typeface="Times New Roman" pitchFamily="18" charset="0"/>
              </a:rPr>
              <a:t>&lt;TABLE </a:t>
            </a:r>
            <a:r>
              <a:rPr lang="en-US" altLang="zh-CN" sz="1800" b="1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border="1"</a:t>
            </a:r>
            <a:r>
              <a:rPr lang="en-US" altLang="zh-CN" sz="1800" b="1">
                <a:ea typeface="黑体" pitchFamily="2" charset="-122"/>
                <a:cs typeface="Times New Roman" pitchFamily="18" charset="0"/>
              </a:rPr>
              <a:t>&gt;</a:t>
            </a:r>
          </a:p>
          <a:p>
            <a:endParaRPr lang="en-US" altLang="zh-CN" sz="1800" b="1">
              <a:ea typeface="黑体" pitchFamily="2" charset="-122"/>
              <a:cs typeface="Times New Roman" pitchFamily="18" charset="0"/>
            </a:endParaRPr>
          </a:p>
          <a:p>
            <a:r>
              <a:rPr lang="en-US" altLang="zh-CN" sz="1800" b="1">
                <a:ea typeface="黑体" pitchFamily="2" charset="-122"/>
                <a:cs typeface="Times New Roman" pitchFamily="18" charset="0"/>
              </a:rPr>
              <a:t>  &lt;TR&gt;</a:t>
            </a:r>
          </a:p>
          <a:p>
            <a:r>
              <a:rPr lang="en-US" altLang="zh-CN" sz="1800" b="1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         &lt;TD&gt;</a:t>
            </a:r>
          </a:p>
          <a:p>
            <a:r>
              <a:rPr lang="en-US" altLang="zh-CN" sz="1800" b="1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	</a:t>
            </a:r>
            <a:r>
              <a:rPr lang="zh-CN" altLang="en-US" sz="1800" b="1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单元格内容</a:t>
            </a:r>
          </a:p>
          <a:p>
            <a:r>
              <a:rPr lang="zh-CN" altLang="en-US" sz="1800" b="1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         </a:t>
            </a:r>
            <a:r>
              <a:rPr lang="en-US" altLang="zh-CN" sz="1800" b="1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&lt;/TD&gt;</a:t>
            </a:r>
          </a:p>
          <a:p>
            <a:r>
              <a:rPr lang="en-US" altLang="zh-CN" sz="1800" b="1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	……</a:t>
            </a:r>
          </a:p>
          <a:p>
            <a:endParaRPr lang="en-US" altLang="zh-CN" sz="1800" b="1">
              <a:solidFill>
                <a:srgbClr val="0000FF"/>
              </a:solidFill>
              <a:ea typeface="黑体" pitchFamily="2" charset="-122"/>
              <a:cs typeface="Times New Roman" pitchFamily="18" charset="0"/>
            </a:endParaRPr>
          </a:p>
          <a:p>
            <a:r>
              <a:rPr lang="en-US" altLang="zh-CN" sz="1800" b="1">
                <a:ea typeface="黑体" pitchFamily="2" charset="-122"/>
                <a:cs typeface="Times New Roman" pitchFamily="18" charset="0"/>
              </a:rPr>
              <a:t>  &lt;/TR&gt;</a:t>
            </a:r>
          </a:p>
          <a:p>
            <a:r>
              <a:rPr lang="en-US" altLang="zh-CN" sz="1800" b="1">
                <a:ea typeface="黑体" pitchFamily="2" charset="-122"/>
                <a:cs typeface="Times New Roman" pitchFamily="18" charset="0"/>
              </a:rPr>
              <a:t>  ……</a:t>
            </a:r>
          </a:p>
          <a:p>
            <a:endParaRPr lang="en-US" altLang="zh-CN" sz="1800" b="1">
              <a:ea typeface="黑体" pitchFamily="2" charset="-122"/>
              <a:cs typeface="Times New Roman" pitchFamily="18" charset="0"/>
            </a:endParaRPr>
          </a:p>
          <a:p>
            <a:endParaRPr lang="en-US" altLang="zh-CN" sz="1800" b="1">
              <a:ea typeface="黑体" pitchFamily="2" charset="-122"/>
              <a:cs typeface="Times New Roman" pitchFamily="18" charset="0"/>
            </a:endParaRPr>
          </a:p>
          <a:p>
            <a:r>
              <a:rPr lang="en-US" altLang="zh-CN" sz="1800" b="1">
                <a:ea typeface="黑体" pitchFamily="2" charset="-122"/>
                <a:cs typeface="Times New Roman" pitchFamily="18" charset="0"/>
              </a:rPr>
              <a:t>&lt;/TABLE&gt;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189788" y="2028825"/>
            <a:ext cx="1954212" cy="3960813"/>
            <a:chOff x="4433" y="1278"/>
            <a:chExt cx="1095" cy="2495"/>
          </a:xfrm>
        </p:grpSpPr>
        <p:sp>
          <p:nvSpPr>
            <p:cNvPr id="591878" name="AutoShape 6"/>
            <p:cNvSpPr>
              <a:spLocks/>
            </p:cNvSpPr>
            <p:nvPr/>
          </p:nvSpPr>
          <p:spPr bwMode="auto">
            <a:xfrm>
              <a:off x="4433" y="1278"/>
              <a:ext cx="190" cy="2495"/>
            </a:xfrm>
            <a:prstGeom prst="rightBrace">
              <a:avLst>
                <a:gd name="adj1" fmla="val 109430"/>
                <a:gd name="adj2" fmla="val 49741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1880" name="AutoShape 8"/>
            <p:cNvSpPr>
              <a:spLocks noChangeArrowheads="1"/>
            </p:cNvSpPr>
            <p:nvPr/>
          </p:nvSpPr>
          <p:spPr bwMode="auto">
            <a:xfrm>
              <a:off x="4621" y="2167"/>
              <a:ext cx="907" cy="6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800080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ea typeface="黑体" pitchFamily="2" charset="-122"/>
                </a:rPr>
                <a:t>&lt;TABLE&gt;...&lt;/ </a:t>
              </a:r>
              <a:r>
                <a:rPr lang="en-US" altLang="zh-CN" sz="1800" b="1"/>
                <a:t>TABLE</a:t>
              </a:r>
              <a:r>
                <a:rPr lang="en-US" altLang="zh-CN" sz="1800"/>
                <a:t> </a:t>
              </a:r>
              <a:r>
                <a:rPr lang="en-US" altLang="zh-CN" sz="1800" b="1">
                  <a:ea typeface="黑体" pitchFamily="2" charset="-122"/>
                </a:rPr>
                <a:t>&gt;</a:t>
              </a:r>
              <a:r>
                <a:rPr lang="zh-CN" altLang="en-US" sz="1800" b="1">
                  <a:latin typeface="黑体" pitchFamily="2" charset="-122"/>
                  <a:ea typeface="黑体" pitchFamily="2" charset="-122"/>
                </a:rPr>
                <a:t>定义表格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438525" y="2852738"/>
            <a:ext cx="1920875" cy="1066800"/>
            <a:chOff x="2166" y="1913"/>
            <a:chExt cx="1210" cy="672"/>
          </a:xfrm>
        </p:grpSpPr>
        <p:sp>
          <p:nvSpPr>
            <p:cNvPr id="591882" name="AutoShape 10"/>
            <p:cNvSpPr>
              <a:spLocks/>
            </p:cNvSpPr>
            <p:nvPr/>
          </p:nvSpPr>
          <p:spPr bwMode="auto">
            <a:xfrm>
              <a:off x="2166" y="1913"/>
              <a:ext cx="144" cy="672"/>
            </a:xfrm>
            <a:prstGeom prst="rightBrace">
              <a:avLst>
                <a:gd name="adj1" fmla="val 38889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1883" name="AutoShape 11"/>
            <p:cNvSpPr>
              <a:spLocks noChangeArrowheads="1"/>
            </p:cNvSpPr>
            <p:nvPr/>
          </p:nvSpPr>
          <p:spPr bwMode="auto">
            <a:xfrm>
              <a:off x="2299" y="2045"/>
              <a:ext cx="1077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800080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ea typeface="黑体" pitchFamily="2" charset="-122"/>
                </a:rPr>
                <a:t>&lt;TD&gt;…&lt;/TD&gt;</a:t>
              </a:r>
              <a:r>
                <a:rPr lang="en-US" altLang="zh-CN" sz="18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1800" b="1">
                  <a:latin typeface="黑体" pitchFamily="2" charset="-122"/>
                  <a:ea typeface="黑体" pitchFamily="2" charset="-122"/>
                </a:rPr>
                <a:t>定义列</a:t>
              </a:r>
              <a:r>
                <a:rPr lang="zh-CN" altLang="en-US" sz="1800"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292725" y="2686050"/>
            <a:ext cx="2016125" cy="2160588"/>
            <a:chOff x="3334" y="1732"/>
            <a:chExt cx="1224" cy="1361"/>
          </a:xfrm>
        </p:grpSpPr>
        <p:sp>
          <p:nvSpPr>
            <p:cNvPr id="591884" name="AutoShape 12"/>
            <p:cNvSpPr>
              <a:spLocks/>
            </p:cNvSpPr>
            <p:nvPr/>
          </p:nvSpPr>
          <p:spPr bwMode="auto">
            <a:xfrm>
              <a:off x="3334" y="1732"/>
              <a:ext cx="181" cy="1361"/>
            </a:xfrm>
            <a:prstGeom prst="rightBrace">
              <a:avLst>
                <a:gd name="adj1" fmla="val 62661"/>
                <a:gd name="adj2" fmla="val 50551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1885" name="AutoShape 13"/>
            <p:cNvSpPr>
              <a:spLocks noChangeArrowheads="1"/>
            </p:cNvSpPr>
            <p:nvPr/>
          </p:nvSpPr>
          <p:spPr bwMode="auto">
            <a:xfrm>
              <a:off x="3525" y="2185"/>
              <a:ext cx="1033" cy="45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800080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ea typeface="黑体" pitchFamily="2" charset="-122"/>
                </a:rPr>
                <a:t>&lt;TR&gt;…&lt;/TR&gt;</a:t>
              </a:r>
              <a:r>
                <a:rPr lang="en-US" altLang="zh-CN" sz="18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1800" b="1">
                  <a:latin typeface="黑体" pitchFamily="2" charset="-122"/>
                  <a:ea typeface="黑体" pitchFamily="2" charset="-122"/>
                </a:rPr>
                <a:t>定义行</a:t>
              </a:r>
              <a:r>
                <a:rPr lang="zh-CN" altLang="en-US" sz="1800"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</p:grpSp>
      <p:sp>
        <p:nvSpPr>
          <p:cNvPr id="591894" name="AutoShape 22"/>
          <p:cNvSpPr>
            <a:spLocks noChangeArrowheads="1"/>
          </p:cNvSpPr>
          <p:nvPr/>
        </p:nvSpPr>
        <p:spPr bwMode="auto">
          <a:xfrm>
            <a:off x="2509838" y="1022350"/>
            <a:ext cx="2232025" cy="750888"/>
          </a:xfrm>
          <a:prstGeom prst="wedgeRoundRectCallout">
            <a:avLst>
              <a:gd name="adj1" fmla="val -47227"/>
              <a:gd name="adj2" fmla="val 9630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zh-CN" sz="1800" b="1">
                <a:ea typeface="黑体" pitchFamily="2" charset="-122"/>
              </a:rPr>
              <a:t>border</a:t>
            </a:r>
            <a:r>
              <a:rPr lang="zh-CN" altLang="en-US" sz="1800" b="1">
                <a:ea typeface="黑体" pitchFamily="2" charset="-122"/>
              </a:rPr>
              <a:t>用来设置表格边框尺寸大小</a:t>
            </a:r>
          </a:p>
        </p:txBody>
      </p:sp>
      <p:pic>
        <p:nvPicPr>
          <p:cNvPr id="591896" name="Picture 24" descr="语法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908050"/>
            <a:ext cx="1081088" cy="979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11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6" grpId="0" animBg="1"/>
      <p:bldP spid="5918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925" name="Picture 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97438" y="1984375"/>
            <a:ext cx="3995737" cy="3438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如何创建表格</a:t>
            </a:r>
          </a:p>
        </p:txBody>
      </p:sp>
      <p:sp>
        <p:nvSpPr>
          <p:cNvPr id="592904" name="AutoShape 8"/>
          <p:cNvSpPr>
            <a:spLocks noChangeArrowheads="1"/>
          </p:cNvSpPr>
          <p:nvPr/>
        </p:nvSpPr>
        <p:spPr bwMode="auto">
          <a:xfrm>
            <a:off x="373063" y="1735138"/>
            <a:ext cx="4054475" cy="4138612"/>
          </a:xfrm>
          <a:prstGeom prst="roundRect">
            <a:avLst>
              <a:gd name="adj" fmla="val 8514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3F709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altLang="zh-CN" sz="1800" b="1">
              <a:cs typeface="Times New Roman" pitchFamily="18" charset="0"/>
            </a:endParaRPr>
          </a:p>
          <a:p>
            <a:r>
              <a:rPr lang="en-US" altLang="zh-CN" sz="1800" b="1">
                <a:cs typeface="Times New Roman" pitchFamily="18" charset="0"/>
              </a:rPr>
              <a:t>&lt;TABLE  border="2"&gt;</a:t>
            </a:r>
          </a:p>
          <a:p>
            <a:r>
              <a:rPr lang="en-US" altLang="zh-CN" sz="1800" b="1">
                <a:cs typeface="Times New Roman" pitchFamily="18" charset="0"/>
              </a:rPr>
              <a:t>  &lt;TR&gt;</a:t>
            </a:r>
          </a:p>
          <a:p>
            <a:r>
              <a:rPr lang="en-US" altLang="zh-CN" sz="1800" b="1">
                <a:cs typeface="Times New Roman" pitchFamily="18" charset="0"/>
              </a:rPr>
              <a:t>    &lt;TD&gt;</a:t>
            </a:r>
            <a:r>
              <a:rPr lang="zh-CN" altLang="en-US" sz="1800" b="1">
                <a:ea typeface="黑体" pitchFamily="2" charset="-122"/>
                <a:cs typeface="Times New Roman" pitchFamily="18" charset="0"/>
              </a:rPr>
              <a:t>移动</a:t>
            </a:r>
            <a:r>
              <a:rPr lang="en-US" altLang="zh-CN" sz="1800" b="1">
                <a:cs typeface="Times New Roman" pitchFamily="18" charset="0"/>
              </a:rPr>
              <a:t>&lt;/TD&gt;</a:t>
            </a:r>
          </a:p>
          <a:p>
            <a:r>
              <a:rPr lang="en-US" altLang="zh-CN" sz="1800" b="1">
                <a:cs typeface="Times New Roman" pitchFamily="18" charset="0"/>
              </a:rPr>
              <a:t>    &lt;TD&gt;</a:t>
            </a:r>
            <a:r>
              <a:rPr lang="zh-CN" altLang="en-US" sz="1800" b="1">
                <a:ea typeface="黑体" pitchFamily="2" charset="-122"/>
              </a:rPr>
              <a:t>联通</a:t>
            </a:r>
            <a:r>
              <a:rPr lang="en-US" altLang="zh-CN" sz="1800" b="1">
                <a:cs typeface="Times New Roman" pitchFamily="18" charset="0"/>
              </a:rPr>
              <a:t>&lt;/TD&gt;</a:t>
            </a:r>
          </a:p>
          <a:p>
            <a:r>
              <a:rPr lang="en-US" altLang="zh-CN" sz="1800" b="1">
                <a:cs typeface="Times New Roman" pitchFamily="18" charset="0"/>
              </a:rPr>
              <a:t>    &lt;TD&gt;</a:t>
            </a:r>
            <a:r>
              <a:rPr lang="zh-CN" altLang="en-US" sz="1800" b="1">
                <a:ea typeface="黑体" pitchFamily="2" charset="-122"/>
              </a:rPr>
              <a:t>铁通</a:t>
            </a:r>
            <a:r>
              <a:rPr lang="en-US" altLang="zh-CN" sz="1800" b="1">
                <a:cs typeface="Times New Roman" pitchFamily="18" charset="0"/>
              </a:rPr>
              <a:t>&lt;/TD&gt;</a:t>
            </a:r>
          </a:p>
          <a:p>
            <a:r>
              <a:rPr lang="en-US" altLang="zh-CN" sz="1800" b="1">
                <a:cs typeface="Times New Roman" pitchFamily="18" charset="0"/>
              </a:rPr>
              <a:t>  &lt;/TR&gt;</a:t>
            </a:r>
          </a:p>
          <a:p>
            <a:r>
              <a:rPr lang="en-US" altLang="zh-CN" sz="1800" b="1">
                <a:cs typeface="Times New Roman" pitchFamily="18" charset="0"/>
              </a:rPr>
              <a:t>  &lt;TR&gt;</a:t>
            </a:r>
          </a:p>
          <a:p>
            <a:r>
              <a:rPr lang="en-US" altLang="zh-CN" sz="1800" b="1">
                <a:cs typeface="Times New Roman" pitchFamily="18" charset="0"/>
              </a:rPr>
              <a:t>    &lt;TD&gt;IBM &lt;/TD&gt;</a:t>
            </a:r>
          </a:p>
          <a:p>
            <a:r>
              <a:rPr lang="en-US" altLang="zh-CN" sz="1800" b="1">
                <a:cs typeface="Times New Roman" pitchFamily="18" charset="0"/>
              </a:rPr>
              <a:t>    &lt;TD&gt;</a:t>
            </a:r>
            <a:r>
              <a:rPr lang="zh-CN" altLang="en-US" sz="1800" b="1">
                <a:ea typeface="黑体" pitchFamily="2" charset="-122"/>
              </a:rPr>
              <a:t>惠普</a:t>
            </a:r>
            <a:r>
              <a:rPr lang="en-US" altLang="zh-CN" sz="1800" b="1">
                <a:cs typeface="Times New Roman" pitchFamily="18" charset="0"/>
              </a:rPr>
              <a:t>&lt;/TD&gt;</a:t>
            </a:r>
          </a:p>
          <a:p>
            <a:r>
              <a:rPr lang="en-US" altLang="zh-CN" sz="1800" b="1">
                <a:cs typeface="Times New Roman" pitchFamily="18" charset="0"/>
              </a:rPr>
              <a:t>    &lt;TD&gt;</a:t>
            </a:r>
            <a:r>
              <a:rPr lang="zh-CN" altLang="en-US" sz="1800" b="1">
                <a:ea typeface="黑体" pitchFamily="2" charset="-122"/>
              </a:rPr>
              <a:t>华硕</a:t>
            </a:r>
            <a:r>
              <a:rPr lang="en-US" altLang="zh-CN" sz="1800" b="1">
                <a:cs typeface="Times New Roman" pitchFamily="18" charset="0"/>
              </a:rPr>
              <a:t>&lt;/TD&gt;</a:t>
            </a:r>
          </a:p>
          <a:p>
            <a:r>
              <a:rPr lang="en-US" altLang="zh-CN" sz="1800" b="1">
                <a:cs typeface="Times New Roman" pitchFamily="18" charset="0"/>
              </a:rPr>
              <a:t>  &lt;/TR&gt;</a:t>
            </a:r>
          </a:p>
          <a:p>
            <a:r>
              <a:rPr lang="en-US" altLang="zh-CN" sz="1800" b="1">
                <a:cs typeface="Times New Roman" pitchFamily="18" charset="0"/>
              </a:rPr>
              <a:t>&lt;/TABLE&gt;</a:t>
            </a:r>
          </a:p>
          <a:p>
            <a:endParaRPr lang="en-US" altLang="zh-CN" sz="1800" b="1">
              <a:cs typeface="Times New Roman" pitchFamily="18" charset="0"/>
            </a:endParaRPr>
          </a:p>
        </p:txBody>
      </p:sp>
      <p:sp>
        <p:nvSpPr>
          <p:cNvPr id="592907" name="Rectangle 11"/>
          <p:cNvSpPr>
            <a:spLocks noChangeArrowheads="1"/>
          </p:cNvSpPr>
          <p:nvPr/>
        </p:nvSpPr>
        <p:spPr bwMode="auto">
          <a:xfrm>
            <a:off x="534988" y="2112963"/>
            <a:ext cx="3167062" cy="33115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2909" name="Rectangle 13"/>
          <p:cNvSpPr>
            <a:spLocks noChangeArrowheads="1"/>
          </p:cNvSpPr>
          <p:nvPr/>
        </p:nvSpPr>
        <p:spPr bwMode="auto">
          <a:xfrm>
            <a:off x="5084763" y="3257550"/>
            <a:ext cx="2981325" cy="12731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2913" name="Rectangle 17"/>
          <p:cNvSpPr>
            <a:spLocks noChangeArrowheads="1"/>
          </p:cNvSpPr>
          <p:nvPr/>
        </p:nvSpPr>
        <p:spPr bwMode="auto">
          <a:xfrm>
            <a:off x="727075" y="2420938"/>
            <a:ext cx="2516188" cy="15843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2914" name="Rectangle 18"/>
          <p:cNvSpPr>
            <a:spLocks noChangeArrowheads="1"/>
          </p:cNvSpPr>
          <p:nvPr/>
        </p:nvSpPr>
        <p:spPr bwMode="auto">
          <a:xfrm>
            <a:off x="5199063" y="3379788"/>
            <a:ext cx="2665412" cy="48101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2916" name="Rectangle 20"/>
          <p:cNvSpPr>
            <a:spLocks noChangeArrowheads="1"/>
          </p:cNvSpPr>
          <p:nvPr/>
        </p:nvSpPr>
        <p:spPr bwMode="auto">
          <a:xfrm>
            <a:off x="798513" y="4114800"/>
            <a:ext cx="2447925" cy="2492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2917" name="Rectangle 21"/>
          <p:cNvSpPr>
            <a:spLocks noChangeArrowheads="1"/>
          </p:cNvSpPr>
          <p:nvPr/>
        </p:nvSpPr>
        <p:spPr bwMode="auto">
          <a:xfrm>
            <a:off x="5257800" y="3908425"/>
            <a:ext cx="935038" cy="5508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2930" name="AutoShape 34"/>
          <p:cNvSpPr>
            <a:spLocks noChangeArrowheads="1"/>
          </p:cNvSpPr>
          <p:nvPr/>
        </p:nvSpPr>
        <p:spPr bwMode="auto">
          <a:xfrm rot="10800000">
            <a:off x="3708400" y="3675063"/>
            <a:ext cx="1360488" cy="361950"/>
          </a:xfrm>
          <a:prstGeom prst="leftArrow">
            <a:avLst>
              <a:gd name="adj1" fmla="val 50000"/>
              <a:gd name="adj2" fmla="val 93969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2933" name="AutoShape 37"/>
          <p:cNvSpPr>
            <a:spLocks noChangeArrowheads="1"/>
          </p:cNvSpPr>
          <p:nvPr/>
        </p:nvSpPr>
        <p:spPr bwMode="auto">
          <a:xfrm rot="611477">
            <a:off x="3201988" y="3181350"/>
            <a:ext cx="1993900" cy="358775"/>
          </a:xfrm>
          <a:prstGeom prst="rightArrow">
            <a:avLst>
              <a:gd name="adj1" fmla="val 50000"/>
              <a:gd name="adj2" fmla="val 138938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592934" name="AutoShape 38"/>
          <p:cNvSpPr>
            <a:spLocks noChangeArrowheads="1"/>
          </p:cNvSpPr>
          <p:nvPr/>
        </p:nvSpPr>
        <p:spPr bwMode="auto">
          <a:xfrm rot="-255823">
            <a:off x="3201988" y="4024313"/>
            <a:ext cx="2052637" cy="360362"/>
          </a:xfrm>
          <a:prstGeom prst="rightArrow">
            <a:avLst>
              <a:gd name="adj1" fmla="val 50000"/>
              <a:gd name="adj2" fmla="val 142401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pic>
        <p:nvPicPr>
          <p:cNvPr id="592935" name="Picture 39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765175"/>
            <a:ext cx="1081087" cy="98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7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9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9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9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9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9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4" grpId="0" animBg="1"/>
      <p:bldP spid="592907" grpId="0" animBg="1"/>
      <p:bldP spid="592909" grpId="0" animBg="1"/>
      <p:bldP spid="592913" grpId="0" animBg="1"/>
      <p:bldP spid="592914" grpId="0" animBg="1"/>
      <p:bldP spid="592916" grpId="0" animBg="1"/>
      <p:bldP spid="592917" grpId="0" animBg="1"/>
      <p:bldP spid="592930" grpId="0" animBg="1"/>
      <p:bldP spid="592933" grpId="0" animBg="1"/>
      <p:bldP spid="5929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197" name="Picture 7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5613" y="1806575"/>
            <a:ext cx="6010275" cy="4087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17122" name="Text Box 2"/>
          <p:cNvSpPr txBox="1">
            <a:spLocks noChangeArrowheads="1"/>
          </p:cNvSpPr>
          <p:nvPr/>
        </p:nvSpPr>
        <p:spPr bwMode="auto">
          <a:xfrm>
            <a:off x="8883650" y="1200150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endParaRPr lang="zh-CN" altLang="zh-CN" sz="4400" b="1">
              <a:solidFill>
                <a:schemeClr val="tx2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1071538" y="0"/>
            <a:ext cx="6761186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/>
            <a:r>
              <a:rPr lang="zh-CN" altLang="en-US" sz="4400" b="1" dirty="0">
                <a:ea typeface="黑体" pitchFamily="2" charset="-122"/>
              </a:rPr>
              <a:t>什么是跨行跨列的表格</a:t>
            </a:r>
          </a:p>
        </p:txBody>
      </p:sp>
      <p:sp>
        <p:nvSpPr>
          <p:cNvPr id="517186" name="Rectangle 66"/>
          <p:cNvSpPr>
            <a:spLocks noChangeArrowheads="1"/>
          </p:cNvSpPr>
          <p:nvPr/>
        </p:nvSpPr>
        <p:spPr bwMode="auto">
          <a:xfrm>
            <a:off x="4029075" y="3621088"/>
            <a:ext cx="2846388" cy="3714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7187" name="Line 67"/>
          <p:cNvSpPr>
            <a:spLocks noChangeShapeType="1"/>
          </p:cNvSpPr>
          <p:nvPr/>
        </p:nvSpPr>
        <p:spPr bwMode="auto">
          <a:xfrm flipH="1">
            <a:off x="6889750" y="3794125"/>
            <a:ext cx="850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7188" name="AutoShape 68"/>
          <p:cNvSpPr>
            <a:spLocks noChangeArrowheads="1"/>
          </p:cNvSpPr>
          <p:nvPr/>
        </p:nvSpPr>
        <p:spPr bwMode="gray">
          <a:xfrm>
            <a:off x="7734300" y="3565525"/>
            <a:ext cx="1152525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 sz="1800" b="1">
                <a:ea typeface="黑体" pitchFamily="2" charset="-122"/>
              </a:rPr>
              <a:t>跨</a:t>
            </a:r>
            <a:r>
              <a:rPr lang="en-US" altLang="zh-CN" sz="1800" b="1">
                <a:ea typeface="黑体" pitchFamily="2" charset="-122"/>
              </a:rPr>
              <a:t>3</a:t>
            </a:r>
            <a:r>
              <a:rPr lang="zh-CN" altLang="en-US" sz="1800" b="1">
                <a:ea typeface="黑体" pitchFamily="2" charset="-122"/>
              </a:rPr>
              <a:t>列</a:t>
            </a:r>
          </a:p>
        </p:txBody>
      </p:sp>
      <p:sp>
        <p:nvSpPr>
          <p:cNvPr id="517189" name="AutoShape 69"/>
          <p:cNvSpPr>
            <a:spLocks noChangeArrowheads="1"/>
          </p:cNvSpPr>
          <p:nvPr/>
        </p:nvSpPr>
        <p:spPr bwMode="auto">
          <a:xfrm>
            <a:off x="2012950" y="4076700"/>
            <a:ext cx="1944688" cy="1030288"/>
          </a:xfrm>
          <a:prstGeom prst="flowChartProcess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17190" name="Line 70"/>
          <p:cNvSpPr>
            <a:spLocks noChangeShapeType="1"/>
          </p:cNvSpPr>
          <p:nvPr/>
        </p:nvSpPr>
        <p:spPr bwMode="auto">
          <a:xfrm>
            <a:off x="2681288" y="5124450"/>
            <a:ext cx="0" cy="8747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7191" name="AutoShape 71"/>
          <p:cNvSpPr>
            <a:spLocks noChangeArrowheads="1"/>
          </p:cNvSpPr>
          <p:nvPr/>
        </p:nvSpPr>
        <p:spPr bwMode="gray">
          <a:xfrm>
            <a:off x="2047875" y="5984875"/>
            <a:ext cx="1223963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 sz="1800" b="1">
                <a:ea typeface="黑体" pitchFamily="2" charset="-122"/>
              </a:rPr>
              <a:t>跨</a:t>
            </a:r>
            <a:r>
              <a:rPr lang="en-US" altLang="zh-CN" sz="1800" b="1">
                <a:ea typeface="黑体" pitchFamily="2" charset="-122"/>
              </a:rPr>
              <a:t>3</a:t>
            </a:r>
            <a:r>
              <a:rPr lang="zh-CN" altLang="en-US" sz="1800" b="1">
                <a:ea typeface="黑体" pitchFamily="2" charset="-122"/>
              </a:rPr>
              <a:t>行</a:t>
            </a:r>
          </a:p>
        </p:txBody>
      </p:sp>
      <p:sp>
        <p:nvSpPr>
          <p:cNvPr id="517203" name="Text Box 83"/>
          <p:cNvSpPr txBox="1">
            <a:spLocks noChangeArrowheads="1"/>
          </p:cNvSpPr>
          <p:nvPr/>
        </p:nvSpPr>
        <p:spPr bwMode="auto">
          <a:xfrm>
            <a:off x="1619250" y="836613"/>
            <a:ext cx="7056438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3538" indent="-363538" fontAlgn="b">
              <a:spcBef>
                <a:spcPct val="20000"/>
              </a:spcBef>
              <a:buClr>
                <a:srgbClr val="6600CC"/>
              </a:buClr>
              <a:buFont typeface="Wingdings" pitchFamily="2" charset="2"/>
              <a:buNone/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下图中的表格哪里用了跨行？哪里用了跨列？</a:t>
            </a:r>
          </a:p>
          <a:p>
            <a:pPr marL="363538" indent="-363538" fontAlgn="b">
              <a:spcBef>
                <a:spcPct val="20000"/>
              </a:spcBef>
              <a:buClr>
                <a:srgbClr val="6600CC"/>
              </a:buClr>
              <a:buFont typeface="Wingdings" pitchFamily="2" charset="2"/>
              <a:buNone/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跨了几行几列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?</a:t>
            </a:r>
          </a:p>
        </p:txBody>
      </p:sp>
      <p:pic>
        <p:nvPicPr>
          <p:cNvPr id="517207" name="Picture 87" descr="提问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8988" y="739775"/>
            <a:ext cx="1008062" cy="9128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537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7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7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1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1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1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1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86" grpId="0" animBg="1"/>
      <p:bldP spid="517187" grpId="0" animBg="1"/>
      <p:bldP spid="517188" grpId="0" animBg="1"/>
      <p:bldP spid="517189" grpId="0" animBg="1"/>
      <p:bldP spid="517190" grpId="0" animBg="1"/>
      <p:bldP spid="51719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928670"/>
          </a:xfrm>
        </p:spPr>
        <p:txBody>
          <a:bodyPr/>
          <a:lstStyle/>
          <a:p>
            <a:r>
              <a:rPr lang="zh-CN" altLang="en-US" dirty="0"/>
              <a:t>跨多列的表格 </a:t>
            </a:r>
          </a:p>
        </p:txBody>
      </p:sp>
      <p:sp>
        <p:nvSpPr>
          <p:cNvPr id="593927" name="AutoShape 7"/>
          <p:cNvSpPr>
            <a:spLocks noChangeArrowheads="1"/>
          </p:cNvSpPr>
          <p:nvPr/>
        </p:nvSpPr>
        <p:spPr bwMode="auto">
          <a:xfrm>
            <a:off x="904875" y="1655763"/>
            <a:ext cx="6629400" cy="4346575"/>
          </a:xfrm>
          <a:prstGeom prst="roundRect">
            <a:avLst>
              <a:gd name="adj" fmla="val 5069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&lt;TABLE border="2"&gt;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&lt;TR&gt;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  &lt;TD  </a:t>
            </a:r>
            <a:r>
              <a:rPr lang="en-US" altLang="zh-CN" sz="1800" b="1">
                <a:solidFill>
                  <a:srgbClr val="0000FF"/>
                </a:solidFill>
                <a:ea typeface="黑体" pitchFamily="2" charset="-122"/>
                <a:cs typeface="Courier New" pitchFamily="49" charset="0"/>
              </a:rPr>
              <a:t>colspan="3"</a:t>
            </a:r>
            <a:r>
              <a:rPr lang="en-US" altLang="zh-CN" sz="1800" b="1">
                <a:ea typeface="黑体" pitchFamily="2" charset="-122"/>
                <a:cs typeface="Courier New" pitchFamily="49" charset="0"/>
              </a:rPr>
              <a:t>&gt;</a:t>
            </a:r>
            <a:r>
              <a:rPr lang="zh-CN" altLang="en-US" sz="1800" b="1">
                <a:ea typeface="黑体" pitchFamily="2" charset="-122"/>
                <a:cs typeface="Courier New" pitchFamily="49" charset="0"/>
              </a:rPr>
              <a:t>学生成绩表</a:t>
            </a:r>
            <a:r>
              <a:rPr lang="en-US" altLang="zh-CN" sz="1800" b="1">
                <a:ea typeface="黑体" pitchFamily="2" charset="-122"/>
                <a:cs typeface="Courier New" pitchFamily="49" charset="0"/>
              </a:rPr>
              <a:t>&lt;/TD&gt;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&lt;/TR&gt;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&lt;TR&gt;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  &lt;TD &gt;</a:t>
            </a:r>
            <a:r>
              <a:rPr lang="zh-CN" altLang="en-US" sz="1800" b="1">
                <a:ea typeface="黑体" pitchFamily="2" charset="-122"/>
                <a:cs typeface="Courier New" pitchFamily="49" charset="0"/>
              </a:rPr>
              <a:t>英语</a:t>
            </a:r>
            <a:r>
              <a:rPr lang="en-US" altLang="zh-CN" sz="1800" b="1">
                <a:ea typeface="黑体" pitchFamily="2" charset="-122"/>
                <a:cs typeface="Courier New" pitchFamily="49" charset="0"/>
              </a:rPr>
              <a:t>&lt;/TD&gt;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  &lt;TD &gt;</a:t>
            </a:r>
            <a:r>
              <a:rPr lang="zh-CN" altLang="en-US" sz="1800" b="1">
                <a:ea typeface="黑体" pitchFamily="2" charset="-122"/>
                <a:cs typeface="Courier New" pitchFamily="49" charset="0"/>
              </a:rPr>
              <a:t>数学</a:t>
            </a:r>
            <a:r>
              <a:rPr lang="en-US" altLang="zh-CN" sz="1800" b="1">
                <a:ea typeface="黑体" pitchFamily="2" charset="-122"/>
                <a:cs typeface="Courier New" pitchFamily="49" charset="0"/>
              </a:rPr>
              <a:t>&lt;/TD&gt;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  &lt;TD &gt;</a:t>
            </a:r>
            <a:r>
              <a:rPr lang="zh-CN" altLang="en-US" sz="1800" b="1">
                <a:ea typeface="黑体" pitchFamily="2" charset="-122"/>
                <a:cs typeface="Courier New" pitchFamily="49" charset="0"/>
              </a:rPr>
              <a:t>语文</a:t>
            </a:r>
            <a:r>
              <a:rPr lang="en-US" altLang="zh-CN" sz="1800" b="1">
                <a:ea typeface="黑体" pitchFamily="2" charset="-122"/>
                <a:cs typeface="Courier New" pitchFamily="49" charset="0"/>
              </a:rPr>
              <a:t>&lt;/TD&gt;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&lt;/TR&gt;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&lt;TR&gt;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  &lt;TD&gt;95&lt;/TD&gt;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  &lt;TD&gt;98&lt;/TD&gt;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  &lt;TD&gt;89&lt;/TD&gt;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&lt;/TR&gt;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&lt;/TABLE&gt;</a:t>
            </a:r>
          </a:p>
        </p:txBody>
      </p:sp>
      <p:sp>
        <p:nvSpPr>
          <p:cNvPr id="593929" name="AutoShape 9"/>
          <p:cNvSpPr>
            <a:spLocks noChangeArrowheads="1"/>
          </p:cNvSpPr>
          <p:nvPr/>
        </p:nvSpPr>
        <p:spPr bwMode="auto">
          <a:xfrm>
            <a:off x="4521200" y="1306513"/>
            <a:ext cx="4325938" cy="7540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en-US" altLang="zh-CN" sz="1800" b="1">
                <a:ea typeface="黑体" pitchFamily="2" charset="-122"/>
              </a:rPr>
              <a:t>COLSPAN=“n” </a:t>
            </a:r>
            <a:r>
              <a:rPr lang="zh-CN" altLang="en-US" sz="1800" b="1">
                <a:ea typeface="黑体" pitchFamily="2" charset="-122"/>
              </a:rPr>
              <a:t>属性表示跨多少列？</a:t>
            </a:r>
          </a:p>
        </p:txBody>
      </p:sp>
      <p:sp>
        <p:nvSpPr>
          <p:cNvPr id="593930" name="Rectangle 10"/>
          <p:cNvSpPr>
            <a:spLocks noChangeArrowheads="1"/>
          </p:cNvSpPr>
          <p:nvPr/>
        </p:nvSpPr>
        <p:spPr bwMode="auto">
          <a:xfrm>
            <a:off x="1763713" y="2298700"/>
            <a:ext cx="1525587" cy="4095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593936" name="Picture 16" descr="Snap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9938" y="4251325"/>
            <a:ext cx="2447925" cy="171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93938" name="Rectangle 18"/>
          <p:cNvSpPr>
            <a:spLocks noChangeArrowheads="1"/>
          </p:cNvSpPr>
          <p:nvPr/>
        </p:nvSpPr>
        <p:spPr bwMode="auto">
          <a:xfrm>
            <a:off x="1169988" y="2078038"/>
            <a:ext cx="4464050" cy="7905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3939" name="Rectangle 19"/>
          <p:cNvSpPr>
            <a:spLocks noChangeArrowheads="1"/>
          </p:cNvSpPr>
          <p:nvPr/>
        </p:nvSpPr>
        <p:spPr bwMode="auto">
          <a:xfrm>
            <a:off x="4622800" y="4344988"/>
            <a:ext cx="2376488" cy="5746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3945" name="Freeform 25"/>
          <p:cNvSpPr>
            <a:spLocks/>
          </p:cNvSpPr>
          <p:nvPr/>
        </p:nvSpPr>
        <p:spPr bwMode="auto">
          <a:xfrm rot="2426056">
            <a:off x="4165600" y="3313113"/>
            <a:ext cx="1951038" cy="649287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593946" name="Picture 26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765175"/>
            <a:ext cx="1081087" cy="981075"/>
          </a:xfrm>
          <a:prstGeom prst="rect">
            <a:avLst/>
          </a:prstGeom>
          <a:noFill/>
        </p:spPr>
      </p:pic>
      <p:sp>
        <p:nvSpPr>
          <p:cNvPr id="593947" name="AutoShape 27"/>
          <p:cNvSpPr>
            <a:spLocks noChangeArrowheads="1"/>
          </p:cNvSpPr>
          <p:nvPr/>
        </p:nvSpPr>
        <p:spPr bwMode="auto">
          <a:xfrm rot="-2090433">
            <a:off x="3206750" y="1928813"/>
            <a:ext cx="1447800" cy="301625"/>
          </a:xfrm>
          <a:prstGeom prst="rightArrow">
            <a:avLst>
              <a:gd name="adj1" fmla="val 49861"/>
              <a:gd name="adj2" fmla="val 120156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73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9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9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7" grpId="0" animBg="1"/>
      <p:bldP spid="593929" grpId="0" animBg="1"/>
      <p:bldP spid="593930" grpId="0" animBg="1"/>
      <p:bldP spid="593938" grpId="0" animBg="1"/>
      <p:bldP spid="593939" grpId="0" animBg="1"/>
      <p:bldP spid="593945" grpId="0" animBg="1"/>
      <p:bldP spid="5939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跨多行的表格 </a:t>
            </a:r>
          </a:p>
        </p:txBody>
      </p:sp>
      <p:sp>
        <p:nvSpPr>
          <p:cNvPr id="594951" name="AutoShape 7"/>
          <p:cNvSpPr>
            <a:spLocks noChangeArrowheads="1"/>
          </p:cNvSpPr>
          <p:nvPr/>
        </p:nvSpPr>
        <p:spPr bwMode="auto">
          <a:xfrm>
            <a:off x="665163" y="1579563"/>
            <a:ext cx="6629400" cy="4356100"/>
          </a:xfrm>
          <a:prstGeom prst="roundRect">
            <a:avLst>
              <a:gd name="adj" fmla="val 5407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&lt;TABLE border="1"&gt;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&lt;TR&gt;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  &lt;TD  </a:t>
            </a:r>
            <a:r>
              <a:rPr lang="en-US" altLang="zh-CN" sz="1800" b="1">
                <a:solidFill>
                  <a:srgbClr val="0000FF"/>
                </a:solidFill>
                <a:ea typeface="黑体" pitchFamily="2" charset="-122"/>
                <a:cs typeface="Courier New" pitchFamily="49" charset="0"/>
              </a:rPr>
              <a:t>rowspan=“3”</a:t>
            </a:r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&gt;</a:t>
            </a:r>
            <a:r>
              <a:rPr lang="zh-CN" altLang="en-US" sz="1800" b="1">
                <a:ea typeface="黑体" pitchFamily="2" charset="-122"/>
                <a:cs typeface="Courier New" pitchFamily="49" charset="0"/>
              </a:rPr>
              <a:t>早上菜谱  </a:t>
            </a:r>
            <a:r>
              <a:rPr lang="en-US" altLang="zh-CN" sz="1800" b="1">
                <a:ea typeface="黑体" pitchFamily="2" charset="-122"/>
                <a:cs typeface="Courier New" pitchFamily="49" charset="0"/>
              </a:rPr>
              <a:t>&lt;/TD&gt;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  &lt;TD &gt;</a:t>
            </a:r>
            <a:r>
              <a:rPr lang="zh-CN" altLang="en-US" sz="1800" b="1">
                <a:ea typeface="黑体" pitchFamily="2" charset="-122"/>
                <a:cs typeface="Courier New" pitchFamily="49" charset="0"/>
              </a:rPr>
              <a:t>食物</a:t>
            </a:r>
            <a:r>
              <a:rPr lang="en-US" altLang="zh-CN" sz="1800" b="1">
                <a:ea typeface="黑体" pitchFamily="2" charset="-122"/>
                <a:cs typeface="Courier New" pitchFamily="49" charset="0"/>
              </a:rPr>
              <a:t>&lt;/TD&gt;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  &lt;TD &gt;</a:t>
            </a:r>
            <a:r>
              <a:rPr lang="zh-CN" altLang="en-US" sz="1800" b="1">
                <a:ea typeface="黑体" pitchFamily="2" charset="-122"/>
                <a:cs typeface="Courier New" pitchFamily="49" charset="0"/>
              </a:rPr>
              <a:t>鸡蛋</a:t>
            </a:r>
            <a:r>
              <a:rPr lang="en-US" altLang="zh-CN" sz="1800" b="1">
                <a:ea typeface="黑体" pitchFamily="2" charset="-122"/>
                <a:cs typeface="Courier New" pitchFamily="49" charset="0"/>
              </a:rPr>
              <a:t>&lt;/TD&gt;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&lt;/TR&gt;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&lt;TR&gt;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  &lt;TD &gt;</a:t>
            </a:r>
            <a:r>
              <a:rPr lang="zh-CN" altLang="en-US" sz="1800" b="1">
                <a:ea typeface="黑体" pitchFamily="2" charset="-122"/>
                <a:cs typeface="Courier New" pitchFamily="49" charset="0"/>
              </a:rPr>
              <a:t>饮料</a:t>
            </a:r>
            <a:r>
              <a:rPr lang="en-US" altLang="zh-CN" sz="1800" b="1">
                <a:ea typeface="黑体" pitchFamily="2" charset="-122"/>
                <a:cs typeface="Courier New" pitchFamily="49" charset="0"/>
              </a:rPr>
              <a:t>&lt;/TD&gt;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  &lt;TD &gt;</a:t>
            </a:r>
            <a:r>
              <a:rPr lang="zh-CN" altLang="en-US" sz="1800" b="1">
                <a:ea typeface="黑体" pitchFamily="2" charset="-122"/>
                <a:cs typeface="Courier New" pitchFamily="49" charset="0"/>
              </a:rPr>
              <a:t>牛奶</a:t>
            </a:r>
            <a:r>
              <a:rPr lang="en-US" altLang="zh-CN" sz="1800" b="1">
                <a:ea typeface="黑体" pitchFamily="2" charset="-122"/>
                <a:cs typeface="Courier New" pitchFamily="49" charset="0"/>
              </a:rPr>
              <a:t>&lt;/TD&gt;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&lt;/TR&gt;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&lt;TR&gt;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  &lt;TD&gt;</a:t>
            </a:r>
            <a:r>
              <a:rPr lang="zh-CN" altLang="en-US" sz="1800" b="1">
                <a:ea typeface="黑体" pitchFamily="2" charset="-122"/>
                <a:cs typeface="Courier New" pitchFamily="49" charset="0"/>
              </a:rPr>
              <a:t>甜点</a:t>
            </a:r>
            <a:r>
              <a:rPr lang="en-US" altLang="zh-CN" sz="1800" b="1">
                <a:ea typeface="黑体" pitchFamily="2" charset="-122"/>
                <a:cs typeface="Courier New" pitchFamily="49" charset="0"/>
              </a:rPr>
              <a:t>&lt;/TD&gt;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  &lt;TD&gt;</a:t>
            </a:r>
            <a:r>
              <a:rPr lang="zh-CN" altLang="en-US" sz="1800" b="1">
                <a:ea typeface="黑体" pitchFamily="2" charset="-122"/>
                <a:cs typeface="Courier New" pitchFamily="49" charset="0"/>
              </a:rPr>
              <a:t>开心粉</a:t>
            </a:r>
            <a:r>
              <a:rPr lang="en-US" altLang="zh-CN" sz="1800" b="1">
                <a:ea typeface="黑体" pitchFamily="2" charset="-122"/>
                <a:cs typeface="Courier New" pitchFamily="49" charset="0"/>
              </a:rPr>
              <a:t>&lt;/TD&gt;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  &lt;/TR&gt;</a:t>
            </a:r>
          </a:p>
          <a:p>
            <a:r>
              <a:rPr lang="en-US" altLang="zh-CN" sz="1800" b="1">
                <a:ea typeface="黑体" pitchFamily="2" charset="-122"/>
                <a:cs typeface="Courier New" pitchFamily="49" charset="0"/>
              </a:rPr>
              <a:t>&lt;/TABLE&gt;</a:t>
            </a:r>
          </a:p>
        </p:txBody>
      </p:sp>
      <p:sp>
        <p:nvSpPr>
          <p:cNvPr id="594952" name="AutoShape 8"/>
          <p:cNvSpPr>
            <a:spLocks noChangeArrowheads="1"/>
          </p:cNvSpPr>
          <p:nvPr/>
        </p:nvSpPr>
        <p:spPr bwMode="auto">
          <a:xfrm>
            <a:off x="4770438" y="1196975"/>
            <a:ext cx="3959225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en-US" altLang="zh-CN" sz="1800" b="1">
                <a:ea typeface="黑体" pitchFamily="2" charset="-122"/>
              </a:rPr>
              <a:t>rowspan =“n” </a:t>
            </a:r>
            <a:r>
              <a:rPr lang="zh-CN" altLang="en-US" sz="1800" b="1">
                <a:ea typeface="黑体" pitchFamily="2" charset="-122"/>
              </a:rPr>
              <a:t>属性表示跨多少行？</a:t>
            </a:r>
          </a:p>
        </p:txBody>
      </p:sp>
      <p:pic>
        <p:nvPicPr>
          <p:cNvPr id="594958" name="Picture 14" descr="Snap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3400" y="4759325"/>
            <a:ext cx="2665413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94961" name="Rectangle 17"/>
          <p:cNvSpPr>
            <a:spLocks noChangeArrowheads="1"/>
          </p:cNvSpPr>
          <p:nvPr/>
        </p:nvSpPr>
        <p:spPr bwMode="auto">
          <a:xfrm>
            <a:off x="1077913" y="2243138"/>
            <a:ext cx="4535487" cy="28733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4962" name="Rectangle 18"/>
          <p:cNvSpPr>
            <a:spLocks noChangeArrowheads="1"/>
          </p:cNvSpPr>
          <p:nvPr/>
        </p:nvSpPr>
        <p:spPr bwMode="auto">
          <a:xfrm>
            <a:off x="5715000" y="4845050"/>
            <a:ext cx="1079500" cy="11525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4966" name="Freeform 22"/>
          <p:cNvSpPr>
            <a:spLocks/>
          </p:cNvSpPr>
          <p:nvPr/>
        </p:nvSpPr>
        <p:spPr bwMode="auto">
          <a:xfrm rot="2744133">
            <a:off x="3787775" y="3325813"/>
            <a:ext cx="3057525" cy="647700"/>
          </a:xfrm>
          <a:custGeom>
            <a:avLst/>
            <a:gdLst/>
            <a:ahLst/>
            <a:cxnLst>
              <a:cxn ang="0">
                <a:pos x="729" y="277"/>
              </a:cxn>
              <a:cxn ang="0">
                <a:pos x="453" y="456"/>
              </a:cxn>
              <a:cxn ang="0">
                <a:pos x="454" y="370"/>
              </a:cxn>
              <a:cxn ang="0">
                <a:pos x="443" y="370"/>
              </a:cxn>
              <a:cxn ang="0">
                <a:pos x="431" y="370"/>
              </a:cxn>
              <a:cxn ang="0">
                <a:pos x="420" y="370"/>
              </a:cxn>
              <a:cxn ang="0">
                <a:pos x="408" y="370"/>
              </a:cxn>
              <a:cxn ang="0">
                <a:pos x="395" y="370"/>
              </a:cxn>
              <a:cxn ang="0">
                <a:pos x="384" y="370"/>
              </a:cxn>
              <a:cxn ang="0">
                <a:pos x="370" y="370"/>
              </a:cxn>
              <a:cxn ang="0">
                <a:pos x="358" y="370"/>
              </a:cxn>
              <a:cxn ang="0">
                <a:pos x="345" y="370"/>
              </a:cxn>
              <a:cxn ang="0">
                <a:pos x="333" y="370"/>
              </a:cxn>
              <a:cxn ang="0">
                <a:pos x="320" y="370"/>
              </a:cxn>
              <a:cxn ang="0">
                <a:pos x="308" y="370"/>
              </a:cxn>
              <a:cxn ang="0">
                <a:pos x="295" y="369"/>
              </a:cxn>
              <a:cxn ang="0">
                <a:pos x="283" y="369"/>
              </a:cxn>
              <a:cxn ang="0">
                <a:pos x="259" y="366"/>
              </a:cxn>
              <a:cxn ang="0">
                <a:pos x="218" y="360"/>
              </a:cxn>
              <a:cxn ang="0">
                <a:pos x="180" y="350"/>
              </a:cxn>
              <a:cxn ang="0">
                <a:pos x="145" y="336"/>
              </a:cxn>
              <a:cxn ang="0">
                <a:pos x="114" y="319"/>
              </a:cxn>
              <a:cxn ang="0">
                <a:pos x="86" y="299"/>
              </a:cxn>
              <a:cxn ang="0">
                <a:pos x="61" y="277"/>
              </a:cxn>
              <a:cxn ang="0">
                <a:pos x="41" y="252"/>
              </a:cxn>
              <a:cxn ang="0">
                <a:pos x="24" y="227"/>
              </a:cxn>
              <a:cxn ang="0">
                <a:pos x="11" y="200"/>
              </a:cxn>
              <a:cxn ang="0">
                <a:pos x="4" y="171"/>
              </a:cxn>
              <a:cxn ang="0">
                <a:pos x="0" y="142"/>
              </a:cxn>
              <a:cxn ang="0">
                <a:pos x="1" y="114"/>
              </a:cxn>
              <a:cxn ang="0">
                <a:pos x="8" y="84"/>
              </a:cxn>
              <a:cxn ang="0">
                <a:pos x="19" y="55"/>
              </a:cxn>
              <a:cxn ang="0">
                <a:pos x="56" y="0"/>
              </a:cxn>
              <a:cxn ang="0">
                <a:pos x="45" y="12"/>
              </a:cxn>
              <a:cxn ang="0">
                <a:pos x="30" y="36"/>
              </a:cxn>
              <a:cxn ang="0">
                <a:pos x="23" y="60"/>
              </a:cxn>
              <a:cxn ang="0">
                <a:pos x="25" y="81"/>
              </a:cxn>
              <a:cxn ang="0">
                <a:pos x="30" y="91"/>
              </a:cxn>
              <a:cxn ang="0">
                <a:pos x="43" y="110"/>
              </a:cxn>
              <a:cxn ang="0">
                <a:pos x="63" y="127"/>
              </a:cxn>
              <a:cxn ang="0">
                <a:pos x="88" y="144"/>
              </a:cxn>
              <a:cxn ang="0">
                <a:pos x="119" y="156"/>
              </a:cxn>
              <a:cxn ang="0">
                <a:pos x="136" y="162"/>
              </a:cxn>
              <a:cxn ang="0">
                <a:pos x="174" y="174"/>
              </a:cxn>
              <a:cxn ang="0">
                <a:pos x="213" y="181"/>
              </a:cxn>
              <a:cxn ang="0">
                <a:pos x="255" y="187"/>
              </a:cxn>
              <a:cxn ang="0">
                <a:pos x="278" y="190"/>
              </a:cxn>
              <a:cxn ang="0">
                <a:pos x="323" y="192"/>
              </a:cxn>
              <a:cxn ang="0">
                <a:pos x="366" y="192"/>
              </a:cxn>
              <a:cxn ang="0">
                <a:pos x="410" y="190"/>
              </a:cxn>
              <a:cxn ang="0">
                <a:pos x="454" y="184"/>
              </a:cxn>
              <a:cxn ang="0">
                <a:pos x="453" y="95"/>
              </a:cxn>
              <a:cxn ang="0">
                <a:pos x="729" y="277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594967" name="Picture 23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3113" y="722313"/>
            <a:ext cx="1081087" cy="981075"/>
          </a:xfrm>
          <a:prstGeom prst="rect">
            <a:avLst/>
          </a:prstGeom>
          <a:noFill/>
        </p:spPr>
      </p:pic>
      <p:sp>
        <p:nvSpPr>
          <p:cNvPr id="594968" name="Rectangle 24"/>
          <p:cNvSpPr>
            <a:spLocks noChangeArrowheads="1"/>
          </p:cNvSpPr>
          <p:nvPr/>
        </p:nvSpPr>
        <p:spPr bwMode="auto">
          <a:xfrm>
            <a:off x="1619250" y="2214563"/>
            <a:ext cx="1584325" cy="35083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4969" name="AutoShape 25"/>
          <p:cNvSpPr>
            <a:spLocks noChangeArrowheads="1"/>
          </p:cNvSpPr>
          <p:nvPr/>
        </p:nvSpPr>
        <p:spPr bwMode="auto">
          <a:xfrm rot="-1909666">
            <a:off x="3109913" y="1812925"/>
            <a:ext cx="1800225" cy="266700"/>
          </a:xfrm>
          <a:prstGeom prst="rightArrow">
            <a:avLst>
              <a:gd name="adj1" fmla="val 49861"/>
              <a:gd name="adj2" fmla="val 168969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40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4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94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9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51" grpId="0" animBg="1"/>
      <p:bldP spid="594952" grpId="0" animBg="1"/>
      <p:bldP spid="594961" grpId="0" animBg="1"/>
      <p:bldP spid="594962" grpId="0" animBg="1"/>
      <p:bldP spid="594966" grpId="0" animBg="1"/>
      <p:bldP spid="594968" grpId="0" animBg="1"/>
      <p:bldP spid="59496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1659</Words>
  <Application>Microsoft Office PowerPoint</Application>
  <PresentationFormat>全屏显示(4:3)</PresentationFormat>
  <Paragraphs>271</Paragraphs>
  <Slides>25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黑体</vt:lpstr>
      <vt:lpstr>华文行楷</vt:lpstr>
      <vt:lpstr>宋体</vt:lpstr>
      <vt:lpstr>宋体</vt:lpstr>
      <vt:lpstr>Arial</vt:lpstr>
      <vt:lpstr>Calibri</vt:lpstr>
      <vt:lpstr>Courier New</vt:lpstr>
      <vt:lpstr>Tahoma</vt:lpstr>
      <vt:lpstr>Times New Roman</vt:lpstr>
      <vt:lpstr>Verdana</vt:lpstr>
      <vt:lpstr>Wingdings</vt:lpstr>
      <vt:lpstr>Office 主题</vt:lpstr>
      <vt:lpstr>表格基础</vt:lpstr>
      <vt:lpstr>学习目标</vt:lpstr>
      <vt:lpstr>PowerPoint 演示文稿</vt:lpstr>
      <vt:lpstr>PowerPoint 演示文稿</vt:lpstr>
      <vt:lpstr>表格的基本语法</vt:lpstr>
      <vt:lpstr>如何创建表格</vt:lpstr>
      <vt:lpstr>PowerPoint 演示文稿</vt:lpstr>
      <vt:lpstr>跨多列的表格 </vt:lpstr>
      <vt:lpstr>跨多行的表格 </vt:lpstr>
      <vt:lpstr>如何创建跨行跨列的表格</vt:lpstr>
      <vt:lpstr>小结</vt:lpstr>
      <vt:lpstr>PowerPoint 演示文稿</vt:lpstr>
      <vt:lpstr>如何设置表格的尺寸和边框</vt:lpstr>
      <vt:lpstr>如何设置背景</vt:lpstr>
      <vt:lpstr>如何设置对其方式</vt:lpstr>
      <vt:lpstr>为什么要使用填充属性</vt:lpstr>
      <vt:lpstr>什么是填充属性和间距属性</vt:lpstr>
      <vt:lpstr>如何使用填充、间距属性</vt:lpstr>
      <vt:lpstr>如何设置表格的填充属性</vt:lpstr>
      <vt:lpstr>小结</vt:lpstr>
      <vt:lpstr>什么是表格布局</vt:lpstr>
      <vt:lpstr>如何使用表格进行布局</vt:lpstr>
      <vt:lpstr>如何使用表格进行布局</vt:lpstr>
      <vt:lpstr>小结3</vt:lpstr>
      <vt:lpstr>总结</vt:lpstr>
    </vt:vector>
  </TitlesOfParts>
  <Company>www.Prana.cn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 Design Patterns</dc:title>
  <dc:creator>Prana</dc:creator>
  <cp:lastModifiedBy>DingY</cp:lastModifiedBy>
  <cp:revision>83</cp:revision>
  <cp:lastPrinted>2006-03-11T07:23:04Z</cp:lastPrinted>
  <dcterms:created xsi:type="dcterms:W3CDTF">2006-02-12T14:49:55Z</dcterms:created>
  <dcterms:modified xsi:type="dcterms:W3CDTF">2017-08-19T23:03:56Z</dcterms:modified>
</cp:coreProperties>
</file>