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diagrams/layout6.xml" ContentType="application/vnd.openxmlformats-officedocument.drawingml.diagramLayout+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diagrams/data7.xml" ContentType="application/vnd.openxmlformats-officedocument.drawingml.diagramData+xml"/>
  <Override PartName="/ppt/slides/slide11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diagrams/colors1.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commentAuthors.xml" ContentType="application/vnd.openxmlformats-officedocument.presentationml.commentAuthors+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diagrams/quickStyle5.xml" ContentType="application/vnd.openxmlformats-officedocument.drawingml.diagramStyl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70.xml" ContentType="application/vnd.openxmlformats-officedocument.presentationml.notesSlide+xml"/>
  <Override PartName="/ppt/diagrams/data6.xml" ContentType="application/vnd.openxmlformats-officedocument.drawingml.diagramData+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diagrams/layout2.xml" ContentType="application/vnd.openxmlformats-officedocument.drawingml.diagram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0"/>
  </p:notesMasterIdLst>
  <p:handoutMasterIdLst>
    <p:handoutMasterId r:id="rId151"/>
  </p:handoutMasterIdLst>
  <p:sldIdLst>
    <p:sldId id="369" r:id="rId3"/>
    <p:sldId id="370" r:id="rId4"/>
    <p:sldId id="371" r:id="rId5"/>
    <p:sldId id="419" r:id="rId6"/>
    <p:sldId id="372" r:id="rId7"/>
    <p:sldId id="373" r:id="rId8"/>
    <p:sldId id="420" r:id="rId9"/>
    <p:sldId id="421" r:id="rId10"/>
    <p:sldId id="422" r:id="rId11"/>
    <p:sldId id="423" r:id="rId12"/>
    <p:sldId id="425" r:id="rId13"/>
    <p:sldId id="424" r:id="rId14"/>
    <p:sldId id="426" r:id="rId15"/>
    <p:sldId id="427" r:id="rId16"/>
    <p:sldId id="428" r:id="rId17"/>
    <p:sldId id="430" r:id="rId18"/>
    <p:sldId id="429"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5" r:id="rId33"/>
    <p:sldId id="446" r:id="rId34"/>
    <p:sldId id="447" r:id="rId35"/>
    <p:sldId id="448" r:id="rId36"/>
    <p:sldId id="453" r:id="rId37"/>
    <p:sldId id="449" r:id="rId38"/>
    <p:sldId id="450" r:id="rId39"/>
    <p:sldId id="451" r:id="rId40"/>
    <p:sldId id="452" r:id="rId41"/>
    <p:sldId id="454" r:id="rId42"/>
    <p:sldId id="455" r:id="rId43"/>
    <p:sldId id="456" r:id="rId44"/>
    <p:sldId id="457" r:id="rId45"/>
    <p:sldId id="458" r:id="rId46"/>
    <p:sldId id="459" r:id="rId47"/>
    <p:sldId id="461" r:id="rId48"/>
    <p:sldId id="460" r:id="rId49"/>
    <p:sldId id="569" r:id="rId50"/>
    <p:sldId id="462" r:id="rId51"/>
    <p:sldId id="463" r:id="rId52"/>
    <p:sldId id="464" r:id="rId53"/>
    <p:sldId id="467" r:id="rId54"/>
    <p:sldId id="466" r:id="rId55"/>
    <p:sldId id="465" r:id="rId56"/>
    <p:sldId id="468" r:id="rId57"/>
    <p:sldId id="470" r:id="rId58"/>
    <p:sldId id="471" r:id="rId59"/>
    <p:sldId id="472" r:id="rId60"/>
    <p:sldId id="473" r:id="rId61"/>
    <p:sldId id="474" r:id="rId62"/>
    <p:sldId id="475" r:id="rId63"/>
    <p:sldId id="476" r:id="rId64"/>
    <p:sldId id="478" r:id="rId65"/>
    <p:sldId id="480" r:id="rId66"/>
    <p:sldId id="479" r:id="rId67"/>
    <p:sldId id="481" r:id="rId68"/>
    <p:sldId id="482" r:id="rId69"/>
    <p:sldId id="483" r:id="rId70"/>
    <p:sldId id="486" r:id="rId71"/>
    <p:sldId id="484" r:id="rId72"/>
    <p:sldId id="487" r:id="rId73"/>
    <p:sldId id="485" r:id="rId74"/>
    <p:sldId id="488" r:id="rId75"/>
    <p:sldId id="570" r:id="rId76"/>
    <p:sldId id="489" r:id="rId77"/>
    <p:sldId id="490" r:id="rId78"/>
    <p:sldId id="491" r:id="rId79"/>
    <p:sldId id="492" r:id="rId80"/>
    <p:sldId id="493" r:id="rId81"/>
    <p:sldId id="494" r:id="rId82"/>
    <p:sldId id="495" r:id="rId83"/>
    <p:sldId id="496" r:id="rId84"/>
    <p:sldId id="497" r:id="rId85"/>
    <p:sldId id="498" r:id="rId86"/>
    <p:sldId id="499" r:id="rId87"/>
    <p:sldId id="500" r:id="rId88"/>
    <p:sldId id="502" r:id="rId89"/>
    <p:sldId id="503" r:id="rId90"/>
    <p:sldId id="504" r:id="rId91"/>
    <p:sldId id="505" r:id="rId92"/>
    <p:sldId id="506" r:id="rId93"/>
    <p:sldId id="508" r:id="rId94"/>
    <p:sldId id="509" r:id="rId95"/>
    <p:sldId id="511" r:id="rId96"/>
    <p:sldId id="512" r:id="rId97"/>
    <p:sldId id="513" r:id="rId98"/>
    <p:sldId id="514" r:id="rId99"/>
    <p:sldId id="515" r:id="rId100"/>
    <p:sldId id="516" r:id="rId101"/>
    <p:sldId id="517" r:id="rId102"/>
    <p:sldId id="518" r:id="rId103"/>
    <p:sldId id="519" r:id="rId104"/>
    <p:sldId id="520" r:id="rId105"/>
    <p:sldId id="521" r:id="rId106"/>
    <p:sldId id="522" r:id="rId107"/>
    <p:sldId id="523" r:id="rId108"/>
    <p:sldId id="524" r:id="rId109"/>
    <p:sldId id="525" r:id="rId110"/>
    <p:sldId id="526" r:id="rId111"/>
    <p:sldId id="527" r:id="rId112"/>
    <p:sldId id="528" r:id="rId113"/>
    <p:sldId id="529" r:id="rId114"/>
    <p:sldId id="530" r:id="rId115"/>
    <p:sldId id="531" r:id="rId116"/>
    <p:sldId id="532" r:id="rId117"/>
    <p:sldId id="533" r:id="rId118"/>
    <p:sldId id="534" r:id="rId119"/>
    <p:sldId id="554" r:id="rId120"/>
    <p:sldId id="536" r:id="rId121"/>
    <p:sldId id="537" r:id="rId122"/>
    <p:sldId id="538" r:id="rId123"/>
    <p:sldId id="539" r:id="rId124"/>
    <p:sldId id="540" r:id="rId125"/>
    <p:sldId id="542" r:id="rId126"/>
    <p:sldId id="543" r:id="rId127"/>
    <p:sldId id="544" r:id="rId128"/>
    <p:sldId id="545" r:id="rId129"/>
    <p:sldId id="546" r:id="rId130"/>
    <p:sldId id="547" r:id="rId131"/>
    <p:sldId id="548" r:id="rId132"/>
    <p:sldId id="549" r:id="rId133"/>
    <p:sldId id="550" r:id="rId134"/>
    <p:sldId id="551" r:id="rId135"/>
    <p:sldId id="552" r:id="rId136"/>
    <p:sldId id="553" r:id="rId137"/>
    <p:sldId id="555" r:id="rId138"/>
    <p:sldId id="556" r:id="rId139"/>
    <p:sldId id="557" r:id="rId140"/>
    <p:sldId id="561" r:id="rId141"/>
    <p:sldId id="558" r:id="rId142"/>
    <p:sldId id="562" r:id="rId143"/>
    <p:sldId id="563" r:id="rId144"/>
    <p:sldId id="564" r:id="rId145"/>
    <p:sldId id="567" r:id="rId146"/>
    <p:sldId id="568" r:id="rId147"/>
    <p:sldId id="565" r:id="rId148"/>
    <p:sldId id="566"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首页" id="{E75E278A-FF0E-49A4-B170-79828D63BBAD}">
          <p14:sldIdLst>
            <p14:sldId id="369"/>
          </p14:sldIdLst>
        </p14:section>
        <p14:section name="HTML5新特性 Day1" id="{752D3909-7972-4310-B4AB-7351AE468316}">
          <p14:sldIdLst>
            <p14:sldId id="370"/>
            <p14:sldId id="371"/>
            <p14:sldId id="419"/>
            <p14:sldId id="372"/>
            <p14:sldId id="373"/>
            <p14:sldId id="420"/>
            <p14:sldId id="421"/>
            <p14:sldId id="422"/>
            <p14:sldId id="423"/>
            <p14:sldId id="425"/>
            <p14:sldId id="424"/>
            <p14:sldId id="426"/>
          </p14:sldIdLst>
        </p14:section>
        <p14:section name="HTML5表单 Day1" id="{BE9E37FC-47AC-4A8A-83B8-7FAA9FB4EA97}">
          <p14:sldIdLst>
            <p14:sldId id="427"/>
            <p14:sldId id="428"/>
            <p14:sldId id="430"/>
            <p14:sldId id="429"/>
            <p14:sldId id="431"/>
            <p14:sldId id="432"/>
            <p14:sldId id="433"/>
            <p14:sldId id="434"/>
            <p14:sldId id="435"/>
            <p14:sldId id="436"/>
            <p14:sldId id="437"/>
            <p14:sldId id="438"/>
            <p14:sldId id="439"/>
            <p14:sldId id="440"/>
            <p14:sldId id="441"/>
            <p14:sldId id="442"/>
            <p14:sldId id="443"/>
            <p14:sldId id="445"/>
            <p14:sldId id="446"/>
            <p14:sldId id="447"/>
            <p14:sldId id="448"/>
            <p14:sldId id="453"/>
            <p14:sldId id="449"/>
            <p14:sldId id="450"/>
            <p14:sldId id="451"/>
            <p14:sldId id="452"/>
            <p14:sldId id="454"/>
            <p14:sldId id="455"/>
            <p14:sldId id="456"/>
            <p14:sldId id="457"/>
            <p14:sldId id="458"/>
            <p14:sldId id="459"/>
            <p14:sldId id="461"/>
            <p14:sldId id="460"/>
            <p14:sldId id="569"/>
          </p14:sldIdLst>
        </p14:section>
        <p14:section name="HTML5画布 Day2&amp;Day3" id="{AB7385EA-4762-49C0-9994-895D31BE5945}">
          <p14:sldIdLst>
            <p14:sldId id="462"/>
            <p14:sldId id="463"/>
            <p14:sldId id="464"/>
            <p14:sldId id="467"/>
            <p14:sldId id="466"/>
            <p14:sldId id="465"/>
            <p14:sldId id="468"/>
            <p14:sldId id="470"/>
            <p14:sldId id="471"/>
            <p14:sldId id="472"/>
            <p14:sldId id="473"/>
            <p14:sldId id="474"/>
            <p14:sldId id="475"/>
            <p14:sldId id="476"/>
            <p14:sldId id="478"/>
            <p14:sldId id="480"/>
            <p14:sldId id="479"/>
            <p14:sldId id="481"/>
            <p14:sldId id="482"/>
            <p14:sldId id="483"/>
            <p14:sldId id="486"/>
            <p14:sldId id="484"/>
            <p14:sldId id="487"/>
            <p14:sldId id="485"/>
            <p14:sldId id="488"/>
            <p14:sldId id="570"/>
            <p14:sldId id="489"/>
            <p14:sldId id="490"/>
            <p14:sldId id="491"/>
            <p14:sldId id="492"/>
            <p14:sldId id="493"/>
            <p14:sldId id="494"/>
            <p14:sldId id="495"/>
            <p14:sldId id="496"/>
            <p14:sldId id="497"/>
            <p14:sldId id="498"/>
            <p14:sldId id="499"/>
            <p14:sldId id="500"/>
            <p14:sldId id="502"/>
            <p14:sldId id="503"/>
            <p14:sldId id="504"/>
            <p14:sldId id="505"/>
            <p14:sldId id="506"/>
            <p14:sldId id="508"/>
            <p14:sldId id="509"/>
            <p14:sldId id="511"/>
            <p14:sldId id="512"/>
            <p14:sldId id="513"/>
            <p14:sldId id="514"/>
            <p14:sldId id="515"/>
            <p14:sldId id="516"/>
            <p14:sldId id="517"/>
            <p14:sldId id="518"/>
            <p14:sldId id="519"/>
            <p14:sldId id="520"/>
            <p14:sldId id="521"/>
            <p14:sldId id="522"/>
            <p14:sldId id="523"/>
            <p14:sldId id="524"/>
          </p14:sldIdLst>
        </p14:section>
        <p14:section name="HTML5音频与视频 Day3" id="{6DE008A2-2C3B-43D2-ACD2-69B8790BD4FE}">
          <p14:sldIdLst>
            <p14:sldId id="525"/>
            <p14:sldId id="526"/>
            <p14:sldId id="527"/>
            <p14:sldId id="528"/>
            <p14:sldId id="529"/>
            <p14:sldId id="530"/>
            <p14:sldId id="531"/>
            <p14:sldId id="532"/>
          </p14:sldIdLst>
        </p14:section>
        <p14:section name="Web存储 Day4" id="{FE23F3BF-7B75-48B1-8916-C213918F1BFB}">
          <p14:sldIdLst>
            <p14:sldId id="533"/>
            <p14:sldId id="534"/>
            <p14:sldId id="554"/>
            <p14:sldId id="536"/>
            <p14:sldId id="537"/>
            <p14:sldId id="538"/>
            <p14:sldId id="539"/>
            <p14:sldId id="540"/>
            <p14:sldId id="542"/>
            <p14:sldId id="543"/>
            <p14:sldId id="544"/>
            <p14:sldId id="545"/>
            <p14:sldId id="546"/>
            <p14:sldId id="547"/>
            <p14:sldId id="548"/>
            <p14:sldId id="549"/>
            <p14:sldId id="550"/>
            <p14:sldId id="551"/>
            <p14:sldId id="552"/>
          </p14:sldIdLst>
        </p14:section>
        <p14:section name="Geolocation地理位置 Day5" id="{72EF5174-3083-4F23-877F-D4A7A00C38EE}">
          <p14:sldIdLst>
            <p14:sldId id="553"/>
            <p14:sldId id="555"/>
            <p14:sldId id="556"/>
            <p14:sldId id="557"/>
            <p14:sldId id="561"/>
            <p14:sldId id="558"/>
            <p14:sldId id="562"/>
            <p14:sldId id="563"/>
            <p14:sldId id="564"/>
            <p14:sldId id="567"/>
            <p14:sldId id="568"/>
            <p14:sldId id="565"/>
            <p14:sldId id="566"/>
          </p14:sldIdLst>
        </p14:section>
      </p14:sectionLst>
    </p:ext>
    <p:ext uri="{EFAFB233-063F-42B5-8137-9DF3F51BA10A}">
      <p15:sldGuideLst xmlns="" xmlns:p15="http://schemas.microsoft.com/office/powerpoint/2012/main">
        <p15:guide id="5" pos="7680" userDrawn="1">
          <p15:clr>
            <a:srgbClr val="A4A3A4"/>
          </p15:clr>
        </p15:guide>
        <p15:guide id="6" orient="horz" pos="216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7878"/>
    <a:srgbClr val="AF6959"/>
    <a:srgbClr val="F7F7F9"/>
    <a:srgbClr val="DD462F"/>
    <a:srgbClr val="3B3026"/>
    <a:srgbClr val="E1E1E8"/>
    <a:srgbClr val="D2B4A6"/>
    <a:srgbClr val="734F29"/>
    <a:srgbClr val="D247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442" autoAdjust="0"/>
    <p:restoredTop sz="92794" autoAdjust="0"/>
  </p:normalViewPr>
  <p:slideViewPr>
    <p:cSldViewPr snapToGrid="0">
      <p:cViewPr>
        <p:scale>
          <a:sx n="91" d="100"/>
          <a:sy n="91" d="100"/>
        </p:scale>
        <p:origin x="-78" y="-54"/>
      </p:cViewPr>
      <p:guideLst>
        <p:guide orient="horz" pos="2160"/>
        <p:guide pos="76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notesMaster" Target="notesMasters/notesMaster1.xml"/><Relationship Id="rId155"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handoutMaster" Target="handoutMasters/handoutMaster1.xml"/><Relationship Id="rId15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en-US" altLang="en-US" sz="2200" b="1" dirty="0" smtClean="0">
              <a:latin typeface="微软雅黑" panose="020B0503020204020204" pitchFamily="34" charset="-122"/>
              <a:ea typeface="微软雅黑" panose="020B0503020204020204" pitchFamily="34" charset="-122"/>
            </a:rPr>
            <a:t>HTML5</a:t>
          </a:r>
          <a:r>
            <a:rPr lang="zh-CN" altLang="en-US" sz="2200" b="1" dirty="0" smtClean="0">
              <a:latin typeface="微软雅黑" panose="020B0503020204020204" pitchFamily="34" charset="-122"/>
              <a:ea typeface="微软雅黑" panose="020B0503020204020204" pitchFamily="34" charset="-122"/>
            </a:rPr>
            <a:t>概述</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en-US" altLang="en-US" sz="2200" b="1" dirty="0" smtClean="0">
              <a:latin typeface="微软雅黑" panose="020B0503020204020204" pitchFamily="34" charset="-122"/>
              <a:ea typeface="微软雅黑" panose="020B0503020204020204" pitchFamily="34" charset="-122"/>
            </a:rPr>
            <a:t>HTML5</a:t>
          </a:r>
          <a:r>
            <a:rPr lang="zh-CN" altLang="en-US" sz="2200" b="1" dirty="0" smtClean="0">
              <a:latin typeface="微软雅黑" panose="020B0503020204020204" pitchFamily="34" charset="-122"/>
              <a:ea typeface="微软雅黑" panose="020B0503020204020204" pitchFamily="34" charset="-122"/>
            </a:rPr>
            <a:t>的新特性</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dgm:spPr/>
      <dgm:t>
        <a:bodyPr/>
        <a:lstStyle/>
        <a:p>
          <a:r>
            <a:rPr lang="en-US" altLang="zh-CN" smtClean="0"/>
            <a:t>3</a:t>
          </a:r>
          <a:endParaRPr lang="zh-CN" altLang="en-US" dirty="0"/>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57C62713-E7DE-48EE-AE67-2B709CE47F37}">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HTML5</a:t>
          </a:r>
          <a:r>
            <a:rPr lang="zh-CN" altLang="en-US" sz="2200" b="1" dirty="0" smtClean="0">
              <a:latin typeface="微软雅黑" panose="020B0503020204020204" pitchFamily="34" charset="-122"/>
              <a:ea typeface="微软雅黑" panose="020B0503020204020204" pitchFamily="34" charset="-122"/>
            </a:rPr>
            <a:t>的未来</a:t>
          </a:r>
          <a:endParaRPr lang="zh-CN" altLang="en-US" sz="2200" b="1" dirty="0">
            <a:latin typeface="微软雅黑" panose="020B0503020204020204" pitchFamily="34" charset="-122"/>
            <a:ea typeface="微软雅黑" panose="020B0503020204020204" pitchFamily="34" charset="-122"/>
          </a:endParaRPr>
        </a:p>
      </dgm:t>
    </dgm:pt>
    <dgm:pt modelId="{B43B843D-AEAB-4997-90B5-5567A02135F6}" type="parTrans" cxnId="{3278421F-133D-421B-83BC-75074B864EE6}">
      <dgm:prSet/>
      <dgm:spPr/>
      <dgm:t>
        <a:bodyPr/>
        <a:lstStyle/>
        <a:p>
          <a:endParaRPr lang="zh-CN" altLang="en-US"/>
        </a:p>
      </dgm:t>
    </dgm:pt>
    <dgm:pt modelId="{8750A376-8D60-4389-A8DF-AB7B9284A5E0}" type="sibTrans" cxnId="{3278421F-133D-421B-83BC-75074B864EE6}">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3"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3">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3"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3">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A840535B-423A-4CFC-984F-80427C872268}" type="pres">
      <dgm:prSet presAssocID="{4F49577A-6322-459E-8FF2-C71A85FB8A10}" presName="linNode" presStyleCnt="0"/>
      <dgm:spPr/>
      <dgm:t>
        <a:bodyPr/>
        <a:lstStyle/>
        <a:p>
          <a:endParaRPr lang="zh-CN" altLang="en-US"/>
        </a:p>
      </dgm:t>
    </dgm:pt>
    <dgm:pt modelId="{E8A2056D-40E3-46C3-8DEB-F711CFFDABE5}" type="pres">
      <dgm:prSet presAssocID="{4F49577A-6322-459E-8FF2-C71A85FB8A10}" presName="parentText" presStyleLbl="node1" presStyleIdx="2" presStyleCnt="3" custScaleX="53264">
        <dgm:presLayoutVars>
          <dgm:chMax val="1"/>
          <dgm:bulletEnabled val="1"/>
        </dgm:presLayoutVars>
      </dgm:prSet>
      <dgm:spPr/>
      <dgm:t>
        <a:bodyPr/>
        <a:lstStyle/>
        <a:p>
          <a:endParaRPr lang="zh-CN" altLang="en-US"/>
        </a:p>
      </dgm:t>
    </dgm:pt>
    <dgm:pt modelId="{3DAE57B0-4386-42CD-B7BF-2EB7D32E6BF2}" type="pres">
      <dgm:prSet presAssocID="{4F49577A-6322-459E-8FF2-C71A85FB8A10}" presName="descendantText" presStyleLbl="alignAccFollowNode1" presStyleIdx="2" presStyleCnt="3">
        <dgm:presLayoutVars>
          <dgm:bulletEnabled val="1"/>
        </dgm:presLayoutVars>
      </dgm:prSet>
      <dgm:spPr/>
      <dgm:t>
        <a:bodyPr/>
        <a:lstStyle/>
        <a:p>
          <a:endParaRPr lang="zh-CN" altLang="en-US"/>
        </a:p>
      </dgm:t>
    </dgm:pt>
  </dgm:ptLst>
  <dgm:cxnLst>
    <dgm:cxn modelId="{06522DC1-276C-41E7-B0F5-49B060AB6F24}" type="presOf" srcId="{3ACC6A0D-5AFA-43D3-924D-E42FFE9D8403}" destId="{78AD1182-6711-44B6-95D9-0543DA065073}" srcOrd="0" destOrd="0" presId="urn:microsoft.com/office/officeart/2005/8/layout/vList5"/>
    <dgm:cxn modelId="{3278421F-133D-421B-83BC-75074B864EE6}" srcId="{4F49577A-6322-459E-8FF2-C71A85FB8A10}" destId="{57C62713-E7DE-48EE-AE67-2B709CE47F37}" srcOrd="0" destOrd="0" parTransId="{B43B843D-AEAB-4997-90B5-5567A02135F6}" sibTransId="{8750A376-8D60-4389-A8DF-AB7B9284A5E0}"/>
    <dgm:cxn modelId="{A26A5ADD-C94D-4103-8FB9-1195792B3610}" type="presOf" srcId="{4F49577A-6322-459E-8FF2-C71A85FB8A10}" destId="{E8A2056D-40E3-46C3-8DEB-F711CFFDABE5}"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3D63DF9A-B981-4FBA-B38A-CCC4D3952B74}" type="presOf" srcId="{802793A6-CBD1-4C70-9D1B-CC7A314A1196}" destId="{A0313DD0-A4E1-4D7E-AE20-031718C5CEC6}"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5FE03C39-162C-4147-BCD6-26C2B3CB1952}" type="presOf" srcId="{9830C3A0-5D2B-4241-A3F9-9654D05F7988}" destId="{86239680-3CB0-4DF4-8F4D-801C589137CD}"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ADE0FC0C-6D9C-4DD2-8ECC-74A1DE1AA196}" type="presOf" srcId="{57C62713-E7DE-48EE-AE67-2B709CE47F37}" destId="{3DAE57B0-4386-42CD-B7BF-2EB7D32E6BF2}" srcOrd="0" destOrd="0" presId="urn:microsoft.com/office/officeart/2005/8/layout/vList5"/>
    <dgm:cxn modelId="{3F9EA91B-B68F-4C62-903F-27D5B23C46AE}" srcId="{3ACC6A0D-5AFA-43D3-924D-E42FFE9D8403}" destId="{87F80FA7-1FDC-4687-87AF-749CE58D823F}" srcOrd="0" destOrd="0" parTransId="{418358B0-A534-4E2B-B5ED-BE9E02895AFC}" sibTransId="{538F9D4A-8D14-42DB-88B8-D587CD58C2C0}"/>
    <dgm:cxn modelId="{AD978664-7D93-4B8B-A41D-83319AAECAA5}" srcId="{3ACC6A0D-5AFA-43D3-924D-E42FFE9D8403}" destId="{4F49577A-6322-459E-8FF2-C71A85FB8A10}" srcOrd="2" destOrd="0" parTransId="{142BD9C9-83BE-4B75-AE86-264CF15FBC3C}" sibTransId="{AF9E0CEE-D2CF-45C5-AE87-D6B2D0D49884}"/>
    <dgm:cxn modelId="{6F7362D6-D7D6-4E30-9D88-F7BB8E803C7B}" type="presOf" srcId="{BF9FE8BE-983E-41F9-B317-D7015F6F36FA}" destId="{4CE170C5-6DE4-49AE-85C4-BB9332B44101}" srcOrd="0" destOrd="0" presId="urn:microsoft.com/office/officeart/2005/8/layout/vList5"/>
    <dgm:cxn modelId="{BCBB384C-8183-4AD1-BA55-E3F02BE97F37}" type="presOf" srcId="{87F80FA7-1FDC-4687-87AF-749CE58D823F}" destId="{2381FA19-2733-48ED-ABAA-7EDFAF30A094}" srcOrd="0" destOrd="0" presId="urn:microsoft.com/office/officeart/2005/8/layout/vList5"/>
    <dgm:cxn modelId="{854B919F-93A4-4B71-B270-60F760434BE8}" type="presParOf" srcId="{78AD1182-6711-44B6-95D9-0543DA065073}" destId="{0A5E051B-36E3-4708-B8E0-CEA45E5AFCA3}" srcOrd="0" destOrd="0" presId="urn:microsoft.com/office/officeart/2005/8/layout/vList5"/>
    <dgm:cxn modelId="{82DCA272-6D84-4D4B-8C68-16D7A25B68F6}" type="presParOf" srcId="{0A5E051B-36E3-4708-B8E0-CEA45E5AFCA3}" destId="{2381FA19-2733-48ED-ABAA-7EDFAF30A094}" srcOrd="0" destOrd="0" presId="urn:microsoft.com/office/officeart/2005/8/layout/vList5"/>
    <dgm:cxn modelId="{357FE302-426A-4097-9CC2-35A5041C459A}" type="presParOf" srcId="{0A5E051B-36E3-4708-B8E0-CEA45E5AFCA3}" destId="{86239680-3CB0-4DF4-8F4D-801C589137CD}" srcOrd="1" destOrd="0" presId="urn:microsoft.com/office/officeart/2005/8/layout/vList5"/>
    <dgm:cxn modelId="{8B18D580-D8A1-4864-8D95-7E92DB20AF44}" type="presParOf" srcId="{78AD1182-6711-44B6-95D9-0543DA065073}" destId="{4BBE333D-B468-4E16-8BE4-A0D75FB74CE7}" srcOrd="1" destOrd="0" presId="urn:microsoft.com/office/officeart/2005/8/layout/vList5"/>
    <dgm:cxn modelId="{A6FD564F-DD71-41C8-9B4D-C950F89331CA}" type="presParOf" srcId="{78AD1182-6711-44B6-95D9-0543DA065073}" destId="{FC592209-34A7-4F86-B4A3-CD2205180153}" srcOrd="2" destOrd="0" presId="urn:microsoft.com/office/officeart/2005/8/layout/vList5"/>
    <dgm:cxn modelId="{3694E5AA-96E6-49BD-B756-68DD7B57ED04}" type="presParOf" srcId="{FC592209-34A7-4F86-B4A3-CD2205180153}" destId="{4CE170C5-6DE4-49AE-85C4-BB9332B44101}" srcOrd="0" destOrd="0" presId="urn:microsoft.com/office/officeart/2005/8/layout/vList5"/>
    <dgm:cxn modelId="{C25228EE-BC5B-4751-813D-86212ACA3F85}" type="presParOf" srcId="{FC592209-34A7-4F86-B4A3-CD2205180153}" destId="{A0313DD0-A4E1-4D7E-AE20-031718C5CEC6}" srcOrd="1" destOrd="0" presId="urn:microsoft.com/office/officeart/2005/8/layout/vList5"/>
    <dgm:cxn modelId="{DFA99AAF-9138-4930-B749-CDA6D5A51438}" type="presParOf" srcId="{78AD1182-6711-44B6-95D9-0543DA065073}" destId="{C05DB555-4FD6-4E60-96BE-FE4E2F0D0366}" srcOrd="3" destOrd="0" presId="urn:microsoft.com/office/officeart/2005/8/layout/vList5"/>
    <dgm:cxn modelId="{7840B034-6B93-42D5-9FCE-CB5ED7D07180}" type="presParOf" srcId="{78AD1182-6711-44B6-95D9-0543DA065073}" destId="{A840535B-423A-4CFC-984F-80427C872268}" srcOrd="4" destOrd="0" presId="urn:microsoft.com/office/officeart/2005/8/layout/vList5"/>
    <dgm:cxn modelId="{0C58814F-4C04-4209-88AB-BBC897B7C0C5}" type="presParOf" srcId="{A840535B-423A-4CFC-984F-80427C872268}" destId="{E8A2056D-40E3-46C3-8DEB-F711CFFDABE5}" srcOrd="0" destOrd="0" presId="urn:microsoft.com/office/officeart/2005/8/layout/vList5"/>
    <dgm:cxn modelId="{8609BFF9-EE9C-4999-88DD-325D9CDA1B38}" type="presParOf" srcId="{A840535B-423A-4CFC-984F-80427C872268}" destId="{3DAE57B0-4386-42CD-B7BF-2EB7D32E6BF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ata2.xml><?xml version="1.0" encoding="utf-8"?>
<dgm:dataModel xmlns:dgm="http://schemas.openxmlformats.org/drawingml/2006/diagram" xmlns:a="http://schemas.openxmlformats.org/drawingml/2006/main">
  <dgm:ptLst>
    <dgm:pt modelId="{5783F837-B661-4A81-B82C-FC077CB5CFF1}" type="doc">
      <dgm:prSet loTypeId="urn:microsoft.com/office/officeart/2005/8/layout/arrow2" loCatId="process" qsTypeId="urn:microsoft.com/office/officeart/2005/8/quickstyle/simple1" qsCatId="simple" csTypeId="urn:microsoft.com/office/officeart/2005/8/colors/accent1_5" csCatId="accent1" phldr="1"/>
      <dgm:spPr/>
    </dgm:pt>
    <dgm:pt modelId="{F499EE5F-4AE0-41B0-85D0-E8B96033DACA}">
      <dgm:prSet phldrT="[文本]" custT="1"/>
      <dgm:spPr/>
      <dgm:t>
        <a:bodyPr/>
        <a:lstStyle/>
        <a:p>
          <a:r>
            <a:rPr lang="en-US" altLang="zh-CN" sz="2000" dirty="0" smtClean="0">
              <a:solidFill>
                <a:schemeClr val="tx1">
                  <a:lumMod val="95000"/>
                  <a:lumOff val="5000"/>
                </a:schemeClr>
              </a:solidFill>
              <a:latin typeface="微软雅黑" pitchFamily="34" charset="-122"/>
              <a:ea typeface="微软雅黑" pitchFamily="34" charset="-122"/>
            </a:rPr>
            <a:t>2004</a:t>
          </a:r>
          <a:r>
            <a:rPr lang="zh-CN" altLang="en-US" sz="2000" dirty="0" smtClean="0">
              <a:solidFill>
                <a:schemeClr val="tx1">
                  <a:lumMod val="95000"/>
                  <a:lumOff val="5000"/>
                </a:schemeClr>
              </a:solidFill>
              <a:latin typeface="微软雅黑" pitchFamily="34" charset="-122"/>
              <a:ea typeface="微软雅黑" pitchFamily="34" charset="-122"/>
            </a:rPr>
            <a:t>年</a:t>
          </a:r>
          <a:endParaRPr lang="en-US" altLang="zh-CN" sz="2000" dirty="0" smtClean="0">
            <a:solidFill>
              <a:schemeClr val="tx1">
                <a:lumMod val="95000"/>
                <a:lumOff val="5000"/>
              </a:schemeClr>
            </a:solidFill>
            <a:latin typeface="微软雅黑" pitchFamily="34" charset="-122"/>
            <a:ea typeface="微软雅黑" pitchFamily="34" charset="-122"/>
          </a:endParaRPr>
        </a:p>
      </dgm:t>
    </dgm:pt>
    <dgm:pt modelId="{DC1641BD-C090-4801-B396-39FA18E6C233}" type="parTrans" cxnId="{6B49D0A7-0006-4D39-BF4D-19EAD0385DC7}">
      <dgm:prSet/>
      <dgm:spPr/>
      <dgm:t>
        <a:bodyPr/>
        <a:lstStyle/>
        <a:p>
          <a:endParaRPr lang="zh-CN" altLang="en-US">
            <a:solidFill>
              <a:schemeClr val="bg1"/>
            </a:solidFill>
          </a:endParaRPr>
        </a:p>
      </dgm:t>
    </dgm:pt>
    <dgm:pt modelId="{26DE7E05-C418-4369-A71B-48C945E2EC0A}" type="sibTrans" cxnId="{6B49D0A7-0006-4D39-BF4D-19EAD0385DC7}">
      <dgm:prSet/>
      <dgm:spPr/>
      <dgm:t>
        <a:bodyPr/>
        <a:lstStyle/>
        <a:p>
          <a:endParaRPr lang="zh-CN" altLang="en-US">
            <a:solidFill>
              <a:schemeClr val="bg1"/>
            </a:solidFill>
          </a:endParaRPr>
        </a:p>
      </dgm:t>
    </dgm:pt>
    <dgm:pt modelId="{A2C5FA54-487D-4FA4-ACBB-3A364BCDA8F8}">
      <dgm:prSet phldrT="[文本]" custT="1"/>
      <dgm:spPr/>
      <dgm:t>
        <a:bodyPr/>
        <a:lstStyle/>
        <a:p>
          <a:r>
            <a:rPr lang="en-US" altLang="zh-CN" sz="2000" dirty="0" smtClean="0">
              <a:solidFill>
                <a:schemeClr val="tx1">
                  <a:lumMod val="95000"/>
                  <a:lumOff val="5000"/>
                </a:schemeClr>
              </a:solidFill>
              <a:latin typeface="微软雅黑" pitchFamily="34" charset="-122"/>
              <a:ea typeface="微软雅黑" pitchFamily="34" charset="-122"/>
            </a:rPr>
            <a:t>2008</a:t>
          </a:r>
          <a:r>
            <a:rPr lang="zh-CN" altLang="en-US" sz="2000" dirty="0" smtClean="0">
              <a:solidFill>
                <a:schemeClr val="tx1">
                  <a:lumMod val="95000"/>
                  <a:lumOff val="5000"/>
                </a:schemeClr>
              </a:solidFill>
              <a:latin typeface="微软雅黑" pitchFamily="34" charset="-122"/>
              <a:ea typeface="微软雅黑" pitchFamily="34" charset="-122"/>
            </a:rPr>
            <a:t>年</a:t>
          </a:r>
          <a:endParaRPr lang="zh-CN" altLang="en-US" sz="2000" dirty="0">
            <a:solidFill>
              <a:schemeClr val="tx1">
                <a:lumMod val="95000"/>
                <a:lumOff val="5000"/>
              </a:schemeClr>
            </a:solidFill>
            <a:latin typeface="微软雅黑" pitchFamily="34" charset="-122"/>
            <a:ea typeface="微软雅黑" pitchFamily="34" charset="-122"/>
          </a:endParaRPr>
        </a:p>
      </dgm:t>
    </dgm:pt>
    <dgm:pt modelId="{FF5C2553-F331-4888-BAB2-B6481EE25B88}" type="parTrans" cxnId="{9201662C-10B2-45A9-AF45-00F07600DECF}">
      <dgm:prSet/>
      <dgm:spPr/>
      <dgm:t>
        <a:bodyPr/>
        <a:lstStyle/>
        <a:p>
          <a:endParaRPr lang="zh-CN" altLang="en-US">
            <a:solidFill>
              <a:schemeClr val="bg1"/>
            </a:solidFill>
          </a:endParaRPr>
        </a:p>
      </dgm:t>
    </dgm:pt>
    <dgm:pt modelId="{DA145F4E-EDDC-43A5-8AA5-56DA9285C922}" type="sibTrans" cxnId="{9201662C-10B2-45A9-AF45-00F07600DECF}">
      <dgm:prSet/>
      <dgm:spPr/>
      <dgm:t>
        <a:bodyPr/>
        <a:lstStyle/>
        <a:p>
          <a:endParaRPr lang="zh-CN" altLang="en-US">
            <a:solidFill>
              <a:schemeClr val="bg1"/>
            </a:solidFill>
          </a:endParaRPr>
        </a:p>
      </dgm:t>
    </dgm:pt>
    <dgm:pt modelId="{77636403-BBDB-4DDB-BE89-8C6994D2B88A}">
      <dgm:prSet phldrT="[文本]" custT="1"/>
      <dgm:spPr/>
      <dgm:t>
        <a:bodyPr/>
        <a:lstStyle/>
        <a:p>
          <a:r>
            <a:rPr lang="en-US" altLang="zh-CN" sz="2000" dirty="0" smtClean="0">
              <a:solidFill>
                <a:schemeClr val="tx1">
                  <a:lumMod val="95000"/>
                  <a:lumOff val="5000"/>
                </a:schemeClr>
              </a:solidFill>
              <a:latin typeface="微软雅黑" pitchFamily="34" charset="-122"/>
              <a:ea typeface="微软雅黑" pitchFamily="34" charset="-122"/>
            </a:rPr>
            <a:t>2012</a:t>
          </a:r>
          <a:r>
            <a:rPr lang="zh-CN" altLang="en-US" sz="2000" dirty="0" smtClean="0">
              <a:solidFill>
                <a:schemeClr val="tx1">
                  <a:lumMod val="95000"/>
                  <a:lumOff val="5000"/>
                </a:schemeClr>
              </a:solidFill>
              <a:latin typeface="微软雅黑" pitchFamily="34" charset="-122"/>
              <a:ea typeface="微软雅黑" pitchFamily="34" charset="-122"/>
            </a:rPr>
            <a:t>年</a:t>
          </a:r>
          <a:endParaRPr lang="zh-CN" altLang="en-US" sz="2000" dirty="0">
            <a:solidFill>
              <a:schemeClr val="tx1">
                <a:lumMod val="95000"/>
                <a:lumOff val="5000"/>
              </a:schemeClr>
            </a:solidFill>
            <a:latin typeface="微软雅黑" pitchFamily="34" charset="-122"/>
            <a:ea typeface="微软雅黑" pitchFamily="34" charset="-122"/>
          </a:endParaRPr>
        </a:p>
      </dgm:t>
    </dgm:pt>
    <dgm:pt modelId="{A4CBE375-6C5C-49EE-BAC6-05CA3D9C9B92}" type="parTrans" cxnId="{54596119-3A3D-4522-BB96-EDA85A22DAC9}">
      <dgm:prSet/>
      <dgm:spPr/>
      <dgm:t>
        <a:bodyPr/>
        <a:lstStyle/>
        <a:p>
          <a:endParaRPr lang="zh-CN" altLang="en-US">
            <a:solidFill>
              <a:schemeClr val="bg1"/>
            </a:solidFill>
          </a:endParaRPr>
        </a:p>
      </dgm:t>
    </dgm:pt>
    <dgm:pt modelId="{83093A0F-015C-4202-9215-B970F13E11E6}" type="sibTrans" cxnId="{54596119-3A3D-4522-BB96-EDA85A22DAC9}">
      <dgm:prSet/>
      <dgm:spPr/>
      <dgm:t>
        <a:bodyPr/>
        <a:lstStyle/>
        <a:p>
          <a:endParaRPr lang="zh-CN" altLang="en-US">
            <a:solidFill>
              <a:schemeClr val="bg1"/>
            </a:solidFill>
          </a:endParaRPr>
        </a:p>
      </dgm:t>
    </dgm:pt>
    <dgm:pt modelId="{9F364ECC-F80A-4F28-8667-A99DF463750A}">
      <dgm:prSet phldrT="[文本]" custT="1"/>
      <dgm:spPr/>
      <dgm:t>
        <a:bodyPr/>
        <a:lstStyle/>
        <a:p>
          <a:r>
            <a:rPr lang="zh-CN" altLang="en-US" sz="2000" dirty="0" smtClean="0">
              <a:solidFill>
                <a:schemeClr val="tx1">
                  <a:lumMod val="95000"/>
                  <a:lumOff val="5000"/>
                </a:schemeClr>
              </a:solidFill>
              <a:latin typeface="微软雅黑" pitchFamily="34" charset="-122"/>
              <a:ea typeface="微软雅黑" pitchFamily="34" charset="-122"/>
            </a:rPr>
            <a:t>提出构想</a:t>
          </a:r>
          <a:endParaRPr lang="en-US" altLang="zh-CN" sz="2000" dirty="0" smtClean="0">
            <a:solidFill>
              <a:schemeClr val="tx1">
                <a:lumMod val="95000"/>
                <a:lumOff val="5000"/>
              </a:schemeClr>
            </a:solidFill>
            <a:latin typeface="微软雅黑" pitchFamily="34" charset="-122"/>
            <a:ea typeface="微软雅黑" pitchFamily="34" charset="-122"/>
          </a:endParaRPr>
        </a:p>
      </dgm:t>
    </dgm:pt>
    <dgm:pt modelId="{5D518DBB-6CB7-44B8-AB30-49B0CCE08FB8}" type="parTrans" cxnId="{9F3E1643-13C8-4715-93BD-D4F600D648E9}">
      <dgm:prSet/>
      <dgm:spPr/>
      <dgm:t>
        <a:bodyPr/>
        <a:lstStyle/>
        <a:p>
          <a:endParaRPr lang="zh-CN" altLang="en-US">
            <a:solidFill>
              <a:schemeClr val="bg1"/>
            </a:solidFill>
          </a:endParaRPr>
        </a:p>
      </dgm:t>
    </dgm:pt>
    <dgm:pt modelId="{1F4DDA79-19AB-4F04-93A3-323F81A2955F}" type="sibTrans" cxnId="{9F3E1643-13C8-4715-93BD-D4F600D648E9}">
      <dgm:prSet/>
      <dgm:spPr/>
      <dgm:t>
        <a:bodyPr/>
        <a:lstStyle/>
        <a:p>
          <a:endParaRPr lang="zh-CN" altLang="en-US">
            <a:solidFill>
              <a:schemeClr val="bg1"/>
            </a:solidFill>
          </a:endParaRPr>
        </a:p>
      </dgm:t>
    </dgm:pt>
    <dgm:pt modelId="{E0938A6B-5BC7-4F13-89CB-22D27A869C58}">
      <dgm:prSet phldrT="[文本]" custT="1"/>
      <dgm:spPr/>
      <dgm:t>
        <a:bodyPr/>
        <a:lstStyle/>
        <a:p>
          <a:r>
            <a:rPr lang="zh-CN" altLang="en-US" sz="2000" dirty="0" smtClean="0">
              <a:solidFill>
                <a:schemeClr val="tx1">
                  <a:lumMod val="95000"/>
                  <a:lumOff val="5000"/>
                </a:schemeClr>
              </a:solidFill>
              <a:latin typeface="微软雅黑" pitchFamily="34" charset="-122"/>
              <a:ea typeface="微软雅黑" pitchFamily="34" charset="-122"/>
            </a:rPr>
            <a:t>发布第一份草案</a:t>
          </a:r>
          <a:endParaRPr lang="zh-CN" altLang="en-US" sz="2000" dirty="0">
            <a:solidFill>
              <a:schemeClr val="tx1">
                <a:lumMod val="95000"/>
                <a:lumOff val="5000"/>
              </a:schemeClr>
            </a:solidFill>
            <a:latin typeface="微软雅黑" pitchFamily="34" charset="-122"/>
            <a:ea typeface="微软雅黑" pitchFamily="34" charset="-122"/>
          </a:endParaRPr>
        </a:p>
      </dgm:t>
    </dgm:pt>
    <dgm:pt modelId="{5F5486AC-D959-41A5-A9D4-D700B63ED324}" type="parTrans" cxnId="{186CC5F0-012F-412A-B841-645FCD350FDC}">
      <dgm:prSet/>
      <dgm:spPr/>
      <dgm:t>
        <a:bodyPr/>
        <a:lstStyle/>
        <a:p>
          <a:endParaRPr lang="zh-CN" altLang="en-US">
            <a:solidFill>
              <a:schemeClr val="bg1"/>
            </a:solidFill>
          </a:endParaRPr>
        </a:p>
      </dgm:t>
    </dgm:pt>
    <dgm:pt modelId="{F617D277-04C4-4A07-B109-D0DA0D85EE1A}" type="sibTrans" cxnId="{186CC5F0-012F-412A-B841-645FCD350FDC}">
      <dgm:prSet/>
      <dgm:spPr/>
      <dgm:t>
        <a:bodyPr/>
        <a:lstStyle/>
        <a:p>
          <a:endParaRPr lang="zh-CN" altLang="en-US">
            <a:solidFill>
              <a:schemeClr val="bg1"/>
            </a:solidFill>
          </a:endParaRPr>
        </a:p>
      </dgm:t>
    </dgm:pt>
    <dgm:pt modelId="{F3CA875B-E9B5-41C6-82A1-E2BA25CBE49F}">
      <dgm:prSet phldrT="[文本]" custT="1"/>
      <dgm:spPr/>
      <dgm:t>
        <a:bodyPr/>
        <a:lstStyle/>
        <a:p>
          <a:r>
            <a:rPr lang="zh-CN" altLang="en-US" sz="2000" dirty="0" smtClean="0">
              <a:solidFill>
                <a:schemeClr val="tx1">
                  <a:lumMod val="95000"/>
                  <a:lumOff val="5000"/>
                </a:schemeClr>
              </a:solidFill>
              <a:latin typeface="微软雅黑" pitchFamily="34" charset="-122"/>
              <a:ea typeface="微软雅黑" pitchFamily="34" charset="-122"/>
            </a:rPr>
            <a:t>推广阶段</a:t>
          </a:r>
          <a:endParaRPr lang="zh-CN" altLang="en-US" sz="2000" dirty="0">
            <a:solidFill>
              <a:schemeClr val="tx1">
                <a:lumMod val="95000"/>
                <a:lumOff val="5000"/>
              </a:schemeClr>
            </a:solidFill>
            <a:latin typeface="微软雅黑" pitchFamily="34" charset="-122"/>
            <a:ea typeface="微软雅黑" pitchFamily="34" charset="-122"/>
          </a:endParaRPr>
        </a:p>
      </dgm:t>
    </dgm:pt>
    <dgm:pt modelId="{2C312BB8-46FC-4C55-BA1C-61F1A4417A7A}" type="parTrans" cxnId="{F572D2F3-CB4B-42F5-8DFD-A7CCB6359FAF}">
      <dgm:prSet/>
      <dgm:spPr/>
      <dgm:t>
        <a:bodyPr/>
        <a:lstStyle/>
        <a:p>
          <a:endParaRPr lang="zh-CN" altLang="en-US">
            <a:solidFill>
              <a:schemeClr val="bg1"/>
            </a:solidFill>
          </a:endParaRPr>
        </a:p>
      </dgm:t>
    </dgm:pt>
    <dgm:pt modelId="{43605756-19A4-4916-894B-A9EA8300F399}" type="sibTrans" cxnId="{F572D2F3-CB4B-42F5-8DFD-A7CCB6359FAF}">
      <dgm:prSet/>
      <dgm:spPr/>
      <dgm:t>
        <a:bodyPr/>
        <a:lstStyle/>
        <a:p>
          <a:endParaRPr lang="zh-CN" altLang="en-US">
            <a:solidFill>
              <a:schemeClr val="bg1"/>
            </a:solidFill>
          </a:endParaRPr>
        </a:p>
      </dgm:t>
    </dgm:pt>
    <dgm:pt modelId="{EBC1654C-2B50-4C35-9F49-018E8512F799}">
      <dgm:prSet phldrT="[文本]" custT="1"/>
      <dgm:spPr/>
      <dgm:t>
        <a:bodyPr/>
        <a:lstStyle/>
        <a:p>
          <a:r>
            <a:rPr lang="en-US" altLang="zh-CN" sz="2000" dirty="0" smtClean="0">
              <a:solidFill>
                <a:schemeClr val="tx1">
                  <a:lumMod val="95000"/>
                  <a:lumOff val="5000"/>
                </a:schemeClr>
              </a:solidFill>
              <a:latin typeface="微软雅黑" pitchFamily="34" charset="-122"/>
              <a:ea typeface="微软雅黑" pitchFamily="34" charset="-122"/>
            </a:rPr>
            <a:t>2020</a:t>
          </a:r>
          <a:r>
            <a:rPr lang="zh-CN" altLang="en-US" sz="2000" dirty="0" smtClean="0">
              <a:solidFill>
                <a:schemeClr val="tx1">
                  <a:lumMod val="95000"/>
                  <a:lumOff val="5000"/>
                </a:schemeClr>
              </a:solidFill>
              <a:latin typeface="微软雅黑" pitchFamily="34" charset="-122"/>
              <a:ea typeface="微软雅黑" pitchFamily="34" charset="-122"/>
            </a:rPr>
            <a:t>年</a:t>
          </a:r>
          <a:endParaRPr lang="zh-CN" altLang="en-US" sz="2000" dirty="0">
            <a:solidFill>
              <a:schemeClr val="tx1">
                <a:lumMod val="95000"/>
                <a:lumOff val="5000"/>
              </a:schemeClr>
            </a:solidFill>
            <a:latin typeface="微软雅黑" pitchFamily="34" charset="-122"/>
            <a:ea typeface="微软雅黑" pitchFamily="34" charset="-122"/>
          </a:endParaRPr>
        </a:p>
      </dgm:t>
    </dgm:pt>
    <dgm:pt modelId="{4A29CFC2-821B-41FC-BD03-1E22195550E0}" type="parTrans" cxnId="{74412418-6E34-45CA-99E6-3D2D9EBCB1AA}">
      <dgm:prSet/>
      <dgm:spPr/>
      <dgm:t>
        <a:bodyPr/>
        <a:lstStyle/>
        <a:p>
          <a:endParaRPr lang="zh-CN" altLang="en-US">
            <a:solidFill>
              <a:schemeClr val="bg1"/>
            </a:solidFill>
          </a:endParaRPr>
        </a:p>
      </dgm:t>
    </dgm:pt>
    <dgm:pt modelId="{02EA9125-8C50-4C28-A75A-0CAC13F15D8E}" type="sibTrans" cxnId="{74412418-6E34-45CA-99E6-3D2D9EBCB1AA}">
      <dgm:prSet/>
      <dgm:spPr/>
      <dgm:t>
        <a:bodyPr/>
        <a:lstStyle/>
        <a:p>
          <a:endParaRPr lang="zh-CN" altLang="en-US">
            <a:solidFill>
              <a:schemeClr val="bg1"/>
            </a:solidFill>
          </a:endParaRPr>
        </a:p>
      </dgm:t>
    </dgm:pt>
    <dgm:pt modelId="{389C74A3-5133-4AC5-A546-1D5D6506B61F}">
      <dgm:prSet phldrT="[文本]" custT="1"/>
      <dgm:spPr/>
      <dgm:t>
        <a:bodyPr/>
        <a:lstStyle/>
        <a:p>
          <a:r>
            <a:rPr lang="zh-CN" altLang="en-US" sz="2000" dirty="0" smtClean="0">
              <a:solidFill>
                <a:schemeClr val="tx1">
                  <a:lumMod val="95000"/>
                  <a:lumOff val="5000"/>
                </a:schemeClr>
              </a:solidFill>
              <a:latin typeface="微软雅黑" pitchFamily="34" charset="-122"/>
              <a:ea typeface="微软雅黑" pitchFamily="34" charset="-122"/>
            </a:rPr>
            <a:t>最终测试</a:t>
          </a:r>
          <a:endParaRPr lang="zh-CN" altLang="en-US" sz="2000" dirty="0">
            <a:solidFill>
              <a:schemeClr val="tx1">
                <a:lumMod val="95000"/>
                <a:lumOff val="5000"/>
              </a:schemeClr>
            </a:solidFill>
            <a:latin typeface="微软雅黑" pitchFamily="34" charset="-122"/>
            <a:ea typeface="微软雅黑" pitchFamily="34" charset="-122"/>
          </a:endParaRPr>
        </a:p>
      </dgm:t>
    </dgm:pt>
    <dgm:pt modelId="{032A1E00-3E87-4E5E-83F8-A5E28D932378}" type="parTrans" cxnId="{072E8390-723E-4C16-AF44-613765E9FC96}">
      <dgm:prSet/>
      <dgm:spPr/>
      <dgm:t>
        <a:bodyPr/>
        <a:lstStyle/>
        <a:p>
          <a:endParaRPr lang="zh-CN" altLang="en-US">
            <a:solidFill>
              <a:schemeClr val="bg1"/>
            </a:solidFill>
          </a:endParaRPr>
        </a:p>
      </dgm:t>
    </dgm:pt>
    <dgm:pt modelId="{4BFA7014-3690-4F32-B82E-452C130FA07F}" type="sibTrans" cxnId="{072E8390-723E-4C16-AF44-613765E9FC96}">
      <dgm:prSet/>
      <dgm:spPr/>
      <dgm:t>
        <a:bodyPr/>
        <a:lstStyle/>
        <a:p>
          <a:endParaRPr lang="zh-CN" altLang="en-US">
            <a:solidFill>
              <a:schemeClr val="bg1"/>
            </a:solidFill>
          </a:endParaRPr>
        </a:p>
      </dgm:t>
    </dgm:pt>
    <dgm:pt modelId="{4928122B-F2D4-4896-870E-14BC9CD3A198}">
      <dgm:prSet phldrT="[文本]" custT="1"/>
      <dgm:spPr/>
      <dgm:t>
        <a:bodyPr/>
        <a:lstStyle/>
        <a:p>
          <a:r>
            <a:rPr lang="en-US" altLang="zh-CN" sz="2000" dirty="0" smtClean="0">
              <a:solidFill>
                <a:schemeClr val="tx1">
                  <a:lumMod val="95000"/>
                  <a:lumOff val="5000"/>
                </a:schemeClr>
              </a:solidFill>
              <a:latin typeface="微软雅黑" pitchFamily="34" charset="-122"/>
              <a:ea typeface="微软雅黑" pitchFamily="34" charset="-122"/>
            </a:rPr>
            <a:t>2022</a:t>
          </a:r>
          <a:r>
            <a:rPr lang="zh-CN" altLang="en-US" sz="2000" dirty="0" smtClean="0">
              <a:solidFill>
                <a:schemeClr val="tx1">
                  <a:lumMod val="95000"/>
                  <a:lumOff val="5000"/>
                </a:schemeClr>
              </a:solidFill>
              <a:latin typeface="微软雅黑" pitchFamily="34" charset="-122"/>
              <a:ea typeface="微软雅黑" pitchFamily="34" charset="-122"/>
            </a:rPr>
            <a:t>年</a:t>
          </a:r>
          <a:endParaRPr lang="en-US" altLang="zh-CN" sz="2000" dirty="0" smtClean="0">
            <a:solidFill>
              <a:schemeClr val="tx1">
                <a:lumMod val="95000"/>
                <a:lumOff val="5000"/>
              </a:schemeClr>
            </a:solidFill>
            <a:latin typeface="微软雅黑" pitchFamily="34" charset="-122"/>
            <a:ea typeface="微软雅黑" pitchFamily="34" charset="-122"/>
          </a:endParaRPr>
        </a:p>
      </dgm:t>
    </dgm:pt>
    <dgm:pt modelId="{1F9A5BDB-BF14-486E-9B82-A13CE85D99BA}" type="parTrans" cxnId="{59053FCD-0C62-44E5-81A0-EE4A701BD22C}">
      <dgm:prSet/>
      <dgm:spPr/>
      <dgm:t>
        <a:bodyPr/>
        <a:lstStyle/>
        <a:p>
          <a:endParaRPr lang="zh-CN" altLang="en-US">
            <a:solidFill>
              <a:schemeClr val="bg1"/>
            </a:solidFill>
          </a:endParaRPr>
        </a:p>
      </dgm:t>
    </dgm:pt>
    <dgm:pt modelId="{9689B483-DF18-44C7-87A1-8C570A79771C}" type="sibTrans" cxnId="{59053FCD-0C62-44E5-81A0-EE4A701BD22C}">
      <dgm:prSet/>
      <dgm:spPr/>
      <dgm:t>
        <a:bodyPr/>
        <a:lstStyle/>
        <a:p>
          <a:endParaRPr lang="zh-CN" altLang="en-US">
            <a:solidFill>
              <a:schemeClr val="bg1"/>
            </a:solidFill>
          </a:endParaRPr>
        </a:p>
      </dgm:t>
    </dgm:pt>
    <dgm:pt modelId="{307BA144-7452-4FA4-A347-C730EC506B05}">
      <dgm:prSet phldrT="[文本]" custT="1"/>
      <dgm:spPr/>
      <dgm:t>
        <a:bodyPr/>
        <a:lstStyle/>
        <a:p>
          <a:r>
            <a:rPr lang="zh-CN" altLang="en-US" sz="2000" dirty="0" smtClean="0">
              <a:solidFill>
                <a:schemeClr val="tx1">
                  <a:lumMod val="95000"/>
                  <a:lumOff val="5000"/>
                </a:schemeClr>
              </a:solidFill>
              <a:latin typeface="微软雅黑" pitchFamily="34" charset="-122"/>
              <a:ea typeface="微软雅黑" pitchFamily="34" charset="-122"/>
            </a:rPr>
            <a:t>正式发布</a:t>
          </a:r>
          <a:endParaRPr lang="en-US" altLang="zh-CN" sz="2000" dirty="0" smtClean="0">
            <a:solidFill>
              <a:schemeClr val="tx1">
                <a:lumMod val="95000"/>
                <a:lumOff val="5000"/>
              </a:schemeClr>
            </a:solidFill>
            <a:latin typeface="微软雅黑" pitchFamily="34" charset="-122"/>
            <a:ea typeface="微软雅黑" pitchFamily="34" charset="-122"/>
          </a:endParaRPr>
        </a:p>
      </dgm:t>
    </dgm:pt>
    <dgm:pt modelId="{9685D952-987A-47DB-B719-20B756EC7DC6}" type="parTrans" cxnId="{F09EEEAE-079A-4525-84AA-25C3D36C3EA4}">
      <dgm:prSet/>
      <dgm:spPr/>
      <dgm:t>
        <a:bodyPr/>
        <a:lstStyle/>
        <a:p>
          <a:endParaRPr lang="zh-CN" altLang="en-US">
            <a:solidFill>
              <a:schemeClr val="bg1"/>
            </a:solidFill>
          </a:endParaRPr>
        </a:p>
      </dgm:t>
    </dgm:pt>
    <dgm:pt modelId="{960598AA-6EBD-4A54-8C4C-68D3FBD20E11}" type="sibTrans" cxnId="{F09EEEAE-079A-4525-84AA-25C3D36C3EA4}">
      <dgm:prSet/>
      <dgm:spPr/>
      <dgm:t>
        <a:bodyPr/>
        <a:lstStyle/>
        <a:p>
          <a:endParaRPr lang="zh-CN" altLang="en-US">
            <a:solidFill>
              <a:schemeClr val="bg1"/>
            </a:solidFill>
          </a:endParaRPr>
        </a:p>
      </dgm:t>
    </dgm:pt>
    <dgm:pt modelId="{4EDB2E95-9B26-4328-92A7-B66ED3EEB51F}" type="pres">
      <dgm:prSet presAssocID="{5783F837-B661-4A81-B82C-FC077CB5CFF1}" presName="arrowDiagram" presStyleCnt="0">
        <dgm:presLayoutVars>
          <dgm:chMax val="5"/>
          <dgm:dir/>
          <dgm:resizeHandles val="exact"/>
        </dgm:presLayoutVars>
      </dgm:prSet>
      <dgm:spPr/>
    </dgm:pt>
    <dgm:pt modelId="{8F1D347B-C654-4CF2-903F-D6E04C73CB74}" type="pres">
      <dgm:prSet presAssocID="{5783F837-B661-4A81-B82C-FC077CB5CFF1}" presName="arrow" presStyleLbl="bgShp" presStyleIdx="0" presStyleCnt="1"/>
      <dgm:spPr/>
    </dgm:pt>
    <dgm:pt modelId="{68846AF8-6756-4D7A-A897-3E28C998EBE3}" type="pres">
      <dgm:prSet presAssocID="{5783F837-B661-4A81-B82C-FC077CB5CFF1}" presName="arrowDiagram5" presStyleCnt="0"/>
      <dgm:spPr/>
    </dgm:pt>
    <dgm:pt modelId="{4257517D-1EC6-4C3D-BEE5-A0AE862EDE65}" type="pres">
      <dgm:prSet presAssocID="{F499EE5F-4AE0-41B0-85D0-E8B96033DACA}" presName="bullet5a" presStyleLbl="node1" presStyleIdx="0" presStyleCnt="5"/>
      <dgm:spPr/>
    </dgm:pt>
    <dgm:pt modelId="{47B5F838-EEF8-4183-9CC6-0142EAF74683}" type="pres">
      <dgm:prSet presAssocID="{F499EE5F-4AE0-41B0-85D0-E8B96033DACA}" presName="textBox5a" presStyleLbl="revTx" presStyleIdx="0" presStyleCnt="5" custScaleX="176613" custLinFactNeighborX="39981" custLinFactNeighborY="3361">
        <dgm:presLayoutVars>
          <dgm:bulletEnabled val="1"/>
        </dgm:presLayoutVars>
      </dgm:prSet>
      <dgm:spPr/>
      <dgm:t>
        <a:bodyPr/>
        <a:lstStyle/>
        <a:p>
          <a:endParaRPr lang="zh-CN" altLang="en-US"/>
        </a:p>
      </dgm:t>
    </dgm:pt>
    <dgm:pt modelId="{26108A8F-E31E-4D14-85E0-0D80B245140C}" type="pres">
      <dgm:prSet presAssocID="{A2C5FA54-487D-4FA4-ACBB-3A364BCDA8F8}" presName="bullet5b" presStyleLbl="node1" presStyleIdx="1" presStyleCnt="5"/>
      <dgm:spPr/>
    </dgm:pt>
    <dgm:pt modelId="{478B1F86-5956-4D56-9E24-BC76F0CB808A}" type="pres">
      <dgm:prSet presAssocID="{A2C5FA54-487D-4FA4-ACBB-3A364BCDA8F8}" presName="textBox5b" presStyleLbl="revTx" presStyleIdx="1" presStyleCnt="5" custScaleX="164127" custLinFactNeighborX="38333" custLinFactNeighborY="3339">
        <dgm:presLayoutVars>
          <dgm:bulletEnabled val="1"/>
        </dgm:presLayoutVars>
      </dgm:prSet>
      <dgm:spPr/>
      <dgm:t>
        <a:bodyPr/>
        <a:lstStyle/>
        <a:p>
          <a:endParaRPr lang="zh-CN" altLang="en-US"/>
        </a:p>
      </dgm:t>
    </dgm:pt>
    <dgm:pt modelId="{781ADD63-9F56-496F-9201-1979D0329858}" type="pres">
      <dgm:prSet presAssocID="{77636403-BBDB-4DDB-BE89-8C6994D2B88A}" presName="bullet5c" presStyleLbl="node1" presStyleIdx="2" presStyleCnt="5"/>
      <dgm:spPr/>
    </dgm:pt>
    <dgm:pt modelId="{8D718BE9-27B9-43AC-A0E5-C86A60BF4D2D}" type="pres">
      <dgm:prSet presAssocID="{77636403-BBDB-4DDB-BE89-8C6994D2B88A}" presName="textBox5c" presStyleLbl="revTx" presStyleIdx="2" presStyleCnt="5" custScaleX="120026" custLinFactNeighborX="16982" custLinFactNeighborY="2455">
        <dgm:presLayoutVars>
          <dgm:bulletEnabled val="1"/>
        </dgm:presLayoutVars>
      </dgm:prSet>
      <dgm:spPr/>
      <dgm:t>
        <a:bodyPr/>
        <a:lstStyle/>
        <a:p>
          <a:endParaRPr lang="zh-CN" altLang="en-US"/>
        </a:p>
      </dgm:t>
    </dgm:pt>
    <dgm:pt modelId="{51601B69-2A5B-42B6-BEA3-06CF4F26CB55}" type="pres">
      <dgm:prSet presAssocID="{EBC1654C-2B50-4C35-9F49-018E8512F799}" presName="bullet5d" presStyleLbl="node1" presStyleIdx="3" presStyleCnt="5"/>
      <dgm:spPr/>
    </dgm:pt>
    <dgm:pt modelId="{F2DB21A2-0992-41C6-9988-B661751350A1}" type="pres">
      <dgm:prSet presAssocID="{EBC1654C-2B50-4C35-9F49-018E8512F799}" presName="textBox5d" presStyleLbl="revTx" presStyleIdx="3" presStyleCnt="5" custLinFactNeighborX="4691" custLinFactNeighborY="-818">
        <dgm:presLayoutVars>
          <dgm:bulletEnabled val="1"/>
        </dgm:presLayoutVars>
      </dgm:prSet>
      <dgm:spPr/>
      <dgm:t>
        <a:bodyPr/>
        <a:lstStyle/>
        <a:p>
          <a:endParaRPr lang="zh-CN" altLang="en-US"/>
        </a:p>
      </dgm:t>
    </dgm:pt>
    <dgm:pt modelId="{FD6B8692-6A18-4B93-A3D3-8E60D7B18F2A}" type="pres">
      <dgm:prSet presAssocID="{4928122B-F2D4-4896-870E-14BC9CD3A198}" presName="bullet5e" presStyleLbl="node1" presStyleIdx="4" presStyleCnt="5"/>
      <dgm:spPr/>
    </dgm:pt>
    <dgm:pt modelId="{DD659AAC-4B9A-42E0-87B1-D12C78CC18D9}" type="pres">
      <dgm:prSet presAssocID="{4928122B-F2D4-4896-870E-14BC9CD3A198}" presName="textBox5e" presStyleLbl="revTx" presStyleIdx="4" presStyleCnt="5" custLinFactNeighborX="4128" custLinFactNeighborY="1738">
        <dgm:presLayoutVars>
          <dgm:bulletEnabled val="1"/>
        </dgm:presLayoutVars>
      </dgm:prSet>
      <dgm:spPr/>
      <dgm:t>
        <a:bodyPr/>
        <a:lstStyle/>
        <a:p>
          <a:endParaRPr lang="zh-CN" altLang="en-US"/>
        </a:p>
      </dgm:t>
    </dgm:pt>
  </dgm:ptLst>
  <dgm:cxnLst>
    <dgm:cxn modelId="{D565530D-7C04-4B73-9B07-C11C23557044}" type="presOf" srcId="{5783F837-B661-4A81-B82C-FC077CB5CFF1}" destId="{4EDB2E95-9B26-4328-92A7-B66ED3EEB51F}" srcOrd="0" destOrd="0" presId="urn:microsoft.com/office/officeart/2005/8/layout/arrow2"/>
    <dgm:cxn modelId="{FCBBD306-056B-4921-938F-4830BA142E6E}" type="presOf" srcId="{EBC1654C-2B50-4C35-9F49-018E8512F799}" destId="{F2DB21A2-0992-41C6-9988-B661751350A1}" srcOrd="0" destOrd="0" presId="urn:microsoft.com/office/officeart/2005/8/layout/arrow2"/>
    <dgm:cxn modelId="{54596119-3A3D-4522-BB96-EDA85A22DAC9}" srcId="{5783F837-B661-4A81-B82C-FC077CB5CFF1}" destId="{77636403-BBDB-4DDB-BE89-8C6994D2B88A}" srcOrd="2" destOrd="0" parTransId="{A4CBE375-6C5C-49EE-BAC6-05CA3D9C9B92}" sibTransId="{83093A0F-015C-4202-9215-B970F13E11E6}"/>
    <dgm:cxn modelId="{EE7EC243-F4C6-4285-8F4E-C3741D06A534}" type="presOf" srcId="{389C74A3-5133-4AC5-A546-1D5D6506B61F}" destId="{F2DB21A2-0992-41C6-9988-B661751350A1}" srcOrd="0" destOrd="1" presId="urn:microsoft.com/office/officeart/2005/8/layout/arrow2"/>
    <dgm:cxn modelId="{74412418-6E34-45CA-99E6-3D2D9EBCB1AA}" srcId="{5783F837-B661-4A81-B82C-FC077CB5CFF1}" destId="{EBC1654C-2B50-4C35-9F49-018E8512F799}" srcOrd="3" destOrd="0" parTransId="{4A29CFC2-821B-41FC-BD03-1E22195550E0}" sibTransId="{02EA9125-8C50-4C28-A75A-0CAC13F15D8E}"/>
    <dgm:cxn modelId="{9F3E1643-13C8-4715-93BD-D4F600D648E9}" srcId="{F499EE5F-4AE0-41B0-85D0-E8B96033DACA}" destId="{9F364ECC-F80A-4F28-8667-A99DF463750A}" srcOrd="0" destOrd="0" parTransId="{5D518DBB-6CB7-44B8-AB30-49B0CCE08FB8}" sibTransId="{1F4DDA79-19AB-4F04-93A3-323F81A2955F}"/>
    <dgm:cxn modelId="{59053FCD-0C62-44E5-81A0-EE4A701BD22C}" srcId="{5783F837-B661-4A81-B82C-FC077CB5CFF1}" destId="{4928122B-F2D4-4896-870E-14BC9CD3A198}" srcOrd="4" destOrd="0" parTransId="{1F9A5BDB-BF14-486E-9B82-A13CE85D99BA}" sibTransId="{9689B483-DF18-44C7-87A1-8C570A79771C}"/>
    <dgm:cxn modelId="{F09EEEAE-079A-4525-84AA-25C3D36C3EA4}" srcId="{4928122B-F2D4-4896-870E-14BC9CD3A198}" destId="{307BA144-7452-4FA4-A347-C730EC506B05}" srcOrd="0" destOrd="0" parTransId="{9685D952-987A-47DB-B719-20B756EC7DC6}" sibTransId="{960598AA-6EBD-4A54-8C4C-68D3FBD20E11}"/>
    <dgm:cxn modelId="{9201662C-10B2-45A9-AF45-00F07600DECF}" srcId="{5783F837-B661-4A81-B82C-FC077CB5CFF1}" destId="{A2C5FA54-487D-4FA4-ACBB-3A364BCDA8F8}" srcOrd="1" destOrd="0" parTransId="{FF5C2553-F331-4888-BAB2-B6481EE25B88}" sibTransId="{DA145F4E-EDDC-43A5-8AA5-56DA9285C922}"/>
    <dgm:cxn modelId="{202978BD-F3BD-4543-B697-9715839F5DB6}" type="presOf" srcId="{A2C5FA54-487D-4FA4-ACBB-3A364BCDA8F8}" destId="{478B1F86-5956-4D56-9E24-BC76F0CB808A}" srcOrd="0" destOrd="0" presId="urn:microsoft.com/office/officeart/2005/8/layout/arrow2"/>
    <dgm:cxn modelId="{072E8390-723E-4C16-AF44-613765E9FC96}" srcId="{EBC1654C-2B50-4C35-9F49-018E8512F799}" destId="{389C74A3-5133-4AC5-A546-1D5D6506B61F}" srcOrd="0" destOrd="0" parTransId="{032A1E00-3E87-4E5E-83F8-A5E28D932378}" sibTransId="{4BFA7014-3690-4F32-B82E-452C130FA07F}"/>
    <dgm:cxn modelId="{18BA4167-055A-48F4-BB1F-4351DBEF44C5}" type="presOf" srcId="{307BA144-7452-4FA4-A347-C730EC506B05}" destId="{DD659AAC-4B9A-42E0-87B1-D12C78CC18D9}" srcOrd="0" destOrd="1" presId="urn:microsoft.com/office/officeart/2005/8/layout/arrow2"/>
    <dgm:cxn modelId="{E1CFEE1E-9E72-4CA5-BA32-14647AAFC16B}" type="presOf" srcId="{77636403-BBDB-4DDB-BE89-8C6994D2B88A}" destId="{8D718BE9-27B9-43AC-A0E5-C86A60BF4D2D}" srcOrd="0" destOrd="0" presId="urn:microsoft.com/office/officeart/2005/8/layout/arrow2"/>
    <dgm:cxn modelId="{6A101036-78D0-4643-83A5-188571387D56}" type="presOf" srcId="{4928122B-F2D4-4896-870E-14BC9CD3A198}" destId="{DD659AAC-4B9A-42E0-87B1-D12C78CC18D9}" srcOrd="0" destOrd="0" presId="urn:microsoft.com/office/officeart/2005/8/layout/arrow2"/>
    <dgm:cxn modelId="{6B49D0A7-0006-4D39-BF4D-19EAD0385DC7}" srcId="{5783F837-B661-4A81-B82C-FC077CB5CFF1}" destId="{F499EE5F-4AE0-41B0-85D0-E8B96033DACA}" srcOrd="0" destOrd="0" parTransId="{DC1641BD-C090-4801-B396-39FA18E6C233}" sibTransId="{26DE7E05-C418-4369-A71B-48C945E2EC0A}"/>
    <dgm:cxn modelId="{08C0501D-7107-4E5C-80FE-8097A6705E71}" type="presOf" srcId="{E0938A6B-5BC7-4F13-89CB-22D27A869C58}" destId="{478B1F86-5956-4D56-9E24-BC76F0CB808A}" srcOrd="0" destOrd="1" presId="urn:microsoft.com/office/officeart/2005/8/layout/arrow2"/>
    <dgm:cxn modelId="{186CC5F0-012F-412A-B841-645FCD350FDC}" srcId="{A2C5FA54-487D-4FA4-ACBB-3A364BCDA8F8}" destId="{E0938A6B-5BC7-4F13-89CB-22D27A869C58}" srcOrd="0" destOrd="0" parTransId="{5F5486AC-D959-41A5-A9D4-D700B63ED324}" sibTransId="{F617D277-04C4-4A07-B109-D0DA0D85EE1A}"/>
    <dgm:cxn modelId="{EB57BDC1-5E61-4631-B828-6EF40E120680}" type="presOf" srcId="{F3CA875B-E9B5-41C6-82A1-E2BA25CBE49F}" destId="{8D718BE9-27B9-43AC-A0E5-C86A60BF4D2D}" srcOrd="0" destOrd="1" presId="urn:microsoft.com/office/officeart/2005/8/layout/arrow2"/>
    <dgm:cxn modelId="{4F152EE1-03F2-4866-BAFB-3FCE707B8277}" type="presOf" srcId="{9F364ECC-F80A-4F28-8667-A99DF463750A}" destId="{47B5F838-EEF8-4183-9CC6-0142EAF74683}" srcOrd="0" destOrd="1" presId="urn:microsoft.com/office/officeart/2005/8/layout/arrow2"/>
    <dgm:cxn modelId="{F572D2F3-CB4B-42F5-8DFD-A7CCB6359FAF}" srcId="{77636403-BBDB-4DDB-BE89-8C6994D2B88A}" destId="{F3CA875B-E9B5-41C6-82A1-E2BA25CBE49F}" srcOrd="0" destOrd="0" parTransId="{2C312BB8-46FC-4C55-BA1C-61F1A4417A7A}" sibTransId="{43605756-19A4-4916-894B-A9EA8300F399}"/>
    <dgm:cxn modelId="{6B8AC09A-0DC1-478F-B23F-3E59ACD6829D}" type="presOf" srcId="{F499EE5F-4AE0-41B0-85D0-E8B96033DACA}" destId="{47B5F838-EEF8-4183-9CC6-0142EAF74683}" srcOrd="0" destOrd="0" presId="urn:microsoft.com/office/officeart/2005/8/layout/arrow2"/>
    <dgm:cxn modelId="{04ED2327-6EB3-44D3-B586-680449E47C55}" type="presParOf" srcId="{4EDB2E95-9B26-4328-92A7-B66ED3EEB51F}" destId="{8F1D347B-C654-4CF2-903F-D6E04C73CB74}" srcOrd="0" destOrd="0" presId="urn:microsoft.com/office/officeart/2005/8/layout/arrow2"/>
    <dgm:cxn modelId="{ECFC305F-C2EF-445B-9C21-267ABD0F303D}" type="presParOf" srcId="{4EDB2E95-9B26-4328-92A7-B66ED3EEB51F}" destId="{68846AF8-6756-4D7A-A897-3E28C998EBE3}" srcOrd="1" destOrd="0" presId="urn:microsoft.com/office/officeart/2005/8/layout/arrow2"/>
    <dgm:cxn modelId="{0E492E78-B2EC-4253-9F84-2A5C58DAD8FC}" type="presParOf" srcId="{68846AF8-6756-4D7A-A897-3E28C998EBE3}" destId="{4257517D-1EC6-4C3D-BEE5-A0AE862EDE65}" srcOrd="0" destOrd="0" presId="urn:microsoft.com/office/officeart/2005/8/layout/arrow2"/>
    <dgm:cxn modelId="{218EAA9A-DC01-45E9-8C7E-9B229038BBE7}" type="presParOf" srcId="{68846AF8-6756-4D7A-A897-3E28C998EBE3}" destId="{47B5F838-EEF8-4183-9CC6-0142EAF74683}" srcOrd="1" destOrd="0" presId="urn:microsoft.com/office/officeart/2005/8/layout/arrow2"/>
    <dgm:cxn modelId="{1721DB98-43F6-4381-9ED4-AD5B547FAEF0}" type="presParOf" srcId="{68846AF8-6756-4D7A-A897-3E28C998EBE3}" destId="{26108A8F-E31E-4D14-85E0-0D80B245140C}" srcOrd="2" destOrd="0" presId="urn:microsoft.com/office/officeart/2005/8/layout/arrow2"/>
    <dgm:cxn modelId="{3E1CE593-3758-43E3-A5EA-A7280EA315A6}" type="presParOf" srcId="{68846AF8-6756-4D7A-A897-3E28C998EBE3}" destId="{478B1F86-5956-4D56-9E24-BC76F0CB808A}" srcOrd="3" destOrd="0" presId="urn:microsoft.com/office/officeart/2005/8/layout/arrow2"/>
    <dgm:cxn modelId="{8FCF84E5-B868-459D-A59C-3AF3E834089B}" type="presParOf" srcId="{68846AF8-6756-4D7A-A897-3E28C998EBE3}" destId="{781ADD63-9F56-496F-9201-1979D0329858}" srcOrd="4" destOrd="0" presId="urn:microsoft.com/office/officeart/2005/8/layout/arrow2"/>
    <dgm:cxn modelId="{30AC8AE2-68A3-4A3E-9E9B-C65A04F1B7FD}" type="presParOf" srcId="{68846AF8-6756-4D7A-A897-3E28C998EBE3}" destId="{8D718BE9-27B9-43AC-A0E5-C86A60BF4D2D}" srcOrd="5" destOrd="0" presId="urn:microsoft.com/office/officeart/2005/8/layout/arrow2"/>
    <dgm:cxn modelId="{D676942C-0E54-48B6-962B-EACB97FCCD41}" type="presParOf" srcId="{68846AF8-6756-4D7A-A897-3E28C998EBE3}" destId="{51601B69-2A5B-42B6-BEA3-06CF4F26CB55}" srcOrd="6" destOrd="0" presId="urn:microsoft.com/office/officeart/2005/8/layout/arrow2"/>
    <dgm:cxn modelId="{7C9332E5-1023-467D-A87A-A95198D4AC1E}" type="presParOf" srcId="{68846AF8-6756-4D7A-A897-3E28C998EBE3}" destId="{F2DB21A2-0992-41C6-9988-B661751350A1}" srcOrd="7" destOrd="0" presId="urn:microsoft.com/office/officeart/2005/8/layout/arrow2"/>
    <dgm:cxn modelId="{83EF314B-5746-4DB2-9502-8776B4A7B9D4}" type="presParOf" srcId="{68846AF8-6756-4D7A-A897-3E28C998EBE3}" destId="{FD6B8692-6A18-4B93-A3D3-8E60D7B18F2A}" srcOrd="8" destOrd="0" presId="urn:microsoft.com/office/officeart/2005/8/layout/arrow2"/>
    <dgm:cxn modelId="{6AF96C3C-9319-4DB0-9D46-C882CF789AD2}" type="presParOf" srcId="{68846AF8-6756-4D7A-A897-3E28C998EBE3}" destId="{DD659AAC-4B9A-42E0-87B1-D12C78CC18D9}" srcOrd="9"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ata3.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新增</a:t>
          </a:r>
          <a:r>
            <a:rPr lang="en-US" altLang="en-US" sz="2200" b="1" dirty="0" smtClean="0">
              <a:latin typeface="微软雅黑" panose="020B0503020204020204" pitchFamily="34" charset="-122"/>
              <a:ea typeface="微软雅黑" panose="020B0503020204020204" pitchFamily="34" charset="-122"/>
            </a:rPr>
            <a:t>input</a:t>
          </a:r>
          <a:r>
            <a:rPr lang="zh-CN" altLang="en-US" sz="2200" b="1" dirty="0" smtClean="0">
              <a:latin typeface="微软雅黑" panose="020B0503020204020204" pitchFamily="34" charset="-122"/>
              <a:ea typeface="微软雅黑" panose="020B0503020204020204" pitchFamily="34" charset="-122"/>
            </a:rPr>
            <a:t>输入类型</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新增</a:t>
          </a:r>
          <a:r>
            <a:rPr lang="en-US" altLang="en-US" sz="2200" b="1" dirty="0" smtClean="0">
              <a:latin typeface="微软雅黑" panose="020B0503020204020204" pitchFamily="34" charset="-122"/>
              <a:ea typeface="微软雅黑" panose="020B0503020204020204" pitchFamily="34" charset="-122"/>
            </a:rPr>
            <a:t>input</a:t>
          </a:r>
          <a:r>
            <a:rPr lang="zh-CN" altLang="en-US" sz="2200" b="1" dirty="0" smtClean="0">
              <a:latin typeface="微软雅黑" panose="020B0503020204020204" pitchFamily="34" charset="-122"/>
              <a:ea typeface="微软雅黑" panose="020B0503020204020204" pitchFamily="34" charset="-122"/>
            </a:rPr>
            <a:t>属性</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dgm:spPr/>
      <dgm:t>
        <a:bodyPr/>
        <a:lstStyle/>
        <a:p>
          <a:r>
            <a:rPr lang="en-US" altLang="zh-CN" dirty="0" smtClean="0"/>
            <a:t>3</a:t>
          </a:r>
          <a:endParaRPr lang="zh-CN" altLang="en-US" dirty="0"/>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57C62713-E7DE-48EE-AE67-2B709CE47F37}">
      <dgm:prSet phldrT="[文本]" custT="1"/>
      <dgm:spPr/>
      <dgm:t>
        <a:bodyPr/>
        <a:lstStyle/>
        <a:p>
          <a:r>
            <a:rPr lang="zh-CN" altLang="zh-CN" sz="2200" b="1" dirty="0" smtClean="0">
              <a:latin typeface="微软雅黑" panose="020B0503020204020204" pitchFamily="34" charset="-122"/>
              <a:ea typeface="微软雅黑" panose="020B0503020204020204" pitchFamily="34" charset="-122"/>
            </a:rPr>
            <a:t>新增</a:t>
          </a:r>
          <a:r>
            <a:rPr lang="en-US" altLang="zh-CN" sz="2200" b="1" dirty="0" smtClean="0">
              <a:latin typeface="微软雅黑" panose="020B0503020204020204" pitchFamily="34" charset="-122"/>
              <a:ea typeface="微软雅黑" panose="020B0503020204020204" pitchFamily="34" charset="-122"/>
            </a:rPr>
            <a:t>form</a:t>
          </a:r>
          <a:r>
            <a:rPr lang="zh-CN" altLang="zh-CN" sz="2200" b="1" dirty="0" smtClean="0">
              <a:latin typeface="微软雅黑" panose="020B0503020204020204" pitchFamily="34" charset="-122"/>
              <a:ea typeface="微软雅黑" panose="020B0503020204020204" pitchFamily="34" charset="-122"/>
            </a:rPr>
            <a:t>元素</a:t>
          </a:r>
          <a:endParaRPr lang="zh-CN" altLang="en-US" sz="2200" b="1" dirty="0">
            <a:latin typeface="微软雅黑" panose="020B0503020204020204" pitchFamily="34" charset="-122"/>
            <a:ea typeface="微软雅黑" panose="020B0503020204020204" pitchFamily="34" charset="-122"/>
          </a:endParaRPr>
        </a:p>
      </dgm:t>
    </dgm:pt>
    <dgm:pt modelId="{B43B843D-AEAB-4997-90B5-5567A02135F6}" type="parTrans" cxnId="{3278421F-133D-421B-83BC-75074B864EE6}">
      <dgm:prSet/>
      <dgm:spPr/>
      <dgm:t>
        <a:bodyPr/>
        <a:lstStyle/>
        <a:p>
          <a:endParaRPr lang="zh-CN" altLang="en-US"/>
        </a:p>
      </dgm:t>
    </dgm:pt>
    <dgm:pt modelId="{8750A376-8D60-4389-A8DF-AB7B9284A5E0}" type="sibTrans" cxnId="{3278421F-133D-421B-83BC-75074B864EE6}">
      <dgm:prSet/>
      <dgm:spPr/>
      <dgm:t>
        <a:bodyPr/>
        <a:lstStyle/>
        <a:p>
          <a:endParaRPr lang="zh-CN" altLang="en-US"/>
        </a:p>
      </dgm:t>
    </dgm:pt>
    <dgm:pt modelId="{EEFA96A0-7DBF-42F5-9760-1B682C978D9E}">
      <dgm:prSet phldrT="[文本]"/>
      <dgm:spPr/>
      <dgm:t>
        <a:bodyPr/>
        <a:lstStyle/>
        <a:p>
          <a:r>
            <a:rPr lang="en-US" altLang="zh-CN" dirty="0" smtClean="0"/>
            <a:t>4</a:t>
          </a:r>
          <a:endParaRPr lang="zh-CN" altLang="en-US" dirty="0"/>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EAEA40A-AFEE-4FED-833C-B31C910692E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新增</a:t>
          </a:r>
          <a:r>
            <a:rPr lang="en-US" altLang="en-US" sz="2200" b="1" dirty="0" smtClean="0">
              <a:latin typeface="微软雅黑" panose="020B0503020204020204" pitchFamily="34" charset="-122"/>
              <a:ea typeface="微软雅黑" panose="020B0503020204020204" pitchFamily="34" charset="-122"/>
            </a:rPr>
            <a:t>form</a:t>
          </a:r>
          <a:r>
            <a:rPr lang="zh-CN" altLang="en-US" sz="2200" b="1" dirty="0" smtClean="0">
              <a:latin typeface="微软雅黑" panose="020B0503020204020204" pitchFamily="34" charset="-122"/>
              <a:ea typeface="微软雅黑" panose="020B0503020204020204" pitchFamily="34" charset="-122"/>
            </a:rPr>
            <a:t>属性</a:t>
          </a:r>
          <a:endParaRPr lang="zh-CN" altLang="en-US" sz="2200" b="1" dirty="0">
            <a:latin typeface="微软雅黑" panose="020B0503020204020204" pitchFamily="34" charset="-122"/>
            <a:ea typeface="微软雅黑" panose="020B0503020204020204" pitchFamily="34" charset="-122"/>
          </a:endParaRP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dgm:spPr/>
      <dgm:t>
        <a:bodyPr/>
        <a:lstStyle/>
        <a:p>
          <a:r>
            <a:rPr lang="en-US" altLang="zh-CN" dirty="0"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4"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4">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4"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4">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A840535B-423A-4CFC-984F-80427C872268}" type="pres">
      <dgm:prSet presAssocID="{4F49577A-6322-459E-8FF2-C71A85FB8A10}" presName="linNode" presStyleCnt="0"/>
      <dgm:spPr/>
      <dgm:t>
        <a:bodyPr/>
        <a:lstStyle/>
        <a:p>
          <a:endParaRPr lang="zh-CN" altLang="en-US"/>
        </a:p>
      </dgm:t>
    </dgm:pt>
    <dgm:pt modelId="{E8A2056D-40E3-46C3-8DEB-F711CFFDABE5}" type="pres">
      <dgm:prSet presAssocID="{4F49577A-6322-459E-8FF2-C71A85FB8A10}" presName="parentText" presStyleLbl="node1" presStyleIdx="2" presStyleCnt="4" custScaleX="53264">
        <dgm:presLayoutVars>
          <dgm:chMax val="1"/>
          <dgm:bulletEnabled val="1"/>
        </dgm:presLayoutVars>
      </dgm:prSet>
      <dgm:spPr/>
      <dgm:t>
        <a:bodyPr/>
        <a:lstStyle/>
        <a:p>
          <a:endParaRPr lang="zh-CN" altLang="en-US"/>
        </a:p>
      </dgm:t>
    </dgm:pt>
    <dgm:pt modelId="{3DAE57B0-4386-42CD-B7BF-2EB7D32E6BF2}" type="pres">
      <dgm:prSet presAssocID="{4F49577A-6322-459E-8FF2-C71A85FB8A10}" presName="descendantText" presStyleLbl="alignAccFollowNode1" presStyleIdx="2" presStyleCnt="4">
        <dgm:presLayoutVars>
          <dgm:bulletEnabled val="1"/>
        </dgm:presLayoutVars>
      </dgm:prSet>
      <dgm:spPr/>
      <dgm:t>
        <a:bodyPr/>
        <a:lstStyle/>
        <a:p>
          <a:endParaRPr lang="zh-CN" altLang="en-US"/>
        </a:p>
      </dgm:t>
    </dgm:pt>
    <dgm:pt modelId="{09C91ECF-E223-47CE-8844-FAF1D92E1460}" type="pres">
      <dgm:prSet presAssocID="{AF9E0CEE-D2CF-45C5-AE87-D6B2D0D49884}" presName="sp" presStyleCnt="0"/>
      <dgm:spPr/>
      <dgm:t>
        <a:bodyPr/>
        <a:lstStyle/>
        <a:p>
          <a:endParaRPr lang="zh-CN" altLang="en-US"/>
        </a:p>
      </dgm:t>
    </dgm:pt>
    <dgm:pt modelId="{B17E93F9-934D-4D5F-9E95-33F5971E5037}" type="pres">
      <dgm:prSet presAssocID="{EEFA96A0-7DBF-42F5-9760-1B682C978D9E}" presName="linNode" presStyleCnt="0"/>
      <dgm:spPr/>
      <dgm:t>
        <a:bodyPr/>
        <a:lstStyle/>
        <a:p>
          <a:endParaRPr lang="zh-CN" altLang="en-US"/>
        </a:p>
      </dgm:t>
    </dgm:pt>
    <dgm:pt modelId="{5E94653F-6E3A-466B-866E-C0149A07CA40}" type="pres">
      <dgm:prSet presAssocID="{EEFA96A0-7DBF-42F5-9760-1B682C978D9E}" presName="parentText" presStyleLbl="node1" presStyleIdx="3" presStyleCnt="4" custScaleX="53264">
        <dgm:presLayoutVars>
          <dgm:chMax val="1"/>
          <dgm:bulletEnabled val="1"/>
        </dgm:presLayoutVars>
      </dgm:prSet>
      <dgm:spPr/>
      <dgm:t>
        <a:bodyPr/>
        <a:lstStyle/>
        <a:p>
          <a:endParaRPr lang="zh-CN" altLang="en-US"/>
        </a:p>
      </dgm:t>
    </dgm:pt>
    <dgm:pt modelId="{FFAD5F7D-A880-40A0-AE9E-17C80DAA362D}" type="pres">
      <dgm:prSet presAssocID="{EEFA96A0-7DBF-42F5-9760-1B682C978D9E}" presName="descendantText" presStyleLbl="alignAccFollowNode1" presStyleIdx="3" presStyleCnt="4">
        <dgm:presLayoutVars>
          <dgm:bulletEnabled val="1"/>
        </dgm:presLayoutVars>
      </dgm:prSet>
      <dgm:spPr/>
      <dgm:t>
        <a:bodyPr/>
        <a:lstStyle/>
        <a:p>
          <a:endParaRPr lang="zh-CN" altLang="en-US"/>
        </a:p>
      </dgm:t>
    </dgm:pt>
  </dgm:ptLst>
  <dgm:cxnLst>
    <dgm:cxn modelId="{3278421F-133D-421B-83BC-75074B864EE6}" srcId="{4F49577A-6322-459E-8FF2-C71A85FB8A10}" destId="{57C62713-E7DE-48EE-AE67-2B709CE47F37}" srcOrd="0" destOrd="0" parTransId="{B43B843D-AEAB-4997-90B5-5567A02135F6}" sibTransId="{8750A376-8D60-4389-A8DF-AB7B9284A5E0}"/>
    <dgm:cxn modelId="{D6D09458-AD1D-409A-870D-4738617B7D46}" type="presOf" srcId="{802793A6-CBD1-4C70-9D1B-CC7A314A1196}" destId="{A0313DD0-A4E1-4D7E-AE20-031718C5CEC6}" srcOrd="0" destOrd="0" presId="urn:microsoft.com/office/officeart/2005/8/layout/vList5"/>
    <dgm:cxn modelId="{DEC054E9-AD91-4A75-B65A-05509408467A}" type="presOf" srcId="{57C62713-E7DE-48EE-AE67-2B709CE47F37}" destId="{3DAE57B0-4386-42CD-B7BF-2EB7D32E6BF2}" srcOrd="0" destOrd="0" presId="urn:microsoft.com/office/officeart/2005/8/layout/vList5"/>
    <dgm:cxn modelId="{4610F71B-1DB3-45F1-88D1-A4268EE7A33D}" type="presOf" srcId="{9830C3A0-5D2B-4241-A3F9-9654D05F7988}" destId="{86239680-3CB0-4DF4-8F4D-801C589137CD}" srcOrd="0" destOrd="0" presId="urn:microsoft.com/office/officeart/2005/8/layout/vList5"/>
    <dgm:cxn modelId="{B9BABDB1-5FF1-4867-93E9-7B04558D9BBC}" srcId="{3ACC6A0D-5AFA-43D3-924D-E42FFE9D8403}" destId="{EEFA96A0-7DBF-42F5-9760-1B682C978D9E}" srcOrd="3" destOrd="0" parTransId="{0340630C-B312-4000-B364-5E57002B64CE}" sibTransId="{D021868A-5F15-426D-9BF9-38BC4141536B}"/>
    <dgm:cxn modelId="{10EBC976-09A9-482D-973A-220FF63BB81C}" type="presOf" srcId="{EEFA96A0-7DBF-42F5-9760-1B682C978D9E}" destId="{5E94653F-6E3A-466B-866E-C0149A07CA40}"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FC362A2E-8681-40D2-9789-5D39FFD036F0}" srcId="{EEFA96A0-7DBF-42F5-9760-1B682C978D9E}" destId="{0EAEA40A-AFEE-4FED-833C-B31C910692E6}" srcOrd="0" destOrd="0" parTransId="{FC157DD3-C8F5-4DFE-9A24-5B43BBD37E38}" sibTransId="{3FD43985-5A2B-4076-9AA0-7DC1E78D6825}"/>
    <dgm:cxn modelId="{953531F8-CCD4-46A6-B490-DB68D2FBDC8C}" srcId="{3ACC6A0D-5AFA-43D3-924D-E42FFE9D8403}" destId="{BF9FE8BE-983E-41F9-B317-D7015F6F36FA}" srcOrd="1" destOrd="0" parTransId="{922601CA-F814-4FB6-A426-5608D1BEDA51}" sibTransId="{6A4C0EF0-ECC4-4E5F-9FF7-030BF8FA6E52}"/>
    <dgm:cxn modelId="{4675E0D5-18A4-4064-A6A4-F7DD8FC83BA7}" srcId="{87F80FA7-1FDC-4687-87AF-749CE58D823F}" destId="{9830C3A0-5D2B-4241-A3F9-9654D05F7988}" srcOrd="0" destOrd="0" parTransId="{FED54D61-6AFD-425F-90A5-2213E9AE5F47}" sibTransId="{72823120-D897-48FB-B508-EBE1716B7D64}"/>
    <dgm:cxn modelId="{DC1461FF-0F34-4BCC-A533-5AAE21CA431D}" type="presOf" srcId="{3ACC6A0D-5AFA-43D3-924D-E42FFE9D8403}" destId="{78AD1182-6711-44B6-95D9-0543DA065073}" srcOrd="0" destOrd="0" presId="urn:microsoft.com/office/officeart/2005/8/layout/vList5"/>
    <dgm:cxn modelId="{F0871B57-1242-4267-87CD-EBA79AC2EDA6}" type="presOf" srcId="{87F80FA7-1FDC-4687-87AF-749CE58D823F}" destId="{2381FA19-2733-48ED-ABAA-7EDFAF30A094}" srcOrd="0" destOrd="0" presId="urn:microsoft.com/office/officeart/2005/8/layout/vList5"/>
    <dgm:cxn modelId="{3CE64F58-4194-41A8-BBD0-AE1455D63B88}" type="presOf" srcId="{BF9FE8BE-983E-41F9-B317-D7015F6F36FA}" destId="{4CE170C5-6DE4-49AE-85C4-BB9332B44101}" srcOrd="0" destOrd="0" presId="urn:microsoft.com/office/officeart/2005/8/layout/vList5"/>
    <dgm:cxn modelId="{3F9EA91B-B68F-4C62-903F-27D5B23C46AE}" srcId="{3ACC6A0D-5AFA-43D3-924D-E42FFE9D8403}" destId="{87F80FA7-1FDC-4687-87AF-749CE58D823F}" srcOrd="0" destOrd="0" parTransId="{418358B0-A534-4E2B-B5ED-BE9E02895AFC}" sibTransId="{538F9D4A-8D14-42DB-88B8-D587CD58C2C0}"/>
    <dgm:cxn modelId="{35833DED-DDE3-49FC-911A-17430DA7BEE7}" type="presOf" srcId="{0EAEA40A-AFEE-4FED-833C-B31C910692E6}" destId="{FFAD5F7D-A880-40A0-AE9E-17C80DAA362D}" srcOrd="0" destOrd="0" presId="urn:microsoft.com/office/officeart/2005/8/layout/vList5"/>
    <dgm:cxn modelId="{AD978664-7D93-4B8B-A41D-83319AAECAA5}" srcId="{3ACC6A0D-5AFA-43D3-924D-E42FFE9D8403}" destId="{4F49577A-6322-459E-8FF2-C71A85FB8A10}" srcOrd="2" destOrd="0" parTransId="{142BD9C9-83BE-4B75-AE86-264CF15FBC3C}" sibTransId="{AF9E0CEE-D2CF-45C5-AE87-D6B2D0D49884}"/>
    <dgm:cxn modelId="{CA731940-2416-471E-9749-B13546321538}" type="presOf" srcId="{4F49577A-6322-459E-8FF2-C71A85FB8A10}" destId="{E8A2056D-40E3-46C3-8DEB-F711CFFDABE5}" srcOrd="0" destOrd="0" presId="urn:microsoft.com/office/officeart/2005/8/layout/vList5"/>
    <dgm:cxn modelId="{0E104136-D784-4DB2-A1FA-468DCAD2CAA0}" type="presParOf" srcId="{78AD1182-6711-44B6-95D9-0543DA065073}" destId="{0A5E051B-36E3-4708-B8E0-CEA45E5AFCA3}" srcOrd="0" destOrd="0" presId="urn:microsoft.com/office/officeart/2005/8/layout/vList5"/>
    <dgm:cxn modelId="{EC5C71D4-CE6B-4F40-9294-8462DA27AD64}" type="presParOf" srcId="{0A5E051B-36E3-4708-B8E0-CEA45E5AFCA3}" destId="{2381FA19-2733-48ED-ABAA-7EDFAF30A094}" srcOrd="0" destOrd="0" presId="urn:microsoft.com/office/officeart/2005/8/layout/vList5"/>
    <dgm:cxn modelId="{CA3DB023-EDEC-4681-A11B-BD46171B5286}" type="presParOf" srcId="{0A5E051B-36E3-4708-B8E0-CEA45E5AFCA3}" destId="{86239680-3CB0-4DF4-8F4D-801C589137CD}" srcOrd="1" destOrd="0" presId="urn:microsoft.com/office/officeart/2005/8/layout/vList5"/>
    <dgm:cxn modelId="{ADAB642B-DE0A-479F-B3A8-B7384CA00F04}" type="presParOf" srcId="{78AD1182-6711-44B6-95D9-0543DA065073}" destId="{4BBE333D-B468-4E16-8BE4-A0D75FB74CE7}" srcOrd="1" destOrd="0" presId="urn:microsoft.com/office/officeart/2005/8/layout/vList5"/>
    <dgm:cxn modelId="{3CCF2224-4098-4E8F-9484-44C66BC72AD6}" type="presParOf" srcId="{78AD1182-6711-44B6-95D9-0543DA065073}" destId="{FC592209-34A7-4F86-B4A3-CD2205180153}" srcOrd="2" destOrd="0" presId="urn:microsoft.com/office/officeart/2005/8/layout/vList5"/>
    <dgm:cxn modelId="{F737A287-7255-404C-A06F-8D0F5EE5DE14}" type="presParOf" srcId="{FC592209-34A7-4F86-B4A3-CD2205180153}" destId="{4CE170C5-6DE4-49AE-85C4-BB9332B44101}" srcOrd="0" destOrd="0" presId="urn:microsoft.com/office/officeart/2005/8/layout/vList5"/>
    <dgm:cxn modelId="{63D681CB-F5E8-4DFA-A22B-98DB5C0910A0}" type="presParOf" srcId="{FC592209-34A7-4F86-B4A3-CD2205180153}" destId="{A0313DD0-A4E1-4D7E-AE20-031718C5CEC6}" srcOrd="1" destOrd="0" presId="urn:microsoft.com/office/officeart/2005/8/layout/vList5"/>
    <dgm:cxn modelId="{646B80BE-1EF5-417C-B04E-C11763E220E7}" type="presParOf" srcId="{78AD1182-6711-44B6-95D9-0543DA065073}" destId="{C05DB555-4FD6-4E60-96BE-FE4E2F0D0366}" srcOrd="3" destOrd="0" presId="urn:microsoft.com/office/officeart/2005/8/layout/vList5"/>
    <dgm:cxn modelId="{42A2529B-5F26-493C-9C26-D21DEB020695}" type="presParOf" srcId="{78AD1182-6711-44B6-95D9-0543DA065073}" destId="{A840535B-423A-4CFC-984F-80427C872268}" srcOrd="4" destOrd="0" presId="urn:microsoft.com/office/officeart/2005/8/layout/vList5"/>
    <dgm:cxn modelId="{CBC21CEB-6C5C-4A4C-A401-1491EB5A9CD9}" type="presParOf" srcId="{A840535B-423A-4CFC-984F-80427C872268}" destId="{E8A2056D-40E3-46C3-8DEB-F711CFFDABE5}" srcOrd="0" destOrd="0" presId="urn:microsoft.com/office/officeart/2005/8/layout/vList5"/>
    <dgm:cxn modelId="{509999A1-5A99-4586-BBF1-0739FECF97BD}" type="presParOf" srcId="{A840535B-423A-4CFC-984F-80427C872268}" destId="{3DAE57B0-4386-42CD-B7BF-2EB7D32E6BF2}" srcOrd="1" destOrd="0" presId="urn:microsoft.com/office/officeart/2005/8/layout/vList5"/>
    <dgm:cxn modelId="{8D824EA8-BE73-4DA9-945E-A740725C2CF4}" type="presParOf" srcId="{78AD1182-6711-44B6-95D9-0543DA065073}" destId="{09C91ECF-E223-47CE-8844-FAF1D92E1460}" srcOrd="5" destOrd="0" presId="urn:microsoft.com/office/officeart/2005/8/layout/vList5"/>
    <dgm:cxn modelId="{4568012E-7FB2-4063-A500-45F489CE021F}" type="presParOf" srcId="{78AD1182-6711-44B6-95D9-0543DA065073}" destId="{B17E93F9-934D-4D5F-9E95-33F5971E5037}" srcOrd="6" destOrd="0" presId="urn:microsoft.com/office/officeart/2005/8/layout/vList5"/>
    <dgm:cxn modelId="{9386EF70-EAF7-492F-85B2-B66238EC0C3E}" type="presParOf" srcId="{B17E93F9-934D-4D5F-9E95-33F5971E5037}" destId="{5E94653F-6E3A-466B-866E-C0149A07CA40}" srcOrd="0" destOrd="0" presId="urn:microsoft.com/office/officeart/2005/8/layout/vList5"/>
    <dgm:cxn modelId="{385E12FC-2CA5-4ED4-B9CF-B46F6C24FABE}" type="presParOf" srcId="{B17E93F9-934D-4D5F-9E95-33F5971E5037}" destId="{FFAD5F7D-A880-40A0-AE9E-17C80DAA362D}"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认识</a:t>
          </a:r>
          <a:r>
            <a:rPr lang="en-US" altLang="en-US" sz="2200" b="1" dirty="0" smtClean="0">
              <a:latin typeface="微软雅黑" panose="020B0503020204020204" pitchFamily="34" charset="-122"/>
              <a:ea typeface="微软雅黑" panose="020B0503020204020204" pitchFamily="34" charset="-122"/>
            </a:rPr>
            <a:t>HTML5 Canvas</a:t>
          </a:r>
          <a:r>
            <a:rPr lang="zh-CN" altLang="en-US" sz="2200" b="1" dirty="0" smtClean="0">
              <a:latin typeface="微软雅黑" panose="020B0503020204020204" pitchFamily="34" charset="-122"/>
              <a:ea typeface="微软雅黑" panose="020B0503020204020204" pitchFamily="34" charset="-122"/>
            </a:rPr>
            <a:t>元素</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绘制简单图形</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dgm:spPr/>
      <dgm:t>
        <a:bodyPr/>
        <a:lstStyle/>
        <a:p>
          <a:r>
            <a:rPr lang="en-US" altLang="zh-CN" dirty="0" smtClean="0"/>
            <a:t>3</a:t>
          </a:r>
          <a:endParaRPr lang="zh-CN" altLang="en-US" dirty="0"/>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BF9FE8BE-983E-41F9-B317-D7015F6F36FA}">
      <dgm:prSet phldrT="[文本]"/>
      <dgm:spPr/>
      <dgm:t>
        <a:bodyPr/>
        <a:lstStyle/>
        <a:p>
          <a:r>
            <a:rPr lang="en-US" altLang="zh-CN" dirty="0"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57C62713-E7DE-48EE-AE67-2B709CE47F37}">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绘制贝塞尔曲线</a:t>
          </a:r>
          <a:endParaRPr lang="zh-CN" altLang="en-US" sz="2200" b="1" dirty="0">
            <a:latin typeface="微软雅黑" panose="020B0503020204020204" pitchFamily="34" charset="-122"/>
            <a:ea typeface="微软雅黑" panose="020B0503020204020204" pitchFamily="34" charset="-122"/>
          </a:endParaRPr>
        </a:p>
      </dgm:t>
    </dgm:pt>
    <dgm:pt modelId="{8750A376-8D60-4389-A8DF-AB7B9284A5E0}" type="sibTrans" cxnId="{3278421F-133D-421B-83BC-75074B864EE6}">
      <dgm:prSet/>
      <dgm:spPr/>
      <dgm:t>
        <a:bodyPr/>
        <a:lstStyle/>
        <a:p>
          <a:endParaRPr lang="zh-CN" altLang="en-US"/>
        </a:p>
      </dgm:t>
    </dgm:pt>
    <dgm:pt modelId="{B43B843D-AEAB-4997-90B5-5567A02135F6}" type="parTrans" cxnId="{3278421F-133D-421B-83BC-75074B864EE6}">
      <dgm:prSet/>
      <dgm:spPr/>
      <dgm:t>
        <a:bodyPr/>
        <a:lstStyle/>
        <a:p>
          <a:endParaRPr lang="zh-CN" altLang="en-US"/>
        </a:p>
      </dgm:t>
    </dgm:pt>
    <dgm:pt modelId="{23F4EAA5-690D-4BD4-9F1B-2855B212BAAA}">
      <dgm:prSet phldrT="[文本]"/>
      <dgm:spPr/>
      <dgm:t>
        <a:bodyPr/>
        <a:lstStyle/>
        <a:p>
          <a:r>
            <a:rPr lang="en-US" altLang="zh-CN" dirty="0" smtClean="0"/>
            <a:t>4</a:t>
          </a:r>
          <a:endParaRPr lang="zh-CN" altLang="en-US" dirty="0"/>
        </a:p>
      </dgm:t>
    </dgm:pt>
    <dgm:pt modelId="{054FBAA1-FAFC-4573-B616-B37B188FB33B}" type="parTrans" cxnId="{D31078C7-6302-4723-95AF-ED92E6574EB2}">
      <dgm:prSet/>
      <dgm:spPr/>
      <dgm:t>
        <a:bodyPr/>
        <a:lstStyle/>
        <a:p>
          <a:endParaRPr lang="en-US"/>
        </a:p>
      </dgm:t>
    </dgm:pt>
    <dgm:pt modelId="{490A07D8-9E90-44F1-8609-A367DDF68D9F}" type="sibTrans" cxnId="{D31078C7-6302-4723-95AF-ED92E6574EB2}">
      <dgm:prSet/>
      <dgm:spPr/>
      <dgm:t>
        <a:bodyPr/>
        <a:lstStyle/>
        <a:p>
          <a:endParaRPr lang="en-US"/>
        </a:p>
      </dgm:t>
    </dgm:pt>
    <dgm:pt modelId="{EF3E0EE0-9E87-4F57-83BE-EA4C332D3736}">
      <dgm:prSet custT="1"/>
      <dgm:spPr/>
      <dgm:t>
        <a:bodyPr/>
        <a:lstStyle/>
        <a:p>
          <a:r>
            <a:rPr lang="zh-CN" altLang="en-US" sz="2200" b="1" dirty="0" smtClean="0">
              <a:latin typeface="微软雅黑" panose="020B0503020204020204" pitchFamily="34" charset="-122"/>
              <a:ea typeface="微软雅黑" panose="020B0503020204020204" pitchFamily="34" charset="-122"/>
            </a:rPr>
            <a:t>图形变形</a:t>
          </a:r>
          <a:endParaRPr lang="en-US" sz="2200" b="1" dirty="0">
            <a:latin typeface="微软雅黑" panose="020B0503020204020204" pitchFamily="34" charset="-122"/>
            <a:ea typeface="微软雅黑" panose="020B0503020204020204" pitchFamily="34" charset="-122"/>
          </a:endParaRPr>
        </a:p>
      </dgm:t>
    </dgm:pt>
    <dgm:pt modelId="{8B607E91-7D63-417B-8D04-DD0D8883BC95}" type="parTrans" cxnId="{8E480081-F6FB-41EE-B25E-D9C3041106C8}">
      <dgm:prSet/>
      <dgm:spPr/>
      <dgm:t>
        <a:bodyPr/>
        <a:lstStyle/>
        <a:p>
          <a:endParaRPr lang="en-US"/>
        </a:p>
      </dgm:t>
    </dgm:pt>
    <dgm:pt modelId="{028029A5-0EBC-458F-BFA1-FB78B4F490F7}" type="sibTrans" cxnId="{8E480081-F6FB-41EE-B25E-D9C3041106C8}">
      <dgm:prSet/>
      <dgm:spPr/>
      <dgm:t>
        <a:bodyPr/>
        <a:lstStyle/>
        <a:p>
          <a:endParaRPr lang="en-US"/>
        </a:p>
      </dgm:t>
    </dgm:pt>
    <dgm:pt modelId="{427DDB30-95BA-49EA-9CDF-7EE4285AA246}">
      <dgm:prSet phldrT="[文本]"/>
      <dgm:spPr/>
      <dgm:t>
        <a:bodyPr/>
        <a:lstStyle/>
        <a:p>
          <a:r>
            <a:rPr lang="en-US" altLang="zh-CN" dirty="0" smtClean="0"/>
            <a:t>5</a:t>
          </a:r>
          <a:endParaRPr lang="zh-CN" altLang="en-US" dirty="0"/>
        </a:p>
      </dgm:t>
    </dgm:pt>
    <dgm:pt modelId="{AFDCAD2A-CDB0-4202-9910-6F6721A9CB26}" type="parTrans" cxnId="{69D3EAB0-29F0-4CCF-AE13-B56D0F4C2B24}">
      <dgm:prSet/>
      <dgm:spPr/>
      <dgm:t>
        <a:bodyPr/>
        <a:lstStyle/>
        <a:p>
          <a:endParaRPr lang="en-US"/>
        </a:p>
      </dgm:t>
    </dgm:pt>
    <dgm:pt modelId="{310A3892-4440-4E7E-911E-B52222EF2C66}" type="sibTrans" cxnId="{69D3EAB0-29F0-4CCF-AE13-B56D0F4C2B24}">
      <dgm:prSet/>
      <dgm:spPr/>
      <dgm:t>
        <a:bodyPr/>
        <a:lstStyle/>
        <a:p>
          <a:endParaRPr lang="en-US"/>
        </a:p>
      </dgm:t>
    </dgm:pt>
    <dgm:pt modelId="{8B1CD9B5-80E5-4966-B40C-F3F46035C0A0}">
      <dgm:prSet phldrT="[文本]"/>
      <dgm:spPr/>
      <dgm:t>
        <a:bodyPr/>
        <a:lstStyle/>
        <a:p>
          <a:r>
            <a:rPr lang="en-US" altLang="zh-CN" dirty="0" smtClean="0"/>
            <a:t>6</a:t>
          </a:r>
          <a:endParaRPr lang="zh-CN" altLang="en-US" dirty="0"/>
        </a:p>
      </dgm:t>
    </dgm:pt>
    <dgm:pt modelId="{816A63F5-B727-40DD-9295-B2EF0718491C}" type="parTrans" cxnId="{0AF6722E-9224-4796-9A21-9EB906AE4ABE}">
      <dgm:prSet/>
      <dgm:spPr/>
      <dgm:t>
        <a:bodyPr/>
        <a:lstStyle/>
        <a:p>
          <a:endParaRPr lang="en-US"/>
        </a:p>
      </dgm:t>
    </dgm:pt>
    <dgm:pt modelId="{6DED77B6-2517-444C-8850-18CE8D8CF128}" type="sibTrans" cxnId="{0AF6722E-9224-4796-9A21-9EB906AE4ABE}">
      <dgm:prSet/>
      <dgm:spPr/>
      <dgm:t>
        <a:bodyPr/>
        <a:lstStyle/>
        <a:p>
          <a:endParaRPr lang="en-US"/>
        </a:p>
      </dgm:t>
    </dgm:pt>
    <dgm:pt modelId="{2366DAA9-6576-4F63-A54E-026921611448}">
      <dgm:prSet custT="1"/>
      <dgm:spPr/>
      <dgm:t>
        <a:bodyPr/>
        <a:lstStyle/>
        <a:p>
          <a:r>
            <a:rPr lang="zh-CN" altLang="en-US" sz="2200" b="1" dirty="0" smtClean="0">
              <a:latin typeface="Microsoft YaHei" panose="020B0503020204020204" pitchFamily="34" charset="-122"/>
              <a:ea typeface="Microsoft YaHei" panose="020B0503020204020204" pitchFamily="34" charset="-122"/>
            </a:rPr>
            <a:t>图形组合</a:t>
          </a:r>
          <a:r>
            <a:rPr lang="en-US" altLang="zh-CN" sz="2200" b="1" dirty="0" smtClean="0">
              <a:latin typeface="Microsoft YaHei" panose="020B0503020204020204" pitchFamily="34" charset="-122"/>
              <a:ea typeface="Microsoft YaHei" panose="020B0503020204020204" pitchFamily="34" charset="-122"/>
            </a:rPr>
            <a:t>/</a:t>
          </a:r>
          <a:r>
            <a:rPr lang="zh-CN" altLang="en-US" sz="2200" b="1" dirty="0" smtClean="0">
              <a:latin typeface="Microsoft YaHei" panose="020B0503020204020204" pitchFamily="34" charset="-122"/>
              <a:ea typeface="Microsoft YaHei" panose="020B0503020204020204" pitchFamily="34" charset="-122"/>
            </a:rPr>
            <a:t>剪切</a:t>
          </a:r>
          <a:endParaRPr lang="en-US" sz="2200" b="1" dirty="0">
            <a:latin typeface="Microsoft YaHei" panose="020B0503020204020204" pitchFamily="34" charset="-122"/>
            <a:ea typeface="Microsoft YaHei" panose="020B0503020204020204" pitchFamily="34" charset="-122"/>
          </a:endParaRPr>
        </a:p>
      </dgm:t>
    </dgm:pt>
    <dgm:pt modelId="{201917CF-B2CD-4852-84E1-2A431794130E}" type="parTrans" cxnId="{C01F82E3-DE43-4C19-98B2-5ECD93F8F9F6}">
      <dgm:prSet/>
      <dgm:spPr/>
      <dgm:t>
        <a:bodyPr/>
        <a:lstStyle/>
        <a:p>
          <a:endParaRPr lang="en-US"/>
        </a:p>
      </dgm:t>
    </dgm:pt>
    <dgm:pt modelId="{F3D2A7D2-CA95-471F-BB40-4DF870ABD46D}" type="sibTrans" cxnId="{C01F82E3-DE43-4C19-98B2-5ECD93F8F9F6}">
      <dgm:prSet/>
      <dgm:spPr/>
      <dgm:t>
        <a:bodyPr/>
        <a:lstStyle/>
        <a:p>
          <a:endParaRPr lang="en-US"/>
        </a:p>
      </dgm:t>
    </dgm:pt>
    <dgm:pt modelId="{FC1DCDE0-7623-4805-BAA6-37F43D81BF37}">
      <dgm:prSet custT="1"/>
      <dgm:spPr/>
      <dgm:t>
        <a:bodyPr/>
        <a:lstStyle/>
        <a:p>
          <a:r>
            <a:rPr lang="zh-CN" altLang="en-US" sz="2200" b="1" dirty="0" smtClean="0">
              <a:latin typeface="Microsoft YaHei" panose="020B0503020204020204" pitchFamily="34" charset="-122"/>
              <a:ea typeface="Microsoft YaHei" panose="020B0503020204020204" pitchFamily="34" charset="-122"/>
            </a:rPr>
            <a:t>颜色样式选项</a:t>
          </a:r>
          <a:endParaRPr lang="en-US" sz="2200" b="1" dirty="0">
            <a:latin typeface="Microsoft YaHei" panose="020B0503020204020204" pitchFamily="34" charset="-122"/>
            <a:ea typeface="Microsoft YaHei" panose="020B0503020204020204" pitchFamily="34" charset="-122"/>
          </a:endParaRPr>
        </a:p>
      </dgm:t>
    </dgm:pt>
    <dgm:pt modelId="{F42496AD-DFD2-4A15-BBCF-27EF83D8323C}" type="parTrans" cxnId="{DBB0D8EB-D22A-4887-A009-B56F39B4DB91}">
      <dgm:prSet/>
      <dgm:spPr/>
      <dgm:t>
        <a:bodyPr/>
        <a:lstStyle/>
        <a:p>
          <a:endParaRPr lang="en-US"/>
        </a:p>
      </dgm:t>
    </dgm:pt>
    <dgm:pt modelId="{AE64B6E9-CD3E-4CD4-80D4-E63953AAF224}" type="sibTrans" cxnId="{DBB0D8EB-D22A-4887-A009-B56F39B4DB91}">
      <dgm:prSet/>
      <dgm:spPr/>
      <dgm:t>
        <a:bodyPr/>
        <a:lstStyle/>
        <a:p>
          <a:endParaRPr lang="en-US"/>
        </a:p>
      </dgm:t>
    </dgm:pt>
    <dgm:pt modelId="{B0F7A4EF-3A8C-45CC-BB4C-B3C6C02C72EC}">
      <dgm:prSet phldrT="[文本]"/>
      <dgm:spPr/>
      <dgm:t>
        <a:bodyPr/>
        <a:lstStyle/>
        <a:p>
          <a:r>
            <a:rPr lang="en-US" altLang="zh-CN" dirty="0" smtClean="0"/>
            <a:t>7</a:t>
          </a:r>
          <a:endParaRPr lang="zh-CN" altLang="en-US" dirty="0"/>
        </a:p>
      </dgm:t>
    </dgm:pt>
    <dgm:pt modelId="{6D77083D-011E-4FA1-96E5-305BD61265E7}" type="parTrans" cxnId="{87F26351-7C45-4B3E-9247-486F9C63BB5B}">
      <dgm:prSet/>
      <dgm:spPr/>
      <dgm:t>
        <a:bodyPr/>
        <a:lstStyle/>
        <a:p>
          <a:endParaRPr lang="zh-CN" altLang="en-US"/>
        </a:p>
      </dgm:t>
    </dgm:pt>
    <dgm:pt modelId="{C7B26BC1-9F08-43E1-8F21-9424E1E1EA4C}" type="sibTrans" cxnId="{87F26351-7C45-4B3E-9247-486F9C63BB5B}">
      <dgm:prSet/>
      <dgm:spPr/>
      <dgm:t>
        <a:bodyPr/>
        <a:lstStyle/>
        <a:p>
          <a:endParaRPr lang="zh-CN" altLang="en-US"/>
        </a:p>
      </dgm:t>
    </dgm:pt>
    <dgm:pt modelId="{57CE744C-7E18-4F50-A2DC-B32954D2171D}">
      <dgm:prSet phldrT="[文本]"/>
      <dgm:spPr/>
      <dgm:t>
        <a:bodyPr/>
        <a:lstStyle/>
        <a:p>
          <a:r>
            <a:rPr lang="en-US" altLang="zh-CN" dirty="0" smtClean="0"/>
            <a:t>8</a:t>
          </a:r>
          <a:endParaRPr lang="zh-CN" altLang="en-US" dirty="0"/>
        </a:p>
      </dgm:t>
    </dgm:pt>
    <dgm:pt modelId="{7E36F796-BC05-41AA-8107-93A5BEDBECA6}" type="parTrans" cxnId="{BFB81B7A-6D63-437B-8DEA-EFDEEBC31426}">
      <dgm:prSet/>
      <dgm:spPr/>
      <dgm:t>
        <a:bodyPr/>
        <a:lstStyle/>
        <a:p>
          <a:endParaRPr lang="zh-CN" altLang="en-US"/>
        </a:p>
      </dgm:t>
    </dgm:pt>
    <dgm:pt modelId="{E9CF2BAC-7312-4ED7-AAF9-D87474796ABD}" type="sibTrans" cxnId="{BFB81B7A-6D63-437B-8DEA-EFDEEBC31426}">
      <dgm:prSet/>
      <dgm:spPr/>
      <dgm:t>
        <a:bodyPr/>
        <a:lstStyle/>
        <a:p>
          <a:endParaRPr lang="zh-CN" altLang="en-US"/>
        </a:p>
      </dgm:t>
    </dgm:pt>
    <dgm:pt modelId="{DD177123-852F-438C-BE4E-8EAD0DF479D1}">
      <dgm:prSet custT="1"/>
      <dgm:spPr/>
      <dgm:t>
        <a:bodyPr/>
        <a:lstStyle/>
        <a:p>
          <a:r>
            <a:rPr lang="zh-CN" altLang="en-US" sz="2200" b="1" dirty="0" smtClean="0">
              <a:latin typeface="微软雅黑" pitchFamily="34" charset="-122"/>
              <a:ea typeface="微软雅黑" pitchFamily="34" charset="-122"/>
            </a:rPr>
            <a:t>绘制文字</a:t>
          </a:r>
          <a:endParaRPr lang="zh-CN" altLang="en-US" sz="2200" b="1" dirty="0">
            <a:latin typeface="微软雅黑" pitchFamily="34" charset="-122"/>
            <a:ea typeface="微软雅黑" pitchFamily="34" charset="-122"/>
          </a:endParaRPr>
        </a:p>
      </dgm:t>
    </dgm:pt>
    <dgm:pt modelId="{4908C01F-2C0F-4C61-908B-07CE909D7473}" type="parTrans" cxnId="{AD4F1A6E-6C78-471C-8D1E-F7778AA6D11A}">
      <dgm:prSet/>
      <dgm:spPr/>
      <dgm:t>
        <a:bodyPr/>
        <a:lstStyle/>
        <a:p>
          <a:endParaRPr lang="zh-CN" altLang="en-US"/>
        </a:p>
      </dgm:t>
    </dgm:pt>
    <dgm:pt modelId="{71619192-BF64-4E2B-8FE8-DA6DAE628D9A}" type="sibTrans" cxnId="{AD4F1A6E-6C78-471C-8D1E-F7778AA6D11A}">
      <dgm:prSet/>
      <dgm:spPr/>
      <dgm:t>
        <a:bodyPr/>
        <a:lstStyle/>
        <a:p>
          <a:endParaRPr lang="zh-CN" altLang="en-US"/>
        </a:p>
      </dgm:t>
    </dgm:pt>
    <dgm:pt modelId="{8FA1143A-9F74-485A-B5A1-22A16B526B5A}">
      <dgm:prSet custT="1"/>
      <dgm:spPr/>
      <dgm:t>
        <a:bodyPr/>
        <a:lstStyle/>
        <a:p>
          <a:r>
            <a:rPr lang="zh-CN" altLang="en-US" sz="2200" b="1" dirty="0" smtClean="0">
              <a:latin typeface="微软雅黑" pitchFamily="34" charset="-122"/>
              <a:ea typeface="微软雅黑" pitchFamily="34" charset="-122"/>
            </a:rPr>
            <a:t>操作和使用图像</a:t>
          </a:r>
          <a:endParaRPr lang="zh-CN" altLang="en-US" sz="2200" b="1" dirty="0">
            <a:latin typeface="微软雅黑" pitchFamily="34" charset="-122"/>
            <a:ea typeface="微软雅黑" pitchFamily="34" charset="-122"/>
          </a:endParaRPr>
        </a:p>
      </dgm:t>
    </dgm:pt>
    <dgm:pt modelId="{2F222533-668A-4A4C-8CDC-D93BBCFF1AC1}" type="parTrans" cxnId="{A1C349B5-755F-4107-815D-8A4009383562}">
      <dgm:prSet/>
      <dgm:spPr/>
      <dgm:t>
        <a:bodyPr/>
        <a:lstStyle/>
        <a:p>
          <a:endParaRPr lang="zh-CN" altLang="en-US"/>
        </a:p>
      </dgm:t>
    </dgm:pt>
    <dgm:pt modelId="{1987899A-95EB-4DB4-B744-2A5AFC60BC5E}" type="sibTrans" cxnId="{A1C349B5-755F-4107-815D-8A4009383562}">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8"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8">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8"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8">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A840535B-423A-4CFC-984F-80427C872268}" type="pres">
      <dgm:prSet presAssocID="{4F49577A-6322-459E-8FF2-C71A85FB8A10}" presName="linNode" presStyleCnt="0"/>
      <dgm:spPr/>
      <dgm:t>
        <a:bodyPr/>
        <a:lstStyle/>
        <a:p>
          <a:endParaRPr lang="zh-CN" altLang="en-US"/>
        </a:p>
      </dgm:t>
    </dgm:pt>
    <dgm:pt modelId="{E8A2056D-40E3-46C3-8DEB-F711CFFDABE5}" type="pres">
      <dgm:prSet presAssocID="{4F49577A-6322-459E-8FF2-C71A85FB8A10}" presName="parentText" presStyleLbl="node1" presStyleIdx="2" presStyleCnt="8" custScaleX="53264">
        <dgm:presLayoutVars>
          <dgm:chMax val="1"/>
          <dgm:bulletEnabled val="1"/>
        </dgm:presLayoutVars>
      </dgm:prSet>
      <dgm:spPr/>
      <dgm:t>
        <a:bodyPr/>
        <a:lstStyle/>
        <a:p>
          <a:endParaRPr lang="zh-CN" altLang="en-US"/>
        </a:p>
      </dgm:t>
    </dgm:pt>
    <dgm:pt modelId="{3DAE57B0-4386-42CD-B7BF-2EB7D32E6BF2}" type="pres">
      <dgm:prSet presAssocID="{4F49577A-6322-459E-8FF2-C71A85FB8A10}" presName="descendantText" presStyleLbl="alignAccFollowNode1" presStyleIdx="2" presStyleCnt="8">
        <dgm:presLayoutVars>
          <dgm:bulletEnabled val="1"/>
        </dgm:presLayoutVars>
      </dgm:prSet>
      <dgm:spPr/>
      <dgm:t>
        <a:bodyPr/>
        <a:lstStyle/>
        <a:p>
          <a:endParaRPr lang="zh-CN" altLang="en-US"/>
        </a:p>
      </dgm:t>
    </dgm:pt>
    <dgm:pt modelId="{09C91ECF-E223-47CE-8844-FAF1D92E1460}" type="pres">
      <dgm:prSet presAssocID="{AF9E0CEE-D2CF-45C5-AE87-D6B2D0D49884}" presName="sp" presStyleCnt="0"/>
      <dgm:spPr/>
      <dgm:t>
        <a:bodyPr/>
        <a:lstStyle/>
        <a:p>
          <a:endParaRPr lang="zh-CN" altLang="en-US"/>
        </a:p>
      </dgm:t>
    </dgm:pt>
    <dgm:pt modelId="{73C09293-9B66-49FF-8F5E-E1F70954CC6C}" type="pres">
      <dgm:prSet presAssocID="{23F4EAA5-690D-4BD4-9F1B-2855B212BAAA}" presName="linNode" presStyleCnt="0"/>
      <dgm:spPr/>
    </dgm:pt>
    <dgm:pt modelId="{75D73DFB-1158-4CB4-B3D9-549EF549A5DB}" type="pres">
      <dgm:prSet presAssocID="{23F4EAA5-690D-4BD4-9F1B-2855B212BAAA}" presName="parentText" presStyleLbl="node1" presStyleIdx="3" presStyleCnt="8" custScaleX="53264">
        <dgm:presLayoutVars>
          <dgm:chMax val="1"/>
          <dgm:bulletEnabled val="1"/>
        </dgm:presLayoutVars>
      </dgm:prSet>
      <dgm:spPr/>
      <dgm:t>
        <a:bodyPr/>
        <a:lstStyle/>
        <a:p>
          <a:endParaRPr lang="en-US"/>
        </a:p>
      </dgm:t>
    </dgm:pt>
    <dgm:pt modelId="{59757E8D-EA5B-4414-8166-87583BBF8196}" type="pres">
      <dgm:prSet presAssocID="{23F4EAA5-690D-4BD4-9F1B-2855B212BAAA}" presName="descendantText" presStyleLbl="alignAccFollowNode1" presStyleIdx="3" presStyleCnt="8">
        <dgm:presLayoutVars>
          <dgm:bulletEnabled val="1"/>
        </dgm:presLayoutVars>
      </dgm:prSet>
      <dgm:spPr/>
      <dgm:t>
        <a:bodyPr/>
        <a:lstStyle/>
        <a:p>
          <a:endParaRPr lang="en-US"/>
        </a:p>
      </dgm:t>
    </dgm:pt>
    <dgm:pt modelId="{A2E81F8C-4AC6-42BF-B93B-AA685468D6A7}" type="pres">
      <dgm:prSet presAssocID="{490A07D8-9E90-44F1-8609-A367DDF68D9F}" presName="sp" presStyleCnt="0"/>
      <dgm:spPr/>
    </dgm:pt>
    <dgm:pt modelId="{53025DE0-B19C-4D18-B1C0-3FF72DD5EAD1}" type="pres">
      <dgm:prSet presAssocID="{427DDB30-95BA-49EA-9CDF-7EE4285AA246}" presName="linNode" presStyleCnt="0"/>
      <dgm:spPr/>
    </dgm:pt>
    <dgm:pt modelId="{B58F6DB2-AC7D-4241-8311-1CAEE1B2F8C8}" type="pres">
      <dgm:prSet presAssocID="{427DDB30-95BA-49EA-9CDF-7EE4285AA246}" presName="parentText" presStyleLbl="node1" presStyleIdx="4" presStyleCnt="8" custScaleX="53264">
        <dgm:presLayoutVars>
          <dgm:chMax val="1"/>
          <dgm:bulletEnabled val="1"/>
        </dgm:presLayoutVars>
      </dgm:prSet>
      <dgm:spPr/>
      <dgm:t>
        <a:bodyPr/>
        <a:lstStyle/>
        <a:p>
          <a:endParaRPr lang="en-US"/>
        </a:p>
      </dgm:t>
    </dgm:pt>
    <dgm:pt modelId="{8EB7CF45-4392-428D-ABB9-E49D206FD1B0}" type="pres">
      <dgm:prSet presAssocID="{427DDB30-95BA-49EA-9CDF-7EE4285AA246}" presName="descendantText" presStyleLbl="alignAccFollowNode1" presStyleIdx="4" presStyleCnt="8">
        <dgm:presLayoutVars>
          <dgm:bulletEnabled val="1"/>
        </dgm:presLayoutVars>
      </dgm:prSet>
      <dgm:spPr/>
      <dgm:t>
        <a:bodyPr/>
        <a:lstStyle/>
        <a:p>
          <a:endParaRPr lang="en-US"/>
        </a:p>
      </dgm:t>
    </dgm:pt>
    <dgm:pt modelId="{66E590F7-50A7-412D-B2E8-B6CF95D26EA5}" type="pres">
      <dgm:prSet presAssocID="{310A3892-4440-4E7E-911E-B52222EF2C66}" presName="sp" presStyleCnt="0"/>
      <dgm:spPr/>
    </dgm:pt>
    <dgm:pt modelId="{B2085FE8-F765-4619-B835-B26F01BBF7CE}" type="pres">
      <dgm:prSet presAssocID="{8B1CD9B5-80E5-4966-B40C-F3F46035C0A0}" presName="linNode" presStyleCnt="0"/>
      <dgm:spPr/>
    </dgm:pt>
    <dgm:pt modelId="{613F7417-1851-42BD-8624-597E5F1C5B67}" type="pres">
      <dgm:prSet presAssocID="{8B1CD9B5-80E5-4966-B40C-F3F46035C0A0}" presName="parentText" presStyleLbl="node1" presStyleIdx="5" presStyleCnt="8" custScaleX="53264">
        <dgm:presLayoutVars>
          <dgm:chMax val="1"/>
          <dgm:bulletEnabled val="1"/>
        </dgm:presLayoutVars>
      </dgm:prSet>
      <dgm:spPr/>
      <dgm:t>
        <a:bodyPr/>
        <a:lstStyle/>
        <a:p>
          <a:endParaRPr lang="en-US"/>
        </a:p>
      </dgm:t>
    </dgm:pt>
    <dgm:pt modelId="{782F0BEC-C1A7-41C5-B298-5F2E67EB0400}" type="pres">
      <dgm:prSet presAssocID="{8B1CD9B5-80E5-4966-B40C-F3F46035C0A0}" presName="descendantText" presStyleLbl="alignAccFollowNode1" presStyleIdx="5" presStyleCnt="8" custLinFactNeighborX="-724">
        <dgm:presLayoutVars>
          <dgm:bulletEnabled val="1"/>
        </dgm:presLayoutVars>
      </dgm:prSet>
      <dgm:spPr/>
      <dgm:t>
        <a:bodyPr/>
        <a:lstStyle/>
        <a:p>
          <a:endParaRPr lang="en-US"/>
        </a:p>
      </dgm:t>
    </dgm:pt>
    <dgm:pt modelId="{676C8FF4-628D-40C2-8DFD-13D4FEBB7862}" type="pres">
      <dgm:prSet presAssocID="{6DED77B6-2517-444C-8850-18CE8D8CF128}" presName="sp" presStyleCnt="0"/>
      <dgm:spPr/>
    </dgm:pt>
    <dgm:pt modelId="{3A8BBAC5-0CCE-44F7-996C-C7C279FA3126}" type="pres">
      <dgm:prSet presAssocID="{B0F7A4EF-3A8C-45CC-BB4C-B3C6C02C72EC}" presName="linNode" presStyleCnt="0"/>
      <dgm:spPr/>
    </dgm:pt>
    <dgm:pt modelId="{5B1B28AC-31E9-48B6-A76E-65ABFE0AA2C6}" type="pres">
      <dgm:prSet presAssocID="{B0F7A4EF-3A8C-45CC-BB4C-B3C6C02C72EC}" presName="parentText" presStyleLbl="node1" presStyleIdx="6" presStyleCnt="8" custScaleX="53264">
        <dgm:presLayoutVars>
          <dgm:chMax val="1"/>
          <dgm:bulletEnabled val="1"/>
        </dgm:presLayoutVars>
      </dgm:prSet>
      <dgm:spPr/>
      <dgm:t>
        <a:bodyPr/>
        <a:lstStyle/>
        <a:p>
          <a:endParaRPr lang="zh-CN" altLang="en-US"/>
        </a:p>
      </dgm:t>
    </dgm:pt>
    <dgm:pt modelId="{5A011FB9-FB56-4723-8A02-25CE582218E5}" type="pres">
      <dgm:prSet presAssocID="{B0F7A4EF-3A8C-45CC-BB4C-B3C6C02C72EC}" presName="descendantText" presStyleLbl="alignAccFollowNode1" presStyleIdx="6" presStyleCnt="8">
        <dgm:presLayoutVars>
          <dgm:bulletEnabled val="1"/>
        </dgm:presLayoutVars>
      </dgm:prSet>
      <dgm:spPr/>
      <dgm:t>
        <a:bodyPr/>
        <a:lstStyle/>
        <a:p>
          <a:endParaRPr lang="zh-CN" altLang="en-US"/>
        </a:p>
      </dgm:t>
    </dgm:pt>
    <dgm:pt modelId="{831A45A5-F392-464C-85F0-E604AC9A55EE}" type="pres">
      <dgm:prSet presAssocID="{C7B26BC1-9F08-43E1-8F21-9424E1E1EA4C}" presName="sp" presStyleCnt="0"/>
      <dgm:spPr/>
    </dgm:pt>
    <dgm:pt modelId="{D1F6A405-C975-4E15-AB41-D6A285F0FF11}" type="pres">
      <dgm:prSet presAssocID="{57CE744C-7E18-4F50-A2DC-B32954D2171D}" presName="linNode" presStyleCnt="0"/>
      <dgm:spPr/>
    </dgm:pt>
    <dgm:pt modelId="{87C2282F-6C77-4472-87C4-09D210E3E3BE}" type="pres">
      <dgm:prSet presAssocID="{57CE744C-7E18-4F50-A2DC-B32954D2171D}" presName="parentText" presStyleLbl="node1" presStyleIdx="7" presStyleCnt="8" custScaleX="53264">
        <dgm:presLayoutVars>
          <dgm:chMax val="1"/>
          <dgm:bulletEnabled val="1"/>
        </dgm:presLayoutVars>
      </dgm:prSet>
      <dgm:spPr/>
      <dgm:t>
        <a:bodyPr/>
        <a:lstStyle/>
        <a:p>
          <a:endParaRPr lang="zh-CN" altLang="en-US"/>
        </a:p>
      </dgm:t>
    </dgm:pt>
    <dgm:pt modelId="{79289A6A-2DCC-406A-8763-BDE1D17934E4}" type="pres">
      <dgm:prSet presAssocID="{57CE744C-7E18-4F50-A2DC-B32954D2171D}" presName="descendantText" presStyleLbl="alignAccFollowNode1" presStyleIdx="7" presStyleCnt="8">
        <dgm:presLayoutVars>
          <dgm:bulletEnabled val="1"/>
        </dgm:presLayoutVars>
      </dgm:prSet>
      <dgm:spPr/>
      <dgm:t>
        <a:bodyPr/>
        <a:lstStyle/>
        <a:p>
          <a:endParaRPr lang="zh-CN" altLang="en-US"/>
        </a:p>
      </dgm:t>
    </dgm:pt>
  </dgm:ptLst>
  <dgm:cxnLst>
    <dgm:cxn modelId="{13078796-D689-45EC-AB4F-4EA9AAEAF69B}" type="presOf" srcId="{23F4EAA5-690D-4BD4-9F1B-2855B212BAAA}" destId="{75D73DFB-1158-4CB4-B3D9-549EF549A5DB}" srcOrd="0" destOrd="0" presId="urn:microsoft.com/office/officeart/2005/8/layout/vList5"/>
    <dgm:cxn modelId="{69D3EAB0-29F0-4CCF-AE13-B56D0F4C2B24}" srcId="{3ACC6A0D-5AFA-43D3-924D-E42FFE9D8403}" destId="{427DDB30-95BA-49EA-9CDF-7EE4285AA246}" srcOrd="4" destOrd="0" parTransId="{AFDCAD2A-CDB0-4202-9910-6F6721A9CB26}" sibTransId="{310A3892-4440-4E7E-911E-B52222EF2C66}"/>
    <dgm:cxn modelId="{3278421F-133D-421B-83BC-75074B864EE6}" srcId="{4F49577A-6322-459E-8FF2-C71A85FB8A10}" destId="{57C62713-E7DE-48EE-AE67-2B709CE47F37}" srcOrd="0" destOrd="0" parTransId="{B43B843D-AEAB-4997-90B5-5567A02135F6}" sibTransId="{8750A376-8D60-4389-A8DF-AB7B9284A5E0}"/>
    <dgm:cxn modelId="{0C4A662C-0B88-4F91-B307-28582EC55553}" type="presOf" srcId="{2366DAA9-6576-4F63-A54E-026921611448}" destId="{8EB7CF45-4392-428D-ABB9-E49D206FD1B0}" srcOrd="0" destOrd="0" presId="urn:microsoft.com/office/officeart/2005/8/layout/vList5"/>
    <dgm:cxn modelId="{0AF6722E-9224-4796-9A21-9EB906AE4ABE}" srcId="{3ACC6A0D-5AFA-43D3-924D-E42FFE9D8403}" destId="{8B1CD9B5-80E5-4966-B40C-F3F46035C0A0}" srcOrd="5" destOrd="0" parTransId="{816A63F5-B727-40DD-9295-B2EF0718491C}" sibTransId="{6DED77B6-2517-444C-8850-18CE8D8CF128}"/>
    <dgm:cxn modelId="{EE9D679F-981E-4B76-8512-2630EF4E2F22}" type="presOf" srcId="{87F80FA7-1FDC-4687-87AF-749CE58D823F}" destId="{2381FA19-2733-48ED-ABAA-7EDFAF30A094}" srcOrd="0" destOrd="0" presId="urn:microsoft.com/office/officeart/2005/8/layout/vList5"/>
    <dgm:cxn modelId="{E5A0EA8A-1883-4883-8078-EC5F366FE01D}" type="presOf" srcId="{4F49577A-6322-459E-8FF2-C71A85FB8A10}" destId="{E8A2056D-40E3-46C3-8DEB-F711CFFDABE5}"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3F9EA91B-B68F-4C62-903F-27D5B23C46AE}" srcId="{3ACC6A0D-5AFA-43D3-924D-E42FFE9D8403}" destId="{87F80FA7-1FDC-4687-87AF-749CE58D823F}" srcOrd="0" destOrd="0" parTransId="{418358B0-A534-4E2B-B5ED-BE9E02895AFC}" sibTransId="{538F9D4A-8D14-42DB-88B8-D587CD58C2C0}"/>
    <dgm:cxn modelId="{80D64E41-40D4-4DF0-8021-4BC07912B829}" type="presOf" srcId="{BF9FE8BE-983E-41F9-B317-D7015F6F36FA}" destId="{4CE170C5-6DE4-49AE-85C4-BB9332B44101}" srcOrd="0" destOrd="0" presId="urn:microsoft.com/office/officeart/2005/8/layout/vList5"/>
    <dgm:cxn modelId="{DBB0D8EB-D22A-4887-A009-B56F39B4DB91}" srcId="{8B1CD9B5-80E5-4966-B40C-F3F46035C0A0}" destId="{FC1DCDE0-7623-4805-BAA6-37F43D81BF37}" srcOrd="0" destOrd="0" parTransId="{F42496AD-DFD2-4A15-BBCF-27EF83D8323C}" sibTransId="{AE64B6E9-CD3E-4CD4-80D4-E63953AAF224}"/>
    <dgm:cxn modelId="{2270E96E-C2CF-4849-BB22-3CF708F45678}" type="presOf" srcId="{9830C3A0-5D2B-4241-A3F9-9654D05F7988}" destId="{86239680-3CB0-4DF4-8F4D-801C589137CD}" srcOrd="0" destOrd="0" presId="urn:microsoft.com/office/officeart/2005/8/layout/vList5"/>
    <dgm:cxn modelId="{E7D0A4D2-D9DC-441A-AF34-93BF96E8833F}" type="presOf" srcId="{427DDB30-95BA-49EA-9CDF-7EE4285AA246}" destId="{B58F6DB2-AC7D-4241-8311-1CAEE1B2F8C8}" srcOrd="0" destOrd="0" presId="urn:microsoft.com/office/officeart/2005/8/layout/vList5"/>
    <dgm:cxn modelId="{A1C349B5-755F-4107-815D-8A4009383562}" srcId="{57CE744C-7E18-4F50-A2DC-B32954D2171D}" destId="{8FA1143A-9F74-485A-B5A1-22A16B526B5A}" srcOrd="0" destOrd="0" parTransId="{2F222533-668A-4A4C-8CDC-D93BBCFF1AC1}" sibTransId="{1987899A-95EB-4DB4-B744-2A5AFC60BC5E}"/>
    <dgm:cxn modelId="{C010C3AC-FDA2-4424-AA0A-6D3728BBD4EA}" type="presOf" srcId="{802793A6-CBD1-4C70-9D1B-CC7A314A1196}" destId="{A0313DD0-A4E1-4D7E-AE20-031718C5CEC6}" srcOrd="0" destOrd="0" presId="urn:microsoft.com/office/officeart/2005/8/layout/vList5"/>
    <dgm:cxn modelId="{7FFAD112-8C71-4B7C-A6A2-32F74F1DE4AB}" type="presOf" srcId="{DD177123-852F-438C-BE4E-8EAD0DF479D1}" destId="{5A011FB9-FB56-4723-8A02-25CE582218E5}" srcOrd="0" destOrd="0" presId="urn:microsoft.com/office/officeart/2005/8/layout/vList5"/>
    <dgm:cxn modelId="{26EFD2C5-AA2F-47A4-BB5D-EB93E6FB5A9B}" type="presOf" srcId="{57C62713-E7DE-48EE-AE67-2B709CE47F37}" destId="{3DAE57B0-4386-42CD-B7BF-2EB7D32E6BF2}" srcOrd="0" destOrd="0" presId="urn:microsoft.com/office/officeart/2005/8/layout/vList5"/>
    <dgm:cxn modelId="{AD978664-7D93-4B8B-A41D-83319AAECAA5}" srcId="{3ACC6A0D-5AFA-43D3-924D-E42FFE9D8403}" destId="{4F49577A-6322-459E-8FF2-C71A85FB8A10}" srcOrd="2" destOrd="0" parTransId="{142BD9C9-83BE-4B75-AE86-264CF15FBC3C}" sibTransId="{AF9E0CEE-D2CF-45C5-AE87-D6B2D0D49884}"/>
    <dgm:cxn modelId="{309F1324-F509-4CAE-BBA8-21EA2FACD71E}" type="presOf" srcId="{FC1DCDE0-7623-4805-BAA6-37F43D81BF37}" destId="{782F0BEC-C1A7-41C5-B298-5F2E67EB0400}" srcOrd="0" destOrd="0" presId="urn:microsoft.com/office/officeart/2005/8/layout/vList5"/>
    <dgm:cxn modelId="{7EF7CB16-1650-44D9-A263-44E2DEF27FC5}" type="presOf" srcId="{8B1CD9B5-80E5-4966-B40C-F3F46035C0A0}" destId="{613F7417-1851-42BD-8624-597E5F1C5B67}"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8E480081-F6FB-41EE-B25E-D9C3041106C8}" srcId="{23F4EAA5-690D-4BD4-9F1B-2855B212BAAA}" destId="{EF3E0EE0-9E87-4F57-83BE-EA4C332D3736}" srcOrd="0" destOrd="0" parTransId="{8B607E91-7D63-417B-8D04-DD0D8883BC95}" sibTransId="{028029A5-0EBC-458F-BFA1-FB78B4F490F7}"/>
    <dgm:cxn modelId="{F7BB5555-734F-4FD5-BB38-A7CC890D2B9F}" type="presOf" srcId="{EF3E0EE0-9E87-4F57-83BE-EA4C332D3736}" destId="{59757E8D-EA5B-4414-8166-87583BBF8196}" srcOrd="0" destOrd="0" presId="urn:microsoft.com/office/officeart/2005/8/layout/vList5"/>
    <dgm:cxn modelId="{FF1BE13B-5C8B-494B-AB85-041156924BD4}" type="presOf" srcId="{3ACC6A0D-5AFA-43D3-924D-E42FFE9D8403}" destId="{78AD1182-6711-44B6-95D9-0543DA065073}" srcOrd="0" destOrd="0" presId="urn:microsoft.com/office/officeart/2005/8/layout/vList5"/>
    <dgm:cxn modelId="{509A5935-2ABD-4B77-AE84-492245A61D39}" type="presOf" srcId="{B0F7A4EF-3A8C-45CC-BB4C-B3C6C02C72EC}" destId="{5B1B28AC-31E9-48B6-A76E-65ABFE0AA2C6}" srcOrd="0" destOrd="0" presId="urn:microsoft.com/office/officeart/2005/8/layout/vList5"/>
    <dgm:cxn modelId="{87F26351-7C45-4B3E-9247-486F9C63BB5B}" srcId="{3ACC6A0D-5AFA-43D3-924D-E42FFE9D8403}" destId="{B0F7A4EF-3A8C-45CC-BB4C-B3C6C02C72EC}" srcOrd="6" destOrd="0" parTransId="{6D77083D-011E-4FA1-96E5-305BD61265E7}" sibTransId="{C7B26BC1-9F08-43E1-8F21-9424E1E1EA4C}"/>
    <dgm:cxn modelId="{D31078C7-6302-4723-95AF-ED92E6574EB2}" srcId="{3ACC6A0D-5AFA-43D3-924D-E42FFE9D8403}" destId="{23F4EAA5-690D-4BD4-9F1B-2855B212BAAA}" srcOrd="3" destOrd="0" parTransId="{054FBAA1-FAFC-4573-B616-B37B188FB33B}" sibTransId="{490A07D8-9E90-44F1-8609-A367DDF68D9F}"/>
    <dgm:cxn modelId="{602CB548-A1EF-4B08-B39B-19A6F16FB41B}" type="presOf" srcId="{57CE744C-7E18-4F50-A2DC-B32954D2171D}" destId="{87C2282F-6C77-4472-87C4-09D210E3E3BE}" srcOrd="0" destOrd="0" presId="urn:microsoft.com/office/officeart/2005/8/layout/vList5"/>
    <dgm:cxn modelId="{AD4F1A6E-6C78-471C-8D1E-F7778AA6D11A}" srcId="{B0F7A4EF-3A8C-45CC-BB4C-B3C6C02C72EC}" destId="{DD177123-852F-438C-BE4E-8EAD0DF479D1}" srcOrd="0" destOrd="0" parTransId="{4908C01F-2C0F-4C61-908B-07CE909D7473}" sibTransId="{71619192-BF64-4E2B-8FE8-DA6DAE628D9A}"/>
    <dgm:cxn modelId="{52AF3023-D549-4D9E-B224-0F61AD712855}" srcId="{BF9FE8BE-983E-41F9-B317-D7015F6F36FA}" destId="{802793A6-CBD1-4C70-9D1B-CC7A314A1196}" srcOrd="0" destOrd="0" parTransId="{FB94CFE1-91A4-46F6-B695-4FF57B7DD47A}" sibTransId="{FF49B0E6-18CB-42E6-9C2D-0F363079C3AE}"/>
    <dgm:cxn modelId="{2EEA977A-E0AD-4E47-A6AA-4C682FB2F480}" type="presOf" srcId="{8FA1143A-9F74-485A-B5A1-22A16B526B5A}" destId="{79289A6A-2DCC-406A-8763-BDE1D17934E4}" srcOrd="0" destOrd="0" presId="urn:microsoft.com/office/officeart/2005/8/layout/vList5"/>
    <dgm:cxn modelId="{BFB81B7A-6D63-437B-8DEA-EFDEEBC31426}" srcId="{3ACC6A0D-5AFA-43D3-924D-E42FFE9D8403}" destId="{57CE744C-7E18-4F50-A2DC-B32954D2171D}" srcOrd="7" destOrd="0" parTransId="{7E36F796-BC05-41AA-8107-93A5BEDBECA6}" sibTransId="{E9CF2BAC-7312-4ED7-AAF9-D87474796ABD}"/>
    <dgm:cxn modelId="{C01F82E3-DE43-4C19-98B2-5ECD93F8F9F6}" srcId="{427DDB30-95BA-49EA-9CDF-7EE4285AA246}" destId="{2366DAA9-6576-4F63-A54E-026921611448}" srcOrd="0" destOrd="0" parTransId="{201917CF-B2CD-4852-84E1-2A431794130E}" sibTransId="{F3D2A7D2-CA95-471F-BB40-4DF870ABD46D}"/>
    <dgm:cxn modelId="{2139CCF9-B796-47B4-8347-6B8E8A9C3276}" type="presParOf" srcId="{78AD1182-6711-44B6-95D9-0543DA065073}" destId="{0A5E051B-36E3-4708-B8E0-CEA45E5AFCA3}" srcOrd="0" destOrd="0" presId="urn:microsoft.com/office/officeart/2005/8/layout/vList5"/>
    <dgm:cxn modelId="{7EECA2B0-4367-4AA0-B274-E4645263BDA2}" type="presParOf" srcId="{0A5E051B-36E3-4708-B8E0-CEA45E5AFCA3}" destId="{2381FA19-2733-48ED-ABAA-7EDFAF30A094}" srcOrd="0" destOrd="0" presId="urn:microsoft.com/office/officeart/2005/8/layout/vList5"/>
    <dgm:cxn modelId="{6B63ADF8-8DF4-4F1B-AE17-2AA4AF058305}" type="presParOf" srcId="{0A5E051B-36E3-4708-B8E0-CEA45E5AFCA3}" destId="{86239680-3CB0-4DF4-8F4D-801C589137CD}" srcOrd="1" destOrd="0" presId="urn:microsoft.com/office/officeart/2005/8/layout/vList5"/>
    <dgm:cxn modelId="{AC1AC5AA-E4C9-48C9-A128-79F80464D35C}" type="presParOf" srcId="{78AD1182-6711-44B6-95D9-0543DA065073}" destId="{4BBE333D-B468-4E16-8BE4-A0D75FB74CE7}" srcOrd="1" destOrd="0" presId="urn:microsoft.com/office/officeart/2005/8/layout/vList5"/>
    <dgm:cxn modelId="{931E14C0-22EB-4790-B533-654B6544BA54}" type="presParOf" srcId="{78AD1182-6711-44B6-95D9-0543DA065073}" destId="{FC592209-34A7-4F86-B4A3-CD2205180153}" srcOrd="2" destOrd="0" presId="urn:microsoft.com/office/officeart/2005/8/layout/vList5"/>
    <dgm:cxn modelId="{0500F2FF-BFE4-47E2-9EA6-02CE4E5D9BB8}" type="presParOf" srcId="{FC592209-34A7-4F86-B4A3-CD2205180153}" destId="{4CE170C5-6DE4-49AE-85C4-BB9332B44101}" srcOrd="0" destOrd="0" presId="urn:microsoft.com/office/officeart/2005/8/layout/vList5"/>
    <dgm:cxn modelId="{F07AF644-0833-4861-A13C-A6550E8ED4E3}" type="presParOf" srcId="{FC592209-34A7-4F86-B4A3-CD2205180153}" destId="{A0313DD0-A4E1-4D7E-AE20-031718C5CEC6}" srcOrd="1" destOrd="0" presId="urn:microsoft.com/office/officeart/2005/8/layout/vList5"/>
    <dgm:cxn modelId="{B4B809CF-862E-40E4-8C7C-BC60B62D4C3C}" type="presParOf" srcId="{78AD1182-6711-44B6-95D9-0543DA065073}" destId="{C05DB555-4FD6-4E60-96BE-FE4E2F0D0366}" srcOrd="3" destOrd="0" presId="urn:microsoft.com/office/officeart/2005/8/layout/vList5"/>
    <dgm:cxn modelId="{65DFD624-BA01-40D5-807F-E01AA0A4DBD7}" type="presParOf" srcId="{78AD1182-6711-44B6-95D9-0543DA065073}" destId="{A840535B-423A-4CFC-984F-80427C872268}" srcOrd="4" destOrd="0" presId="urn:microsoft.com/office/officeart/2005/8/layout/vList5"/>
    <dgm:cxn modelId="{0DE20F02-9404-4BF0-9062-46E6E564A2E6}" type="presParOf" srcId="{A840535B-423A-4CFC-984F-80427C872268}" destId="{E8A2056D-40E3-46C3-8DEB-F711CFFDABE5}" srcOrd="0" destOrd="0" presId="urn:microsoft.com/office/officeart/2005/8/layout/vList5"/>
    <dgm:cxn modelId="{93230598-6097-4A9C-B7C8-DAAD6952925E}" type="presParOf" srcId="{A840535B-423A-4CFC-984F-80427C872268}" destId="{3DAE57B0-4386-42CD-B7BF-2EB7D32E6BF2}" srcOrd="1" destOrd="0" presId="urn:microsoft.com/office/officeart/2005/8/layout/vList5"/>
    <dgm:cxn modelId="{8946222C-2BB0-4D56-9C6F-197831AA5D6D}" type="presParOf" srcId="{78AD1182-6711-44B6-95D9-0543DA065073}" destId="{09C91ECF-E223-47CE-8844-FAF1D92E1460}" srcOrd="5" destOrd="0" presId="urn:microsoft.com/office/officeart/2005/8/layout/vList5"/>
    <dgm:cxn modelId="{FEFAD38F-161E-4BD0-88DE-E4C221AD8D07}" type="presParOf" srcId="{78AD1182-6711-44B6-95D9-0543DA065073}" destId="{73C09293-9B66-49FF-8F5E-E1F70954CC6C}" srcOrd="6" destOrd="0" presId="urn:microsoft.com/office/officeart/2005/8/layout/vList5"/>
    <dgm:cxn modelId="{65271D77-CFEA-4FDB-B726-54BA7CD55631}" type="presParOf" srcId="{73C09293-9B66-49FF-8F5E-E1F70954CC6C}" destId="{75D73DFB-1158-4CB4-B3D9-549EF549A5DB}" srcOrd="0" destOrd="0" presId="urn:microsoft.com/office/officeart/2005/8/layout/vList5"/>
    <dgm:cxn modelId="{0C502EC2-09BB-4BD0-9DF2-E361D4996217}" type="presParOf" srcId="{73C09293-9B66-49FF-8F5E-E1F70954CC6C}" destId="{59757E8D-EA5B-4414-8166-87583BBF8196}" srcOrd="1" destOrd="0" presId="urn:microsoft.com/office/officeart/2005/8/layout/vList5"/>
    <dgm:cxn modelId="{597DB262-26DB-49B3-8334-8BB2D66D236D}" type="presParOf" srcId="{78AD1182-6711-44B6-95D9-0543DA065073}" destId="{A2E81F8C-4AC6-42BF-B93B-AA685468D6A7}" srcOrd="7" destOrd="0" presId="urn:microsoft.com/office/officeart/2005/8/layout/vList5"/>
    <dgm:cxn modelId="{60F97855-6E4B-444C-9B78-5828E81284D7}" type="presParOf" srcId="{78AD1182-6711-44B6-95D9-0543DA065073}" destId="{53025DE0-B19C-4D18-B1C0-3FF72DD5EAD1}" srcOrd="8" destOrd="0" presId="urn:microsoft.com/office/officeart/2005/8/layout/vList5"/>
    <dgm:cxn modelId="{1C84BD12-8874-404B-8577-B47737FEA357}" type="presParOf" srcId="{53025DE0-B19C-4D18-B1C0-3FF72DD5EAD1}" destId="{B58F6DB2-AC7D-4241-8311-1CAEE1B2F8C8}" srcOrd="0" destOrd="0" presId="urn:microsoft.com/office/officeart/2005/8/layout/vList5"/>
    <dgm:cxn modelId="{31B2C7C0-1345-4CC1-8D2E-CE82DC0270A4}" type="presParOf" srcId="{53025DE0-B19C-4D18-B1C0-3FF72DD5EAD1}" destId="{8EB7CF45-4392-428D-ABB9-E49D206FD1B0}" srcOrd="1" destOrd="0" presId="urn:microsoft.com/office/officeart/2005/8/layout/vList5"/>
    <dgm:cxn modelId="{828201A4-12E5-4532-8320-60E3DB42BC8F}" type="presParOf" srcId="{78AD1182-6711-44B6-95D9-0543DA065073}" destId="{66E590F7-50A7-412D-B2E8-B6CF95D26EA5}" srcOrd="9" destOrd="0" presId="urn:microsoft.com/office/officeart/2005/8/layout/vList5"/>
    <dgm:cxn modelId="{BB3FFDEA-1E9B-4449-A3FF-8C3DED3E868A}" type="presParOf" srcId="{78AD1182-6711-44B6-95D9-0543DA065073}" destId="{B2085FE8-F765-4619-B835-B26F01BBF7CE}" srcOrd="10" destOrd="0" presId="urn:microsoft.com/office/officeart/2005/8/layout/vList5"/>
    <dgm:cxn modelId="{7F34F853-1BDE-4A73-961D-5AA1CC3903D5}" type="presParOf" srcId="{B2085FE8-F765-4619-B835-B26F01BBF7CE}" destId="{613F7417-1851-42BD-8624-597E5F1C5B67}" srcOrd="0" destOrd="0" presId="urn:microsoft.com/office/officeart/2005/8/layout/vList5"/>
    <dgm:cxn modelId="{617430E0-4899-46B3-A622-81F3780584F1}" type="presParOf" srcId="{B2085FE8-F765-4619-B835-B26F01BBF7CE}" destId="{782F0BEC-C1A7-41C5-B298-5F2E67EB0400}" srcOrd="1" destOrd="0" presId="urn:microsoft.com/office/officeart/2005/8/layout/vList5"/>
    <dgm:cxn modelId="{E156C08B-1A4E-4149-91E9-2E2E8887719E}" type="presParOf" srcId="{78AD1182-6711-44B6-95D9-0543DA065073}" destId="{676C8FF4-628D-40C2-8DFD-13D4FEBB7862}" srcOrd="11" destOrd="0" presId="urn:microsoft.com/office/officeart/2005/8/layout/vList5"/>
    <dgm:cxn modelId="{35DBD0ED-B179-4416-9D59-56CFB109FCE3}" type="presParOf" srcId="{78AD1182-6711-44B6-95D9-0543DA065073}" destId="{3A8BBAC5-0CCE-44F7-996C-C7C279FA3126}" srcOrd="12" destOrd="0" presId="urn:microsoft.com/office/officeart/2005/8/layout/vList5"/>
    <dgm:cxn modelId="{402A3630-9BB5-4C67-863D-3015602209A9}" type="presParOf" srcId="{3A8BBAC5-0CCE-44F7-996C-C7C279FA3126}" destId="{5B1B28AC-31E9-48B6-A76E-65ABFE0AA2C6}" srcOrd="0" destOrd="0" presId="urn:microsoft.com/office/officeart/2005/8/layout/vList5"/>
    <dgm:cxn modelId="{8120D848-0EEB-45E7-AC07-B0725CB76F31}" type="presParOf" srcId="{3A8BBAC5-0CCE-44F7-996C-C7C279FA3126}" destId="{5A011FB9-FB56-4723-8A02-25CE582218E5}" srcOrd="1" destOrd="0" presId="urn:microsoft.com/office/officeart/2005/8/layout/vList5"/>
    <dgm:cxn modelId="{BAA7D2FC-2F9A-45FE-9D20-C25BF22D08F4}" type="presParOf" srcId="{78AD1182-6711-44B6-95D9-0543DA065073}" destId="{831A45A5-F392-464C-85F0-E604AC9A55EE}" srcOrd="13" destOrd="0" presId="urn:microsoft.com/office/officeart/2005/8/layout/vList5"/>
    <dgm:cxn modelId="{E08316A6-862D-44F9-B1D1-168A4119CA08}" type="presParOf" srcId="{78AD1182-6711-44B6-95D9-0543DA065073}" destId="{D1F6A405-C975-4E15-AB41-D6A285F0FF11}" srcOrd="14" destOrd="0" presId="urn:microsoft.com/office/officeart/2005/8/layout/vList5"/>
    <dgm:cxn modelId="{88264ABD-4538-426A-A1DD-2438696DFC1E}" type="presParOf" srcId="{D1F6A405-C975-4E15-AB41-D6A285F0FF11}" destId="{87C2282F-6C77-4472-87C4-09D210E3E3BE}" srcOrd="0" destOrd="0" presId="urn:microsoft.com/office/officeart/2005/8/layout/vList5"/>
    <dgm:cxn modelId="{4AAF0852-9A46-49B1-80FB-1C5EC4D92ED3}" type="presParOf" srcId="{D1F6A405-C975-4E15-AB41-D6A285F0FF11}" destId="{79289A6A-2DCC-406A-8763-BDE1D17934E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ata5.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浏览器支持概述</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HTML5 </a:t>
          </a:r>
          <a:r>
            <a:rPr lang="zh-CN" altLang="en-US" sz="2200" b="1" dirty="0" smtClean="0">
              <a:latin typeface="微软雅黑" panose="020B0503020204020204" pitchFamily="34" charset="-122"/>
              <a:ea typeface="微软雅黑" panose="020B0503020204020204" pitchFamily="34" charset="-122"/>
            </a:rPr>
            <a:t>音频</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dgm:spPr/>
      <dgm:t>
        <a:bodyPr/>
        <a:lstStyle/>
        <a:p>
          <a:r>
            <a:rPr lang="en-US" altLang="zh-CN" dirty="0" smtClean="0"/>
            <a:t>3</a:t>
          </a:r>
          <a:endParaRPr lang="zh-CN" altLang="en-US" dirty="0"/>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BF9FE8BE-983E-41F9-B317-D7015F6F36FA}">
      <dgm:prSet phldrT="[文本]"/>
      <dgm:spPr/>
      <dgm:t>
        <a:bodyPr/>
        <a:lstStyle/>
        <a:p>
          <a:r>
            <a:rPr lang="en-US" altLang="zh-CN" dirty="0"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57C62713-E7DE-48EE-AE67-2B709CE47F37}">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HTML5 </a:t>
          </a:r>
          <a:r>
            <a:rPr lang="zh-CN" altLang="en-US" sz="2200" b="1" dirty="0" smtClean="0">
              <a:latin typeface="微软雅黑" panose="020B0503020204020204" pitchFamily="34" charset="-122"/>
              <a:ea typeface="微软雅黑" panose="020B0503020204020204" pitchFamily="34" charset="-122"/>
            </a:rPr>
            <a:t>视频</a:t>
          </a:r>
          <a:endParaRPr lang="zh-CN" altLang="en-US" sz="2200" b="1" dirty="0">
            <a:latin typeface="微软雅黑" panose="020B0503020204020204" pitchFamily="34" charset="-122"/>
            <a:ea typeface="微软雅黑" panose="020B0503020204020204" pitchFamily="34" charset="-122"/>
          </a:endParaRPr>
        </a:p>
      </dgm:t>
    </dgm:pt>
    <dgm:pt modelId="{8750A376-8D60-4389-A8DF-AB7B9284A5E0}" type="sibTrans" cxnId="{3278421F-133D-421B-83BC-75074B864EE6}">
      <dgm:prSet/>
      <dgm:spPr/>
      <dgm:t>
        <a:bodyPr/>
        <a:lstStyle/>
        <a:p>
          <a:endParaRPr lang="zh-CN" altLang="en-US"/>
        </a:p>
      </dgm:t>
    </dgm:pt>
    <dgm:pt modelId="{B43B843D-AEAB-4997-90B5-5567A02135F6}" type="parTrans" cxnId="{3278421F-133D-421B-83BC-75074B864EE6}">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3"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3">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3"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3">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A840535B-423A-4CFC-984F-80427C872268}" type="pres">
      <dgm:prSet presAssocID="{4F49577A-6322-459E-8FF2-C71A85FB8A10}" presName="linNode" presStyleCnt="0"/>
      <dgm:spPr/>
      <dgm:t>
        <a:bodyPr/>
        <a:lstStyle/>
        <a:p>
          <a:endParaRPr lang="zh-CN" altLang="en-US"/>
        </a:p>
      </dgm:t>
    </dgm:pt>
    <dgm:pt modelId="{E8A2056D-40E3-46C3-8DEB-F711CFFDABE5}" type="pres">
      <dgm:prSet presAssocID="{4F49577A-6322-459E-8FF2-C71A85FB8A10}" presName="parentText" presStyleLbl="node1" presStyleIdx="2" presStyleCnt="3" custScaleX="53264">
        <dgm:presLayoutVars>
          <dgm:chMax val="1"/>
          <dgm:bulletEnabled val="1"/>
        </dgm:presLayoutVars>
      </dgm:prSet>
      <dgm:spPr/>
      <dgm:t>
        <a:bodyPr/>
        <a:lstStyle/>
        <a:p>
          <a:endParaRPr lang="zh-CN" altLang="en-US"/>
        </a:p>
      </dgm:t>
    </dgm:pt>
    <dgm:pt modelId="{3DAE57B0-4386-42CD-B7BF-2EB7D32E6BF2}" type="pres">
      <dgm:prSet presAssocID="{4F49577A-6322-459E-8FF2-C71A85FB8A10}" presName="descendantText" presStyleLbl="alignAccFollowNode1" presStyleIdx="2" presStyleCnt="3">
        <dgm:presLayoutVars>
          <dgm:bulletEnabled val="1"/>
        </dgm:presLayoutVars>
      </dgm:prSet>
      <dgm:spPr/>
      <dgm:t>
        <a:bodyPr/>
        <a:lstStyle/>
        <a:p>
          <a:endParaRPr lang="zh-CN" altLang="en-US"/>
        </a:p>
      </dgm:t>
    </dgm:pt>
  </dgm:ptLst>
  <dgm:cxnLst>
    <dgm:cxn modelId="{3278421F-133D-421B-83BC-75074B864EE6}" srcId="{4F49577A-6322-459E-8FF2-C71A85FB8A10}" destId="{57C62713-E7DE-48EE-AE67-2B709CE47F37}" srcOrd="0" destOrd="0" parTransId="{B43B843D-AEAB-4997-90B5-5567A02135F6}" sibTransId="{8750A376-8D60-4389-A8DF-AB7B9284A5E0}"/>
    <dgm:cxn modelId="{A63A4B67-05EC-45AE-9859-C2ECB251C971}" type="presOf" srcId="{57C62713-E7DE-48EE-AE67-2B709CE47F37}" destId="{3DAE57B0-4386-42CD-B7BF-2EB7D32E6BF2}" srcOrd="0" destOrd="0" presId="urn:microsoft.com/office/officeart/2005/8/layout/vList5"/>
    <dgm:cxn modelId="{07BB381A-0A6B-4E81-ACDC-A206B369B4FC}" type="presOf" srcId="{3ACC6A0D-5AFA-43D3-924D-E42FFE9D8403}" destId="{78AD1182-6711-44B6-95D9-0543DA065073}" srcOrd="0" destOrd="0" presId="urn:microsoft.com/office/officeart/2005/8/layout/vList5"/>
    <dgm:cxn modelId="{ADEF6F1E-69E9-424C-8EA1-6556BA100237}" type="presOf" srcId="{9830C3A0-5D2B-4241-A3F9-9654D05F7988}" destId="{86239680-3CB0-4DF4-8F4D-801C589137CD}"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953531F8-CCD4-46A6-B490-DB68D2FBDC8C}" srcId="{3ACC6A0D-5AFA-43D3-924D-E42FFE9D8403}" destId="{BF9FE8BE-983E-41F9-B317-D7015F6F36FA}" srcOrd="1" destOrd="0" parTransId="{922601CA-F814-4FB6-A426-5608D1BEDA51}" sibTransId="{6A4C0EF0-ECC4-4E5F-9FF7-030BF8FA6E52}"/>
    <dgm:cxn modelId="{4675E0D5-18A4-4064-A6A4-F7DD8FC83BA7}" srcId="{87F80FA7-1FDC-4687-87AF-749CE58D823F}" destId="{9830C3A0-5D2B-4241-A3F9-9654D05F7988}" srcOrd="0" destOrd="0" parTransId="{FED54D61-6AFD-425F-90A5-2213E9AE5F47}" sibTransId="{72823120-D897-48FB-B508-EBE1716B7D64}"/>
    <dgm:cxn modelId="{70F79625-7D14-4C0C-AB0E-746A3F67872F}" type="presOf" srcId="{BF9FE8BE-983E-41F9-B317-D7015F6F36FA}" destId="{4CE170C5-6DE4-49AE-85C4-BB9332B44101}" srcOrd="0" destOrd="0" presId="urn:microsoft.com/office/officeart/2005/8/layout/vList5"/>
    <dgm:cxn modelId="{67BD0936-3F8C-4F9A-AE39-524BC26945F6}" type="presOf" srcId="{87F80FA7-1FDC-4687-87AF-749CE58D823F}" destId="{2381FA19-2733-48ED-ABAA-7EDFAF30A094}" srcOrd="0" destOrd="0" presId="urn:microsoft.com/office/officeart/2005/8/layout/vList5"/>
    <dgm:cxn modelId="{A131B4BA-65A7-4D9B-8E9A-0A517C997CCA}" type="presOf" srcId="{4F49577A-6322-459E-8FF2-C71A85FB8A10}" destId="{E8A2056D-40E3-46C3-8DEB-F711CFFDABE5}" srcOrd="0" destOrd="0" presId="urn:microsoft.com/office/officeart/2005/8/layout/vList5"/>
    <dgm:cxn modelId="{3F9EA91B-B68F-4C62-903F-27D5B23C46AE}" srcId="{3ACC6A0D-5AFA-43D3-924D-E42FFE9D8403}" destId="{87F80FA7-1FDC-4687-87AF-749CE58D823F}" srcOrd="0" destOrd="0" parTransId="{418358B0-A534-4E2B-B5ED-BE9E02895AFC}" sibTransId="{538F9D4A-8D14-42DB-88B8-D587CD58C2C0}"/>
    <dgm:cxn modelId="{AD978664-7D93-4B8B-A41D-83319AAECAA5}" srcId="{3ACC6A0D-5AFA-43D3-924D-E42FFE9D8403}" destId="{4F49577A-6322-459E-8FF2-C71A85FB8A10}" srcOrd="2" destOrd="0" parTransId="{142BD9C9-83BE-4B75-AE86-264CF15FBC3C}" sibTransId="{AF9E0CEE-D2CF-45C5-AE87-D6B2D0D49884}"/>
    <dgm:cxn modelId="{3EA4BFD4-1BF7-4E56-809B-1BCF7E34EF89}" type="presOf" srcId="{802793A6-CBD1-4C70-9D1B-CC7A314A1196}" destId="{A0313DD0-A4E1-4D7E-AE20-031718C5CEC6}" srcOrd="0" destOrd="0" presId="urn:microsoft.com/office/officeart/2005/8/layout/vList5"/>
    <dgm:cxn modelId="{543F23F3-058D-434E-B2FD-EA2EA5E40EA0}" type="presParOf" srcId="{78AD1182-6711-44B6-95D9-0543DA065073}" destId="{0A5E051B-36E3-4708-B8E0-CEA45E5AFCA3}" srcOrd="0" destOrd="0" presId="urn:microsoft.com/office/officeart/2005/8/layout/vList5"/>
    <dgm:cxn modelId="{8185C689-09FD-4641-8563-C374E85FE513}" type="presParOf" srcId="{0A5E051B-36E3-4708-B8E0-CEA45E5AFCA3}" destId="{2381FA19-2733-48ED-ABAA-7EDFAF30A094}" srcOrd="0" destOrd="0" presId="urn:microsoft.com/office/officeart/2005/8/layout/vList5"/>
    <dgm:cxn modelId="{C83A329C-D4C2-49F0-9033-B9975A838B71}" type="presParOf" srcId="{0A5E051B-36E3-4708-B8E0-CEA45E5AFCA3}" destId="{86239680-3CB0-4DF4-8F4D-801C589137CD}" srcOrd="1" destOrd="0" presId="urn:microsoft.com/office/officeart/2005/8/layout/vList5"/>
    <dgm:cxn modelId="{EEBCF814-60AD-4A24-B650-577455F1A06F}" type="presParOf" srcId="{78AD1182-6711-44B6-95D9-0543DA065073}" destId="{4BBE333D-B468-4E16-8BE4-A0D75FB74CE7}" srcOrd="1" destOrd="0" presId="urn:microsoft.com/office/officeart/2005/8/layout/vList5"/>
    <dgm:cxn modelId="{B7768F99-757B-40A1-86E9-6CB140ADC2EA}" type="presParOf" srcId="{78AD1182-6711-44B6-95D9-0543DA065073}" destId="{FC592209-34A7-4F86-B4A3-CD2205180153}" srcOrd="2" destOrd="0" presId="urn:microsoft.com/office/officeart/2005/8/layout/vList5"/>
    <dgm:cxn modelId="{4CF39B57-824F-4A61-960A-CD315729F67E}" type="presParOf" srcId="{FC592209-34A7-4F86-B4A3-CD2205180153}" destId="{4CE170C5-6DE4-49AE-85C4-BB9332B44101}" srcOrd="0" destOrd="0" presId="urn:microsoft.com/office/officeart/2005/8/layout/vList5"/>
    <dgm:cxn modelId="{C7CAADFC-CFE8-48AE-9214-EDEB2FFFE1CD}" type="presParOf" srcId="{FC592209-34A7-4F86-B4A3-CD2205180153}" destId="{A0313DD0-A4E1-4D7E-AE20-031718C5CEC6}" srcOrd="1" destOrd="0" presId="urn:microsoft.com/office/officeart/2005/8/layout/vList5"/>
    <dgm:cxn modelId="{AA0F9C91-7117-4DDD-A5C3-DEFD84DE21B1}" type="presParOf" srcId="{78AD1182-6711-44B6-95D9-0543DA065073}" destId="{C05DB555-4FD6-4E60-96BE-FE4E2F0D0366}" srcOrd="3" destOrd="0" presId="urn:microsoft.com/office/officeart/2005/8/layout/vList5"/>
    <dgm:cxn modelId="{6840D1F4-BBAF-454D-94DA-BE37E832D11B}" type="presParOf" srcId="{78AD1182-6711-44B6-95D9-0543DA065073}" destId="{A840535B-423A-4CFC-984F-80427C872268}" srcOrd="4" destOrd="0" presId="urn:microsoft.com/office/officeart/2005/8/layout/vList5"/>
    <dgm:cxn modelId="{D8824A77-EB5E-456D-9442-4560B3EF4FE7}" type="presParOf" srcId="{A840535B-423A-4CFC-984F-80427C872268}" destId="{E8A2056D-40E3-46C3-8DEB-F711CFFDABE5}" srcOrd="0" destOrd="0" presId="urn:microsoft.com/office/officeart/2005/8/layout/vList5"/>
    <dgm:cxn modelId="{FDF5D7ED-7D0E-44D6-A1C7-D3BDF4B7711C}" type="presParOf" srcId="{A840535B-423A-4CFC-984F-80427C872268}" destId="{3DAE57B0-4386-42CD-B7BF-2EB7D32E6BF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ata6.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02793A6-CBD1-4C70-9D1B-CC7A314A1196}">
      <dgm:prSet phldrT="[文本]" custT="1"/>
      <dgm:spPr/>
      <dgm:t>
        <a:bodyPr/>
        <a:lstStyle/>
        <a:p>
          <a:r>
            <a:rPr lang="en-US" altLang="en-US" sz="2200" b="1" dirty="0" smtClean="0">
              <a:latin typeface="微软雅黑" panose="020B0503020204020204" pitchFamily="34" charset="-122"/>
              <a:ea typeface="微软雅黑" panose="020B0503020204020204" pitchFamily="34" charset="-122"/>
            </a:rPr>
            <a:t>web</a:t>
          </a:r>
          <a:r>
            <a:rPr lang="zh-CN" altLang="en-US" sz="2200" b="1" dirty="0" smtClean="0">
              <a:latin typeface="微软雅黑" panose="020B0503020204020204" pitchFamily="34" charset="-122"/>
              <a:ea typeface="微软雅黑" panose="020B0503020204020204" pitchFamily="34" charset="-122"/>
            </a:rPr>
            <a:t>存储（</a:t>
          </a:r>
          <a:r>
            <a:rPr lang="en-US" altLang="en-US" sz="2200" b="1" dirty="0" smtClean="0">
              <a:latin typeface="微软雅黑" panose="020B0503020204020204" pitchFamily="34" charset="-122"/>
              <a:ea typeface="微软雅黑" panose="020B0503020204020204" pitchFamily="34" charset="-122"/>
            </a:rPr>
            <a:t>Web Storage</a:t>
          </a:r>
          <a:r>
            <a:rPr lang="zh-CN" altLang="en-US" sz="2200" b="1" dirty="0" smtClean="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dgm:spPr/>
      <dgm:t>
        <a:bodyPr/>
        <a:lstStyle/>
        <a:p>
          <a:r>
            <a:rPr lang="en-US" altLang="zh-CN" smtClean="0"/>
            <a:t>3</a:t>
          </a:r>
          <a:endParaRPr lang="zh-CN" altLang="en-US" dirty="0"/>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57C62713-E7DE-48EE-AE67-2B709CE47F37}">
      <dgm:prSet phldrT="[文本]" custT="1"/>
      <dgm:spPr/>
      <dgm:t>
        <a:bodyPr/>
        <a:lstStyle/>
        <a:p>
          <a:r>
            <a:rPr lang="en-US" altLang="en-US" sz="2200" b="1" dirty="0" smtClean="0">
              <a:latin typeface="微软雅黑" panose="020B0503020204020204" pitchFamily="34" charset="-122"/>
              <a:ea typeface="微软雅黑" panose="020B0503020204020204" pitchFamily="34" charset="-122"/>
            </a:rPr>
            <a:t>Web SQL Database</a:t>
          </a:r>
          <a:endParaRPr lang="zh-CN" altLang="en-US" sz="2200" b="1" dirty="0">
            <a:latin typeface="微软雅黑" panose="020B0503020204020204" pitchFamily="34" charset="-122"/>
            <a:ea typeface="微软雅黑" panose="020B0503020204020204" pitchFamily="34" charset="-122"/>
          </a:endParaRPr>
        </a:p>
      </dgm:t>
    </dgm:pt>
    <dgm:pt modelId="{B43B843D-AEAB-4997-90B5-5567A02135F6}" type="parTrans" cxnId="{3278421F-133D-421B-83BC-75074B864EE6}">
      <dgm:prSet/>
      <dgm:spPr/>
      <dgm:t>
        <a:bodyPr/>
        <a:lstStyle/>
        <a:p>
          <a:endParaRPr lang="zh-CN" altLang="en-US"/>
        </a:p>
      </dgm:t>
    </dgm:pt>
    <dgm:pt modelId="{8750A376-8D60-4389-A8DF-AB7B9284A5E0}" type="sibTrans" cxnId="{3278421F-133D-421B-83BC-75074B864EE6}">
      <dgm:prSet/>
      <dgm:spPr/>
      <dgm:t>
        <a:bodyPr/>
        <a:lstStyle/>
        <a:p>
          <a:endParaRPr lang="zh-CN" altLang="en-US"/>
        </a:p>
      </dgm:t>
    </dgm:pt>
    <dgm:pt modelId="{EEFA96A0-7DBF-42F5-9760-1B682C978D9E}">
      <dgm:prSet phldrT="[文本]"/>
      <dgm:spPr/>
      <dgm:t>
        <a:bodyPr/>
        <a:lstStyle/>
        <a:p>
          <a:r>
            <a:rPr lang="en-US" altLang="zh-CN" smtClean="0"/>
            <a:t>4</a:t>
          </a:r>
          <a:endParaRPr lang="zh-CN" altLang="en-US" dirty="0"/>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EAEA40A-AFEE-4FED-833C-B31C910692E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离线存储（</a:t>
          </a:r>
          <a:r>
            <a:rPr lang="en-US" altLang="en-US" sz="2200" b="1" dirty="0" smtClean="0">
              <a:latin typeface="微软雅黑" panose="020B0503020204020204" pitchFamily="34" charset="-122"/>
              <a:ea typeface="微软雅黑" panose="020B0503020204020204" pitchFamily="34" charset="-122"/>
            </a:rPr>
            <a:t>Offline Storage</a:t>
          </a:r>
          <a:r>
            <a:rPr lang="zh-CN" altLang="en-US" sz="2200" b="1" dirty="0" smtClean="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9830C3A0-5D2B-4241-A3F9-9654D05F7988}">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综述</a:t>
          </a:r>
          <a:endParaRPr lang="zh-CN" altLang="en-US" sz="2200" b="1" dirty="0">
            <a:latin typeface="微软雅黑" panose="020B0503020204020204" pitchFamily="34" charset="-122"/>
            <a:ea typeface="微软雅黑" panose="020B0503020204020204" pitchFamily="34" charset="-122"/>
          </a:endParaRPr>
        </a:p>
      </dgm:t>
    </dgm:pt>
    <dgm:pt modelId="{72823120-D897-48FB-B508-EBE1716B7D64}" type="sibTrans" cxnId="{4675E0D5-18A4-4064-A6A4-F7DD8FC83BA7}">
      <dgm:prSet/>
      <dgm:spPr/>
      <dgm:t>
        <a:bodyPr/>
        <a:lstStyle/>
        <a:p>
          <a:endParaRPr lang="zh-CN" altLang="en-US"/>
        </a:p>
      </dgm:t>
    </dgm:pt>
    <dgm:pt modelId="{FED54D61-6AFD-425F-90A5-2213E9AE5F47}" type="parTrans" cxnId="{4675E0D5-18A4-4064-A6A4-F7DD8FC83BA7}">
      <dgm:prSet/>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538F9D4A-8D14-42DB-88B8-D587CD58C2C0}" type="sibTrans" cxnId="{3F9EA91B-B68F-4C62-903F-27D5B23C46AE}">
      <dgm:prSet/>
      <dgm:spPr/>
      <dgm:t>
        <a:bodyPr/>
        <a:lstStyle/>
        <a:p>
          <a:endParaRPr lang="zh-CN" altLang="en-US"/>
        </a:p>
      </dgm:t>
    </dgm:pt>
    <dgm:pt modelId="{418358B0-A534-4E2B-B5ED-BE9E02895AFC}" type="parTrans" cxnId="{3F9EA91B-B68F-4C62-903F-27D5B23C46AE}">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4"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4">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4"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4">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A840535B-423A-4CFC-984F-80427C872268}" type="pres">
      <dgm:prSet presAssocID="{4F49577A-6322-459E-8FF2-C71A85FB8A10}" presName="linNode" presStyleCnt="0"/>
      <dgm:spPr/>
      <dgm:t>
        <a:bodyPr/>
        <a:lstStyle/>
        <a:p>
          <a:endParaRPr lang="zh-CN" altLang="en-US"/>
        </a:p>
      </dgm:t>
    </dgm:pt>
    <dgm:pt modelId="{E8A2056D-40E3-46C3-8DEB-F711CFFDABE5}" type="pres">
      <dgm:prSet presAssocID="{4F49577A-6322-459E-8FF2-C71A85FB8A10}" presName="parentText" presStyleLbl="node1" presStyleIdx="2" presStyleCnt="4" custScaleX="53264">
        <dgm:presLayoutVars>
          <dgm:chMax val="1"/>
          <dgm:bulletEnabled val="1"/>
        </dgm:presLayoutVars>
      </dgm:prSet>
      <dgm:spPr/>
      <dgm:t>
        <a:bodyPr/>
        <a:lstStyle/>
        <a:p>
          <a:endParaRPr lang="zh-CN" altLang="en-US"/>
        </a:p>
      </dgm:t>
    </dgm:pt>
    <dgm:pt modelId="{3DAE57B0-4386-42CD-B7BF-2EB7D32E6BF2}" type="pres">
      <dgm:prSet presAssocID="{4F49577A-6322-459E-8FF2-C71A85FB8A10}" presName="descendantText" presStyleLbl="alignAccFollowNode1" presStyleIdx="2" presStyleCnt="4">
        <dgm:presLayoutVars>
          <dgm:bulletEnabled val="1"/>
        </dgm:presLayoutVars>
      </dgm:prSet>
      <dgm:spPr/>
      <dgm:t>
        <a:bodyPr/>
        <a:lstStyle/>
        <a:p>
          <a:endParaRPr lang="zh-CN" altLang="en-US"/>
        </a:p>
      </dgm:t>
    </dgm:pt>
    <dgm:pt modelId="{09C91ECF-E223-47CE-8844-FAF1D92E1460}" type="pres">
      <dgm:prSet presAssocID="{AF9E0CEE-D2CF-45C5-AE87-D6B2D0D49884}" presName="sp" presStyleCnt="0"/>
      <dgm:spPr/>
      <dgm:t>
        <a:bodyPr/>
        <a:lstStyle/>
        <a:p>
          <a:endParaRPr lang="zh-CN" altLang="en-US"/>
        </a:p>
      </dgm:t>
    </dgm:pt>
    <dgm:pt modelId="{B17E93F9-934D-4D5F-9E95-33F5971E5037}" type="pres">
      <dgm:prSet presAssocID="{EEFA96A0-7DBF-42F5-9760-1B682C978D9E}" presName="linNode" presStyleCnt="0"/>
      <dgm:spPr/>
      <dgm:t>
        <a:bodyPr/>
        <a:lstStyle/>
        <a:p>
          <a:endParaRPr lang="zh-CN" altLang="en-US"/>
        </a:p>
      </dgm:t>
    </dgm:pt>
    <dgm:pt modelId="{5E94653F-6E3A-466B-866E-C0149A07CA40}" type="pres">
      <dgm:prSet presAssocID="{EEFA96A0-7DBF-42F5-9760-1B682C978D9E}" presName="parentText" presStyleLbl="node1" presStyleIdx="3" presStyleCnt="4" custScaleX="53264">
        <dgm:presLayoutVars>
          <dgm:chMax val="1"/>
          <dgm:bulletEnabled val="1"/>
        </dgm:presLayoutVars>
      </dgm:prSet>
      <dgm:spPr/>
      <dgm:t>
        <a:bodyPr/>
        <a:lstStyle/>
        <a:p>
          <a:endParaRPr lang="zh-CN" altLang="en-US"/>
        </a:p>
      </dgm:t>
    </dgm:pt>
    <dgm:pt modelId="{FFAD5F7D-A880-40A0-AE9E-17C80DAA362D}" type="pres">
      <dgm:prSet presAssocID="{EEFA96A0-7DBF-42F5-9760-1B682C978D9E}" presName="descendantText" presStyleLbl="alignAccFollowNode1" presStyleIdx="3" presStyleCnt="4">
        <dgm:presLayoutVars>
          <dgm:bulletEnabled val="1"/>
        </dgm:presLayoutVars>
      </dgm:prSet>
      <dgm:spPr/>
      <dgm:t>
        <a:bodyPr/>
        <a:lstStyle/>
        <a:p>
          <a:endParaRPr lang="zh-CN" altLang="en-US"/>
        </a:p>
      </dgm:t>
    </dgm:pt>
  </dgm:ptLst>
  <dgm:cxnLst>
    <dgm:cxn modelId="{B68C6CFE-F5D6-4A61-81DA-27DA31207C9D}" type="presOf" srcId="{0EAEA40A-AFEE-4FED-833C-B31C910692E6}" destId="{FFAD5F7D-A880-40A0-AE9E-17C80DAA362D}" srcOrd="0" destOrd="0" presId="urn:microsoft.com/office/officeart/2005/8/layout/vList5"/>
    <dgm:cxn modelId="{3278421F-133D-421B-83BC-75074B864EE6}" srcId="{4F49577A-6322-459E-8FF2-C71A85FB8A10}" destId="{57C62713-E7DE-48EE-AE67-2B709CE47F37}" srcOrd="0" destOrd="0" parTransId="{B43B843D-AEAB-4997-90B5-5567A02135F6}" sibTransId="{8750A376-8D60-4389-A8DF-AB7B9284A5E0}"/>
    <dgm:cxn modelId="{B9BABDB1-5FF1-4867-93E9-7B04558D9BBC}" srcId="{3ACC6A0D-5AFA-43D3-924D-E42FFE9D8403}" destId="{EEFA96A0-7DBF-42F5-9760-1B682C978D9E}" srcOrd="3" destOrd="0" parTransId="{0340630C-B312-4000-B364-5E57002B64CE}" sibTransId="{D021868A-5F15-426D-9BF9-38BC4141536B}"/>
    <dgm:cxn modelId="{F4ED70EB-52CE-4AEA-BB53-36F267320234}" type="presOf" srcId="{9830C3A0-5D2B-4241-A3F9-9654D05F7988}" destId="{86239680-3CB0-4DF4-8F4D-801C589137CD}" srcOrd="0" destOrd="0" presId="urn:microsoft.com/office/officeart/2005/8/layout/vList5"/>
    <dgm:cxn modelId="{4AD6575E-CF69-4188-818D-28150E5A1F59}" type="presOf" srcId="{802793A6-CBD1-4C70-9D1B-CC7A314A1196}" destId="{A0313DD0-A4E1-4D7E-AE20-031718C5CEC6}" srcOrd="0" destOrd="0" presId="urn:microsoft.com/office/officeart/2005/8/layout/vList5"/>
    <dgm:cxn modelId="{C9B6CF15-CBC2-4E0D-9881-FE09FB7A3858}" type="presOf" srcId="{3ACC6A0D-5AFA-43D3-924D-E42FFE9D8403}" destId="{78AD1182-6711-44B6-95D9-0543DA065073}" srcOrd="0" destOrd="0" presId="urn:microsoft.com/office/officeart/2005/8/layout/vList5"/>
    <dgm:cxn modelId="{90C23E4D-FD44-4302-A3C8-7CF3A97C7C62}" type="presOf" srcId="{BF9FE8BE-983E-41F9-B317-D7015F6F36FA}" destId="{4CE170C5-6DE4-49AE-85C4-BB9332B44101}"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FC362A2E-8681-40D2-9789-5D39FFD036F0}" srcId="{EEFA96A0-7DBF-42F5-9760-1B682C978D9E}" destId="{0EAEA40A-AFEE-4FED-833C-B31C910692E6}" srcOrd="0" destOrd="0" parTransId="{FC157DD3-C8F5-4DFE-9A24-5B43BBD37E38}" sibTransId="{3FD43985-5A2B-4076-9AA0-7DC1E78D6825}"/>
    <dgm:cxn modelId="{953531F8-CCD4-46A6-B490-DB68D2FBDC8C}" srcId="{3ACC6A0D-5AFA-43D3-924D-E42FFE9D8403}" destId="{BF9FE8BE-983E-41F9-B317-D7015F6F36FA}" srcOrd="1" destOrd="0" parTransId="{922601CA-F814-4FB6-A426-5608D1BEDA51}" sibTransId="{6A4C0EF0-ECC4-4E5F-9FF7-030BF8FA6E52}"/>
    <dgm:cxn modelId="{DFCCD5F2-0245-4FBB-BCF5-0B08F7EA8B52}" type="presOf" srcId="{4F49577A-6322-459E-8FF2-C71A85FB8A10}" destId="{E8A2056D-40E3-46C3-8DEB-F711CFFDABE5}"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039F8D30-1ED4-43DB-9B5D-8A22C983E0DF}" type="presOf" srcId="{57C62713-E7DE-48EE-AE67-2B709CE47F37}" destId="{3DAE57B0-4386-42CD-B7BF-2EB7D32E6BF2}" srcOrd="0" destOrd="0" presId="urn:microsoft.com/office/officeart/2005/8/layout/vList5"/>
    <dgm:cxn modelId="{09443C45-EB85-43D9-A6C5-21E2F0A5BEBB}" type="presOf" srcId="{87F80FA7-1FDC-4687-87AF-749CE58D823F}" destId="{2381FA19-2733-48ED-ABAA-7EDFAF30A094}" srcOrd="0" destOrd="0" presId="urn:microsoft.com/office/officeart/2005/8/layout/vList5"/>
    <dgm:cxn modelId="{3F9EA91B-B68F-4C62-903F-27D5B23C46AE}" srcId="{3ACC6A0D-5AFA-43D3-924D-E42FFE9D8403}" destId="{87F80FA7-1FDC-4687-87AF-749CE58D823F}" srcOrd="0" destOrd="0" parTransId="{418358B0-A534-4E2B-B5ED-BE9E02895AFC}" sibTransId="{538F9D4A-8D14-42DB-88B8-D587CD58C2C0}"/>
    <dgm:cxn modelId="{E5BC3B42-2A4D-4938-8D7A-D1C67FC2E60B}" type="presOf" srcId="{EEFA96A0-7DBF-42F5-9760-1B682C978D9E}" destId="{5E94653F-6E3A-466B-866E-C0149A07CA40}" srcOrd="0" destOrd="0" presId="urn:microsoft.com/office/officeart/2005/8/layout/vList5"/>
    <dgm:cxn modelId="{AD978664-7D93-4B8B-A41D-83319AAECAA5}" srcId="{3ACC6A0D-5AFA-43D3-924D-E42FFE9D8403}" destId="{4F49577A-6322-459E-8FF2-C71A85FB8A10}" srcOrd="2" destOrd="0" parTransId="{142BD9C9-83BE-4B75-AE86-264CF15FBC3C}" sibTransId="{AF9E0CEE-D2CF-45C5-AE87-D6B2D0D49884}"/>
    <dgm:cxn modelId="{9213CE4D-3266-4A39-8901-6267288355FF}" type="presParOf" srcId="{78AD1182-6711-44B6-95D9-0543DA065073}" destId="{0A5E051B-36E3-4708-B8E0-CEA45E5AFCA3}" srcOrd="0" destOrd="0" presId="urn:microsoft.com/office/officeart/2005/8/layout/vList5"/>
    <dgm:cxn modelId="{D195469A-864E-45CB-925B-C0A7DC1EDEC9}" type="presParOf" srcId="{0A5E051B-36E3-4708-B8E0-CEA45E5AFCA3}" destId="{2381FA19-2733-48ED-ABAA-7EDFAF30A094}" srcOrd="0" destOrd="0" presId="urn:microsoft.com/office/officeart/2005/8/layout/vList5"/>
    <dgm:cxn modelId="{F264E7A1-EF18-462A-A83F-1F28592688AD}" type="presParOf" srcId="{0A5E051B-36E3-4708-B8E0-CEA45E5AFCA3}" destId="{86239680-3CB0-4DF4-8F4D-801C589137CD}" srcOrd="1" destOrd="0" presId="urn:microsoft.com/office/officeart/2005/8/layout/vList5"/>
    <dgm:cxn modelId="{40BD41CC-4964-46AB-918B-57003CA525D4}" type="presParOf" srcId="{78AD1182-6711-44B6-95D9-0543DA065073}" destId="{4BBE333D-B468-4E16-8BE4-A0D75FB74CE7}" srcOrd="1" destOrd="0" presId="urn:microsoft.com/office/officeart/2005/8/layout/vList5"/>
    <dgm:cxn modelId="{054849FA-11D7-495C-8066-903C0942E256}" type="presParOf" srcId="{78AD1182-6711-44B6-95D9-0543DA065073}" destId="{FC592209-34A7-4F86-B4A3-CD2205180153}" srcOrd="2" destOrd="0" presId="urn:microsoft.com/office/officeart/2005/8/layout/vList5"/>
    <dgm:cxn modelId="{F65957E5-DAAE-42EE-AFD1-B5D94097E757}" type="presParOf" srcId="{FC592209-34A7-4F86-B4A3-CD2205180153}" destId="{4CE170C5-6DE4-49AE-85C4-BB9332B44101}" srcOrd="0" destOrd="0" presId="urn:microsoft.com/office/officeart/2005/8/layout/vList5"/>
    <dgm:cxn modelId="{7B7593F7-AA2C-4045-8E5B-DF3CCCC32896}" type="presParOf" srcId="{FC592209-34A7-4F86-B4A3-CD2205180153}" destId="{A0313DD0-A4E1-4D7E-AE20-031718C5CEC6}" srcOrd="1" destOrd="0" presId="urn:microsoft.com/office/officeart/2005/8/layout/vList5"/>
    <dgm:cxn modelId="{3D997251-9FFA-4408-BCD9-759C8FC072C3}" type="presParOf" srcId="{78AD1182-6711-44B6-95D9-0543DA065073}" destId="{C05DB555-4FD6-4E60-96BE-FE4E2F0D0366}" srcOrd="3" destOrd="0" presId="urn:microsoft.com/office/officeart/2005/8/layout/vList5"/>
    <dgm:cxn modelId="{CC21AD04-A4AB-4EC0-B372-B49490141212}" type="presParOf" srcId="{78AD1182-6711-44B6-95D9-0543DA065073}" destId="{A840535B-423A-4CFC-984F-80427C872268}" srcOrd="4" destOrd="0" presId="urn:microsoft.com/office/officeart/2005/8/layout/vList5"/>
    <dgm:cxn modelId="{9C5D25AA-6E0E-46B1-9301-E947CEC56D1B}" type="presParOf" srcId="{A840535B-423A-4CFC-984F-80427C872268}" destId="{E8A2056D-40E3-46C3-8DEB-F711CFFDABE5}" srcOrd="0" destOrd="0" presId="urn:microsoft.com/office/officeart/2005/8/layout/vList5"/>
    <dgm:cxn modelId="{4DCE9A91-1156-4146-861D-DA81CADF7928}" type="presParOf" srcId="{A840535B-423A-4CFC-984F-80427C872268}" destId="{3DAE57B0-4386-42CD-B7BF-2EB7D32E6BF2}" srcOrd="1" destOrd="0" presId="urn:microsoft.com/office/officeart/2005/8/layout/vList5"/>
    <dgm:cxn modelId="{DFE7BAB9-07E3-408E-9860-04DA95123EA7}" type="presParOf" srcId="{78AD1182-6711-44B6-95D9-0543DA065073}" destId="{09C91ECF-E223-47CE-8844-FAF1D92E1460}" srcOrd="5" destOrd="0" presId="urn:microsoft.com/office/officeart/2005/8/layout/vList5"/>
    <dgm:cxn modelId="{649649C8-176B-4572-A014-95C36331F0FF}" type="presParOf" srcId="{78AD1182-6711-44B6-95D9-0543DA065073}" destId="{B17E93F9-934D-4D5F-9E95-33F5971E5037}" srcOrd="6" destOrd="0" presId="urn:microsoft.com/office/officeart/2005/8/layout/vList5"/>
    <dgm:cxn modelId="{1D7810BF-FE43-4050-9728-E151FD475622}" type="presParOf" srcId="{B17E93F9-934D-4D5F-9E95-33F5971E5037}" destId="{5E94653F-6E3A-466B-866E-C0149A07CA40}" srcOrd="0" destOrd="0" presId="urn:microsoft.com/office/officeart/2005/8/layout/vList5"/>
    <dgm:cxn modelId="{11A9CB91-0B2C-4035-B86E-767BE8B5DD76}" type="presParOf" srcId="{B17E93F9-934D-4D5F-9E95-33F5971E5037}" destId="{FFAD5F7D-A880-40A0-AE9E-17C80DAA362D}"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ata7.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位置信息概述</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使用</a:t>
          </a:r>
          <a:r>
            <a:rPr lang="en-US" altLang="en-US" sz="2200" b="1" dirty="0" err="1" smtClean="0">
              <a:latin typeface="微软雅黑" panose="020B0503020204020204" pitchFamily="34" charset="-122"/>
              <a:ea typeface="微软雅黑" panose="020B0503020204020204" pitchFamily="34" charset="-122"/>
            </a:rPr>
            <a:t>Geolocation</a:t>
          </a:r>
          <a:r>
            <a:rPr lang="en-US" altLang="en-US" sz="2200" b="1" dirty="0" smtClean="0">
              <a:latin typeface="微软雅黑" panose="020B0503020204020204" pitchFamily="34" charset="-122"/>
              <a:ea typeface="微软雅黑" panose="020B0503020204020204" pitchFamily="34" charset="-122"/>
            </a:rPr>
            <a:t> API</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2"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2">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2"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2">
        <dgm:presLayoutVars>
          <dgm:bulletEnabled val="1"/>
        </dgm:presLayoutVars>
      </dgm:prSet>
      <dgm:spPr/>
      <dgm:t>
        <a:bodyPr/>
        <a:lstStyle/>
        <a:p>
          <a:endParaRPr lang="zh-CN" altLang="en-US"/>
        </a:p>
      </dgm:t>
    </dgm:pt>
  </dgm:ptLst>
  <dgm:cxnLst>
    <dgm:cxn modelId="{3F9EA91B-B68F-4C62-903F-27D5B23C46AE}" srcId="{3ACC6A0D-5AFA-43D3-924D-E42FFE9D8403}" destId="{87F80FA7-1FDC-4687-87AF-749CE58D823F}" srcOrd="0" destOrd="0" parTransId="{418358B0-A534-4E2B-B5ED-BE9E02895AFC}" sibTransId="{538F9D4A-8D14-42DB-88B8-D587CD58C2C0}"/>
    <dgm:cxn modelId="{407AC2B9-F650-4410-8040-699D309D0E9C}" type="presOf" srcId="{87F80FA7-1FDC-4687-87AF-749CE58D823F}" destId="{2381FA19-2733-48ED-ABAA-7EDFAF30A094}" srcOrd="0" destOrd="0" presId="urn:microsoft.com/office/officeart/2005/8/layout/vList5"/>
    <dgm:cxn modelId="{3C0C399A-9ED3-468C-88F0-1E03B704D6CD}" type="presOf" srcId="{9830C3A0-5D2B-4241-A3F9-9654D05F7988}" destId="{86239680-3CB0-4DF4-8F4D-801C589137CD}"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52AF3023-D549-4D9E-B224-0F61AD712855}" srcId="{BF9FE8BE-983E-41F9-B317-D7015F6F36FA}" destId="{802793A6-CBD1-4C70-9D1B-CC7A314A1196}" srcOrd="0" destOrd="0" parTransId="{FB94CFE1-91A4-46F6-B695-4FF57B7DD47A}" sibTransId="{FF49B0E6-18CB-42E6-9C2D-0F363079C3AE}"/>
    <dgm:cxn modelId="{020FB5F7-4CF3-4EDA-A119-7020D98AC48D}" type="presOf" srcId="{BF9FE8BE-983E-41F9-B317-D7015F6F36FA}" destId="{4CE170C5-6DE4-49AE-85C4-BB9332B44101}" srcOrd="0" destOrd="0" presId="urn:microsoft.com/office/officeart/2005/8/layout/vList5"/>
    <dgm:cxn modelId="{40531EE8-CBC5-47B9-8883-1415255A9769}" type="presOf" srcId="{3ACC6A0D-5AFA-43D3-924D-E42FFE9D8403}" destId="{78AD1182-6711-44B6-95D9-0543DA065073}"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9DD4646A-04DE-4851-AB04-23289F7AEBC6}" type="presOf" srcId="{802793A6-CBD1-4C70-9D1B-CC7A314A1196}" destId="{A0313DD0-A4E1-4D7E-AE20-031718C5CEC6}" srcOrd="0" destOrd="0" presId="urn:microsoft.com/office/officeart/2005/8/layout/vList5"/>
    <dgm:cxn modelId="{2189E5AE-A4EC-401C-BABC-9D8E5E15C595}" type="presParOf" srcId="{78AD1182-6711-44B6-95D9-0543DA065073}" destId="{0A5E051B-36E3-4708-B8E0-CEA45E5AFCA3}" srcOrd="0" destOrd="0" presId="urn:microsoft.com/office/officeart/2005/8/layout/vList5"/>
    <dgm:cxn modelId="{159CACA3-4A7A-43DD-934A-0F87741BF26C}" type="presParOf" srcId="{0A5E051B-36E3-4708-B8E0-CEA45E5AFCA3}" destId="{2381FA19-2733-48ED-ABAA-7EDFAF30A094}" srcOrd="0" destOrd="0" presId="urn:microsoft.com/office/officeart/2005/8/layout/vList5"/>
    <dgm:cxn modelId="{AF45D59C-C94A-4862-9722-0D0EF8992761}" type="presParOf" srcId="{0A5E051B-36E3-4708-B8E0-CEA45E5AFCA3}" destId="{86239680-3CB0-4DF4-8F4D-801C589137CD}" srcOrd="1" destOrd="0" presId="urn:microsoft.com/office/officeart/2005/8/layout/vList5"/>
    <dgm:cxn modelId="{2039CFDB-8B59-499A-8425-65FF18BE4FAA}" type="presParOf" srcId="{78AD1182-6711-44B6-95D9-0543DA065073}" destId="{4BBE333D-B468-4E16-8BE4-A0D75FB74CE7}" srcOrd="1" destOrd="0" presId="urn:microsoft.com/office/officeart/2005/8/layout/vList5"/>
    <dgm:cxn modelId="{D09389BE-8871-4031-8C1E-CAB3E483057B}" type="presParOf" srcId="{78AD1182-6711-44B6-95D9-0543DA065073}" destId="{FC592209-34A7-4F86-B4A3-CD2205180153}" srcOrd="2" destOrd="0" presId="urn:microsoft.com/office/officeart/2005/8/layout/vList5"/>
    <dgm:cxn modelId="{A908535B-6561-4E1D-AB14-610FCE9B72A3}" type="presParOf" srcId="{FC592209-34A7-4F86-B4A3-CD2205180153}" destId="{4CE170C5-6DE4-49AE-85C4-BB9332B44101}" srcOrd="0" destOrd="0" presId="urn:microsoft.com/office/officeart/2005/8/layout/vList5"/>
    <dgm:cxn modelId="{5AF3F852-6134-4128-A498-8B41AFE97A81}" type="presParOf" srcId="{FC592209-34A7-4F86-B4A3-CD2205180153}" destId="{A0313DD0-A4E1-4D7E-AE20-031718C5CEC6}"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B8D89E-A00E-4FA9-A86F-1AB5552CB263}" type="datetimeFigureOut">
              <a:rPr lang="zh-CN" altLang="en-US" smtClean="0"/>
              <a:pPr/>
              <a:t>2015-8-25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E305D-D936-42DC-880E-E3BC21E56424}" type="slidenum">
              <a:rPr lang="zh-CN" altLang="en-US" smtClean="0"/>
              <a:pPr/>
              <a:t>‹#›</a:t>
            </a:fld>
            <a:endParaRPr lang="zh-CN" altLang="en-US"/>
          </a:p>
        </p:txBody>
      </p:sp>
    </p:spTree>
    <p:extLst>
      <p:ext uri="{BB962C8B-B14F-4D97-AF65-F5344CB8AC3E}">
        <p14:creationId xmlns:p14="http://schemas.microsoft.com/office/powerpoint/2010/main" xmlns="" val="160456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en-US"/>
              <a:pPr/>
              <a:t>8/25/2015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extLst>
      <p:ext uri="{BB962C8B-B14F-4D97-AF65-F5344CB8AC3E}">
        <p14:creationId xmlns:p14="http://schemas.microsoft.com/office/powerpoint/2010/main" xmlns=""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xmlns="" val="191106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50</a:t>
            </a:fld>
            <a:endParaRPr lang="zh-CN" altLang="en-US"/>
          </a:p>
        </p:txBody>
      </p:sp>
    </p:spTree>
    <p:extLst>
      <p:ext uri="{BB962C8B-B14F-4D97-AF65-F5344CB8AC3E}">
        <p14:creationId xmlns:p14="http://schemas.microsoft.com/office/powerpoint/2010/main" xmlns="" val="4888751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145</a:t>
            </a:fld>
            <a:endParaRPr lang="en-US" altLang="zh-CN"/>
          </a:p>
        </p:txBody>
      </p:sp>
    </p:spTree>
    <p:extLst>
      <p:ext uri="{BB962C8B-B14F-4D97-AF65-F5344CB8AC3E}">
        <p14:creationId xmlns:p14="http://schemas.microsoft.com/office/powerpoint/2010/main" xmlns="" val="161456640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146</a:t>
            </a:fld>
            <a:endParaRPr lang="en-US" altLang="zh-CN"/>
          </a:p>
        </p:txBody>
      </p:sp>
    </p:spTree>
    <p:extLst>
      <p:ext uri="{BB962C8B-B14F-4D97-AF65-F5344CB8AC3E}">
        <p14:creationId xmlns:p14="http://schemas.microsoft.com/office/powerpoint/2010/main" xmlns="" val="39449053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147</a:t>
            </a:fld>
            <a:endParaRPr lang="en-US" altLang="zh-CN"/>
          </a:p>
        </p:txBody>
      </p:sp>
    </p:spTree>
    <p:extLst>
      <p:ext uri="{BB962C8B-B14F-4D97-AF65-F5344CB8AC3E}">
        <p14:creationId xmlns:p14="http://schemas.microsoft.com/office/powerpoint/2010/main" xmlns="" val="2677516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当定义</a:t>
            </a:r>
            <a:r>
              <a:rPr lang="en-US" sz="1200" kern="1200" dirty="0" smtClean="0">
                <a:solidFill>
                  <a:schemeClr val="tx1"/>
                </a:solidFill>
                <a:effectLst/>
                <a:latin typeface="+mn-lt"/>
                <a:ea typeface="+mn-ea"/>
                <a:cs typeface="+mn-cs"/>
              </a:rPr>
              <a:t>canvas</a:t>
            </a:r>
            <a:r>
              <a:rPr lang="zh-CN" altLang="en-US" sz="1200" kern="1200" dirty="0" smtClean="0">
                <a:solidFill>
                  <a:schemeClr val="tx1"/>
                </a:solidFill>
                <a:effectLst/>
                <a:latin typeface="+mn-lt"/>
                <a:ea typeface="+mn-ea"/>
                <a:cs typeface="+mn-cs"/>
              </a:rPr>
              <a:t>元素的尺寸时，最好通过</a:t>
            </a:r>
            <a:r>
              <a:rPr lang="en-US" sz="1200" kern="1200" dirty="0" smtClean="0">
                <a:solidFill>
                  <a:schemeClr val="tx1"/>
                </a:solidFill>
                <a:effectLst/>
                <a:latin typeface="+mn-lt"/>
                <a:ea typeface="+mn-ea"/>
                <a:cs typeface="+mn-cs"/>
              </a:rPr>
              <a:t>HTML</a:t>
            </a:r>
            <a:r>
              <a:rPr lang="zh-CN" altLang="en-US" sz="1200" kern="1200" dirty="0" smtClean="0">
                <a:solidFill>
                  <a:schemeClr val="tx1"/>
                </a:solidFill>
                <a:effectLst/>
                <a:latin typeface="+mn-lt"/>
                <a:ea typeface="+mn-ea"/>
                <a:cs typeface="+mn-cs"/>
              </a:rPr>
              <a:t>设置它的</a:t>
            </a:r>
            <a:r>
              <a:rPr lang="en-US" sz="1200" kern="1200" dirty="0" smtClean="0">
                <a:solidFill>
                  <a:schemeClr val="tx1"/>
                </a:solidFill>
                <a:effectLst/>
                <a:latin typeface="+mn-lt"/>
                <a:ea typeface="+mn-ea"/>
                <a:cs typeface="+mn-cs"/>
              </a:rPr>
              <a:t>width</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height</a:t>
            </a:r>
            <a:r>
              <a:rPr lang="zh-CN" altLang="en-US" sz="1200" kern="1200" dirty="0" smtClean="0">
                <a:solidFill>
                  <a:schemeClr val="tx1"/>
                </a:solidFill>
                <a:effectLst/>
                <a:latin typeface="+mn-lt"/>
                <a:ea typeface="+mn-ea"/>
                <a:cs typeface="+mn-cs"/>
              </a:rPr>
              <a:t>特性，因为通过</a:t>
            </a:r>
            <a:r>
              <a:rPr lang="en-US" sz="1200" kern="1200" dirty="0" smtClean="0">
                <a:solidFill>
                  <a:schemeClr val="tx1"/>
                </a:solidFill>
                <a:effectLst/>
                <a:latin typeface="+mn-lt"/>
                <a:ea typeface="+mn-ea"/>
                <a:cs typeface="+mn-cs"/>
              </a:rPr>
              <a:t>CSS</a:t>
            </a:r>
            <a:r>
              <a:rPr lang="zh-CN" altLang="en-US" sz="1200" kern="1200" dirty="0" smtClean="0">
                <a:solidFill>
                  <a:schemeClr val="tx1"/>
                </a:solidFill>
                <a:effectLst/>
                <a:latin typeface="+mn-lt"/>
                <a:ea typeface="+mn-ea"/>
                <a:cs typeface="+mn-cs"/>
              </a:rPr>
              <a:t>设置宽高会导致画布按比例缩放到你设置的值，</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这背后有它的逻辑原因：在</a:t>
            </a:r>
            <a:r>
              <a:rPr lang="en-US" sz="1200" kern="1200" dirty="0" smtClean="0">
                <a:solidFill>
                  <a:schemeClr val="tx1"/>
                </a:solidFill>
                <a:effectLst/>
                <a:latin typeface="+mn-lt"/>
                <a:ea typeface="+mn-ea"/>
                <a:cs typeface="+mn-cs"/>
              </a:rPr>
              <a:t>canvas</a:t>
            </a:r>
            <a:r>
              <a:rPr lang="zh-CN" altLang="en-US" sz="1200" kern="1200" dirty="0" smtClean="0">
                <a:solidFill>
                  <a:schemeClr val="tx1"/>
                </a:solidFill>
                <a:effectLst/>
                <a:latin typeface="+mn-lt"/>
                <a:ea typeface="+mn-ea"/>
                <a:cs typeface="+mn-cs"/>
              </a:rPr>
              <a:t>元素的内部存在一个名为</a:t>
            </a:r>
            <a:r>
              <a:rPr lang="en-US" sz="1200" kern="1200" dirty="0" smtClean="0">
                <a:solidFill>
                  <a:schemeClr val="tx1"/>
                </a:solidFill>
                <a:effectLst/>
                <a:latin typeface="+mn-lt"/>
                <a:ea typeface="+mn-ea"/>
                <a:cs typeface="+mn-cs"/>
              </a:rPr>
              <a:t>2d</a:t>
            </a:r>
            <a:r>
              <a:rPr lang="zh-CN" altLang="en-US" sz="1200" kern="1200" dirty="0" smtClean="0">
                <a:solidFill>
                  <a:schemeClr val="tx1"/>
                </a:solidFill>
                <a:effectLst/>
                <a:latin typeface="+mn-lt"/>
                <a:ea typeface="+mn-ea"/>
                <a:cs typeface="+mn-cs"/>
              </a:rPr>
              <a:t>渲染环境（</a:t>
            </a:r>
            <a:r>
              <a:rPr lang="en-US" sz="1200" kern="1200" dirty="0" smtClean="0">
                <a:solidFill>
                  <a:schemeClr val="tx1"/>
                </a:solidFill>
                <a:effectLst/>
                <a:latin typeface="+mn-lt"/>
                <a:ea typeface="+mn-ea"/>
                <a:cs typeface="+mn-cs"/>
              </a:rPr>
              <a:t>2d </a:t>
            </a:r>
            <a:r>
              <a:rPr lang="en-US" sz="1200" kern="1200" dirty="0" err="1" smtClean="0">
                <a:solidFill>
                  <a:schemeClr val="tx1"/>
                </a:solidFill>
                <a:effectLst/>
                <a:latin typeface="+mn-lt"/>
                <a:ea typeface="+mn-ea"/>
                <a:cs typeface="+mn-cs"/>
              </a:rPr>
              <a:t>redering</a:t>
            </a:r>
            <a:r>
              <a:rPr lang="en-US" sz="1200" kern="1200" dirty="0" smtClean="0">
                <a:solidFill>
                  <a:schemeClr val="tx1"/>
                </a:solidFill>
                <a:effectLst/>
                <a:latin typeface="+mn-lt"/>
                <a:ea typeface="+mn-ea"/>
                <a:cs typeface="+mn-cs"/>
              </a:rPr>
              <a:t> context</a:t>
            </a:r>
            <a:r>
              <a:rPr lang="zh-CN" altLang="en-US" sz="1200" kern="1200" dirty="0" smtClean="0">
                <a:solidFill>
                  <a:schemeClr val="tx1"/>
                </a:solidFill>
                <a:effectLst/>
                <a:latin typeface="+mn-lt"/>
                <a:ea typeface="+mn-ea"/>
                <a:cs typeface="+mn-cs"/>
              </a:rPr>
              <a:t>）的对象，所以，通过</a:t>
            </a:r>
            <a:r>
              <a:rPr lang="en-US" sz="1200" kern="1200" dirty="0" smtClean="0">
                <a:solidFill>
                  <a:schemeClr val="tx1"/>
                </a:solidFill>
                <a:effectLst/>
                <a:latin typeface="+mn-lt"/>
                <a:ea typeface="+mn-ea"/>
                <a:cs typeface="+mn-cs"/>
              </a:rPr>
              <a:t>CSS</a:t>
            </a:r>
            <a:r>
              <a:rPr lang="zh-CN" altLang="en-US" sz="1200" kern="1200" dirty="0" smtClean="0">
                <a:solidFill>
                  <a:schemeClr val="tx1"/>
                </a:solidFill>
                <a:effectLst/>
                <a:latin typeface="+mn-lt"/>
                <a:ea typeface="+mn-ea"/>
                <a:cs typeface="+mn-cs"/>
              </a:rPr>
              <a:t>设置画布尺寸会引起奇怪的效果。</a:t>
            </a:r>
            <a:endParaRPr 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F61EA0F-A667-4B49-8422-0062BC55E249}" type="slidenum">
              <a:rPr lang="en-US" smtClean="0"/>
              <a:pPr/>
              <a:t>51</a:t>
            </a:fld>
            <a:endParaRPr lang="en-US" altLang="zh-CN"/>
          </a:p>
        </p:txBody>
      </p:sp>
    </p:spTree>
    <p:extLst>
      <p:ext uri="{BB962C8B-B14F-4D97-AF65-F5344CB8AC3E}">
        <p14:creationId xmlns:p14="http://schemas.microsoft.com/office/powerpoint/2010/main" xmlns="" val="2035412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52</a:t>
            </a:fld>
            <a:endParaRPr lang="en-US" altLang="zh-CN"/>
          </a:p>
        </p:txBody>
      </p:sp>
    </p:spTree>
    <p:extLst>
      <p:ext uri="{BB962C8B-B14F-4D97-AF65-F5344CB8AC3E}">
        <p14:creationId xmlns:p14="http://schemas.microsoft.com/office/powerpoint/2010/main" xmlns="" val="147256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53</a:t>
            </a:fld>
            <a:endParaRPr lang="en-US" altLang="zh-CN"/>
          </a:p>
        </p:txBody>
      </p:sp>
    </p:spTree>
    <p:extLst>
      <p:ext uri="{BB962C8B-B14F-4D97-AF65-F5344CB8AC3E}">
        <p14:creationId xmlns:p14="http://schemas.microsoft.com/office/powerpoint/2010/main" xmlns="" val="310433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54</a:t>
            </a:fld>
            <a:endParaRPr lang="en-US" altLang="zh-CN"/>
          </a:p>
        </p:txBody>
      </p:sp>
    </p:spTree>
    <p:extLst>
      <p:ext uri="{BB962C8B-B14F-4D97-AF65-F5344CB8AC3E}">
        <p14:creationId xmlns:p14="http://schemas.microsoft.com/office/powerpoint/2010/main" xmlns="" val="401690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55</a:t>
            </a:fld>
            <a:endParaRPr lang="zh-CN" altLang="en-US"/>
          </a:p>
        </p:txBody>
      </p:sp>
    </p:spTree>
    <p:extLst>
      <p:ext uri="{BB962C8B-B14F-4D97-AF65-F5344CB8AC3E}">
        <p14:creationId xmlns:p14="http://schemas.microsoft.com/office/powerpoint/2010/main" xmlns="" val="3016753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56</a:t>
            </a:fld>
            <a:endParaRPr lang="zh-CN" altLang="en-US"/>
          </a:p>
        </p:txBody>
      </p:sp>
    </p:spTree>
    <p:extLst>
      <p:ext uri="{BB962C8B-B14F-4D97-AF65-F5344CB8AC3E}">
        <p14:creationId xmlns:p14="http://schemas.microsoft.com/office/powerpoint/2010/main" xmlns="" val="1762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57</a:t>
            </a:fld>
            <a:endParaRPr lang="zh-CN" altLang="en-US"/>
          </a:p>
        </p:txBody>
      </p:sp>
    </p:spTree>
    <p:extLst>
      <p:ext uri="{BB962C8B-B14F-4D97-AF65-F5344CB8AC3E}">
        <p14:creationId xmlns:p14="http://schemas.microsoft.com/office/powerpoint/2010/main" xmlns="" val="1259443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58</a:t>
            </a:fld>
            <a:endParaRPr lang="zh-CN" altLang="en-US"/>
          </a:p>
        </p:txBody>
      </p:sp>
    </p:spTree>
    <p:extLst>
      <p:ext uri="{BB962C8B-B14F-4D97-AF65-F5344CB8AC3E}">
        <p14:creationId xmlns:p14="http://schemas.microsoft.com/office/powerpoint/2010/main" xmlns="" val="1482288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59</a:t>
            </a:fld>
            <a:endParaRPr lang="zh-CN" altLang="en-US"/>
          </a:p>
        </p:txBody>
      </p:sp>
    </p:spTree>
    <p:extLst>
      <p:ext uri="{BB962C8B-B14F-4D97-AF65-F5344CB8AC3E}">
        <p14:creationId xmlns:p14="http://schemas.microsoft.com/office/powerpoint/2010/main" xmlns="" val="225493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15</a:t>
            </a:fld>
            <a:endParaRPr lang="zh-CN" altLang="en-US"/>
          </a:p>
        </p:txBody>
      </p:sp>
    </p:spTree>
    <p:extLst>
      <p:ext uri="{BB962C8B-B14F-4D97-AF65-F5344CB8AC3E}">
        <p14:creationId xmlns:p14="http://schemas.microsoft.com/office/powerpoint/2010/main" xmlns="" val="3323933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60</a:t>
            </a:fld>
            <a:endParaRPr lang="zh-CN" altLang="en-US"/>
          </a:p>
        </p:txBody>
      </p:sp>
    </p:spTree>
    <p:extLst>
      <p:ext uri="{BB962C8B-B14F-4D97-AF65-F5344CB8AC3E}">
        <p14:creationId xmlns:p14="http://schemas.microsoft.com/office/powerpoint/2010/main" xmlns="" val="3349655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61</a:t>
            </a:fld>
            <a:endParaRPr lang="zh-CN" altLang="en-US"/>
          </a:p>
        </p:txBody>
      </p:sp>
    </p:spTree>
    <p:extLst>
      <p:ext uri="{BB962C8B-B14F-4D97-AF65-F5344CB8AC3E}">
        <p14:creationId xmlns:p14="http://schemas.microsoft.com/office/powerpoint/2010/main" xmlns="" val="1390017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63</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64</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65</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66</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67</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68</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69</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26</a:t>
            </a:fld>
            <a:endParaRPr lang="en-US" altLang="zh-CN"/>
          </a:p>
        </p:txBody>
      </p:sp>
    </p:spTree>
    <p:extLst>
      <p:ext uri="{BB962C8B-B14F-4D97-AF65-F5344CB8AC3E}">
        <p14:creationId xmlns:p14="http://schemas.microsoft.com/office/powerpoint/2010/main" xmlns="" val="1791738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70</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71</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73</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74</a:t>
            </a:fld>
            <a:endParaRPr lang="zh-CN" altLang="en-US"/>
          </a:p>
        </p:txBody>
      </p:sp>
    </p:spTree>
    <p:extLst>
      <p:ext uri="{BB962C8B-B14F-4D97-AF65-F5344CB8AC3E}">
        <p14:creationId xmlns:p14="http://schemas.microsoft.com/office/powerpoint/2010/main" xmlns="" val="2813370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75</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76</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http://blog.csdn.net/clh604/article/details/8536059</a:t>
            </a:r>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77</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从画布中剪切 </a:t>
            </a:r>
            <a:r>
              <a:rPr lang="en-US" altLang="zh-CN" dirty="0" smtClean="0"/>
              <a:t>200*120 </a:t>
            </a:r>
            <a:r>
              <a:rPr lang="zh-CN" altLang="en-US" dirty="0" smtClean="0"/>
              <a:t>像素的矩形区域。然后，绘制绿色矩形。只有被剪切区域内的绿色矩形部分是可见的。</a:t>
            </a:r>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78</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79</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33</a:t>
            </a:fld>
            <a:endParaRPr lang="zh-CN" altLang="en-US"/>
          </a:p>
        </p:txBody>
      </p:sp>
    </p:spTree>
    <p:extLst>
      <p:ext uri="{BB962C8B-B14F-4D97-AF65-F5344CB8AC3E}">
        <p14:creationId xmlns:p14="http://schemas.microsoft.com/office/powerpoint/2010/main" xmlns="" val="2785408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80</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81</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83</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84</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85</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86</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87</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88</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89</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39</a:t>
            </a:fld>
            <a:endParaRPr lang="zh-CN" altLang="en-US"/>
          </a:p>
        </p:txBody>
      </p:sp>
    </p:spTree>
    <p:extLst>
      <p:ext uri="{BB962C8B-B14F-4D97-AF65-F5344CB8AC3E}">
        <p14:creationId xmlns:p14="http://schemas.microsoft.com/office/powerpoint/2010/main" xmlns="" val="38489391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90</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91</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93</a:t>
            </a:fld>
            <a:endParaRPr lang="zh-CN" altLang="en-US"/>
          </a:p>
        </p:txBody>
      </p:sp>
    </p:spTree>
    <p:extLst>
      <p:ext uri="{BB962C8B-B14F-4D97-AF65-F5344CB8AC3E}">
        <p14:creationId xmlns:p14="http://schemas.microsoft.com/office/powerpoint/2010/main" xmlns="" val="488875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94</a:t>
            </a:fld>
            <a:endParaRPr lang="zh-CN" altLang="en-US"/>
          </a:p>
        </p:txBody>
      </p:sp>
    </p:spTree>
    <p:extLst>
      <p:ext uri="{BB962C8B-B14F-4D97-AF65-F5344CB8AC3E}">
        <p14:creationId xmlns:p14="http://schemas.microsoft.com/office/powerpoint/2010/main" xmlns="" val="488875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95</a:t>
            </a:fld>
            <a:endParaRPr lang="zh-CN" altLang="en-US"/>
          </a:p>
        </p:txBody>
      </p:sp>
    </p:spTree>
    <p:extLst>
      <p:ext uri="{BB962C8B-B14F-4D97-AF65-F5344CB8AC3E}">
        <p14:creationId xmlns:p14="http://schemas.microsoft.com/office/powerpoint/2010/main" xmlns="" val="48887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96</a:t>
            </a:fld>
            <a:endParaRPr lang="zh-CN" altLang="en-US"/>
          </a:p>
        </p:txBody>
      </p:sp>
    </p:spTree>
    <p:extLst>
      <p:ext uri="{BB962C8B-B14F-4D97-AF65-F5344CB8AC3E}">
        <p14:creationId xmlns:p14="http://schemas.microsoft.com/office/powerpoint/2010/main" xmlns="" val="488875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97</a:t>
            </a:fld>
            <a:endParaRPr lang="zh-CN" altLang="en-US"/>
          </a:p>
        </p:txBody>
      </p:sp>
    </p:spTree>
    <p:extLst>
      <p:ext uri="{BB962C8B-B14F-4D97-AF65-F5344CB8AC3E}">
        <p14:creationId xmlns:p14="http://schemas.microsoft.com/office/powerpoint/2010/main" xmlns="" val="488875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98</a:t>
            </a:fld>
            <a:endParaRPr lang="zh-CN" altLang="en-US"/>
          </a:p>
        </p:txBody>
      </p:sp>
    </p:spTree>
    <p:extLst>
      <p:ext uri="{BB962C8B-B14F-4D97-AF65-F5344CB8AC3E}">
        <p14:creationId xmlns:p14="http://schemas.microsoft.com/office/powerpoint/2010/main" xmlns="" val="488875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99</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44</a:t>
            </a:fld>
            <a:endParaRPr lang="zh-CN" altLang="en-US"/>
          </a:p>
        </p:txBody>
      </p:sp>
    </p:spTree>
    <p:extLst>
      <p:ext uri="{BB962C8B-B14F-4D97-AF65-F5344CB8AC3E}">
        <p14:creationId xmlns:p14="http://schemas.microsoft.com/office/powerpoint/2010/main" xmlns="" val="6496975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100</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101</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103</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104</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105</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106</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107</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109</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110</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46</a:t>
            </a:fld>
            <a:endParaRPr lang="en-US" altLang="zh-CN"/>
          </a:p>
        </p:txBody>
      </p:sp>
    </p:spTree>
    <p:extLst>
      <p:ext uri="{BB962C8B-B14F-4D97-AF65-F5344CB8AC3E}">
        <p14:creationId xmlns:p14="http://schemas.microsoft.com/office/powerpoint/2010/main" xmlns="" val="35202114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111</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113</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114</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115</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117</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118</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119</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120</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121</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47</a:t>
            </a:fld>
            <a:endParaRPr lang="zh-CN" altLang="en-US"/>
          </a:p>
        </p:txBody>
      </p:sp>
    </p:spTree>
    <p:extLst>
      <p:ext uri="{BB962C8B-B14F-4D97-AF65-F5344CB8AC3E}">
        <p14:creationId xmlns:p14="http://schemas.microsoft.com/office/powerpoint/2010/main" xmlns="" val="23162918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123</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124</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125</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126</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127</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128</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129</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130</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131</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48</a:t>
            </a:fld>
            <a:endParaRPr lang="zh-CN" altLang="en-US"/>
          </a:p>
        </p:txBody>
      </p:sp>
    </p:spTree>
    <p:extLst>
      <p:ext uri="{BB962C8B-B14F-4D97-AF65-F5344CB8AC3E}">
        <p14:creationId xmlns:p14="http://schemas.microsoft.com/office/powerpoint/2010/main" xmlns="" val="28133707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132</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133</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134</a:t>
            </a:fld>
            <a:endParaRPr lang="zh-CN" altLang="en-US"/>
          </a:p>
        </p:txBody>
      </p:sp>
    </p:spTree>
    <p:extLst>
      <p:ext uri="{BB962C8B-B14F-4D97-AF65-F5344CB8AC3E}">
        <p14:creationId xmlns:p14="http://schemas.microsoft.com/office/powerpoint/2010/main" xmlns="" val="17739597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136</a:t>
            </a:fld>
            <a:endParaRPr lang="en-US" altLang="zh-CN"/>
          </a:p>
        </p:txBody>
      </p:sp>
    </p:spTree>
    <p:extLst>
      <p:ext uri="{BB962C8B-B14F-4D97-AF65-F5344CB8AC3E}">
        <p14:creationId xmlns:p14="http://schemas.microsoft.com/office/powerpoint/2010/main" xmlns="" val="21559303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138</a:t>
            </a:fld>
            <a:endParaRPr lang="en-US" altLang="zh-CN"/>
          </a:p>
        </p:txBody>
      </p:sp>
    </p:spTree>
    <p:extLst>
      <p:ext uri="{BB962C8B-B14F-4D97-AF65-F5344CB8AC3E}">
        <p14:creationId xmlns:p14="http://schemas.microsoft.com/office/powerpoint/2010/main" xmlns="" val="17658858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140</a:t>
            </a:fld>
            <a:endParaRPr lang="en-US" altLang="zh-CN"/>
          </a:p>
        </p:txBody>
      </p:sp>
    </p:spTree>
    <p:extLst>
      <p:ext uri="{BB962C8B-B14F-4D97-AF65-F5344CB8AC3E}">
        <p14:creationId xmlns:p14="http://schemas.microsoft.com/office/powerpoint/2010/main" xmlns="" val="85355747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141</a:t>
            </a:fld>
            <a:endParaRPr lang="en-US" altLang="zh-CN"/>
          </a:p>
        </p:txBody>
      </p:sp>
    </p:spTree>
    <p:extLst>
      <p:ext uri="{BB962C8B-B14F-4D97-AF65-F5344CB8AC3E}">
        <p14:creationId xmlns:p14="http://schemas.microsoft.com/office/powerpoint/2010/main" xmlns="" val="26899889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142</a:t>
            </a:fld>
            <a:endParaRPr lang="en-US" altLang="zh-CN"/>
          </a:p>
        </p:txBody>
      </p:sp>
    </p:spTree>
    <p:extLst>
      <p:ext uri="{BB962C8B-B14F-4D97-AF65-F5344CB8AC3E}">
        <p14:creationId xmlns:p14="http://schemas.microsoft.com/office/powerpoint/2010/main" xmlns="" val="4036959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143</a:t>
            </a:fld>
            <a:endParaRPr lang="en-US" altLang="zh-CN"/>
          </a:p>
        </p:txBody>
      </p:sp>
    </p:spTree>
    <p:extLst>
      <p:ext uri="{BB962C8B-B14F-4D97-AF65-F5344CB8AC3E}">
        <p14:creationId xmlns:p14="http://schemas.microsoft.com/office/powerpoint/2010/main" xmlns="" val="4257592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F61EA0F-A667-4B49-8422-0062BC55E249}" type="slidenum">
              <a:rPr lang="en-US" smtClean="0"/>
              <a:pPr/>
              <a:t>144</a:t>
            </a:fld>
            <a:endParaRPr lang="en-US" altLang="zh-CN"/>
          </a:p>
        </p:txBody>
      </p:sp>
    </p:spTree>
    <p:extLst>
      <p:ext uri="{BB962C8B-B14F-4D97-AF65-F5344CB8AC3E}">
        <p14:creationId xmlns:p14="http://schemas.microsoft.com/office/powerpoint/2010/main" xmlns="" val="2478865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Picture 2" descr="D:\SLIDEtoME\TP模板\新建文件夹 (3)\bg3-1.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2254"/>
            <a:ext cx="12192000" cy="685574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pPr/>
              <a:t>8/25/2015</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pPr/>
              <a:t>‹#›</a:t>
            </a:fld>
            <a:endParaRPr lang="en-US" altLang="zh-CN"/>
          </a:p>
        </p:txBody>
      </p:sp>
      <p:sp>
        <p:nvSpPr>
          <p:cNvPr id="12" name="标题 1"/>
          <p:cNvSpPr>
            <a:spLocks noGrp="1"/>
          </p:cNvSpPr>
          <p:nvPr>
            <p:ph type="ctrTitle"/>
          </p:nvPr>
        </p:nvSpPr>
        <p:spPr>
          <a:xfrm>
            <a:off x="1362075" y="3922028"/>
            <a:ext cx="10278382" cy="792088"/>
          </a:xfrm>
        </p:spPr>
        <p:txBody>
          <a:bodyPr>
            <a:noAutofit/>
          </a:bodyPr>
          <a:lstStyle>
            <a:lvl1pPr algn="l">
              <a:defRPr sz="6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3" name="副标题 2"/>
          <p:cNvSpPr>
            <a:spLocks noGrp="1"/>
          </p:cNvSpPr>
          <p:nvPr>
            <p:ph type="subTitle" idx="1"/>
          </p:nvPr>
        </p:nvSpPr>
        <p:spPr>
          <a:xfrm>
            <a:off x="3287032" y="5534030"/>
            <a:ext cx="8353425" cy="504056"/>
          </a:xfrm>
        </p:spPr>
        <p:txBody>
          <a:bodyPr>
            <a:normAutofit/>
          </a:bodyPr>
          <a:lstStyle>
            <a:lvl1pPr marL="0" indent="0" algn="r">
              <a:buNone/>
              <a:defRPr sz="2200" b="0">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xmlns="" val="17185494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9" name="Picture 2" descr="D:\SLIDEtoME\TP模板\新建文件夹 (3)\bg3-1.jpg"/>
          <p:cNvPicPr>
            <a:picLocks noChangeAspect="1" noChangeArrowheads="1"/>
          </p:cNvPicPr>
          <p:nvPr userDrawn="1"/>
        </p:nvPicPr>
        <p:blipFill rotWithShape="1">
          <a:blip r:embed="rId2" cstate="print">
            <a:extLst>
              <a:ext uri="{28A0092B-C50C-407E-A947-70E740481C1C}">
                <a14:useLocalDpi xmlns:a14="http://schemas.microsoft.com/office/drawing/2010/main" xmlns="" val="0"/>
              </a:ext>
            </a:extLst>
          </a:blip>
          <a:srcRect b="11233"/>
          <a:stretch/>
        </p:blipFill>
        <p:spPr bwMode="auto">
          <a:xfrm>
            <a:off x="0" y="759798"/>
            <a:ext cx="12192000" cy="609820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pPr/>
              <a:t>8/25/2015</a:t>
            </a:fld>
            <a:endParaRPr lang="en-US" altLang="en-US"/>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pPr/>
              <a:t>‹#›</a:t>
            </a:fld>
            <a:endParaRPr lang="en-US" altLang="zh-CN"/>
          </a:p>
        </p:txBody>
      </p:sp>
      <p:sp>
        <p:nvSpPr>
          <p:cNvPr id="10" name="标题 1"/>
          <p:cNvSpPr>
            <a:spLocks noGrp="1"/>
          </p:cNvSpPr>
          <p:nvPr>
            <p:ph type="title"/>
          </p:nvPr>
        </p:nvSpPr>
        <p:spPr>
          <a:xfrm>
            <a:off x="838200" y="871184"/>
            <a:ext cx="10323286" cy="1262416"/>
          </a:xfrm>
        </p:spPr>
        <p:txBody>
          <a:bodyPr anchor="t">
            <a:noAutofit/>
          </a:bodyPr>
          <a:lstStyle>
            <a:lvl1pPr algn="l">
              <a:defRPr sz="6400" b="1" cap="all">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3416081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en-US"/>
              <a:pPr/>
              <a:t>8/25/2015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9" name="标题 1"/>
          <p:cNvSpPr txBox="1">
            <a:spLocks/>
          </p:cNvSpPr>
          <p:nvPr userDrawn="1"/>
        </p:nvSpPr>
        <p:spPr>
          <a:xfrm>
            <a:off x="721316" y="0"/>
            <a:ext cx="10749367" cy="1332854"/>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endParaRPr lang="zh-CN" altLang="en-US" sz="5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858365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AF6959"/>
                </a:solidFill>
              </a:defRPr>
            </a:lvl1pPr>
          </a:lstStyle>
          <a:p>
            <a:r>
              <a:rPr lang="zh-CN" altLang="en-US" dirty="0" smtClean="0"/>
              <a:t>单击此处编辑母版标题样式</a:t>
            </a:r>
            <a:endParaRPr lang="zh-CN" dirty="0"/>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en-US"/>
              <a:pPr/>
              <a:t>8/25/2015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5656882" y="1709738"/>
            <a:ext cx="6535119" cy="3575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xmlns="" val="13356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en-US"/>
              <a:pPr/>
              <a:t>8/25/2015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xmlns="" val="332822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en-US"/>
              <a:pPr/>
              <a:t>8/25/2015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xmlns="" val="360602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en-US"/>
              <a:pPr/>
              <a:t>8/25/2015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xmlns="" val="10081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en-US"/>
              <a:pPr/>
              <a:t>8/25/2015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xmlns="" val="5969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en-US"/>
              <a:pPr/>
              <a:t>8/25/2015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10095346" y="0"/>
            <a:ext cx="20966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xmlns="" val="13022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8/25/2015</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dirty="0"/>
          </a:p>
        </p:txBody>
      </p:sp>
    </p:spTree>
    <p:extLst>
      <p:ext uri="{BB962C8B-B14F-4D97-AF65-F5344CB8AC3E}">
        <p14:creationId xmlns:p14="http://schemas.microsoft.com/office/powerpoint/2010/main" xmlns="" val="946754946"/>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62" r:id="rId3"/>
    <p:sldLayoutId id="2147483663" r:id="rId4"/>
    <p:sldLayoutId id="2147483664" r:id="rId5"/>
    <p:sldLayoutId id="2147483665" r:id="rId6"/>
    <p:sldLayoutId id="2147483666" r:id="rId7"/>
    <p:sldLayoutId id="2147483670" r:id="rId8"/>
    <p:sldLayoutId id="2147483671" r:id="rId9"/>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hyperlink" Target="http://www.w3.org/TR/webdatabase/" TargetMode="External"/><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7.gif"/></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0.gif"/></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87" y="1161470"/>
            <a:ext cx="10798628" cy="1117273"/>
          </a:xfrm>
        </p:spPr>
        <p:txBody>
          <a:bodyPr>
            <a:normAutofit/>
          </a:bodyPr>
          <a:lstStyle/>
          <a:p>
            <a:r>
              <a:rPr lang="en-US" altLang="zh-CN" dirty="0"/>
              <a:t>HTML5</a:t>
            </a:r>
            <a:r>
              <a:rPr lang="zh-CN" altLang="en-US" dirty="0"/>
              <a:t>进阶</a:t>
            </a:r>
            <a:endParaRPr lang="zh-CN" altLang="en-US" sz="6400" dirty="0"/>
          </a:p>
        </p:txBody>
      </p:sp>
      <p:sp>
        <p:nvSpPr>
          <p:cNvPr id="3" name="文本框 2"/>
          <p:cNvSpPr txBox="1"/>
          <p:nvPr/>
        </p:nvSpPr>
        <p:spPr>
          <a:xfrm>
            <a:off x="595086" y="4876802"/>
            <a:ext cx="10987314" cy="1344407"/>
          </a:xfrm>
          <a:prstGeom prst="rect">
            <a:avLst/>
          </a:prstGeom>
          <a:noFill/>
        </p:spPr>
        <p:txBody>
          <a:bodyPr wrap="square" rtlCol="0">
            <a:spAutoFit/>
          </a:bodyPr>
          <a:lstStyle/>
          <a:p>
            <a:pPr>
              <a:lnSpc>
                <a:spcPct val="200000"/>
              </a:lnSpc>
            </a:pPr>
            <a:r>
              <a:rPr lang="en-US" altLang="zh-CN" sz="2200" dirty="0">
                <a:solidFill>
                  <a:schemeClr val="bg1"/>
                </a:solidFill>
                <a:latin typeface="微软雅黑" panose="020B0503020204020204" pitchFamily="34" charset="-122"/>
                <a:ea typeface="微软雅黑" panose="020B0503020204020204" pitchFamily="34" charset="-122"/>
              </a:rPr>
              <a:t>HTML5</a:t>
            </a:r>
            <a:r>
              <a:rPr lang="zh-CN" altLang="en-US" sz="2200" dirty="0">
                <a:solidFill>
                  <a:schemeClr val="bg1"/>
                </a:solidFill>
                <a:latin typeface="微软雅黑" panose="020B0503020204020204" pitchFamily="34" charset="-122"/>
                <a:ea typeface="微软雅黑" panose="020B0503020204020204" pitchFamily="34" charset="-122"/>
              </a:rPr>
              <a:t>技术而今已不再陌生，不管是趋之若鹜，热情拥抱，还是远远张望，保持距离，</a:t>
            </a:r>
            <a:r>
              <a:rPr lang="en-US" altLang="zh-CN" sz="2200" dirty="0">
                <a:solidFill>
                  <a:schemeClr val="bg1"/>
                </a:solidFill>
                <a:latin typeface="微软雅黑" panose="020B0503020204020204" pitchFamily="34" charset="-122"/>
                <a:ea typeface="微软雅黑" panose="020B0503020204020204" pitchFamily="34" charset="-122"/>
              </a:rPr>
              <a:t>HTML5</a:t>
            </a:r>
            <a:r>
              <a:rPr lang="zh-CN" altLang="en-US" sz="2200" dirty="0">
                <a:solidFill>
                  <a:schemeClr val="bg1"/>
                </a:solidFill>
                <a:latin typeface="微软雅黑" panose="020B0503020204020204" pitchFamily="34" charset="-122"/>
                <a:ea typeface="微软雅黑" panose="020B0503020204020204" pitchFamily="34" charset="-122"/>
              </a:rPr>
              <a:t>都是技术论坛热门的</a:t>
            </a:r>
            <a:r>
              <a:rPr lang="zh-CN" altLang="en-US" sz="2200" dirty="0" smtClean="0">
                <a:solidFill>
                  <a:schemeClr val="bg1"/>
                </a:solidFill>
                <a:latin typeface="微软雅黑" panose="020B0503020204020204" pitchFamily="34" charset="-122"/>
                <a:ea typeface="微软雅黑" panose="020B0503020204020204" pitchFamily="34" charset="-122"/>
              </a:rPr>
              <a:t>话题。</a:t>
            </a:r>
            <a:endParaRPr lang="zh-CN" altLang="en-US" sz="2200" dirty="0">
              <a:solidFill>
                <a:schemeClr val="bg1"/>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37895" y="222658"/>
            <a:ext cx="2910686" cy="29106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6961741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HTML5</a:t>
            </a:r>
            <a:r>
              <a:rPr lang="zh-CN" altLang="en-US" sz="4000" b="1" dirty="0">
                <a:latin typeface="微软雅黑" panose="020B0503020204020204" pitchFamily="34" charset="-122"/>
                <a:ea typeface="微软雅黑" panose="020B0503020204020204" pitchFamily="34" charset="-122"/>
              </a:rPr>
              <a:t>的新特性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离线存储</a:t>
            </a:r>
          </a:p>
        </p:txBody>
      </p:sp>
      <p:sp>
        <p:nvSpPr>
          <p:cNvPr id="4" name="内容占位符 3"/>
          <p:cNvSpPr>
            <a:spLocks noGrp="1"/>
          </p:cNvSpPr>
          <p:nvPr>
            <p:ph idx="1"/>
          </p:nvPr>
        </p:nvSpPr>
        <p:spPr>
          <a:xfrm>
            <a:off x="609441" y="1517072"/>
            <a:ext cx="10969943" cy="3283528"/>
          </a:xfrm>
        </p:spPr>
        <p:txBody>
          <a:bodyPr>
            <a:noAutofit/>
          </a:bodyPr>
          <a:lstStyle/>
          <a:p>
            <a:r>
              <a:rPr lang="en-US"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的</a:t>
            </a:r>
            <a:r>
              <a:rPr lang="en-US" sz="2200" dirty="0">
                <a:solidFill>
                  <a:schemeClr val="tx1"/>
                </a:solidFill>
                <a:latin typeface="微软雅黑" panose="020B0503020204020204" pitchFamily="34" charset="-122"/>
                <a:ea typeface="微软雅黑" panose="020B0503020204020204" pitchFamily="34" charset="-122"/>
              </a:rPr>
              <a:t>web storage API </a:t>
            </a:r>
            <a:r>
              <a:rPr lang="zh-CN" altLang="en-US" sz="2200" dirty="0">
                <a:solidFill>
                  <a:schemeClr val="tx1"/>
                </a:solidFill>
                <a:latin typeface="微软雅黑" panose="020B0503020204020204" pitchFamily="34" charset="-122"/>
                <a:ea typeface="微软雅黑" panose="020B0503020204020204" pitchFamily="34" charset="-122"/>
              </a:rPr>
              <a:t>采用了离线缓存，会生成一个清单文件（</a:t>
            </a:r>
            <a:r>
              <a:rPr lang="en-US" sz="2200" dirty="0">
                <a:solidFill>
                  <a:schemeClr val="tx1"/>
                </a:solidFill>
                <a:latin typeface="微软雅黑" panose="020B0503020204020204" pitchFamily="34" charset="-122"/>
                <a:ea typeface="微软雅黑" panose="020B0503020204020204" pitchFamily="34" charset="-122"/>
              </a:rPr>
              <a:t>manifest file</a:t>
            </a:r>
            <a:r>
              <a:rPr lang="zh-CN" altLang="en-US" sz="2200" dirty="0" smtClean="0">
                <a:solidFill>
                  <a:schemeClr val="tx1"/>
                </a:solidFill>
                <a:latin typeface="微软雅黑" panose="020B0503020204020204" pitchFamily="34" charset="-122"/>
                <a:ea typeface="微软雅黑" panose="020B0503020204020204" pitchFamily="34" charset="-122"/>
              </a:rPr>
              <a:t>），这个</a:t>
            </a:r>
            <a:r>
              <a:rPr lang="zh-CN" altLang="en-US" sz="2200" dirty="0">
                <a:solidFill>
                  <a:schemeClr val="tx1"/>
                </a:solidFill>
                <a:latin typeface="微软雅黑" panose="020B0503020204020204" pitchFamily="34" charset="-122"/>
                <a:ea typeface="微软雅黑" panose="020B0503020204020204" pitchFamily="34" charset="-122"/>
              </a:rPr>
              <a:t>清单文件实质就是一系列的</a:t>
            </a:r>
            <a:r>
              <a:rPr lang="en-US" sz="2200" dirty="0">
                <a:solidFill>
                  <a:schemeClr val="tx1"/>
                </a:solidFill>
                <a:latin typeface="微软雅黑" panose="020B0503020204020204" pitchFamily="34" charset="-122"/>
                <a:ea typeface="微软雅黑" panose="020B0503020204020204" pitchFamily="34" charset="-122"/>
              </a:rPr>
              <a:t>URL</a:t>
            </a:r>
            <a:r>
              <a:rPr lang="zh-CN" altLang="en-US" sz="2200" dirty="0">
                <a:solidFill>
                  <a:schemeClr val="tx1"/>
                </a:solidFill>
                <a:latin typeface="微软雅黑" panose="020B0503020204020204" pitchFamily="34" charset="-122"/>
                <a:ea typeface="微软雅黑" panose="020B0503020204020204" pitchFamily="34" charset="-122"/>
              </a:rPr>
              <a:t>列表文件，这些</a:t>
            </a:r>
            <a:r>
              <a:rPr lang="en-US" sz="2200" dirty="0">
                <a:solidFill>
                  <a:schemeClr val="tx1"/>
                </a:solidFill>
                <a:latin typeface="微软雅黑" panose="020B0503020204020204" pitchFamily="34" charset="-122"/>
                <a:ea typeface="微软雅黑" panose="020B0503020204020204" pitchFamily="34" charset="-122"/>
              </a:rPr>
              <a:t>URL</a:t>
            </a:r>
            <a:r>
              <a:rPr lang="zh-CN" altLang="en-US" sz="2200" dirty="0">
                <a:solidFill>
                  <a:schemeClr val="tx1"/>
                </a:solidFill>
                <a:latin typeface="微软雅黑" panose="020B0503020204020204" pitchFamily="34" charset="-122"/>
                <a:ea typeface="微软雅黑" panose="020B0503020204020204" pitchFamily="34" charset="-122"/>
              </a:rPr>
              <a:t>分别指向页面当中的</a:t>
            </a:r>
            <a:r>
              <a:rPr lang="en-US" sz="2200" dirty="0" err="1">
                <a:solidFill>
                  <a:schemeClr val="tx1"/>
                </a:solidFill>
                <a:latin typeface="微软雅黑" panose="020B0503020204020204" pitchFamily="34" charset="-122"/>
                <a:ea typeface="微软雅黑" panose="020B0503020204020204" pitchFamily="34" charset="-122"/>
              </a:rPr>
              <a:t>HTML,CSS,Javascrpit</a:t>
            </a:r>
            <a:r>
              <a:rPr lang="en-US"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图片等相关内容。当使用离线应用时，应用会引入这一清单文件，浏览器会读取这一文件，下载相应的文件，并将其缓存到本地。使得这些</a:t>
            </a:r>
            <a:r>
              <a:rPr lang="en-US"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应用能够脱离网络使用，而用户在离线时的更改也同样会映射到清单文件中，并在重新连线之后将更改返回应用，工作方式与我们现在所使用的网盘有着异曲同工之处。</a:t>
            </a:r>
            <a:endParaRPr lang="en-US" sz="22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cstate="print"/>
          <a:stretch>
            <a:fillRect/>
          </a:stretch>
        </p:blipFill>
        <p:spPr>
          <a:xfrm>
            <a:off x="2228416" y="4546023"/>
            <a:ext cx="5781675" cy="2400300"/>
          </a:xfrm>
          <a:prstGeom prst="rect">
            <a:avLst/>
          </a:prstGeom>
        </p:spPr>
      </p:pic>
    </p:spTree>
    <p:extLst>
      <p:ext uri="{BB962C8B-B14F-4D97-AF65-F5344CB8AC3E}">
        <p14:creationId xmlns:p14="http://schemas.microsoft.com/office/powerpoint/2010/main" xmlns="" val="2150409082"/>
      </p:ext>
    </p:extLst>
  </p:cSld>
  <p:clrMapOvr>
    <a:masterClrMapping/>
  </p:clrMapOvr>
  <p:transition spd="slow">
    <p:wip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绘图</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r>
              <a:rPr lang="en-US" altLang="zh-CN" sz="2200" dirty="0" smtClean="0">
                <a:solidFill>
                  <a:schemeClr val="tx1"/>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c=</a:t>
            </a:r>
            <a:r>
              <a:rPr lang="en-US" altLang="zh-CN" sz="18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myCanvas</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cxt</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c.getContext</a:t>
            </a:r>
            <a:r>
              <a:rPr lang="en-US" altLang="zh-CN" sz="1800" dirty="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img</a:t>
            </a:r>
            <a:r>
              <a:rPr lang="en-US" altLang="zh-CN" sz="1800" dirty="0">
                <a:solidFill>
                  <a:schemeClr val="accent2"/>
                </a:solidFill>
                <a:latin typeface="微软雅黑" panose="020B0503020204020204" pitchFamily="34" charset="-122"/>
                <a:ea typeface="微软雅黑" panose="020B0503020204020204" pitchFamily="34" charset="-122"/>
              </a:rPr>
              <a:t>=new Image()</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img.src</a:t>
            </a:r>
            <a:r>
              <a:rPr lang="en-US" altLang="zh-CN" sz="1800" dirty="0">
                <a:solidFill>
                  <a:schemeClr val="accent2"/>
                </a:solidFill>
                <a:latin typeface="微软雅黑" panose="020B0503020204020204" pitchFamily="34" charset="-122"/>
                <a:ea typeface="微软雅黑" panose="020B0503020204020204" pitchFamily="34" charset="-122"/>
              </a:rPr>
              <a:t>="flower.png"</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cxt.drawImage</a:t>
            </a:r>
            <a:r>
              <a:rPr lang="en-US" altLang="zh-CN" sz="1800" dirty="0">
                <a:solidFill>
                  <a:schemeClr val="accent2"/>
                </a:solidFill>
                <a:latin typeface="微软雅黑" panose="020B0503020204020204" pitchFamily="34" charset="-122"/>
                <a:ea typeface="微软雅黑" panose="020B0503020204020204" pitchFamily="34" charset="-122"/>
              </a:rPr>
              <a:t>(img,0,0</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87540" y="3194685"/>
            <a:ext cx="20574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19326296"/>
      </p:ext>
    </p:extLst>
  </p:cSld>
  <p:clrMapOvr>
    <a:masterClrMapping/>
  </p:clrMapOvr>
  <p:transition spd="slow">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图像平铺</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smtClean="0">
                <a:solidFill>
                  <a:schemeClr val="tx1"/>
                </a:solidFill>
                <a:latin typeface="微软雅黑" panose="020B0503020204020204" pitchFamily="34" charset="-122"/>
                <a:ea typeface="微软雅黑" panose="020B0503020204020204" pitchFamily="34" charset="-122"/>
              </a:rPr>
              <a:t>Canvas </a:t>
            </a:r>
            <a:r>
              <a:rPr lang="zh-CN" altLang="en-US" sz="2200" dirty="0" smtClean="0">
                <a:solidFill>
                  <a:schemeClr val="tx1"/>
                </a:solidFill>
                <a:latin typeface="微软雅黑" panose="020B0503020204020204" pitchFamily="34" charset="-122"/>
                <a:ea typeface="微软雅黑" panose="020B0503020204020204" pitchFamily="34" charset="-122"/>
              </a:rPr>
              <a:t>用</a:t>
            </a:r>
            <a:r>
              <a:rPr lang="en-US" altLang="zh-CN" sz="2200" dirty="0" err="1">
                <a:solidFill>
                  <a:schemeClr val="tx1"/>
                </a:solidFill>
                <a:latin typeface="微软雅黑" panose="020B0503020204020204" pitchFamily="34" charset="-122"/>
                <a:ea typeface="微软雅黑" panose="020B0503020204020204" pitchFamily="34" charset="-122"/>
              </a:rPr>
              <a:t>createPattern</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方法给</a:t>
            </a:r>
            <a:r>
              <a:rPr lang="zh-CN" altLang="en-US" sz="2200" dirty="0">
                <a:solidFill>
                  <a:schemeClr val="tx1"/>
                </a:solidFill>
                <a:latin typeface="微软雅黑" panose="020B0503020204020204" pitchFamily="34" charset="-122"/>
                <a:ea typeface="微软雅黑" panose="020B0503020204020204" pitchFamily="34" charset="-122"/>
              </a:rPr>
              <a:t>指定的图形铺上指定的</a:t>
            </a:r>
            <a:r>
              <a:rPr lang="zh-CN" altLang="en-US" sz="2200" dirty="0" smtClean="0">
                <a:solidFill>
                  <a:schemeClr val="tx1"/>
                </a:solidFill>
                <a:latin typeface="微软雅黑" panose="020B0503020204020204" pitchFamily="34" charset="-122"/>
                <a:ea typeface="微软雅黑" panose="020B0503020204020204" pitchFamily="34" charset="-122"/>
              </a:rPr>
              <a:t>图像，</a:t>
            </a:r>
            <a:r>
              <a:rPr lang="zh-CN" altLang="en-US" sz="2200" dirty="0">
                <a:solidFill>
                  <a:schemeClr val="tx1"/>
                </a:solidFill>
                <a:latin typeface="微软雅黑" panose="020B0503020204020204" pitchFamily="34" charset="-122"/>
                <a:ea typeface="微软雅黑" panose="020B0503020204020204" pitchFamily="34" charset="-122"/>
              </a:rPr>
              <a:t>这与</a:t>
            </a:r>
            <a:r>
              <a:rPr lang="en-US" altLang="zh-CN" sz="2200" dirty="0">
                <a:solidFill>
                  <a:schemeClr val="tx1"/>
                </a:solidFill>
                <a:latin typeface="微软雅黑" panose="020B0503020204020204" pitchFamily="34" charset="-122"/>
                <a:ea typeface="微软雅黑" panose="020B0503020204020204" pitchFamily="34" charset="-122"/>
              </a:rPr>
              <a:t>CSS</a:t>
            </a:r>
            <a:r>
              <a:rPr lang="zh-CN" altLang="en-US" sz="2200" dirty="0">
                <a:solidFill>
                  <a:schemeClr val="tx1"/>
                </a:solidFill>
                <a:latin typeface="微软雅黑" panose="020B0503020204020204" pitchFamily="34" charset="-122"/>
                <a:ea typeface="微软雅黑" panose="020B0503020204020204" pitchFamily="34" charset="-122"/>
              </a:rPr>
              <a:t>中</a:t>
            </a:r>
            <a:r>
              <a:rPr lang="en-US" altLang="zh-CN" sz="2200" dirty="0">
                <a:solidFill>
                  <a:schemeClr val="tx1"/>
                </a:solidFill>
                <a:latin typeface="微软雅黑" panose="020B0503020204020204" pitchFamily="34" charset="-122"/>
                <a:ea typeface="微软雅黑" panose="020B0503020204020204" pitchFamily="34" charset="-122"/>
              </a:rPr>
              <a:t>background</a:t>
            </a:r>
            <a:r>
              <a:rPr lang="zh-CN" altLang="en-US" sz="2200" dirty="0">
                <a:solidFill>
                  <a:schemeClr val="tx1"/>
                </a:solidFill>
                <a:latin typeface="微软雅黑" panose="020B0503020204020204" pitchFamily="34" charset="-122"/>
                <a:ea typeface="微软雅黑" panose="020B0503020204020204" pitchFamily="34" charset="-122"/>
              </a:rPr>
              <a:t>属性的作用有点类似。</a:t>
            </a:r>
            <a:r>
              <a:rPr lang="en-US" altLang="zh-CN" sz="2200" dirty="0" err="1" smtClean="0">
                <a:solidFill>
                  <a:schemeClr val="tx1"/>
                </a:solidFill>
                <a:latin typeface="微软雅黑" panose="020B0503020204020204" pitchFamily="34" charset="-122"/>
                <a:ea typeface="微软雅黑" panose="020B0503020204020204" pitchFamily="34" charset="-122"/>
              </a:rPr>
              <a:t>CanvasPattern</a:t>
            </a:r>
            <a:r>
              <a:rPr lang="zh-CN" altLang="en-US" sz="2200" dirty="0" smtClean="0">
                <a:solidFill>
                  <a:schemeClr val="tx1"/>
                </a:solidFill>
                <a:latin typeface="微软雅黑" panose="020B0503020204020204" pitchFamily="34" charset="-122"/>
                <a:ea typeface="微软雅黑" panose="020B0503020204020204" pitchFamily="34" charset="-122"/>
              </a:rPr>
              <a:t>对象</a:t>
            </a:r>
            <a:r>
              <a:rPr lang="zh-CN" altLang="en-US" sz="2200" dirty="0">
                <a:solidFill>
                  <a:schemeClr val="tx1"/>
                </a:solidFill>
                <a:latin typeface="微软雅黑" panose="020B0503020204020204" pitchFamily="34" charset="-122"/>
                <a:ea typeface="微软雅黑" panose="020B0503020204020204" pitchFamily="34" charset="-122"/>
              </a:rPr>
              <a:t>就表示平铺图像所采用的</a:t>
            </a:r>
            <a:r>
              <a:rPr lang="zh-CN" altLang="en-US" sz="2200" dirty="0" smtClean="0">
                <a:solidFill>
                  <a:schemeClr val="tx1"/>
                </a:solidFill>
                <a:latin typeface="微软雅黑" panose="020B0503020204020204" pitchFamily="34" charset="-122"/>
                <a:ea typeface="微软雅黑" panose="020B0503020204020204" pitchFamily="34" charset="-122"/>
              </a:rPr>
              <a:t>模式。</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2200" dirty="0" err="1">
                <a:solidFill>
                  <a:schemeClr val="accent2"/>
                </a:solidFill>
                <a:latin typeface="微软雅黑" panose="020B0503020204020204" pitchFamily="34" charset="-122"/>
                <a:ea typeface="微软雅黑" panose="020B0503020204020204" pitchFamily="34" charset="-122"/>
              </a:rPr>
              <a:t>context.createPattern</a:t>
            </a:r>
            <a:r>
              <a:rPr lang="en-US" altLang="zh-CN" sz="2200" dirty="0">
                <a:solidFill>
                  <a:schemeClr val="accent2"/>
                </a:solidFill>
                <a:latin typeface="微软雅黑" panose="020B0503020204020204" pitchFamily="34" charset="-122"/>
                <a:ea typeface="微软雅黑" panose="020B0503020204020204" pitchFamily="34" charset="-122"/>
              </a:rPr>
              <a:t>(image,"</a:t>
            </a:r>
            <a:r>
              <a:rPr lang="en-US" altLang="zh-CN" sz="2200" dirty="0" err="1">
                <a:solidFill>
                  <a:schemeClr val="accent2"/>
                </a:solidFill>
                <a:latin typeface="微软雅黑" panose="020B0503020204020204" pitchFamily="34" charset="-122"/>
                <a:ea typeface="微软雅黑" panose="020B0503020204020204" pitchFamily="34" charset="-122"/>
              </a:rPr>
              <a:t>repeat|repeat-x|repeat-y|no-repeat</a:t>
            </a:r>
            <a:r>
              <a:rPr lang="en-US" altLang="zh-CN" sz="2200" dirty="0" smtClean="0">
                <a:solidFill>
                  <a:schemeClr val="accent2"/>
                </a:solidFill>
                <a:latin typeface="微软雅黑" panose="020B0503020204020204" pitchFamily="34" charset="-122"/>
                <a:ea typeface="微软雅黑" panose="020B0503020204020204" pitchFamily="34" charset="-122"/>
              </a:rPr>
              <a:t>");</a:t>
            </a:r>
            <a:endParaRPr lang="en-US" altLang="zh-CN" sz="22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参数值：</a:t>
            </a:r>
          </a:p>
          <a:p>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962750159"/>
              </p:ext>
            </p:extLst>
          </p:nvPr>
        </p:nvGraphicFramePr>
        <p:xfrm>
          <a:off x="751840" y="3746076"/>
          <a:ext cx="5831840" cy="2312670"/>
        </p:xfrm>
        <a:graphic>
          <a:graphicData uri="http://schemas.openxmlformats.org/drawingml/2006/table">
            <a:tbl>
              <a:tblPr firstRow="1" bandRow="1">
                <a:tableStyleId>{5C22544A-7EE6-4342-B048-85BDC9FD1C3A}</a:tableStyleId>
              </a:tblPr>
              <a:tblGrid>
                <a:gridCol w="1499870"/>
                <a:gridCol w="4331970"/>
              </a:tblGrid>
              <a:tr h="347874">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dirty="0">
                          <a:effectLst/>
                          <a:latin typeface="微软雅黑" pitchFamily="34" charset="-122"/>
                          <a:ea typeface="微软雅黑" pitchFamily="34" charset="-122"/>
                        </a:rPr>
                        <a:t>描述</a:t>
                      </a:r>
                    </a:p>
                  </a:txBody>
                  <a:tcPr marL="57150" marR="142875" marT="47625" marB="47625" anchor="ctr"/>
                </a:tc>
              </a:tr>
              <a:tr h="347874">
                <a:tc>
                  <a:txBody>
                    <a:bodyPr/>
                    <a:lstStyle/>
                    <a:p>
                      <a:pPr fontAlgn="t"/>
                      <a:r>
                        <a:rPr lang="en-US" i="1" dirty="0">
                          <a:effectLst/>
                          <a:latin typeface="微软雅黑" pitchFamily="34" charset="-122"/>
                          <a:ea typeface="微软雅黑" pitchFamily="34" charset="-122"/>
                        </a:rPr>
                        <a:t>image</a:t>
                      </a:r>
                      <a:endParaRPr lang="en-US"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规定要使用的图片、画布或视频元素。</a:t>
                      </a:r>
                    </a:p>
                  </a:txBody>
                  <a:tcPr marL="57150" marR="142875" marT="57150" marB="57150" anchor="ctr"/>
                </a:tc>
              </a:tr>
              <a:tr h="347874">
                <a:tc>
                  <a:txBody>
                    <a:bodyPr/>
                    <a:lstStyle/>
                    <a:p>
                      <a:pPr fontAlgn="t"/>
                      <a:r>
                        <a:rPr lang="en-US">
                          <a:effectLst/>
                          <a:latin typeface="微软雅黑" pitchFamily="34" charset="-122"/>
                          <a:ea typeface="微软雅黑" pitchFamily="34" charset="-122"/>
                        </a:rPr>
                        <a:t>repeat</a:t>
                      </a:r>
                    </a:p>
                  </a:txBody>
                  <a:tcPr marL="57150" marR="142875" marT="57150" marB="57150" anchor="ctr"/>
                </a:tc>
                <a:tc>
                  <a:txBody>
                    <a:bodyPr/>
                    <a:lstStyle/>
                    <a:p>
                      <a:pPr fontAlgn="t"/>
                      <a:r>
                        <a:rPr lang="zh-CN" altLang="en-US">
                          <a:effectLst/>
                          <a:latin typeface="微软雅黑" pitchFamily="34" charset="-122"/>
                          <a:ea typeface="微软雅黑" pitchFamily="34" charset="-122"/>
                        </a:rPr>
                        <a:t>默认。该模式在水平和垂直方向重复。</a:t>
                      </a:r>
                    </a:p>
                  </a:txBody>
                  <a:tcPr marL="57150" marR="142875" marT="57150" marB="57150" anchor="ctr"/>
                </a:tc>
              </a:tr>
              <a:tr h="347874">
                <a:tc>
                  <a:txBody>
                    <a:bodyPr/>
                    <a:lstStyle/>
                    <a:p>
                      <a:pPr fontAlgn="t"/>
                      <a:r>
                        <a:rPr lang="en-US">
                          <a:effectLst/>
                          <a:latin typeface="微软雅黑" pitchFamily="34" charset="-122"/>
                          <a:ea typeface="微软雅黑" pitchFamily="34" charset="-122"/>
                        </a:rPr>
                        <a:t>repeat-x</a:t>
                      </a:r>
                    </a:p>
                  </a:txBody>
                  <a:tcPr marL="57150" marR="142875" marT="57150" marB="57150" anchor="ctr"/>
                </a:tc>
                <a:tc>
                  <a:txBody>
                    <a:bodyPr/>
                    <a:lstStyle/>
                    <a:p>
                      <a:pPr fontAlgn="t"/>
                      <a:r>
                        <a:rPr lang="zh-CN" altLang="en-US">
                          <a:effectLst/>
                          <a:latin typeface="微软雅黑" pitchFamily="34" charset="-122"/>
                          <a:ea typeface="微软雅黑" pitchFamily="34" charset="-122"/>
                        </a:rPr>
                        <a:t>该模式只在水平方向重复。</a:t>
                      </a:r>
                    </a:p>
                  </a:txBody>
                  <a:tcPr marL="57150" marR="142875" marT="57150" marB="57150" anchor="ctr"/>
                </a:tc>
              </a:tr>
              <a:tr h="347874">
                <a:tc>
                  <a:txBody>
                    <a:bodyPr/>
                    <a:lstStyle/>
                    <a:p>
                      <a:pPr fontAlgn="t"/>
                      <a:r>
                        <a:rPr lang="en-US">
                          <a:effectLst/>
                          <a:latin typeface="微软雅黑" pitchFamily="34" charset="-122"/>
                          <a:ea typeface="微软雅黑" pitchFamily="34" charset="-122"/>
                        </a:rPr>
                        <a:t>repeat-y</a:t>
                      </a:r>
                    </a:p>
                  </a:txBody>
                  <a:tcPr marL="57150" marR="142875" marT="57150" marB="57150" anchor="ctr"/>
                </a:tc>
                <a:tc>
                  <a:txBody>
                    <a:bodyPr/>
                    <a:lstStyle/>
                    <a:p>
                      <a:pPr fontAlgn="t"/>
                      <a:r>
                        <a:rPr lang="zh-CN" altLang="en-US">
                          <a:effectLst/>
                          <a:latin typeface="微软雅黑" pitchFamily="34" charset="-122"/>
                          <a:ea typeface="微软雅黑" pitchFamily="34" charset="-122"/>
                        </a:rPr>
                        <a:t>该模式只在垂直方向重复。</a:t>
                      </a:r>
                    </a:p>
                  </a:txBody>
                  <a:tcPr marL="57150" marR="142875" marT="57150" marB="57150" anchor="ctr"/>
                </a:tc>
              </a:tr>
              <a:tr h="347874">
                <a:tc>
                  <a:txBody>
                    <a:bodyPr/>
                    <a:lstStyle/>
                    <a:p>
                      <a:pPr fontAlgn="t"/>
                      <a:r>
                        <a:rPr lang="en-US">
                          <a:effectLst/>
                          <a:latin typeface="微软雅黑" pitchFamily="34" charset="-122"/>
                          <a:ea typeface="微软雅黑" pitchFamily="34" charset="-122"/>
                        </a:rPr>
                        <a:t>no-repeat</a:t>
                      </a:r>
                    </a:p>
                  </a:txBody>
                  <a:tcPr marL="57150" marR="142875" marT="57150" marB="57150" anchor="ctr"/>
                </a:tc>
                <a:tc>
                  <a:txBody>
                    <a:bodyPr/>
                    <a:lstStyle/>
                    <a:p>
                      <a:pPr fontAlgn="t"/>
                      <a:r>
                        <a:rPr lang="zh-CN" altLang="en-US" dirty="0">
                          <a:effectLst/>
                          <a:latin typeface="微软雅黑" pitchFamily="34" charset="-122"/>
                          <a:ea typeface="微软雅黑" pitchFamily="34" charset="-122"/>
                        </a:rPr>
                        <a:t>该模式只显示一次（不重复）。</a:t>
                      </a:r>
                    </a:p>
                  </a:txBody>
                  <a:tcPr marL="57150" marR="142875" marT="57150" marB="57150" anchor="ctr"/>
                </a:tc>
              </a:tr>
            </a:tbl>
          </a:graphicData>
        </a:graphic>
      </p:graphicFrame>
    </p:spTree>
    <p:extLst>
      <p:ext uri="{BB962C8B-B14F-4D97-AF65-F5344CB8AC3E}">
        <p14:creationId xmlns:p14="http://schemas.microsoft.com/office/powerpoint/2010/main" xmlns="" val="3684693675"/>
      </p:ext>
    </p:extLst>
  </p:cSld>
  <p:clrMapOvr>
    <a:masterClrMapping/>
  </p:clrMapOvr>
  <p:transition spd="slow">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图像平铺</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r>
              <a:rPr lang="en-US" altLang="zh-CN" sz="2200" dirty="0" smtClean="0">
                <a:solidFill>
                  <a:schemeClr val="tx1"/>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c=</a:t>
            </a:r>
            <a:r>
              <a:rPr lang="en-US" altLang="zh-CN" sz="18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myCanvas</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ctx</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c.getContext</a:t>
            </a:r>
            <a:r>
              <a:rPr lang="en-US" altLang="zh-CN" sz="1800" dirty="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img</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("lamp");</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pat=</a:t>
            </a:r>
            <a:r>
              <a:rPr lang="en-US" altLang="zh-CN" sz="1800" dirty="0" err="1">
                <a:solidFill>
                  <a:schemeClr val="accent2"/>
                </a:solidFill>
                <a:latin typeface="微软雅黑" panose="020B0503020204020204" pitchFamily="34" charset="-122"/>
                <a:ea typeface="微软雅黑" panose="020B0503020204020204" pitchFamily="34" charset="-122"/>
              </a:rPr>
              <a:t>ctx.createPattern</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img</a:t>
            </a:r>
            <a:r>
              <a:rPr lang="en-US" altLang="zh-CN" sz="1800" dirty="0">
                <a:solidFill>
                  <a:schemeClr val="accent2"/>
                </a:solidFill>
                <a:latin typeface="微软雅黑" panose="020B0503020204020204" pitchFamily="34" charset="-122"/>
                <a:ea typeface="微软雅黑" panose="020B0503020204020204" pitchFamily="34" charset="-122"/>
              </a:rPr>
              <a:t>,"repeat");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ctx.rect</a:t>
            </a:r>
            <a:r>
              <a:rPr lang="en-US" altLang="zh-CN" sz="1800" dirty="0">
                <a:solidFill>
                  <a:schemeClr val="accent2"/>
                </a:solidFill>
                <a:latin typeface="微软雅黑" panose="020B0503020204020204" pitchFamily="34" charset="-122"/>
                <a:ea typeface="微软雅黑" panose="020B0503020204020204" pitchFamily="34" charset="-122"/>
              </a:rPr>
              <a:t>(0,0,150,100);</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ctx.fillStyle</a:t>
            </a:r>
            <a:r>
              <a:rPr lang="en-US" altLang="zh-CN" sz="1800" dirty="0">
                <a:solidFill>
                  <a:schemeClr val="accent2"/>
                </a:solidFill>
                <a:latin typeface="微软雅黑" panose="020B0503020204020204" pitchFamily="34" charset="-122"/>
                <a:ea typeface="微软雅黑" panose="020B0503020204020204" pitchFamily="34" charset="-122"/>
              </a:rPr>
              <a:t>=pat;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a:t>
            </a:r>
            <a:r>
              <a:rPr lang="en-US" altLang="zh-CN" sz="1800" dirty="0">
                <a:solidFill>
                  <a:schemeClr val="accent2"/>
                </a:solidFill>
                <a:latin typeface="微软雅黑" panose="020B0503020204020204" pitchFamily="34" charset="-122"/>
                <a:ea typeface="微软雅黑" panose="020B0503020204020204" pitchFamily="34" charset="-122"/>
              </a:rPr>
              <a:t>();</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0378" y="2333624"/>
            <a:ext cx="4466747" cy="3701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97245944"/>
      </p:ext>
    </p:extLst>
  </p:cSld>
  <p:clrMapOvr>
    <a:masterClrMapping/>
  </p:clrMapOvr>
  <p:transition spd="slow">
    <p:wip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图像裁剪</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使用</a:t>
            </a:r>
            <a:r>
              <a:rPr lang="en-US" altLang="zh-CN" sz="2200" dirty="0">
                <a:solidFill>
                  <a:schemeClr val="tx1"/>
                </a:solidFill>
                <a:latin typeface="微软雅黑" panose="020B0503020204020204" pitchFamily="34" charset="-122"/>
                <a:ea typeface="微软雅黑" panose="020B0503020204020204" pitchFamily="34" charset="-122"/>
              </a:rPr>
              <a:t>Canvas</a:t>
            </a:r>
            <a:r>
              <a:rPr lang="zh-CN" altLang="en-US" sz="2200" dirty="0">
                <a:solidFill>
                  <a:schemeClr val="tx1"/>
                </a:solidFill>
                <a:latin typeface="微软雅黑" panose="020B0503020204020204" pitchFamily="34" charset="-122"/>
                <a:ea typeface="微软雅黑" panose="020B0503020204020204" pitchFamily="34" charset="-122"/>
              </a:rPr>
              <a:t>绘制图像的时候，我们经常会想要只保留图像的一部分</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这时</a:t>
            </a:r>
            <a:r>
              <a:rPr lang="zh-CN" altLang="en-US" sz="2200" dirty="0" smtClean="0">
                <a:solidFill>
                  <a:schemeClr val="tx1"/>
                </a:solidFill>
                <a:latin typeface="微软雅黑" panose="020B0503020204020204" pitchFamily="34" charset="-122"/>
                <a:ea typeface="微软雅黑" panose="020B0503020204020204" pitchFamily="34" charset="-122"/>
              </a:rPr>
              <a:t>我们</a:t>
            </a:r>
            <a:r>
              <a:rPr lang="zh-CN" altLang="en-US" sz="2200" dirty="0">
                <a:solidFill>
                  <a:schemeClr val="tx1"/>
                </a:solidFill>
                <a:latin typeface="微软雅黑" panose="020B0503020204020204" pitchFamily="34" charset="-122"/>
                <a:ea typeface="微软雅黑" panose="020B0503020204020204" pitchFamily="34" charset="-122"/>
              </a:rPr>
              <a:t>可以使用</a:t>
            </a:r>
            <a:r>
              <a:rPr lang="en-US" altLang="zh-CN" sz="2200" dirty="0">
                <a:solidFill>
                  <a:schemeClr val="tx1"/>
                </a:solidFill>
                <a:latin typeface="微软雅黑" panose="020B0503020204020204" pitchFamily="34" charset="-122"/>
                <a:ea typeface="微软雅黑" panose="020B0503020204020204" pitchFamily="34" charset="-122"/>
              </a:rPr>
              <a:t>canvas </a:t>
            </a:r>
            <a:r>
              <a:rPr lang="zh-CN" altLang="en-US" sz="2200" dirty="0" smtClean="0">
                <a:solidFill>
                  <a:schemeClr val="tx1"/>
                </a:solidFill>
                <a:latin typeface="微软雅黑" panose="020B0503020204020204" pitchFamily="34" charset="-122"/>
                <a:ea typeface="微软雅黑" panose="020B0503020204020204" pitchFamily="34" charset="-122"/>
              </a:rPr>
              <a:t>自带的</a:t>
            </a:r>
            <a:r>
              <a:rPr lang="zh-CN" altLang="en-US" sz="2200" dirty="0">
                <a:solidFill>
                  <a:schemeClr val="tx1"/>
                </a:solidFill>
                <a:latin typeface="微软雅黑" panose="020B0503020204020204" pitchFamily="34" charset="-122"/>
                <a:ea typeface="微软雅黑" panose="020B0503020204020204" pitchFamily="34" charset="-122"/>
              </a:rPr>
              <a:t>图像裁剪功能来实现这一想法</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2200" dirty="0" err="1">
                <a:solidFill>
                  <a:schemeClr val="tx1"/>
                </a:solidFill>
                <a:latin typeface="微软雅黑" panose="020B0503020204020204" pitchFamily="34" charset="-122"/>
                <a:ea typeface="微软雅黑" panose="020B0503020204020204" pitchFamily="34" charset="-122"/>
              </a:rPr>
              <a:t>context.clip</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只绘制封闭路径区域内的图像，不绘制路径外部图像，用的时候先创建裁剪区域再绘制图像</a:t>
            </a: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2200" dirty="0" err="1" smtClean="0">
                <a:solidFill>
                  <a:schemeClr val="accent2"/>
                </a:solidFill>
                <a:latin typeface="微软雅黑" panose="020B0503020204020204" pitchFamily="34" charset="-122"/>
                <a:ea typeface="微软雅黑" panose="020B0503020204020204" pitchFamily="34" charset="-122"/>
              </a:rPr>
              <a:t>context.clip</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en-US" sz="2200" dirty="0">
                <a:solidFill>
                  <a:schemeClr val="accent2"/>
                </a:solidFill>
                <a:latin typeface="微软雅黑" panose="020B0503020204020204" pitchFamily="34" charset="-122"/>
                <a:ea typeface="微软雅黑" panose="020B0503020204020204" pitchFamily="34" charset="-122"/>
              </a:rPr>
              <a:t>；</a:t>
            </a:r>
            <a:endParaRPr lang="en-US" altLang="zh-CN" sz="2200" dirty="0">
              <a:solidFill>
                <a:schemeClr val="accent2"/>
              </a:solidFill>
              <a:latin typeface="微软雅黑" panose="020B0503020204020204" pitchFamily="34" charset="-122"/>
              <a:ea typeface="微软雅黑" panose="020B0503020204020204" pitchFamily="34" charset="-122"/>
            </a:endParaRPr>
          </a:p>
          <a:p>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33174539"/>
      </p:ext>
    </p:extLst>
  </p:cSld>
  <p:clrMapOvr>
    <a:masterClrMapping/>
  </p:clrMapOvr>
  <p:transition spd="slow">
    <p:wip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像素处理</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在</a:t>
            </a:r>
            <a:r>
              <a:rPr lang="en-US" altLang="zh-CN" sz="2200" dirty="0">
                <a:solidFill>
                  <a:schemeClr val="tx1"/>
                </a:solidFill>
                <a:latin typeface="微软雅黑" panose="020B0503020204020204" pitchFamily="34" charset="-122"/>
                <a:ea typeface="微软雅黑" panose="020B0503020204020204" pitchFamily="34" charset="-122"/>
              </a:rPr>
              <a:t>CanvasReaderingContext2D</a:t>
            </a:r>
            <a:r>
              <a:rPr lang="zh-CN" altLang="en-US" sz="2200" dirty="0">
                <a:solidFill>
                  <a:schemeClr val="tx1"/>
                </a:solidFill>
                <a:latin typeface="微软雅黑" panose="020B0503020204020204" pitchFamily="34" charset="-122"/>
                <a:ea typeface="微软雅黑" panose="020B0503020204020204" pitchFamily="34" charset="-122"/>
              </a:rPr>
              <a:t>中提供了强大的像素处理方法，据此我们可以对图片进行复杂的处理，包括改变图片透明度、图片反色、图片高亮、剪切、复制等操作</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获取像素颜色数组</a:t>
            </a:r>
          </a:p>
          <a:p>
            <a:pPr marL="342900" indent="-342900">
              <a:lnSpc>
                <a:spcPct val="100000"/>
              </a:lnSpc>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设置像素颜色</a:t>
            </a:r>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86086333"/>
      </p:ext>
    </p:extLst>
  </p:cSld>
  <p:clrMapOvr>
    <a:masterClrMapping/>
  </p:clrMapOvr>
  <p:transition spd="slow">
    <p:wip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像素处理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获取像素颜色数组</a:t>
            </a:r>
            <a:r>
              <a:rPr lang="en-US" altLang="zh-CN" sz="4000" b="1" dirty="0" smtClean="0">
                <a:latin typeface="微软雅黑" panose="020B0503020204020204" pitchFamily="34" charset="-122"/>
                <a:ea typeface="微软雅黑" panose="020B0503020204020204" pitchFamily="34" charset="-122"/>
              </a:rPr>
              <a:t> </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err="1">
                <a:solidFill>
                  <a:schemeClr val="tx1"/>
                </a:solidFill>
                <a:latin typeface="微软雅黑" panose="020B0503020204020204" pitchFamily="34" charset="-122"/>
                <a:ea typeface="微软雅黑" panose="020B0503020204020204" pitchFamily="34" charset="-122"/>
              </a:rPr>
              <a:t>getImageData</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方法返回 </a:t>
            </a:r>
            <a:r>
              <a:rPr lang="en-US" altLang="zh-CN" sz="2200" dirty="0" err="1">
                <a:solidFill>
                  <a:schemeClr val="tx1"/>
                </a:solidFill>
                <a:latin typeface="微软雅黑" panose="020B0503020204020204" pitchFamily="34" charset="-122"/>
                <a:ea typeface="微软雅黑" panose="020B0503020204020204" pitchFamily="34" charset="-122"/>
              </a:rPr>
              <a:t>ImageData</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对象，该对象拷贝了画布指定矩形的像素数据</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2200" dirty="0" err="1" smtClean="0">
                <a:solidFill>
                  <a:schemeClr val="accent2"/>
                </a:solidFill>
                <a:latin typeface="微软雅黑" panose="020B0503020204020204" pitchFamily="34" charset="-122"/>
                <a:ea typeface="微软雅黑" panose="020B0503020204020204" pitchFamily="34" charset="-122"/>
              </a:rPr>
              <a:t>var</a:t>
            </a:r>
            <a:r>
              <a:rPr lang="en-US" altLang="zh-CN" sz="1800" dirty="0" smtClean="0"/>
              <a:t> </a:t>
            </a:r>
            <a:r>
              <a:rPr lang="en-US" altLang="zh-CN" sz="2200" dirty="0" err="1">
                <a:solidFill>
                  <a:schemeClr val="accent2"/>
                </a:solidFill>
                <a:latin typeface="微软雅黑" panose="020B0503020204020204" pitchFamily="34" charset="-122"/>
                <a:ea typeface="微软雅黑" panose="020B0503020204020204" pitchFamily="34" charset="-122"/>
              </a:rPr>
              <a:t>imgData</a:t>
            </a:r>
            <a:r>
              <a:rPr lang="en-US" altLang="zh-CN" sz="2200" dirty="0">
                <a:solidFill>
                  <a:schemeClr val="accent2"/>
                </a:solidFill>
                <a:latin typeface="微软雅黑" panose="020B0503020204020204" pitchFamily="34" charset="-122"/>
                <a:ea typeface="微软雅黑" panose="020B0503020204020204" pitchFamily="34" charset="-122"/>
              </a:rPr>
              <a:t>=</a:t>
            </a:r>
            <a:r>
              <a:rPr lang="en-US" altLang="zh-CN" sz="2200" dirty="0" err="1">
                <a:solidFill>
                  <a:schemeClr val="accent2"/>
                </a:solidFill>
                <a:latin typeface="微软雅黑" panose="020B0503020204020204" pitchFamily="34" charset="-122"/>
                <a:ea typeface="微软雅黑" panose="020B0503020204020204" pitchFamily="34" charset="-122"/>
              </a:rPr>
              <a:t>context.getImageData</a:t>
            </a:r>
            <a:r>
              <a:rPr lang="en-US" altLang="zh-CN" sz="2200" dirty="0">
                <a:solidFill>
                  <a:schemeClr val="accent2"/>
                </a:solidFill>
                <a:latin typeface="微软雅黑" panose="020B0503020204020204" pitchFamily="34" charset="-122"/>
                <a:ea typeface="微软雅黑" panose="020B0503020204020204" pitchFamily="34" charset="-122"/>
              </a:rPr>
              <a:t>(</a:t>
            </a:r>
            <a:r>
              <a:rPr lang="en-US" altLang="zh-CN" sz="2200" dirty="0" err="1">
                <a:solidFill>
                  <a:schemeClr val="accent2"/>
                </a:solidFill>
                <a:latin typeface="微软雅黑" panose="020B0503020204020204" pitchFamily="34" charset="-122"/>
                <a:ea typeface="微软雅黑" panose="020B0503020204020204" pitchFamily="34" charset="-122"/>
              </a:rPr>
              <a:t>x,y,width,height</a:t>
            </a:r>
            <a:r>
              <a:rPr lang="en-US" altLang="zh-CN" sz="1800" dirty="0" smtClean="0"/>
              <a:t>);</a:t>
            </a:r>
            <a:endParaRPr lang="en-US" altLang="zh-CN" sz="1800" dirty="0">
              <a:solidFill>
                <a:schemeClr val="tx1"/>
              </a:solidFill>
              <a:latin typeface="微软雅黑" panose="020B0503020204020204" pitchFamily="34" charset="-122"/>
              <a:ea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rPr>
              <a:t>参数值：</a:t>
            </a:r>
            <a:endParaRPr lang="en-US" altLang="zh-CN" sz="2200" dirty="0">
              <a:solidFill>
                <a:schemeClr val="tx1"/>
              </a:solidFill>
              <a:latin typeface="微软雅黑" panose="020B0503020204020204" pitchFamily="34" charset="-122"/>
              <a:ea typeface="微软雅黑" panose="020B0503020204020204" pitchFamily="34" charset="-122"/>
            </a:endParaRPr>
          </a:p>
          <a:p>
            <a:endParaRPr lang="en-US" altLang="zh-CN" sz="1800" dirty="0"/>
          </a:p>
        </p:txBody>
      </p:sp>
      <p:graphicFrame>
        <p:nvGraphicFramePr>
          <p:cNvPr id="3" name="表格 2"/>
          <p:cNvGraphicFramePr>
            <a:graphicFrameLocks noGrp="1"/>
          </p:cNvGraphicFramePr>
          <p:nvPr>
            <p:extLst>
              <p:ext uri="{D42A27DB-BD31-4B8C-83A1-F6EECF244321}">
                <p14:modId xmlns:p14="http://schemas.microsoft.com/office/powerpoint/2010/main" xmlns="" val="4216397669"/>
              </p:ext>
            </p:extLst>
          </p:nvPr>
        </p:nvGraphicFramePr>
        <p:xfrm>
          <a:off x="763270" y="3805766"/>
          <a:ext cx="8128000" cy="192532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dirty="0">
                          <a:effectLst/>
                          <a:latin typeface="微软雅黑" pitchFamily="34" charset="-122"/>
                          <a:ea typeface="微软雅黑" pitchFamily="34" charset="-122"/>
                        </a:rPr>
                        <a:t>描述</a:t>
                      </a:r>
                    </a:p>
                  </a:txBody>
                  <a:tcPr marL="57150" marR="142875" marT="47625" marB="47625" anchor="ctr"/>
                </a:tc>
              </a:tr>
              <a:tr h="370840">
                <a:tc>
                  <a:txBody>
                    <a:bodyPr/>
                    <a:lstStyle/>
                    <a:p>
                      <a:pPr fontAlgn="t"/>
                      <a:r>
                        <a:rPr lang="en-US" i="0">
                          <a:effectLst/>
                          <a:latin typeface="微软雅黑" pitchFamily="34" charset="-122"/>
                          <a:ea typeface="微软雅黑" pitchFamily="34" charset="-122"/>
                        </a:rPr>
                        <a:t>x</a:t>
                      </a:r>
                    </a:p>
                  </a:txBody>
                  <a:tcPr marL="57150" marR="142875" marT="57150" marB="57150" anchor="ctr"/>
                </a:tc>
                <a:tc>
                  <a:txBody>
                    <a:bodyPr/>
                    <a:lstStyle/>
                    <a:p>
                      <a:pPr fontAlgn="t"/>
                      <a:r>
                        <a:rPr lang="zh-CN" altLang="en-US">
                          <a:effectLst/>
                          <a:latin typeface="微软雅黑" pitchFamily="34" charset="-122"/>
                          <a:ea typeface="微软雅黑" pitchFamily="34" charset="-122"/>
                        </a:rPr>
                        <a:t>开始复制的左上角位置的 </a:t>
                      </a:r>
                      <a:r>
                        <a:rPr lang="en-US" altLang="zh-CN">
                          <a:effectLst/>
                          <a:latin typeface="微软雅黑" pitchFamily="34" charset="-122"/>
                          <a:ea typeface="微软雅黑" pitchFamily="34" charset="-122"/>
                        </a:rPr>
                        <a:t>x </a:t>
                      </a:r>
                      <a:r>
                        <a:rPr lang="zh-CN" altLang="en-US">
                          <a:effectLst/>
                          <a:latin typeface="微软雅黑" pitchFamily="34" charset="-122"/>
                          <a:ea typeface="微软雅黑" pitchFamily="34" charset="-122"/>
                        </a:rPr>
                        <a:t>坐标。</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y</a:t>
                      </a:r>
                    </a:p>
                  </a:txBody>
                  <a:tcPr marL="57150" marR="142875" marT="57150" marB="57150" anchor="ctr"/>
                </a:tc>
                <a:tc>
                  <a:txBody>
                    <a:bodyPr/>
                    <a:lstStyle/>
                    <a:p>
                      <a:pPr fontAlgn="t"/>
                      <a:r>
                        <a:rPr lang="zh-CN" altLang="en-US">
                          <a:effectLst/>
                          <a:latin typeface="微软雅黑" pitchFamily="34" charset="-122"/>
                          <a:ea typeface="微软雅黑" pitchFamily="34" charset="-122"/>
                        </a:rPr>
                        <a:t>开始复制的左上角位置的 </a:t>
                      </a:r>
                      <a:r>
                        <a:rPr lang="en-US">
                          <a:effectLst/>
                          <a:latin typeface="微软雅黑" pitchFamily="34" charset="-122"/>
                          <a:ea typeface="微软雅黑" pitchFamily="34" charset="-122"/>
                        </a:rPr>
                        <a:t>y </a:t>
                      </a:r>
                      <a:r>
                        <a:rPr lang="zh-CN" altLang="en-US">
                          <a:effectLst/>
                          <a:latin typeface="微软雅黑" pitchFamily="34" charset="-122"/>
                          <a:ea typeface="微软雅黑" pitchFamily="34" charset="-122"/>
                        </a:rPr>
                        <a:t>坐标。</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width</a:t>
                      </a:r>
                    </a:p>
                  </a:txBody>
                  <a:tcPr marL="57150" marR="142875" marT="57150" marB="57150" anchor="ctr"/>
                </a:tc>
                <a:tc>
                  <a:txBody>
                    <a:bodyPr/>
                    <a:lstStyle/>
                    <a:p>
                      <a:pPr fontAlgn="t"/>
                      <a:r>
                        <a:rPr lang="zh-CN" altLang="en-US">
                          <a:effectLst/>
                          <a:latin typeface="微软雅黑" pitchFamily="34" charset="-122"/>
                          <a:ea typeface="微软雅黑" pitchFamily="34" charset="-122"/>
                        </a:rPr>
                        <a:t>将要复制的矩形区域的宽度。</a:t>
                      </a:r>
                    </a:p>
                  </a:txBody>
                  <a:tcPr marL="57150" marR="142875" marT="57150" marB="57150" anchor="ctr"/>
                </a:tc>
              </a:tr>
              <a:tr h="370840">
                <a:tc>
                  <a:txBody>
                    <a:bodyPr/>
                    <a:lstStyle/>
                    <a:p>
                      <a:pPr fontAlgn="t"/>
                      <a:r>
                        <a:rPr lang="en-US" i="0" dirty="0">
                          <a:effectLst/>
                          <a:latin typeface="微软雅黑" pitchFamily="34" charset="-122"/>
                          <a:ea typeface="微软雅黑" pitchFamily="34" charset="-122"/>
                        </a:rPr>
                        <a:t>height</a:t>
                      </a:r>
                    </a:p>
                  </a:txBody>
                  <a:tcPr marL="57150" marR="142875" marT="57150" marB="57150" anchor="ctr"/>
                </a:tc>
                <a:tc>
                  <a:txBody>
                    <a:bodyPr/>
                    <a:lstStyle/>
                    <a:p>
                      <a:pPr fontAlgn="t"/>
                      <a:r>
                        <a:rPr lang="zh-CN" altLang="en-US" dirty="0">
                          <a:effectLst/>
                          <a:latin typeface="微软雅黑" pitchFamily="34" charset="-122"/>
                          <a:ea typeface="微软雅黑" pitchFamily="34" charset="-122"/>
                        </a:rPr>
                        <a:t>将要复制的矩形区域的高度。</a:t>
                      </a:r>
                    </a:p>
                  </a:txBody>
                  <a:tcPr marL="57150" marR="142875" marT="57150" marB="57150" anchor="ctr"/>
                </a:tc>
              </a:tr>
            </a:tbl>
          </a:graphicData>
        </a:graphic>
      </p:graphicFrame>
    </p:spTree>
    <p:extLst>
      <p:ext uri="{BB962C8B-B14F-4D97-AF65-F5344CB8AC3E}">
        <p14:creationId xmlns:p14="http://schemas.microsoft.com/office/powerpoint/2010/main" xmlns="" val="1817508006"/>
      </p:ext>
    </p:extLst>
  </p:cSld>
  <p:clrMapOvr>
    <a:masterClrMapping/>
  </p:clrMapOvr>
  <p:transition spd="slow">
    <p:wip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像素处理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设置</a:t>
            </a:r>
            <a:r>
              <a:rPr lang="zh-CN" altLang="en-US" sz="4000" b="1" dirty="0" smtClean="0">
                <a:latin typeface="微软雅黑" panose="020B0503020204020204" pitchFamily="34" charset="-122"/>
                <a:ea typeface="微软雅黑" panose="020B0503020204020204" pitchFamily="34" charset="-122"/>
              </a:rPr>
              <a:t>像素颜色</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err="1">
                <a:solidFill>
                  <a:schemeClr val="tx1"/>
                </a:solidFill>
                <a:latin typeface="微软雅黑" panose="020B0503020204020204" pitchFamily="34" charset="-122"/>
                <a:ea typeface="微软雅黑" panose="020B0503020204020204" pitchFamily="34" charset="-122"/>
              </a:rPr>
              <a:t>putImageData</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方法将图像数据（从指定的 </a:t>
            </a:r>
            <a:r>
              <a:rPr lang="en-US" altLang="zh-CN" sz="2200" dirty="0" err="1">
                <a:solidFill>
                  <a:schemeClr val="tx1"/>
                </a:solidFill>
                <a:latin typeface="微软雅黑" panose="020B0503020204020204" pitchFamily="34" charset="-122"/>
                <a:ea typeface="微软雅黑" panose="020B0503020204020204" pitchFamily="34" charset="-122"/>
              </a:rPr>
              <a:t>ImageData</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对象）放回画布上</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2200" dirty="0" err="1">
                <a:solidFill>
                  <a:schemeClr val="accent2"/>
                </a:solidFill>
                <a:latin typeface="微软雅黑" panose="020B0503020204020204" pitchFamily="34" charset="-122"/>
                <a:ea typeface="微软雅黑" panose="020B0503020204020204" pitchFamily="34" charset="-122"/>
              </a:rPr>
              <a:t>context.putImageData</a:t>
            </a:r>
            <a:r>
              <a:rPr lang="en-US" altLang="zh-CN" sz="2200" dirty="0">
                <a:solidFill>
                  <a:schemeClr val="accent2"/>
                </a:solidFill>
                <a:latin typeface="微软雅黑" panose="020B0503020204020204" pitchFamily="34" charset="-122"/>
                <a:ea typeface="微软雅黑" panose="020B0503020204020204" pitchFamily="34" charset="-122"/>
              </a:rPr>
              <a:t>(</a:t>
            </a:r>
            <a:r>
              <a:rPr lang="en-US" altLang="zh-CN" sz="2200" dirty="0" err="1">
                <a:solidFill>
                  <a:schemeClr val="accent2"/>
                </a:solidFill>
                <a:latin typeface="微软雅黑" panose="020B0503020204020204" pitchFamily="34" charset="-122"/>
                <a:ea typeface="微软雅黑" panose="020B0503020204020204" pitchFamily="34" charset="-122"/>
              </a:rPr>
              <a:t>imgData,x,y,dirtyX,dirtyY,dirtyWidth,dirtyHeight</a:t>
            </a:r>
            <a:r>
              <a:rPr lang="en-US" altLang="zh-CN" sz="2200" dirty="0">
                <a:solidFill>
                  <a:schemeClr val="accent2"/>
                </a:solidFill>
                <a:latin typeface="微软雅黑" panose="020B0503020204020204" pitchFamily="34" charset="-122"/>
                <a:ea typeface="微软雅黑" panose="020B0503020204020204" pitchFamily="34" charset="-122"/>
              </a:rPr>
              <a:t>);</a:t>
            </a:r>
          </a:p>
          <a:p>
            <a:r>
              <a:rPr lang="zh-CN" altLang="en-US" sz="2200" dirty="0">
                <a:solidFill>
                  <a:schemeClr val="tx1"/>
                </a:solidFill>
                <a:latin typeface="微软雅黑" panose="020B0503020204020204" pitchFamily="34" charset="-122"/>
                <a:ea typeface="微软雅黑" panose="020B0503020204020204" pitchFamily="34" charset="-122"/>
              </a:rPr>
              <a:t>参数值：</a:t>
            </a:r>
            <a:endParaRPr lang="en-US" altLang="zh-CN" sz="2200" dirty="0">
              <a:solidFill>
                <a:schemeClr val="tx1"/>
              </a:solidFill>
              <a:latin typeface="微软雅黑" panose="020B0503020204020204" pitchFamily="34" charset="-122"/>
              <a:ea typeface="微软雅黑" panose="020B0503020204020204" pitchFamily="34" charset="-122"/>
            </a:endParaRPr>
          </a:p>
          <a:p>
            <a:endParaRPr lang="en-US" altLang="zh-CN" sz="1800" dirty="0"/>
          </a:p>
        </p:txBody>
      </p:sp>
      <p:graphicFrame>
        <p:nvGraphicFramePr>
          <p:cNvPr id="3" name="表格 2"/>
          <p:cNvGraphicFramePr>
            <a:graphicFrameLocks noGrp="1"/>
          </p:cNvGraphicFramePr>
          <p:nvPr>
            <p:extLst>
              <p:ext uri="{D42A27DB-BD31-4B8C-83A1-F6EECF244321}">
                <p14:modId xmlns:p14="http://schemas.microsoft.com/office/powerpoint/2010/main" xmlns="" val="1246063895"/>
              </p:ext>
            </p:extLst>
          </p:nvPr>
        </p:nvGraphicFramePr>
        <p:xfrm>
          <a:off x="671830" y="3588596"/>
          <a:ext cx="9912350" cy="3091180"/>
        </p:xfrm>
        <a:graphic>
          <a:graphicData uri="http://schemas.openxmlformats.org/drawingml/2006/table">
            <a:tbl>
              <a:tblPr firstRow="1" bandRow="1">
                <a:tableStyleId>{5C22544A-7EE6-4342-B048-85BDC9FD1C3A}</a:tableStyleId>
              </a:tblPr>
              <a:tblGrid>
                <a:gridCol w="2402840"/>
                <a:gridCol w="7509510"/>
              </a:tblGrid>
              <a:tr h="370840">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dirty="0">
                          <a:effectLst/>
                          <a:latin typeface="微软雅黑" pitchFamily="34" charset="-122"/>
                          <a:ea typeface="微软雅黑" pitchFamily="34" charset="-122"/>
                        </a:rPr>
                        <a:t>描述</a:t>
                      </a:r>
                    </a:p>
                  </a:txBody>
                  <a:tcPr marL="57150" marR="142875" marT="47625" marB="47625" anchor="ctr"/>
                </a:tc>
              </a:tr>
              <a:tr h="370840">
                <a:tc>
                  <a:txBody>
                    <a:bodyPr/>
                    <a:lstStyle/>
                    <a:p>
                      <a:pPr fontAlgn="t"/>
                      <a:r>
                        <a:rPr lang="en-US" i="0" dirty="0" err="1">
                          <a:effectLst/>
                          <a:latin typeface="微软雅黑" pitchFamily="34" charset="-122"/>
                          <a:ea typeface="微软雅黑" pitchFamily="34" charset="-122"/>
                        </a:rPr>
                        <a:t>mgData</a:t>
                      </a:r>
                      <a:endParaRPr lang="en-US" i="0"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i="0">
                          <a:effectLst/>
                          <a:latin typeface="微软雅黑" pitchFamily="34" charset="-122"/>
                          <a:ea typeface="微软雅黑" pitchFamily="34" charset="-122"/>
                        </a:rPr>
                        <a:t>规定要放回画布的 </a:t>
                      </a:r>
                      <a:r>
                        <a:rPr lang="en-US" i="0">
                          <a:effectLst/>
                          <a:latin typeface="微软雅黑" pitchFamily="34" charset="-122"/>
                          <a:ea typeface="微软雅黑" pitchFamily="34" charset="-122"/>
                        </a:rPr>
                        <a:t>ImageData </a:t>
                      </a:r>
                      <a:r>
                        <a:rPr lang="zh-CN" altLang="en-US" i="0">
                          <a:effectLst/>
                          <a:latin typeface="微软雅黑" pitchFamily="34" charset="-122"/>
                          <a:ea typeface="微软雅黑" pitchFamily="34" charset="-122"/>
                        </a:rPr>
                        <a:t>对象。</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x</a:t>
                      </a:r>
                    </a:p>
                  </a:txBody>
                  <a:tcPr marL="57150" marR="142875" marT="57150" marB="57150" anchor="ctr"/>
                </a:tc>
                <a:tc>
                  <a:txBody>
                    <a:bodyPr/>
                    <a:lstStyle/>
                    <a:p>
                      <a:pPr fontAlgn="t"/>
                      <a:r>
                        <a:rPr lang="en-US" i="0">
                          <a:effectLst/>
                          <a:latin typeface="微软雅黑" pitchFamily="34" charset="-122"/>
                          <a:ea typeface="微软雅黑" pitchFamily="34" charset="-122"/>
                        </a:rPr>
                        <a:t>ImageData </a:t>
                      </a:r>
                      <a:r>
                        <a:rPr lang="zh-CN" altLang="en-US" i="0">
                          <a:effectLst/>
                          <a:latin typeface="微软雅黑" pitchFamily="34" charset="-122"/>
                          <a:ea typeface="微软雅黑" pitchFamily="34" charset="-122"/>
                        </a:rPr>
                        <a:t>对象左上角的 </a:t>
                      </a:r>
                      <a:r>
                        <a:rPr lang="en-US" i="0">
                          <a:effectLst/>
                          <a:latin typeface="微软雅黑" pitchFamily="34" charset="-122"/>
                          <a:ea typeface="微软雅黑" pitchFamily="34" charset="-122"/>
                        </a:rPr>
                        <a:t>x </a:t>
                      </a:r>
                      <a:r>
                        <a:rPr lang="zh-CN" altLang="en-US" i="0">
                          <a:effectLst/>
                          <a:latin typeface="微软雅黑" pitchFamily="34" charset="-122"/>
                          <a:ea typeface="微软雅黑" pitchFamily="34" charset="-122"/>
                        </a:rPr>
                        <a:t>坐标，以像素计。</a:t>
                      </a:r>
                    </a:p>
                  </a:txBody>
                  <a:tcPr marL="57150" marR="142875" marT="57150" marB="57150" anchor="ctr"/>
                </a:tc>
              </a:tr>
              <a:tr h="370840">
                <a:tc>
                  <a:txBody>
                    <a:bodyPr/>
                    <a:lstStyle/>
                    <a:p>
                      <a:pPr fontAlgn="t"/>
                      <a:r>
                        <a:rPr lang="en-US" i="0" dirty="0">
                          <a:effectLst/>
                          <a:latin typeface="微软雅黑" pitchFamily="34" charset="-122"/>
                          <a:ea typeface="微软雅黑" pitchFamily="34" charset="-122"/>
                        </a:rPr>
                        <a:t>y</a:t>
                      </a:r>
                    </a:p>
                  </a:txBody>
                  <a:tcPr marL="57150" marR="142875" marT="57150" marB="57150" anchor="ctr"/>
                </a:tc>
                <a:tc>
                  <a:txBody>
                    <a:bodyPr/>
                    <a:lstStyle/>
                    <a:p>
                      <a:pPr fontAlgn="t"/>
                      <a:r>
                        <a:rPr lang="en-US" i="0" dirty="0" err="1">
                          <a:effectLst/>
                          <a:latin typeface="微软雅黑" pitchFamily="34" charset="-122"/>
                          <a:ea typeface="微软雅黑" pitchFamily="34" charset="-122"/>
                        </a:rPr>
                        <a:t>ImageData</a:t>
                      </a:r>
                      <a:r>
                        <a:rPr lang="en-US" i="0" dirty="0">
                          <a:effectLst/>
                          <a:latin typeface="微软雅黑" pitchFamily="34" charset="-122"/>
                          <a:ea typeface="微软雅黑" pitchFamily="34" charset="-122"/>
                        </a:rPr>
                        <a:t> </a:t>
                      </a:r>
                      <a:r>
                        <a:rPr lang="zh-CN" altLang="en-US" i="0" dirty="0">
                          <a:effectLst/>
                          <a:latin typeface="微软雅黑" pitchFamily="34" charset="-122"/>
                          <a:ea typeface="微软雅黑" pitchFamily="34" charset="-122"/>
                        </a:rPr>
                        <a:t>对象左上角的 </a:t>
                      </a:r>
                      <a:r>
                        <a:rPr lang="en-US" i="0" dirty="0">
                          <a:effectLst/>
                          <a:latin typeface="微软雅黑" pitchFamily="34" charset="-122"/>
                          <a:ea typeface="微软雅黑" pitchFamily="34" charset="-122"/>
                        </a:rPr>
                        <a:t>y </a:t>
                      </a:r>
                      <a:r>
                        <a:rPr lang="zh-CN" altLang="en-US" i="0" dirty="0">
                          <a:effectLst/>
                          <a:latin typeface="微软雅黑" pitchFamily="34" charset="-122"/>
                          <a:ea typeface="微软雅黑" pitchFamily="34" charset="-122"/>
                        </a:rPr>
                        <a:t>坐标，以像素计。</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dirtyX</a:t>
                      </a:r>
                    </a:p>
                  </a:txBody>
                  <a:tcPr marL="57150" marR="142875" marT="57150" marB="57150" anchor="ctr"/>
                </a:tc>
                <a:tc>
                  <a:txBody>
                    <a:bodyPr/>
                    <a:lstStyle/>
                    <a:p>
                      <a:pPr fontAlgn="t"/>
                      <a:r>
                        <a:rPr lang="zh-CN" altLang="en-US" i="0">
                          <a:effectLst/>
                          <a:latin typeface="微软雅黑" pitchFamily="34" charset="-122"/>
                          <a:ea typeface="微软雅黑" pitchFamily="34" charset="-122"/>
                        </a:rPr>
                        <a:t>可选。水平值（</a:t>
                      </a:r>
                      <a:r>
                        <a:rPr lang="en-US" altLang="zh-CN" i="0">
                          <a:effectLst/>
                          <a:latin typeface="微软雅黑" pitchFamily="34" charset="-122"/>
                          <a:ea typeface="微软雅黑" pitchFamily="34" charset="-122"/>
                        </a:rPr>
                        <a:t>x</a:t>
                      </a:r>
                      <a:r>
                        <a:rPr lang="zh-CN" altLang="en-US" i="0">
                          <a:effectLst/>
                          <a:latin typeface="微软雅黑" pitchFamily="34" charset="-122"/>
                          <a:ea typeface="微软雅黑" pitchFamily="34" charset="-122"/>
                        </a:rPr>
                        <a:t>），以像素计，在画布上放置图像的位置。</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dirtyY</a:t>
                      </a:r>
                    </a:p>
                  </a:txBody>
                  <a:tcPr marL="57150" marR="142875" marT="57150" marB="57150" anchor="ctr"/>
                </a:tc>
                <a:tc>
                  <a:txBody>
                    <a:bodyPr/>
                    <a:lstStyle/>
                    <a:p>
                      <a:pPr fontAlgn="t"/>
                      <a:r>
                        <a:rPr lang="zh-CN" altLang="en-US" i="0">
                          <a:effectLst/>
                          <a:latin typeface="微软雅黑" pitchFamily="34" charset="-122"/>
                          <a:ea typeface="微软雅黑" pitchFamily="34" charset="-122"/>
                        </a:rPr>
                        <a:t>可选。水平值（</a:t>
                      </a:r>
                      <a:r>
                        <a:rPr lang="en-US" altLang="zh-CN" i="0">
                          <a:effectLst/>
                          <a:latin typeface="微软雅黑" pitchFamily="34" charset="-122"/>
                          <a:ea typeface="微软雅黑" pitchFamily="34" charset="-122"/>
                        </a:rPr>
                        <a:t>y</a:t>
                      </a:r>
                      <a:r>
                        <a:rPr lang="zh-CN" altLang="en-US" i="0">
                          <a:effectLst/>
                          <a:latin typeface="微软雅黑" pitchFamily="34" charset="-122"/>
                          <a:ea typeface="微软雅黑" pitchFamily="34" charset="-122"/>
                        </a:rPr>
                        <a:t>），以像素计，在画布上放置图像的位置。</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dirtyWidth</a:t>
                      </a:r>
                    </a:p>
                  </a:txBody>
                  <a:tcPr marL="57150" marR="142875" marT="57150" marB="57150" anchor="ctr"/>
                </a:tc>
                <a:tc>
                  <a:txBody>
                    <a:bodyPr/>
                    <a:lstStyle/>
                    <a:p>
                      <a:pPr fontAlgn="t"/>
                      <a:r>
                        <a:rPr lang="zh-CN" altLang="en-US" i="0">
                          <a:effectLst/>
                          <a:latin typeface="微软雅黑" pitchFamily="34" charset="-122"/>
                          <a:ea typeface="微软雅黑" pitchFamily="34" charset="-122"/>
                        </a:rPr>
                        <a:t>可选。在画布上绘制图像所使用的宽度。</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dirtyHeight</a:t>
                      </a:r>
                    </a:p>
                  </a:txBody>
                  <a:tcPr marL="57150" marR="142875" marT="57150" marB="57150" anchor="ctr"/>
                </a:tc>
                <a:tc>
                  <a:txBody>
                    <a:bodyPr/>
                    <a:lstStyle/>
                    <a:p>
                      <a:pPr fontAlgn="t"/>
                      <a:r>
                        <a:rPr lang="zh-CN" altLang="en-US" i="0" dirty="0">
                          <a:effectLst/>
                          <a:latin typeface="微软雅黑" pitchFamily="34" charset="-122"/>
                          <a:ea typeface="微软雅黑" pitchFamily="34" charset="-122"/>
                        </a:rPr>
                        <a:t>可选。在画布上绘制图像所使用的高度。</a:t>
                      </a:r>
                    </a:p>
                  </a:txBody>
                  <a:tcPr marL="57150" marR="142875" marT="57150" marB="57150" anchor="ctr"/>
                </a:tc>
              </a:tr>
            </a:tbl>
          </a:graphicData>
        </a:graphic>
      </p:graphicFrame>
    </p:spTree>
    <p:extLst>
      <p:ext uri="{BB962C8B-B14F-4D97-AF65-F5344CB8AC3E}">
        <p14:creationId xmlns:p14="http://schemas.microsoft.com/office/powerpoint/2010/main" xmlns="" val="335542049"/>
      </p:ext>
    </p:extLst>
  </p:cSld>
  <p:clrMapOvr>
    <a:masterClrMapping/>
  </p:clrMapOvr>
  <p:transition spd="slow">
    <p:wip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像素处理</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实例：</a:t>
            </a:r>
            <a:r>
              <a:rPr lang="en-US" altLang="zh-CN" sz="1800" dirty="0"/>
              <a:t/>
            </a:r>
            <a:br>
              <a:rPr lang="en-US" altLang="zh-CN" sz="1800" dirty="0"/>
            </a:b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var</a:t>
            </a: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img</a:t>
            </a:r>
            <a:r>
              <a:rPr lang="en-US" altLang="zh-CN" sz="1400" dirty="0">
                <a:solidFill>
                  <a:schemeClr val="accent2"/>
                </a:solidFill>
                <a:latin typeface="微软雅黑" panose="020B0503020204020204" pitchFamily="34" charset="-122"/>
                <a:ea typeface="微软雅黑" panose="020B0503020204020204" pitchFamily="34" charset="-122"/>
              </a:rPr>
              <a:t>=</a:t>
            </a:r>
            <a:r>
              <a:rPr lang="en-US" altLang="zh-CN" sz="14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400" dirty="0">
                <a:solidFill>
                  <a:schemeClr val="accent2"/>
                </a:solidFill>
                <a:latin typeface="微软雅黑" panose="020B0503020204020204" pitchFamily="34" charset="-122"/>
                <a:ea typeface="微软雅黑" panose="020B0503020204020204" pitchFamily="34" charset="-122"/>
              </a:rPr>
              <a:t>("tulip");</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ctx.drawImage</a:t>
            </a:r>
            <a:r>
              <a:rPr lang="en-US" altLang="zh-CN" sz="1400" dirty="0">
                <a:solidFill>
                  <a:schemeClr val="accent2"/>
                </a:solidFill>
                <a:latin typeface="微软雅黑" panose="020B0503020204020204" pitchFamily="34" charset="-122"/>
                <a:ea typeface="微软雅黑" panose="020B0503020204020204" pitchFamily="34" charset="-122"/>
              </a:rPr>
              <a:t>(img,0,0);</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var</a:t>
            </a: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imgData</a:t>
            </a:r>
            <a:r>
              <a:rPr lang="en-US" altLang="zh-CN" sz="1400" dirty="0">
                <a:solidFill>
                  <a:schemeClr val="accent2"/>
                </a:solidFill>
                <a:latin typeface="微软雅黑" panose="020B0503020204020204" pitchFamily="34" charset="-122"/>
                <a:ea typeface="微软雅黑" panose="020B0503020204020204" pitchFamily="34" charset="-122"/>
              </a:rPr>
              <a:t>=</a:t>
            </a:r>
            <a:r>
              <a:rPr lang="en-US" altLang="zh-CN" sz="1400" dirty="0" err="1">
                <a:solidFill>
                  <a:schemeClr val="accent2"/>
                </a:solidFill>
                <a:latin typeface="微软雅黑" panose="020B0503020204020204" pitchFamily="34" charset="-122"/>
                <a:ea typeface="微软雅黑" panose="020B0503020204020204" pitchFamily="34" charset="-122"/>
              </a:rPr>
              <a:t>ctx.getImageData</a:t>
            </a:r>
            <a:r>
              <a:rPr lang="en-US" altLang="zh-CN" sz="1400" dirty="0">
                <a:solidFill>
                  <a:schemeClr val="accent2"/>
                </a:solidFill>
                <a:latin typeface="微软雅黑" panose="020B0503020204020204" pitchFamily="34" charset="-122"/>
                <a:ea typeface="微软雅黑" panose="020B0503020204020204" pitchFamily="34" charset="-122"/>
              </a:rPr>
              <a:t>(0,0,c.width,c.height);</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 </a:t>
            </a:r>
            <a:r>
              <a:rPr lang="zh-CN" altLang="en-US" sz="1400" dirty="0">
                <a:solidFill>
                  <a:schemeClr val="accent2"/>
                </a:solidFill>
                <a:latin typeface="微软雅黑" panose="020B0503020204020204" pitchFamily="34" charset="-122"/>
                <a:ea typeface="微软雅黑" panose="020B0503020204020204" pitchFamily="34" charset="-122"/>
              </a:rPr>
              <a:t>反转颜色</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for (</a:t>
            </a:r>
            <a:r>
              <a:rPr lang="en-US" altLang="zh-CN" sz="1400" dirty="0" err="1">
                <a:solidFill>
                  <a:schemeClr val="accent2"/>
                </a:solidFill>
                <a:latin typeface="微软雅黑" panose="020B0503020204020204" pitchFamily="34" charset="-122"/>
                <a:ea typeface="微软雅黑" panose="020B0503020204020204" pitchFamily="34" charset="-122"/>
              </a:rPr>
              <a:t>var</a:t>
            </a:r>
            <a:r>
              <a:rPr lang="en-US" altLang="zh-CN" sz="1400" dirty="0">
                <a:solidFill>
                  <a:schemeClr val="accent2"/>
                </a:solidFill>
                <a:latin typeface="微软雅黑" panose="020B0503020204020204" pitchFamily="34" charset="-122"/>
                <a:ea typeface="微软雅黑" panose="020B0503020204020204" pitchFamily="34" charset="-122"/>
              </a:rPr>
              <a:t> i=0;i&lt;</a:t>
            </a:r>
            <a:r>
              <a:rPr lang="en-US" altLang="zh-CN" sz="1400" dirty="0" err="1">
                <a:solidFill>
                  <a:schemeClr val="accent2"/>
                </a:solidFill>
                <a:latin typeface="微软雅黑" panose="020B0503020204020204" pitchFamily="34" charset="-122"/>
                <a:ea typeface="微软雅黑" panose="020B0503020204020204" pitchFamily="34" charset="-122"/>
              </a:rPr>
              <a:t>imgData.data.length;i</a:t>
            </a:r>
            <a:r>
              <a:rPr lang="en-US" altLang="zh-CN" sz="1400" dirty="0">
                <a:solidFill>
                  <a:schemeClr val="accent2"/>
                </a:solidFill>
                <a:latin typeface="微软雅黑" panose="020B0503020204020204" pitchFamily="34" charset="-122"/>
                <a:ea typeface="微软雅黑" panose="020B0503020204020204" pitchFamily="34" charset="-122"/>
              </a:rPr>
              <a:t>+=4)</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imgData.data</a:t>
            </a:r>
            <a:r>
              <a:rPr lang="en-US" altLang="zh-CN" sz="1400" dirty="0">
                <a:solidFill>
                  <a:schemeClr val="accent2"/>
                </a:solidFill>
                <a:latin typeface="微软雅黑" panose="020B0503020204020204" pitchFamily="34" charset="-122"/>
                <a:ea typeface="微软雅黑" panose="020B0503020204020204" pitchFamily="34" charset="-122"/>
              </a:rPr>
              <a:t>[i]=255-imgData.data[i];</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imgData.data</a:t>
            </a:r>
            <a:r>
              <a:rPr lang="en-US" altLang="zh-CN" sz="1400" dirty="0">
                <a:solidFill>
                  <a:schemeClr val="accent2"/>
                </a:solidFill>
                <a:latin typeface="微软雅黑" panose="020B0503020204020204" pitchFamily="34" charset="-122"/>
                <a:ea typeface="微软雅黑" panose="020B0503020204020204" pitchFamily="34" charset="-122"/>
              </a:rPr>
              <a:t>[i+1]=255-imgData.data[i+1];</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imgData.data</a:t>
            </a:r>
            <a:r>
              <a:rPr lang="en-US" altLang="zh-CN" sz="1400" dirty="0">
                <a:solidFill>
                  <a:schemeClr val="accent2"/>
                </a:solidFill>
                <a:latin typeface="微软雅黑" panose="020B0503020204020204" pitchFamily="34" charset="-122"/>
                <a:ea typeface="微软雅黑" panose="020B0503020204020204" pitchFamily="34" charset="-122"/>
              </a:rPr>
              <a:t>[i+2]=255-imgData.data[i+2];</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imgData.data</a:t>
            </a:r>
            <a:r>
              <a:rPr lang="en-US" altLang="zh-CN" sz="1400" dirty="0">
                <a:solidFill>
                  <a:schemeClr val="accent2"/>
                </a:solidFill>
                <a:latin typeface="微软雅黑" panose="020B0503020204020204" pitchFamily="34" charset="-122"/>
                <a:ea typeface="微软雅黑" panose="020B0503020204020204" pitchFamily="34" charset="-122"/>
              </a:rPr>
              <a:t>[i+3]=255;</a:t>
            </a:r>
          </a:p>
          <a:p>
            <a:pPr>
              <a:lnSpc>
                <a:spcPct val="100000"/>
              </a:lnSpc>
            </a:pPr>
            <a:r>
              <a:rPr lang="en-US" altLang="zh-CN" sz="14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ctx.putImageData</a:t>
            </a:r>
            <a:r>
              <a:rPr lang="en-US" altLang="zh-CN" sz="1400" dirty="0">
                <a:solidFill>
                  <a:schemeClr val="accent2"/>
                </a:solidFill>
                <a:latin typeface="微软雅黑" panose="020B0503020204020204" pitchFamily="34" charset="-122"/>
                <a:ea typeface="微软雅黑" panose="020B0503020204020204" pitchFamily="34" charset="-122"/>
              </a:rPr>
              <a:t>(imgData,0,0);</a:t>
            </a:r>
            <a:endParaRPr lang="zh-CN" altLang="en-US" sz="1400" dirty="0" smtClean="0">
              <a:solidFill>
                <a:schemeClr val="accent2"/>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07430" y="1405890"/>
            <a:ext cx="3799085" cy="5406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32198656"/>
      </p:ext>
    </p:extLst>
  </p:cSld>
  <p:clrMapOvr>
    <a:masterClrMapping/>
  </p:clrMapOvr>
  <p:transition spd="slow">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dirty="0" smtClean="0">
                <a:latin typeface="微软雅黑" panose="020B0503020204020204" pitchFamily="34" charset="-122"/>
                <a:ea typeface="微软雅黑" panose="020B0503020204020204" pitchFamily="34" charset="-122"/>
              </a:rPr>
              <a:t>HTML5</a:t>
            </a:r>
            <a:r>
              <a:rPr lang="zh-CN" altLang="en-US" sz="4000" dirty="0" smtClean="0">
                <a:latin typeface="微软雅黑" panose="020B0503020204020204" pitchFamily="34" charset="-122"/>
                <a:ea typeface="微软雅黑" panose="020B0503020204020204" pitchFamily="34" charset="-122"/>
              </a:rPr>
              <a:t>音频与视频</a:t>
            </a:r>
            <a:r>
              <a:rPr lang="zh-CN" altLang="en-US" sz="4000" b="1" dirty="0" smtClean="0">
                <a:latin typeface="微软雅黑" panose="020B0503020204020204" pitchFamily="34" charset="-122"/>
                <a:ea typeface="微软雅黑" panose="020B0503020204020204" pitchFamily="34" charset="-122"/>
              </a:rPr>
              <a:t> </a:t>
            </a:r>
            <a:r>
              <a:rPr lang="en-US" altLang="zh-CN" sz="4000" b="1" dirty="0" smtClean="0">
                <a:latin typeface="微软雅黑" panose="020B0503020204020204" pitchFamily="34" charset="-122"/>
                <a:ea typeface="微软雅黑" panose="020B0503020204020204" pitchFamily="34" charset="-122"/>
              </a:rPr>
              <a:t>Day2</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p14="http://schemas.microsoft.com/office/powerpoint/2010/main" xmlns="" val="4166164325"/>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63737036"/>
      </p:ext>
    </p:extLst>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a:t>
            </a:r>
            <a:r>
              <a:rPr lang="zh-CN" altLang="en-US" sz="4000" b="1" dirty="0" smtClean="0">
                <a:latin typeface="微软雅黑" panose="020B0503020204020204" pitchFamily="34" charset="-122"/>
                <a:ea typeface="微软雅黑" panose="020B0503020204020204" pitchFamily="34" charset="-122"/>
              </a:rPr>
              <a:t>浏览器支持概况</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直到现在，仍然不存在一项旨在网页上播放音频或者视频的标准。</a:t>
            </a:r>
          </a:p>
          <a:p>
            <a:r>
              <a:rPr lang="zh-CN" altLang="en-US" sz="2200" dirty="0">
                <a:solidFill>
                  <a:schemeClr val="tx1"/>
                </a:solidFill>
                <a:latin typeface="微软雅黑" panose="020B0503020204020204" pitchFamily="34" charset="-122"/>
                <a:ea typeface="微软雅黑" panose="020B0503020204020204" pitchFamily="34" charset="-122"/>
              </a:rPr>
              <a:t>今天，大多数音频和视频是通过插件（比如 </a:t>
            </a:r>
            <a:r>
              <a:rPr lang="en-US" altLang="zh-CN" sz="2200" dirty="0">
                <a:solidFill>
                  <a:schemeClr val="tx1"/>
                </a:solidFill>
                <a:latin typeface="微软雅黑" panose="020B0503020204020204" pitchFamily="34" charset="-122"/>
                <a:ea typeface="微软雅黑" panose="020B0503020204020204" pitchFamily="34" charset="-122"/>
              </a:rPr>
              <a:t>Flash</a:t>
            </a:r>
            <a:r>
              <a:rPr lang="zh-CN" altLang="en-US" sz="2200" dirty="0">
                <a:solidFill>
                  <a:schemeClr val="tx1"/>
                </a:solidFill>
                <a:latin typeface="微软雅黑" panose="020B0503020204020204" pitchFamily="34" charset="-122"/>
                <a:ea typeface="微软雅黑" panose="020B0503020204020204" pitchFamily="34" charset="-122"/>
              </a:rPr>
              <a:t>）来播放的。然而，并非所有浏览器都拥有同样的插件。</a:t>
            </a:r>
          </a:p>
          <a:p>
            <a:r>
              <a:rPr lang="zh-CN" altLang="en-US" sz="2200" dirty="0">
                <a:solidFill>
                  <a:schemeClr val="tx1"/>
                </a:solidFill>
                <a:latin typeface="微软雅黑" panose="020B0503020204020204" pitchFamily="34" charset="-122"/>
                <a:ea typeface="微软雅黑" panose="020B0503020204020204" pitchFamily="34" charset="-122"/>
              </a:rPr>
              <a:t>在此背景下，</a:t>
            </a:r>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规定了一种通过 </a:t>
            </a:r>
            <a:r>
              <a:rPr lang="en-US" altLang="zh-CN" sz="2200" dirty="0">
                <a:solidFill>
                  <a:schemeClr val="tx1"/>
                </a:solidFill>
                <a:latin typeface="微软雅黑" panose="020B0503020204020204" pitchFamily="34" charset="-122"/>
                <a:ea typeface="微软雅黑" panose="020B0503020204020204" pitchFamily="34" charset="-122"/>
              </a:rPr>
              <a:t>audio </a:t>
            </a:r>
            <a:r>
              <a:rPr lang="zh-CN" altLang="en-US" sz="2200" dirty="0">
                <a:solidFill>
                  <a:schemeClr val="tx1"/>
                </a:solidFill>
                <a:latin typeface="微软雅黑" panose="020B0503020204020204" pitchFamily="34" charset="-122"/>
                <a:ea typeface="微软雅黑" panose="020B0503020204020204" pitchFamily="34" charset="-122"/>
              </a:rPr>
              <a:t>元素来包含音频的标准方法和通过 </a:t>
            </a:r>
            <a:r>
              <a:rPr lang="en-US" altLang="zh-CN" sz="2200" dirty="0">
                <a:solidFill>
                  <a:schemeClr val="tx1"/>
                </a:solidFill>
                <a:latin typeface="微软雅黑" panose="020B0503020204020204" pitchFamily="34" charset="-122"/>
                <a:ea typeface="微软雅黑" panose="020B0503020204020204" pitchFamily="34" charset="-122"/>
              </a:rPr>
              <a:t>video </a:t>
            </a:r>
            <a:r>
              <a:rPr lang="zh-CN" altLang="en-US" sz="2200" dirty="0">
                <a:solidFill>
                  <a:schemeClr val="tx1"/>
                </a:solidFill>
                <a:latin typeface="微软雅黑" panose="020B0503020204020204" pitchFamily="34" charset="-122"/>
                <a:ea typeface="微软雅黑" panose="020B0503020204020204" pitchFamily="34" charset="-122"/>
              </a:rPr>
              <a:t>元素来包含视频的标准</a:t>
            </a:r>
            <a:r>
              <a:rPr lang="zh-CN" altLang="en-US" sz="2200" dirty="0" smtClean="0">
                <a:solidFill>
                  <a:schemeClr val="tx1"/>
                </a:solidFill>
                <a:latin typeface="微软雅黑" panose="020B0503020204020204" pitchFamily="34" charset="-122"/>
                <a:ea typeface="微软雅黑" panose="020B0503020204020204" pitchFamily="34" charset="-122"/>
              </a:rPr>
              <a:t>方法</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30368221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HTML5</a:t>
            </a:r>
            <a:r>
              <a:rPr lang="zh-CN" altLang="en-US" sz="4000" b="1" dirty="0">
                <a:latin typeface="微软雅黑" panose="020B0503020204020204" pitchFamily="34" charset="-122"/>
                <a:ea typeface="微软雅黑" panose="020B0503020204020204" pitchFamily="34" charset="-122"/>
              </a:rPr>
              <a:t>的新特性 </a:t>
            </a:r>
            <a:r>
              <a:rPr lang="en-US" altLang="zh-CN" sz="4000" b="1" dirty="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设备通用性</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2152720"/>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从</a:t>
            </a:r>
            <a:r>
              <a:rPr lang="en-US" sz="2200" dirty="0" err="1">
                <a:solidFill>
                  <a:schemeClr val="tx1"/>
                </a:solidFill>
                <a:latin typeface="微软雅黑" panose="020B0503020204020204" pitchFamily="34" charset="-122"/>
                <a:ea typeface="微软雅黑" panose="020B0503020204020204" pitchFamily="34" charset="-122"/>
              </a:rPr>
              <a:t>Geolocation</a:t>
            </a:r>
            <a:r>
              <a:rPr lang="zh-CN" altLang="en-US" sz="2200" dirty="0">
                <a:solidFill>
                  <a:schemeClr val="tx1"/>
                </a:solidFill>
                <a:latin typeface="微软雅黑" panose="020B0503020204020204" pitchFamily="34" charset="-122"/>
                <a:ea typeface="微软雅黑" panose="020B0503020204020204" pitchFamily="34" charset="-122"/>
              </a:rPr>
              <a:t>功能的</a:t>
            </a:r>
            <a:r>
              <a:rPr lang="en-US" sz="2200" dirty="0">
                <a:solidFill>
                  <a:schemeClr val="tx1"/>
                </a:solidFill>
                <a:latin typeface="微软雅黑" panose="020B0503020204020204" pitchFamily="34" charset="-122"/>
                <a:ea typeface="微软雅黑" panose="020B0503020204020204" pitchFamily="34" charset="-122"/>
              </a:rPr>
              <a:t>API</a:t>
            </a:r>
            <a:r>
              <a:rPr lang="zh-CN" altLang="en-US" sz="2200" dirty="0">
                <a:solidFill>
                  <a:schemeClr val="tx1"/>
                </a:solidFill>
                <a:latin typeface="微软雅黑" panose="020B0503020204020204" pitchFamily="34" charset="-122"/>
                <a:ea typeface="微软雅黑" panose="020B0503020204020204" pitchFamily="34" charset="-122"/>
              </a:rPr>
              <a:t>文档公开以来，</a:t>
            </a:r>
            <a:r>
              <a:rPr lang="en-US"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为网页应用开发者们提供了更多功能上的优化选择，带来了更多体验功能的优势。</a:t>
            </a:r>
            <a:r>
              <a:rPr lang="en-US"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提供了前所未有的数据与应用接入开放接口。使外部应用可以直接与浏览器内部的数据直接相连，例如视频影音可直接与</a:t>
            </a:r>
            <a:r>
              <a:rPr lang="en-US" sz="2200" dirty="0">
                <a:solidFill>
                  <a:schemeClr val="tx1"/>
                </a:solidFill>
                <a:latin typeface="微软雅黑" panose="020B0503020204020204" pitchFamily="34" charset="-122"/>
                <a:ea typeface="微软雅黑" panose="020B0503020204020204" pitchFamily="34" charset="-122"/>
              </a:rPr>
              <a:t>microphones</a:t>
            </a:r>
            <a:r>
              <a:rPr lang="zh-CN" altLang="en-US" sz="2200" dirty="0">
                <a:solidFill>
                  <a:schemeClr val="tx1"/>
                </a:solidFill>
                <a:latin typeface="微软雅黑" panose="020B0503020204020204" pitchFamily="34" charset="-122"/>
                <a:ea typeface="微软雅黑" panose="020B0503020204020204" pitchFamily="34" charset="-122"/>
              </a:rPr>
              <a:t>及摄像头相联。</a:t>
            </a:r>
            <a:endParaRPr 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229791434"/>
      </p:ext>
    </p:extLst>
  </p:cSld>
  <p:clrMapOvr>
    <a:masterClrMapping/>
  </p:clrMapOvr>
  <p:transition spd="slow">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音频的浏览器支持概况</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的</a:t>
            </a:r>
            <a:r>
              <a:rPr lang="en-US" altLang="zh-CN" sz="2200" dirty="0">
                <a:solidFill>
                  <a:schemeClr val="tx1"/>
                </a:solidFill>
                <a:latin typeface="微软雅黑" panose="020B0503020204020204" pitchFamily="34" charset="-122"/>
                <a:ea typeface="微软雅黑" panose="020B0503020204020204" pitchFamily="34" charset="-122"/>
              </a:rPr>
              <a:t>audio </a:t>
            </a:r>
            <a:r>
              <a:rPr lang="zh-CN" altLang="en-US" sz="2200" dirty="0">
                <a:solidFill>
                  <a:schemeClr val="tx1"/>
                </a:solidFill>
                <a:latin typeface="微软雅黑" panose="020B0503020204020204" pitchFamily="34" charset="-122"/>
                <a:ea typeface="微软雅黑" panose="020B0503020204020204" pitchFamily="34" charset="-122"/>
              </a:rPr>
              <a:t>元素能够播放声音文件或者音频流。</a:t>
            </a:r>
            <a:r>
              <a:rPr lang="en-US" altLang="zh-CN" sz="2200" dirty="0">
                <a:solidFill>
                  <a:schemeClr val="tx1"/>
                </a:solidFill>
                <a:latin typeface="微软雅黑" panose="020B0503020204020204" pitchFamily="34" charset="-122"/>
                <a:ea typeface="微软雅黑" panose="020B0503020204020204" pitchFamily="34" charset="-122"/>
              </a:rPr>
              <a:t>audio </a:t>
            </a:r>
            <a:r>
              <a:rPr lang="zh-CN" altLang="en-US" sz="2200" dirty="0">
                <a:solidFill>
                  <a:schemeClr val="tx1"/>
                </a:solidFill>
                <a:latin typeface="微软雅黑" panose="020B0503020204020204" pitchFamily="34" charset="-122"/>
                <a:ea typeface="微软雅黑" panose="020B0503020204020204" pitchFamily="34" charset="-122"/>
              </a:rPr>
              <a:t>元素支持三种音频格式：</a:t>
            </a:r>
            <a:r>
              <a:rPr lang="en-US" altLang="zh-CN" sz="2200" dirty="0">
                <a:latin typeface="微软雅黑" pitchFamily="34" charset="-122"/>
                <a:ea typeface="微软雅黑" pitchFamily="34" charset="-122"/>
              </a:rPr>
              <a:t/>
            </a:r>
            <a:br>
              <a:rPr lang="en-US" altLang="zh-CN" sz="2200" dirty="0">
                <a:latin typeface="微软雅黑" pitchFamily="34" charset="-122"/>
                <a:ea typeface="微软雅黑" pitchFamily="34" charset="-122"/>
              </a:rPr>
            </a:br>
            <a:r>
              <a:rPr lang="en-US" altLang="zh-CN" sz="2200" dirty="0" smtClean="0">
                <a:solidFill>
                  <a:schemeClr val="tx1"/>
                </a:solidFill>
                <a:latin typeface="微软雅黑" panose="020B0503020204020204" pitchFamily="34" charset="-122"/>
                <a:ea typeface="微软雅黑" panose="020B0503020204020204" pitchFamily="34" charset="-122"/>
              </a:rPr>
              <a:t> </a:t>
            </a:r>
            <a:endParaRPr lang="zh-CN" altLang="en-US" sz="22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3127307820"/>
              </p:ext>
            </p:extLst>
          </p:nvPr>
        </p:nvGraphicFramePr>
        <p:xfrm>
          <a:off x="706120" y="2479886"/>
          <a:ext cx="8711799" cy="1809750"/>
        </p:xfrm>
        <a:graphic>
          <a:graphicData uri="http://schemas.openxmlformats.org/drawingml/2006/table">
            <a:tbl>
              <a:tblPr firstRow="1" bandRow="1">
                <a:tableStyleId>{5C22544A-7EE6-4342-B048-85BDC9FD1C3A}</a:tableStyleId>
              </a:tblPr>
              <a:tblGrid>
                <a:gridCol w="1498981"/>
                <a:gridCol w="1354667"/>
                <a:gridCol w="1480185"/>
                <a:gridCol w="1527175"/>
                <a:gridCol w="1496124"/>
                <a:gridCol w="1354667"/>
              </a:tblGrid>
              <a:tr h="370840">
                <a:tc>
                  <a:txBody>
                    <a:bodyPr/>
                    <a:lstStyle/>
                    <a:p>
                      <a:r>
                        <a:rPr lang="zh-CN" altLang="en-US" sz="1800" dirty="0" smtClean="0">
                          <a:latin typeface="微软雅黑" pitchFamily="34" charset="-122"/>
                          <a:ea typeface="微软雅黑" pitchFamily="34" charset="-122"/>
                        </a:rPr>
                        <a:t>格式</a:t>
                      </a:r>
                      <a:endParaRPr lang="zh-CN" altLang="en-US" sz="1800" dirty="0">
                        <a:latin typeface="微软雅黑" pitchFamily="34" charset="-122"/>
                        <a:ea typeface="微软雅黑" pitchFamily="34" charset="-122"/>
                      </a:endParaRPr>
                    </a:p>
                  </a:txBody>
                  <a:tcPr marL="57150" marR="142875" marT="47625" marB="47625" anchor="ctr"/>
                </a:tc>
                <a:tc>
                  <a:txBody>
                    <a:bodyPr/>
                    <a:lstStyle/>
                    <a:p>
                      <a:pPr algn="l" fontAlgn="base"/>
                      <a:r>
                        <a:rPr lang="en-US" sz="1800" dirty="0">
                          <a:effectLst/>
                          <a:latin typeface="微软雅黑" pitchFamily="34" charset="-122"/>
                          <a:ea typeface="微软雅黑" pitchFamily="34" charset="-122"/>
                        </a:rPr>
                        <a:t/>
                      </a:r>
                      <a:br>
                        <a:rPr lang="en-US" sz="1800" dirty="0">
                          <a:effectLst/>
                          <a:latin typeface="微软雅黑" pitchFamily="34" charset="-122"/>
                          <a:ea typeface="微软雅黑" pitchFamily="34" charset="-122"/>
                        </a:rPr>
                      </a:br>
                      <a:r>
                        <a:rPr lang="en-US" sz="1800" dirty="0">
                          <a:effectLst/>
                          <a:latin typeface="微软雅黑" pitchFamily="34" charset="-122"/>
                          <a:ea typeface="微软雅黑" pitchFamily="34" charset="-122"/>
                        </a:rPr>
                        <a:t>IE 9</a:t>
                      </a:r>
                    </a:p>
                  </a:txBody>
                  <a:tcPr marL="57150" marR="142875" marT="47625" marB="47625" anchor="ctr"/>
                </a:tc>
                <a:tc>
                  <a:txBody>
                    <a:bodyPr/>
                    <a:lstStyle/>
                    <a:p>
                      <a:pPr algn="l" fontAlgn="base"/>
                      <a:r>
                        <a:rPr lang="en-US" sz="1800" dirty="0">
                          <a:effectLst/>
                          <a:latin typeface="微软雅黑" pitchFamily="34" charset="-122"/>
                          <a:ea typeface="微软雅黑" pitchFamily="34" charset="-122"/>
                        </a:rPr>
                        <a:t>Firefox 3.5</a:t>
                      </a:r>
                    </a:p>
                  </a:txBody>
                  <a:tcPr marL="57150" marR="142875" marT="47625" marB="47625" anchor="ctr"/>
                </a:tc>
                <a:tc>
                  <a:txBody>
                    <a:bodyPr/>
                    <a:lstStyle/>
                    <a:p>
                      <a:pPr algn="l" fontAlgn="base"/>
                      <a:r>
                        <a:rPr lang="en-US" sz="1800" dirty="0">
                          <a:effectLst/>
                          <a:latin typeface="微软雅黑" pitchFamily="34" charset="-122"/>
                          <a:ea typeface="微软雅黑" pitchFamily="34" charset="-122"/>
                        </a:rPr>
                        <a:t>Opera 10.5</a:t>
                      </a:r>
                    </a:p>
                  </a:txBody>
                  <a:tcPr marL="57150" marR="142875" marT="47625" marB="47625" anchor="ctr"/>
                </a:tc>
                <a:tc>
                  <a:txBody>
                    <a:bodyPr/>
                    <a:lstStyle/>
                    <a:p>
                      <a:pPr algn="l" fontAlgn="base"/>
                      <a:r>
                        <a:rPr lang="en-US" sz="1800" dirty="0">
                          <a:effectLst/>
                          <a:latin typeface="微软雅黑" pitchFamily="34" charset="-122"/>
                          <a:ea typeface="微软雅黑" pitchFamily="34" charset="-122"/>
                        </a:rPr>
                        <a:t>Chrome 3.0</a:t>
                      </a:r>
                    </a:p>
                  </a:txBody>
                  <a:tcPr marL="57150" marR="142875" marT="47625" marB="47625" anchor="ctr"/>
                </a:tc>
                <a:tc>
                  <a:txBody>
                    <a:bodyPr/>
                    <a:lstStyle/>
                    <a:p>
                      <a:pPr algn="l" fontAlgn="base"/>
                      <a:r>
                        <a:rPr lang="en-US" sz="1800" dirty="0">
                          <a:effectLst/>
                          <a:latin typeface="微软雅黑" pitchFamily="34" charset="-122"/>
                          <a:ea typeface="微软雅黑" pitchFamily="34" charset="-122"/>
                        </a:rPr>
                        <a:t>Safari 3.0</a:t>
                      </a:r>
                    </a:p>
                  </a:txBody>
                  <a:tcPr marL="57150" marR="142875" marT="47625" marB="47625" anchor="ctr"/>
                </a:tc>
              </a:tr>
              <a:tr h="370840">
                <a:tc>
                  <a:txBody>
                    <a:bodyPr/>
                    <a:lstStyle/>
                    <a:p>
                      <a:pPr fontAlgn="t"/>
                      <a:r>
                        <a:rPr lang="en-US" sz="1800" dirty="0" err="1">
                          <a:effectLst/>
                          <a:latin typeface="微软雅黑" pitchFamily="34" charset="-122"/>
                          <a:ea typeface="微软雅黑" pitchFamily="34" charset="-122"/>
                        </a:rPr>
                        <a:t>Ogg</a:t>
                      </a:r>
                      <a:r>
                        <a:rPr lang="en-US" sz="1800" dirty="0">
                          <a:effectLst/>
                          <a:latin typeface="微软雅黑" pitchFamily="34" charset="-122"/>
                          <a:ea typeface="微软雅黑" pitchFamily="34" charset="-122"/>
                        </a:rPr>
                        <a:t> </a:t>
                      </a:r>
                      <a:r>
                        <a:rPr lang="en-US" sz="1800" dirty="0" err="1">
                          <a:effectLst/>
                          <a:latin typeface="微软雅黑" pitchFamily="34" charset="-122"/>
                          <a:ea typeface="微软雅黑" pitchFamily="34" charset="-122"/>
                        </a:rPr>
                        <a:t>Vorbis</a:t>
                      </a:r>
                      <a:endParaRPr lang="en-US" sz="1800"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sz="1800">
                          <a:effectLst/>
                          <a:latin typeface="微软雅黑" pitchFamily="34" charset="-122"/>
                          <a:ea typeface="微软雅黑" pitchFamily="34" charset="-122"/>
                        </a:rPr>
                        <a:t> </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 </a:t>
                      </a:r>
                    </a:p>
                  </a:txBody>
                  <a:tcPr marL="57150" marR="142875" marT="57150" marB="57150" anchor="ctr"/>
                </a:tc>
              </a:tr>
              <a:tr h="370840">
                <a:tc>
                  <a:txBody>
                    <a:bodyPr/>
                    <a:lstStyle/>
                    <a:p>
                      <a:pPr fontAlgn="t"/>
                      <a:r>
                        <a:rPr lang="en-US" sz="1800">
                          <a:effectLst/>
                          <a:latin typeface="微软雅黑" pitchFamily="34" charset="-122"/>
                          <a:ea typeface="微软雅黑" pitchFamily="34" charset="-122"/>
                        </a:rPr>
                        <a:t>MP3</a:t>
                      </a:r>
                    </a:p>
                  </a:txBody>
                  <a:tcPr marL="57150" marR="142875" marT="57150" marB="57150" anchor="ctr"/>
                </a:tc>
                <a:tc>
                  <a:txBody>
                    <a:bodyPr/>
                    <a:lstStyle/>
                    <a:p>
                      <a:pPr fontAlgn="t"/>
                      <a:r>
                        <a:rPr lang="zh-CN" altLang="en-US" sz="1800" dirty="0">
                          <a:effectLst/>
                          <a:latin typeface="微软雅黑" pitchFamily="34" charset="-122"/>
                          <a:ea typeface="微软雅黑" pitchFamily="34" charset="-122"/>
                        </a:rPr>
                        <a:t>√</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 </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 </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a:t>
                      </a:r>
                    </a:p>
                  </a:txBody>
                  <a:tcPr marL="57150" marR="142875" marT="57150" marB="57150" anchor="ctr"/>
                </a:tc>
              </a:tr>
              <a:tr h="370840">
                <a:tc>
                  <a:txBody>
                    <a:bodyPr/>
                    <a:lstStyle/>
                    <a:p>
                      <a:pPr fontAlgn="t"/>
                      <a:r>
                        <a:rPr lang="en-US" sz="1800">
                          <a:effectLst/>
                          <a:latin typeface="微软雅黑" pitchFamily="34" charset="-122"/>
                          <a:ea typeface="微软雅黑" pitchFamily="34" charset="-122"/>
                        </a:rPr>
                        <a:t>Wav</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 </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a:t>
                      </a:r>
                    </a:p>
                  </a:txBody>
                  <a:tcPr marL="57150" marR="142875" marT="57150" marB="57150" anchor="ctr"/>
                </a:tc>
                <a:tc>
                  <a:txBody>
                    <a:bodyPr/>
                    <a:lstStyle/>
                    <a:p>
                      <a:pPr fontAlgn="t"/>
                      <a:r>
                        <a:rPr lang="zh-CN" altLang="en-US" sz="1800">
                          <a:effectLst/>
                          <a:latin typeface="微软雅黑" pitchFamily="34" charset="-122"/>
                          <a:ea typeface="微软雅黑" pitchFamily="34" charset="-122"/>
                        </a:rPr>
                        <a:t> </a:t>
                      </a:r>
                    </a:p>
                  </a:txBody>
                  <a:tcPr marL="57150" marR="142875" marT="57150" marB="57150" anchor="ctr"/>
                </a:tc>
                <a:tc>
                  <a:txBody>
                    <a:bodyPr/>
                    <a:lstStyle/>
                    <a:p>
                      <a:pPr fontAlgn="t"/>
                      <a:r>
                        <a:rPr lang="zh-CN" altLang="en-US" sz="1800" dirty="0">
                          <a:effectLst/>
                          <a:latin typeface="微软雅黑" pitchFamily="34" charset="-122"/>
                          <a:ea typeface="微软雅黑" pitchFamily="34" charset="-122"/>
                        </a:rPr>
                        <a:t>√</a:t>
                      </a:r>
                    </a:p>
                  </a:txBody>
                  <a:tcPr marL="57150" marR="142875" marT="57150" marB="57150" anchor="ctr"/>
                </a:tc>
              </a:tr>
            </a:tbl>
          </a:graphicData>
        </a:graphic>
      </p:graphicFrame>
    </p:spTree>
    <p:extLst>
      <p:ext uri="{BB962C8B-B14F-4D97-AF65-F5344CB8AC3E}">
        <p14:creationId xmlns:p14="http://schemas.microsoft.com/office/powerpoint/2010/main" xmlns="" val="2009314173"/>
      </p:ext>
    </p:extLst>
  </p:cSld>
  <p:clrMapOvr>
    <a:masterClrMapping/>
  </p:clrMapOvr>
  <p:transition spd="slow">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视频</a:t>
            </a:r>
            <a:r>
              <a:rPr lang="zh-CN" altLang="en-US" sz="4000" b="1" dirty="0" smtClean="0">
                <a:latin typeface="微软雅黑" panose="020B0503020204020204" pitchFamily="34" charset="-122"/>
                <a:ea typeface="微软雅黑" panose="020B0503020204020204" pitchFamily="34" charset="-122"/>
              </a:rPr>
              <a:t>的浏览器支持概况</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smtClean="0">
                <a:solidFill>
                  <a:schemeClr val="tx1"/>
                </a:solidFill>
                <a:latin typeface="微软雅黑" panose="020B0503020204020204" pitchFamily="34" charset="-122"/>
                <a:ea typeface="微软雅黑" panose="020B0503020204020204" pitchFamily="34" charset="-122"/>
              </a:rPr>
              <a:t>的 </a:t>
            </a:r>
            <a:r>
              <a:rPr lang="en-US" altLang="zh-CN" sz="2200" dirty="0" smtClean="0">
                <a:solidFill>
                  <a:schemeClr val="tx1"/>
                </a:solidFill>
                <a:latin typeface="微软雅黑" panose="020B0503020204020204" pitchFamily="34" charset="-122"/>
                <a:ea typeface="微软雅黑" panose="020B0503020204020204" pitchFamily="34" charset="-122"/>
              </a:rPr>
              <a:t>video</a:t>
            </a:r>
            <a:r>
              <a:rPr lang="zh-CN" altLang="en-US" sz="2200" dirty="0" smtClean="0">
                <a:solidFill>
                  <a:schemeClr val="tx1"/>
                </a:solidFill>
                <a:latin typeface="微软雅黑" panose="020B0503020204020204" pitchFamily="34" charset="-122"/>
                <a:ea typeface="微软雅黑" panose="020B0503020204020204" pitchFamily="34" charset="-122"/>
              </a:rPr>
              <a:t>元素</a:t>
            </a:r>
            <a:r>
              <a:rPr lang="zh-CN" altLang="en-US" sz="2200" dirty="0">
                <a:solidFill>
                  <a:schemeClr val="tx1"/>
                </a:solidFill>
                <a:latin typeface="微软雅黑" panose="020B0503020204020204" pitchFamily="34" charset="-122"/>
                <a:ea typeface="微软雅黑" panose="020B0503020204020204" pitchFamily="34" charset="-122"/>
              </a:rPr>
              <a:t>能够</a:t>
            </a:r>
            <a:r>
              <a:rPr lang="zh-CN" altLang="en-US" sz="2200" dirty="0" smtClean="0">
                <a:solidFill>
                  <a:schemeClr val="tx1"/>
                </a:solidFill>
                <a:latin typeface="微软雅黑" panose="020B0503020204020204" pitchFamily="34" charset="-122"/>
                <a:ea typeface="微软雅黑" panose="020B0503020204020204" pitchFamily="34" charset="-122"/>
              </a:rPr>
              <a:t>播放视频文件或者</a:t>
            </a:r>
            <a:r>
              <a:rPr lang="zh-CN" altLang="en-US" sz="2200" dirty="0">
                <a:solidFill>
                  <a:schemeClr val="tx1"/>
                </a:solidFill>
                <a:latin typeface="微软雅黑" panose="020B0503020204020204" pitchFamily="34" charset="-122"/>
                <a:ea typeface="微软雅黑" panose="020B0503020204020204" pitchFamily="34" charset="-122"/>
              </a:rPr>
              <a:t>视频</a:t>
            </a:r>
            <a:r>
              <a:rPr lang="zh-CN" altLang="en-US" sz="2200" dirty="0" smtClean="0">
                <a:solidFill>
                  <a:schemeClr val="tx1"/>
                </a:solidFill>
                <a:latin typeface="微软雅黑" panose="020B0503020204020204" pitchFamily="34" charset="-122"/>
                <a:ea typeface="微软雅黑" panose="020B0503020204020204" pitchFamily="34" charset="-122"/>
              </a:rPr>
              <a:t>流。</a:t>
            </a:r>
            <a:r>
              <a:rPr lang="en-US" altLang="zh-CN" sz="2200" dirty="0">
                <a:solidFill>
                  <a:schemeClr val="tx1"/>
                </a:solidFill>
                <a:latin typeface="微软雅黑" panose="020B0503020204020204" pitchFamily="34" charset="-122"/>
                <a:ea typeface="微软雅黑" panose="020B0503020204020204" pitchFamily="34" charset="-122"/>
              </a:rPr>
              <a:t>video </a:t>
            </a:r>
            <a:r>
              <a:rPr lang="zh-CN" altLang="en-US" sz="2200" dirty="0">
                <a:solidFill>
                  <a:schemeClr val="tx1"/>
                </a:solidFill>
                <a:latin typeface="微软雅黑" panose="020B0503020204020204" pitchFamily="34" charset="-122"/>
                <a:ea typeface="微软雅黑" panose="020B0503020204020204" pitchFamily="34" charset="-122"/>
              </a:rPr>
              <a:t>元素支持三种视频格式：：</a:t>
            </a:r>
            <a:r>
              <a:rPr lang="en-US" altLang="zh-CN" sz="2200" dirty="0">
                <a:latin typeface="微软雅黑" pitchFamily="34" charset="-122"/>
                <a:ea typeface="微软雅黑" pitchFamily="34" charset="-122"/>
              </a:rPr>
              <a:t/>
            </a:r>
            <a:br>
              <a:rPr lang="en-US" altLang="zh-CN" sz="2200" dirty="0">
                <a:latin typeface="微软雅黑" pitchFamily="34" charset="-122"/>
                <a:ea typeface="微软雅黑" pitchFamily="34" charset="-122"/>
              </a:rPr>
            </a:br>
            <a:r>
              <a:rPr lang="en-US" altLang="zh-CN" sz="2200" dirty="0" smtClean="0">
                <a:solidFill>
                  <a:schemeClr val="tx1"/>
                </a:solidFill>
                <a:latin typeface="微软雅黑" panose="020B0503020204020204" pitchFamily="34" charset="-122"/>
                <a:ea typeface="微软雅黑" panose="020B0503020204020204" pitchFamily="34" charset="-122"/>
              </a:rPr>
              <a:t> </a:t>
            </a:r>
          </a:p>
          <a:p>
            <a:endParaRPr lang="en-US" altLang="zh-CN" sz="2200" dirty="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Ogg</a:t>
            </a:r>
            <a:r>
              <a:rPr lang="en-US" altLang="zh-CN" sz="1800" dirty="0">
                <a:solidFill>
                  <a:schemeClr val="accent2"/>
                </a:solidFill>
                <a:latin typeface="微软雅黑" panose="020B0503020204020204" pitchFamily="34" charset="-122"/>
                <a:ea typeface="微软雅黑" panose="020B0503020204020204" pitchFamily="34" charset="-122"/>
              </a:rPr>
              <a:t> = </a:t>
            </a:r>
            <a:r>
              <a:rPr lang="zh-CN" altLang="en-US" sz="1800" dirty="0">
                <a:solidFill>
                  <a:schemeClr val="accent2"/>
                </a:solidFill>
                <a:latin typeface="微软雅黑" panose="020B0503020204020204" pitchFamily="34" charset="-122"/>
                <a:ea typeface="微软雅黑" panose="020B0503020204020204" pitchFamily="34" charset="-122"/>
              </a:rPr>
              <a:t>带有 </a:t>
            </a:r>
            <a:r>
              <a:rPr lang="en-US" altLang="zh-CN" sz="1800" dirty="0" err="1">
                <a:solidFill>
                  <a:schemeClr val="accent2"/>
                </a:solidFill>
                <a:latin typeface="微软雅黑" panose="020B0503020204020204" pitchFamily="34" charset="-122"/>
                <a:ea typeface="微软雅黑" panose="020B0503020204020204" pitchFamily="34" charset="-122"/>
              </a:rPr>
              <a:t>Theora</a:t>
            </a:r>
            <a:r>
              <a:rPr lang="en-US" altLang="zh-CN" sz="1800" dirty="0">
                <a:solidFill>
                  <a:schemeClr val="accent2"/>
                </a:solidFill>
                <a:latin typeface="微软雅黑" panose="020B0503020204020204" pitchFamily="34" charset="-122"/>
                <a:ea typeface="微软雅黑" panose="020B0503020204020204" pitchFamily="34" charset="-122"/>
              </a:rPr>
              <a:t> </a:t>
            </a:r>
            <a:r>
              <a:rPr lang="zh-CN" altLang="en-US" sz="1800" dirty="0">
                <a:solidFill>
                  <a:schemeClr val="accent2"/>
                </a:solidFill>
                <a:latin typeface="微软雅黑" panose="020B0503020204020204" pitchFamily="34" charset="-122"/>
                <a:ea typeface="微软雅黑" panose="020B0503020204020204" pitchFamily="34" charset="-122"/>
              </a:rPr>
              <a:t>视频编码和 </a:t>
            </a:r>
            <a:r>
              <a:rPr lang="en-US" altLang="zh-CN" sz="1800" dirty="0" err="1">
                <a:solidFill>
                  <a:schemeClr val="accent2"/>
                </a:solidFill>
                <a:latin typeface="微软雅黑" panose="020B0503020204020204" pitchFamily="34" charset="-122"/>
                <a:ea typeface="微软雅黑" panose="020B0503020204020204" pitchFamily="34" charset="-122"/>
              </a:rPr>
              <a:t>Vorbis</a:t>
            </a:r>
            <a:r>
              <a:rPr lang="en-US" altLang="zh-CN" sz="1800" dirty="0">
                <a:solidFill>
                  <a:schemeClr val="accent2"/>
                </a:solidFill>
                <a:latin typeface="微软雅黑" panose="020B0503020204020204" pitchFamily="34" charset="-122"/>
                <a:ea typeface="微软雅黑" panose="020B0503020204020204" pitchFamily="34" charset="-122"/>
              </a:rPr>
              <a:t> </a:t>
            </a:r>
            <a:r>
              <a:rPr lang="zh-CN" altLang="en-US" sz="1800" dirty="0">
                <a:solidFill>
                  <a:schemeClr val="accent2"/>
                </a:solidFill>
                <a:latin typeface="微软雅黑" panose="020B0503020204020204" pitchFamily="34" charset="-122"/>
                <a:ea typeface="微软雅黑" panose="020B0503020204020204" pitchFamily="34" charset="-122"/>
              </a:rPr>
              <a:t>音频编码的 </a:t>
            </a:r>
            <a:r>
              <a:rPr lang="en-US" altLang="zh-CN" sz="1800" dirty="0" err="1">
                <a:solidFill>
                  <a:schemeClr val="accent2"/>
                </a:solidFill>
                <a:latin typeface="微软雅黑" panose="020B0503020204020204" pitchFamily="34" charset="-122"/>
                <a:ea typeface="微软雅黑" panose="020B0503020204020204" pitchFamily="34" charset="-122"/>
              </a:rPr>
              <a:t>Ogg</a:t>
            </a:r>
            <a:r>
              <a:rPr lang="en-US" altLang="zh-CN" sz="1800" dirty="0">
                <a:solidFill>
                  <a:schemeClr val="accent2"/>
                </a:solidFill>
                <a:latin typeface="微软雅黑" panose="020B0503020204020204" pitchFamily="34" charset="-122"/>
                <a:ea typeface="微软雅黑" panose="020B0503020204020204" pitchFamily="34" charset="-122"/>
              </a:rPr>
              <a:t> </a:t>
            </a:r>
            <a:r>
              <a:rPr lang="zh-CN" altLang="en-US" sz="1800" dirty="0">
                <a:solidFill>
                  <a:schemeClr val="accent2"/>
                </a:solidFill>
                <a:latin typeface="微软雅黑" panose="020B0503020204020204" pitchFamily="34" charset="-122"/>
                <a:ea typeface="微软雅黑" panose="020B0503020204020204" pitchFamily="34" charset="-122"/>
              </a:rPr>
              <a:t>文件</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MPEG4 = </a:t>
            </a:r>
            <a:r>
              <a:rPr lang="zh-CN" altLang="en-US" sz="1800" dirty="0">
                <a:solidFill>
                  <a:schemeClr val="accent2"/>
                </a:solidFill>
                <a:latin typeface="微软雅黑" panose="020B0503020204020204" pitchFamily="34" charset="-122"/>
                <a:ea typeface="微软雅黑" panose="020B0503020204020204" pitchFamily="34" charset="-122"/>
              </a:rPr>
              <a:t>带有 </a:t>
            </a:r>
            <a:r>
              <a:rPr lang="en-US" altLang="zh-CN" sz="1800" dirty="0">
                <a:solidFill>
                  <a:schemeClr val="accent2"/>
                </a:solidFill>
                <a:latin typeface="微软雅黑" panose="020B0503020204020204" pitchFamily="34" charset="-122"/>
                <a:ea typeface="微软雅黑" panose="020B0503020204020204" pitchFamily="34" charset="-122"/>
              </a:rPr>
              <a:t>H.264 </a:t>
            </a:r>
            <a:r>
              <a:rPr lang="zh-CN" altLang="en-US" sz="1800" dirty="0">
                <a:solidFill>
                  <a:schemeClr val="accent2"/>
                </a:solidFill>
                <a:latin typeface="微软雅黑" panose="020B0503020204020204" pitchFamily="34" charset="-122"/>
                <a:ea typeface="微软雅黑" panose="020B0503020204020204" pitchFamily="34" charset="-122"/>
              </a:rPr>
              <a:t>视频编码和 </a:t>
            </a:r>
            <a:r>
              <a:rPr lang="en-US" altLang="zh-CN" sz="1800" dirty="0">
                <a:solidFill>
                  <a:schemeClr val="accent2"/>
                </a:solidFill>
                <a:latin typeface="微软雅黑" panose="020B0503020204020204" pitchFamily="34" charset="-122"/>
                <a:ea typeface="微软雅黑" panose="020B0503020204020204" pitchFamily="34" charset="-122"/>
              </a:rPr>
              <a:t>AAC </a:t>
            </a:r>
            <a:r>
              <a:rPr lang="zh-CN" altLang="en-US" sz="1800" dirty="0">
                <a:solidFill>
                  <a:schemeClr val="accent2"/>
                </a:solidFill>
                <a:latin typeface="微软雅黑" panose="020B0503020204020204" pitchFamily="34" charset="-122"/>
                <a:ea typeface="微软雅黑" panose="020B0503020204020204" pitchFamily="34" charset="-122"/>
              </a:rPr>
              <a:t>音频编码的 </a:t>
            </a:r>
            <a:r>
              <a:rPr lang="en-US" altLang="zh-CN" sz="1800" dirty="0">
                <a:solidFill>
                  <a:schemeClr val="accent2"/>
                </a:solidFill>
                <a:latin typeface="微软雅黑" panose="020B0503020204020204" pitchFamily="34" charset="-122"/>
                <a:ea typeface="微软雅黑" panose="020B0503020204020204" pitchFamily="34" charset="-122"/>
              </a:rPr>
              <a:t>MPEG 4 </a:t>
            </a:r>
            <a:r>
              <a:rPr lang="zh-CN" altLang="en-US" sz="1800" dirty="0">
                <a:solidFill>
                  <a:schemeClr val="accent2"/>
                </a:solidFill>
                <a:latin typeface="微软雅黑" panose="020B0503020204020204" pitchFamily="34" charset="-122"/>
                <a:ea typeface="微软雅黑" panose="020B0503020204020204" pitchFamily="34" charset="-122"/>
              </a:rPr>
              <a:t>文件</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WebM</a:t>
            </a:r>
            <a:r>
              <a:rPr lang="en-US" altLang="zh-CN" sz="1800" dirty="0">
                <a:solidFill>
                  <a:schemeClr val="accent2"/>
                </a:solidFill>
                <a:latin typeface="微软雅黑" panose="020B0503020204020204" pitchFamily="34" charset="-122"/>
                <a:ea typeface="微软雅黑" panose="020B0503020204020204" pitchFamily="34" charset="-122"/>
              </a:rPr>
              <a:t> = </a:t>
            </a:r>
            <a:r>
              <a:rPr lang="zh-CN" altLang="en-US" sz="1800" dirty="0">
                <a:solidFill>
                  <a:schemeClr val="accent2"/>
                </a:solidFill>
                <a:latin typeface="微软雅黑" panose="020B0503020204020204" pitchFamily="34" charset="-122"/>
                <a:ea typeface="微软雅黑" panose="020B0503020204020204" pitchFamily="34" charset="-122"/>
              </a:rPr>
              <a:t>带有 </a:t>
            </a:r>
            <a:r>
              <a:rPr lang="en-US" altLang="zh-CN" sz="1800" dirty="0">
                <a:solidFill>
                  <a:schemeClr val="accent2"/>
                </a:solidFill>
                <a:latin typeface="微软雅黑" panose="020B0503020204020204" pitchFamily="34" charset="-122"/>
                <a:ea typeface="微软雅黑" panose="020B0503020204020204" pitchFamily="34" charset="-122"/>
              </a:rPr>
              <a:t>VP8 </a:t>
            </a:r>
            <a:r>
              <a:rPr lang="zh-CN" altLang="en-US" sz="1800" dirty="0">
                <a:solidFill>
                  <a:schemeClr val="accent2"/>
                </a:solidFill>
                <a:latin typeface="微软雅黑" panose="020B0503020204020204" pitchFamily="34" charset="-122"/>
                <a:ea typeface="微软雅黑" panose="020B0503020204020204" pitchFamily="34" charset="-122"/>
              </a:rPr>
              <a:t>视频编码和 </a:t>
            </a:r>
            <a:r>
              <a:rPr lang="en-US" altLang="zh-CN" sz="1800" dirty="0" err="1">
                <a:solidFill>
                  <a:schemeClr val="accent2"/>
                </a:solidFill>
                <a:latin typeface="微软雅黑" panose="020B0503020204020204" pitchFamily="34" charset="-122"/>
                <a:ea typeface="微软雅黑" panose="020B0503020204020204" pitchFamily="34" charset="-122"/>
              </a:rPr>
              <a:t>Vorbis</a:t>
            </a:r>
            <a:r>
              <a:rPr lang="en-US" altLang="zh-CN" sz="1800" dirty="0">
                <a:solidFill>
                  <a:schemeClr val="accent2"/>
                </a:solidFill>
                <a:latin typeface="微软雅黑" panose="020B0503020204020204" pitchFamily="34" charset="-122"/>
                <a:ea typeface="微软雅黑" panose="020B0503020204020204" pitchFamily="34" charset="-122"/>
              </a:rPr>
              <a:t> </a:t>
            </a:r>
            <a:r>
              <a:rPr lang="zh-CN" altLang="en-US" sz="1800" dirty="0">
                <a:solidFill>
                  <a:schemeClr val="accent2"/>
                </a:solidFill>
                <a:latin typeface="微软雅黑" panose="020B0503020204020204" pitchFamily="34" charset="-122"/>
                <a:ea typeface="微软雅黑" panose="020B0503020204020204" pitchFamily="34" charset="-122"/>
              </a:rPr>
              <a:t>音频编码的 </a:t>
            </a:r>
            <a:r>
              <a:rPr lang="en-US" altLang="zh-CN" sz="1800" dirty="0" err="1">
                <a:solidFill>
                  <a:schemeClr val="accent2"/>
                </a:solidFill>
                <a:latin typeface="微软雅黑" panose="020B0503020204020204" pitchFamily="34" charset="-122"/>
                <a:ea typeface="微软雅黑" panose="020B0503020204020204" pitchFamily="34" charset="-122"/>
              </a:rPr>
              <a:t>WebM</a:t>
            </a:r>
            <a:r>
              <a:rPr lang="en-US" altLang="zh-CN" sz="1800" dirty="0">
                <a:solidFill>
                  <a:schemeClr val="accent2"/>
                </a:solidFill>
                <a:latin typeface="微软雅黑" panose="020B0503020204020204" pitchFamily="34" charset="-122"/>
                <a:ea typeface="微软雅黑" panose="020B0503020204020204" pitchFamily="34" charset="-122"/>
              </a:rPr>
              <a:t> </a:t>
            </a:r>
            <a:r>
              <a:rPr lang="zh-CN" altLang="en-US" sz="1800" dirty="0">
                <a:solidFill>
                  <a:schemeClr val="accent2"/>
                </a:solidFill>
                <a:latin typeface="微软雅黑" panose="020B0503020204020204" pitchFamily="34" charset="-122"/>
                <a:ea typeface="微软雅黑" panose="020B0503020204020204" pitchFamily="34" charset="-122"/>
              </a:rPr>
              <a:t>文件</a:t>
            </a:r>
            <a:endParaRPr lang="zh-CN" altLang="en-US" sz="1800" dirty="0" smtClean="0">
              <a:solidFill>
                <a:schemeClr val="accent2"/>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447551468"/>
              </p:ext>
            </p:extLst>
          </p:nvPr>
        </p:nvGraphicFramePr>
        <p:xfrm>
          <a:off x="706120" y="2479886"/>
          <a:ext cx="8388923" cy="1483360"/>
        </p:xfrm>
        <a:graphic>
          <a:graphicData uri="http://schemas.openxmlformats.org/drawingml/2006/table">
            <a:tbl>
              <a:tblPr firstRow="1" bandRow="1">
                <a:tableStyleId>{5C22544A-7EE6-4342-B048-85BDC9FD1C3A}</a:tableStyleId>
              </a:tblPr>
              <a:tblGrid>
                <a:gridCol w="1393698"/>
                <a:gridCol w="1354667"/>
                <a:gridCol w="1354667"/>
                <a:gridCol w="1435100"/>
                <a:gridCol w="1496124"/>
                <a:gridCol w="1354667"/>
              </a:tblGrid>
              <a:tr h="370840">
                <a:tc>
                  <a:txBody>
                    <a:bodyPr/>
                    <a:lstStyle/>
                    <a:p>
                      <a:pPr fontAlgn="base"/>
                      <a:r>
                        <a:rPr lang="zh-CN" altLang="en-US" dirty="0">
                          <a:effectLst/>
                          <a:latin typeface="微软雅黑" pitchFamily="34" charset="-122"/>
                          <a:ea typeface="微软雅黑" pitchFamily="34" charset="-122"/>
                        </a:rPr>
                        <a:t>格式</a:t>
                      </a:r>
                    </a:p>
                  </a:txBody>
                  <a:tcPr marL="47625" marR="142875" marT="47625" marB="47625" anchor="ctr"/>
                </a:tc>
                <a:tc>
                  <a:txBody>
                    <a:bodyPr/>
                    <a:lstStyle/>
                    <a:p>
                      <a:pPr fontAlgn="base"/>
                      <a:r>
                        <a:rPr lang="en-US">
                          <a:effectLst/>
                          <a:latin typeface="微软雅黑" pitchFamily="34" charset="-122"/>
                          <a:ea typeface="微软雅黑" pitchFamily="34" charset="-122"/>
                        </a:rPr>
                        <a:t>IE</a:t>
                      </a:r>
                    </a:p>
                  </a:txBody>
                  <a:tcPr marL="47625" marR="142875" marT="47625" marB="47625" anchor="ctr"/>
                </a:tc>
                <a:tc>
                  <a:txBody>
                    <a:bodyPr/>
                    <a:lstStyle/>
                    <a:p>
                      <a:pPr fontAlgn="base"/>
                      <a:r>
                        <a:rPr lang="en-US">
                          <a:effectLst/>
                          <a:latin typeface="微软雅黑" pitchFamily="34" charset="-122"/>
                          <a:ea typeface="微软雅黑" pitchFamily="34" charset="-122"/>
                        </a:rPr>
                        <a:t>Firefox</a:t>
                      </a:r>
                    </a:p>
                  </a:txBody>
                  <a:tcPr marL="47625" marR="142875" marT="47625" marB="47625" anchor="ctr"/>
                </a:tc>
                <a:tc>
                  <a:txBody>
                    <a:bodyPr/>
                    <a:lstStyle/>
                    <a:p>
                      <a:pPr fontAlgn="base"/>
                      <a:r>
                        <a:rPr lang="en-US">
                          <a:effectLst/>
                          <a:latin typeface="微软雅黑" pitchFamily="34" charset="-122"/>
                          <a:ea typeface="微软雅黑" pitchFamily="34" charset="-122"/>
                        </a:rPr>
                        <a:t>Opera</a:t>
                      </a:r>
                    </a:p>
                  </a:txBody>
                  <a:tcPr marL="47625" marR="142875" marT="47625" marB="47625" anchor="ctr"/>
                </a:tc>
                <a:tc>
                  <a:txBody>
                    <a:bodyPr/>
                    <a:lstStyle/>
                    <a:p>
                      <a:pPr fontAlgn="base"/>
                      <a:r>
                        <a:rPr lang="en-US">
                          <a:effectLst/>
                          <a:latin typeface="微软雅黑" pitchFamily="34" charset="-122"/>
                          <a:ea typeface="微软雅黑" pitchFamily="34" charset="-122"/>
                        </a:rPr>
                        <a:t>Chrome</a:t>
                      </a:r>
                    </a:p>
                  </a:txBody>
                  <a:tcPr marL="47625" marR="142875" marT="47625" marB="47625" anchor="ctr"/>
                </a:tc>
                <a:tc>
                  <a:txBody>
                    <a:bodyPr/>
                    <a:lstStyle/>
                    <a:p>
                      <a:pPr fontAlgn="base"/>
                      <a:r>
                        <a:rPr lang="en-US">
                          <a:effectLst/>
                          <a:latin typeface="微软雅黑" pitchFamily="34" charset="-122"/>
                          <a:ea typeface="微软雅黑" pitchFamily="34" charset="-122"/>
                        </a:rPr>
                        <a:t>Safari</a:t>
                      </a:r>
                    </a:p>
                  </a:txBody>
                  <a:tcPr marL="47625" marR="142875" marT="47625" marB="47625" anchor="ctr"/>
                </a:tc>
              </a:tr>
              <a:tr h="370840">
                <a:tc>
                  <a:txBody>
                    <a:bodyPr/>
                    <a:lstStyle/>
                    <a:p>
                      <a:pPr fontAlgn="t"/>
                      <a:r>
                        <a:rPr lang="en-US">
                          <a:effectLst/>
                          <a:latin typeface="微软雅黑" pitchFamily="34" charset="-122"/>
                          <a:ea typeface="微软雅黑" pitchFamily="34" charset="-122"/>
                        </a:rPr>
                        <a:t>Ogg</a:t>
                      </a:r>
                    </a:p>
                  </a:txBody>
                  <a:tcPr marL="47625" marR="142875" marT="47625" marB="47625" anchor="ctr"/>
                </a:tc>
                <a:tc>
                  <a:txBody>
                    <a:bodyPr/>
                    <a:lstStyle/>
                    <a:p>
                      <a:pPr fontAlgn="t"/>
                      <a:r>
                        <a:rPr lang="en-US">
                          <a:effectLst/>
                          <a:latin typeface="微软雅黑" pitchFamily="34" charset="-122"/>
                          <a:ea typeface="微软雅黑" pitchFamily="34" charset="-122"/>
                        </a:rPr>
                        <a:t>No</a:t>
                      </a:r>
                    </a:p>
                  </a:txBody>
                  <a:tcPr marL="47625" marR="142875" marT="47625" marB="47625" anchor="ctr"/>
                </a:tc>
                <a:tc>
                  <a:txBody>
                    <a:bodyPr/>
                    <a:lstStyle/>
                    <a:p>
                      <a:pPr fontAlgn="t"/>
                      <a:r>
                        <a:rPr lang="en-US" altLang="zh-CN">
                          <a:effectLst/>
                          <a:latin typeface="微软雅黑" pitchFamily="34" charset="-122"/>
                          <a:ea typeface="微软雅黑" pitchFamily="34" charset="-122"/>
                        </a:rPr>
                        <a:t>3.5+</a:t>
                      </a:r>
                    </a:p>
                  </a:txBody>
                  <a:tcPr marL="47625" marR="142875" marT="47625" marB="47625" anchor="ctr"/>
                </a:tc>
                <a:tc>
                  <a:txBody>
                    <a:bodyPr/>
                    <a:lstStyle/>
                    <a:p>
                      <a:pPr fontAlgn="t"/>
                      <a:r>
                        <a:rPr lang="en-US" altLang="zh-CN">
                          <a:effectLst/>
                          <a:latin typeface="微软雅黑" pitchFamily="34" charset="-122"/>
                          <a:ea typeface="微软雅黑" pitchFamily="34" charset="-122"/>
                        </a:rPr>
                        <a:t>10.5+</a:t>
                      </a:r>
                    </a:p>
                  </a:txBody>
                  <a:tcPr marL="47625" marR="142875" marT="47625" marB="47625" anchor="ctr"/>
                </a:tc>
                <a:tc>
                  <a:txBody>
                    <a:bodyPr/>
                    <a:lstStyle/>
                    <a:p>
                      <a:pPr fontAlgn="t"/>
                      <a:r>
                        <a:rPr lang="en-US" altLang="zh-CN">
                          <a:effectLst/>
                          <a:latin typeface="微软雅黑" pitchFamily="34" charset="-122"/>
                          <a:ea typeface="微软雅黑" pitchFamily="34" charset="-122"/>
                        </a:rPr>
                        <a:t>5.0+</a:t>
                      </a:r>
                    </a:p>
                  </a:txBody>
                  <a:tcPr marL="47625" marR="142875" marT="47625" marB="47625" anchor="ctr"/>
                </a:tc>
                <a:tc>
                  <a:txBody>
                    <a:bodyPr/>
                    <a:lstStyle/>
                    <a:p>
                      <a:pPr fontAlgn="t"/>
                      <a:r>
                        <a:rPr lang="en-US">
                          <a:effectLst/>
                          <a:latin typeface="微软雅黑" pitchFamily="34" charset="-122"/>
                          <a:ea typeface="微软雅黑" pitchFamily="34" charset="-122"/>
                        </a:rPr>
                        <a:t>No</a:t>
                      </a:r>
                    </a:p>
                  </a:txBody>
                  <a:tcPr marL="47625" marR="142875" marT="47625" marB="47625" anchor="ctr"/>
                </a:tc>
              </a:tr>
              <a:tr h="370840">
                <a:tc>
                  <a:txBody>
                    <a:bodyPr/>
                    <a:lstStyle/>
                    <a:p>
                      <a:pPr fontAlgn="t"/>
                      <a:r>
                        <a:rPr lang="en-US">
                          <a:effectLst/>
                          <a:latin typeface="微软雅黑" pitchFamily="34" charset="-122"/>
                          <a:ea typeface="微软雅黑" pitchFamily="34" charset="-122"/>
                        </a:rPr>
                        <a:t>MPEG 4</a:t>
                      </a:r>
                    </a:p>
                  </a:txBody>
                  <a:tcPr marL="47625" marR="142875" marT="47625" marB="47625" anchor="ctr"/>
                </a:tc>
                <a:tc>
                  <a:txBody>
                    <a:bodyPr/>
                    <a:lstStyle/>
                    <a:p>
                      <a:pPr fontAlgn="t"/>
                      <a:r>
                        <a:rPr lang="en-US" altLang="zh-CN">
                          <a:effectLst/>
                          <a:latin typeface="微软雅黑" pitchFamily="34" charset="-122"/>
                          <a:ea typeface="微软雅黑" pitchFamily="34" charset="-122"/>
                        </a:rPr>
                        <a:t>9.0+</a:t>
                      </a:r>
                    </a:p>
                  </a:txBody>
                  <a:tcPr marL="47625" marR="142875" marT="47625" marB="47625" anchor="ctr"/>
                </a:tc>
                <a:tc>
                  <a:txBody>
                    <a:bodyPr/>
                    <a:lstStyle/>
                    <a:p>
                      <a:pPr fontAlgn="t"/>
                      <a:r>
                        <a:rPr lang="en-US">
                          <a:effectLst/>
                          <a:latin typeface="微软雅黑" pitchFamily="34" charset="-122"/>
                          <a:ea typeface="微软雅黑" pitchFamily="34" charset="-122"/>
                        </a:rPr>
                        <a:t>No</a:t>
                      </a:r>
                    </a:p>
                  </a:txBody>
                  <a:tcPr marL="47625" marR="142875" marT="47625" marB="47625" anchor="ctr"/>
                </a:tc>
                <a:tc>
                  <a:txBody>
                    <a:bodyPr/>
                    <a:lstStyle/>
                    <a:p>
                      <a:pPr fontAlgn="t"/>
                      <a:r>
                        <a:rPr lang="en-US" dirty="0">
                          <a:effectLst/>
                          <a:latin typeface="微软雅黑" pitchFamily="34" charset="-122"/>
                          <a:ea typeface="微软雅黑" pitchFamily="34" charset="-122"/>
                        </a:rPr>
                        <a:t>No</a:t>
                      </a:r>
                    </a:p>
                  </a:txBody>
                  <a:tcPr marL="47625" marR="142875" marT="47625" marB="47625" anchor="ctr"/>
                </a:tc>
                <a:tc>
                  <a:txBody>
                    <a:bodyPr/>
                    <a:lstStyle/>
                    <a:p>
                      <a:pPr fontAlgn="t"/>
                      <a:r>
                        <a:rPr lang="en-US" altLang="zh-CN">
                          <a:effectLst/>
                          <a:latin typeface="微软雅黑" pitchFamily="34" charset="-122"/>
                          <a:ea typeface="微软雅黑" pitchFamily="34" charset="-122"/>
                        </a:rPr>
                        <a:t>5.0+</a:t>
                      </a:r>
                    </a:p>
                  </a:txBody>
                  <a:tcPr marL="47625" marR="142875" marT="47625" marB="47625" anchor="ctr"/>
                </a:tc>
                <a:tc>
                  <a:txBody>
                    <a:bodyPr/>
                    <a:lstStyle/>
                    <a:p>
                      <a:pPr fontAlgn="t"/>
                      <a:r>
                        <a:rPr lang="en-US" altLang="zh-CN">
                          <a:effectLst/>
                          <a:latin typeface="微软雅黑" pitchFamily="34" charset="-122"/>
                          <a:ea typeface="微软雅黑" pitchFamily="34" charset="-122"/>
                        </a:rPr>
                        <a:t>3.0+</a:t>
                      </a:r>
                    </a:p>
                  </a:txBody>
                  <a:tcPr marL="47625" marR="142875" marT="47625" marB="47625" anchor="ctr"/>
                </a:tc>
              </a:tr>
              <a:tr h="370840">
                <a:tc>
                  <a:txBody>
                    <a:bodyPr/>
                    <a:lstStyle/>
                    <a:p>
                      <a:pPr fontAlgn="t"/>
                      <a:r>
                        <a:rPr lang="en-US">
                          <a:effectLst/>
                          <a:latin typeface="微软雅黑" pitchFamily="34" charset="-122"/>
                          <a:ea typeface="微软雅黑" pitchFamily="34" charset="-122"/>
                        </a:rPr>
                        <a:t>WebM</a:t>
                      </a:r>
                    </a:p>
                  </a:txBody>
                  <a:tcPr marL="47625" marR="142875" marT="47625" marB="47625" anchor="ctr"/>
                </a:tc>
                <a:tc>
                  <a:txBody>
                    <a:bodyPr/>
                    <a:lstStyle/>
                    <a:p>
                      <a:pPr fontAlgn="t"/>
                      <a:r>
                        <a:rPr lang="en-US">
                          <a:effectLst/>
                          <a:latin typeface="微软雅黑" pitchFamily="34" charset="-122"/>
                          <a:ea typeface="微软雅黑" pitchFamily="34" charset="-122"/>
                        </a:rPr>
                        <a:t>No</a:t>
                      </a:r>
                    </a:p>
                  </a:txBody>
                  <a:tcPr marL="47625" marR="142875" marT="47625" marB="47625" anchor="ctr"/>
                </a:tc>
                <a:tc>
                  <a:txBody>
                    <a:bodyPr/>
                    <a:lstStyle/>
                    <a:p>
                      <a:pPr fontAlgn="t"/>
                      <a:r>
                        <a:rPr lang="en-US" altLang="zh-CN">
                          <a:effectLst/>
                          <a:latin typeface="微软雅黑" pitchFamily="34" charset="-122"/>
                          <a:ea typeface="微软雅黑" pitchFamily="34" charset="-122"/>
                        </a:rPr>
                        <a:t>4.0+</a:t>
                      </a:r>
                    </a:p>
                  </a:txBody>
                  <a:tcPr marL="47625" marR="142875" marT="47625" marB="47625" anchor="ctr"/>
                </a:tc>
                <a:tc>
                  <a:txBody>
                    <a:bodyPr/>
                    <a:lstStyle/>
                    <a:p>
                      <a:pPr fontAlgn="t"/>
                      <a:r>
                        <a:rPr lang="en-US" altLang="zh-CN">
                          <a:effectLst/>
                          <a:latin typeface="微软雅黑" pitchFamily="34" charset="-122"/>
                          <a:ea typeface="微软雅黑" pitchFamily="34" charset="-122"/>
                        </a:rPr>
                        <a:t>10.6+</a:t>
                      </a:r>
                    </a:p>
                  </a:txBody>
                  <a:tcPr marL="47625" marR="142875" marT="47625" marB="47625" anchor="ctr"/>
                </a:tc>
                <a:tc>
                  <a:txBody>
                    <a:bodyPr/>
                    <a:lstStyle/>
                    <a:p>
                      <a:pPr fontAlgn="t"/>
                      <a:r>
                        <a:rPr lang="en-US" altLang="zh-CN">
                          <a:effectLst/>
                          <a:latin typeface="微软雅黑" pitchFamily="34" charset="-122"/>
                          <a:ea typeface="微软雅黑" pitchFamily="34" charset="-122"/>
                        </a:rPr>
                        <a:t>6.0+</a:t>
                      </a:r>
                    </a:p>
                  </a:txBody>
                  <a:tcPr marL="47625" marR="142875" marT="47625" marB="47625" anchor="ctr"/>
                </a:tc>
                <a:tc>
                  <a:txBody>
                    <a:bodyPr/>
                    <a:lstStyle/>
                    <a:p>
                      <a:pPr fontAlgn="t"/>
                      <a:r>
                        <a:rPr lang="en-US" dirty="0">
                          <a:effectLst/>
                          <a:latin typeface="微软雅黑" pitchFamily="34" charset="-122"/>
                          <a:ea typeface="微软雅黑" pitchFamily="34" charset="-122"/>
                        </a:rPr>
                        <a:t>No</a:t>
                      </a:r>
                    </a:p>
                  </a:txBody>
                  <a:tcPr marL="47625" marR="142875" marT="47625" marB="47625" anchor="ctr"/>
                </a:tc>
              </a:tr>
            </a:tbl>
          </a:graphicData>
        </a:graphic>
      </p:graphicFrame>
    </p:spTree>
    <p:extLst>
      <p:ext uri="{BB962C8B-B14F-4D97-AF65-F5344CB8AC3E}">
        <p14:creationId xmlns:p14="http://schemas.microsoft.com/office/powerpoint/2010/main" xmlns="" val="3776934683"/>
      </p:ext>
    </p:extLst>
  </p:cSld>
  <p:clrMapOvr>
    <a:masterClrMapping/>
  </p:clrMapOvr>
  <p:transition spd="slow">
    <p:wip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a:t>
            </a:r>
            <a:r>
              <a:rPr lang="en-US" altLang="zh-CN" sz="4000" b="1" dirty="0" smtClean="0">
                <a:latin typeface="微软雅黑" panose="020B0503020204020204" pitchFamily="34" charset="-122"/>
                <a:ea typeface="微软雅黑" panose="020B0503020204020204" pitchFamily="34" charset="-122"/>
              </a:rPr>
              <a:t>. HTML5</a:t>
            </a:r>
            <a:r>
              <a:rPr lang="zh-CN" altLang="en-US" sz="4000" b="1" dirty="0" smtClean="0">
                <a:latin typeface="微软雅黑" panose="020B0503020204020204" pitchFamily="34" charset="-122"/>
                <a:ea typeface="微软雅黑" panose="020B0503020204020204" pitchFamily="34" charset="-122"/>
              </a:rPr>
              <a:t>音频</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如需在 </a:t>
            </a:r>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中播放音频</a:t>
            </a:r>
            <a:r>
              <a:rPr lang="zh-CN" altLang="en-US" sz="2200" dirty="0" smtClean="0">
                <a:solidFill>
                  <a:schemeClr val="tx1"/>
                </a:solidFill>
                <a:latin typeface="微软雅黑" panose="020B0503020204020204" pitchFamily="34" charset="-122"/>
                <a:ea typeface="微软雅黑" panose="020B0503020204020204" pitchFamily="34" charset="-122"/>
              </a:rPr>
              <a:t>，你仅需要加入</a:t>
            </a:r>
            <a:r>
              <a:rPr lang="en-US" altLang="zh-CN" sz="2200" dirty="0">
                <a:solidFill>
                  <a:schemeClr val="tx1"/>
                </a:solidFill>
                <a:latin typeface="微软雅黑" panose="020B0503020204020204" pitchFamily="34" charset="-122"/>
                <a:ea typeface="微软雅黑" panose="020B0503020204020204" pitchFamily="34" charset="-122"/>
              </a:rPr>
              <a:t>&lt;audio&gt; </a:t>
            </a:r>
            <a:r>
              <a:rPr lang="zh-CN" altLang="en-US" sz="2200" dirty="0" smtClean="0">
                <a:solidFill>
                  <a:schemeClr val="tx1"/>
                </a:solidFill>
                <a:latin typeface="微软雅黑" panose="020B0503020204020204" pitchFamily="34" charset="-122"/>
                <a:ea typeface="微软雅黑" panose="020B0503020204020204" pitchFamily="34" charset="-122"/>
              </a:rPr>
              <a:t>标签</a:t>
            </a:r>
            <a:r>
              <a:rPr lang="zh-CN" altLang="en-US" sz="2200" dirty="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标签属性</a:t>
            </a:r>
            <a:r>
              <a:rPr lang="zh-CN" altLang="en-US" sz="2200" dirty="0">
                <a:solidFill>
                  <a:schemeClr val="tx1"/>
                </a:solidFill>
                <a:latin typeface="微软雅黑" panose="020B0503020204020204" pitchFamily="34" charset="-122"/>
                <a:ea typeface="微软雅黑" panose="020B0503020204020204" pitchFamily="34" charset="-122"/>
              </a:rPr>
              <a:t>如下：</a:t>
            </a:r>
          </a:p>
        </p:txBody>
      </p:sp>
      <p:graphicFrame>
        <p:nvGraphicFramePr>
          <p:cNvPr id="3" name="表格 2"/>
          <p:cNvGraphicFramePr>
            <a:graphicFrameLocks noGrp="1"/>
          </p:cNvGraphicFramePr>
          <p:nvPr>
            <p:extLst>
              <p:ext uri="{D42A27DB-BD31-4B8C-83A1-F6EECF244321}">
                <p14:modId xmlns:p14="http://schemas.microsoft.com/office/powerpoint/2010/main" xmlns="" val="3094880611"/>
              </p:ext>
            </p:extLst>
          </p:nvPr>
        </p:nvGraphicFramePr>
        <p:xfrm>
          <a:off x="763270" y="2902796"/>
          <a:ext cx="9067610" cy="2588260"/>
        </p:xfrm>
        <a:graphic>
          <a:graphicData uri="http://schemas.openxmlformats.org/drawingml/2006/table">
            <a:tbl>
              <a:tblPr firstRow="1" bandRow="1">
                <a:tableStyleId>{5C22544A-7EE6-4342-B048-85BDC9FD1C3A}</a:tableStyleId>
              </a:tblPr>
              <a:tblGrid>
                <a:gridCol w="1202436"/>
                <a:gridCol w="1202436"/>
                <a:gridCol w="6662738"/>
              </a:tblGrid>
              <a:tr h="370840">
                <a:tc>
                  <a:txBody>
                    <a:bodyPr/>
                    <a:lstStyle/>
                    <a:p>
                      <a:pPr algn="l" fontAlgn="base"/>
                      <a:r>
                        <a:rPr lang="zh-CN" altLang="en-US" dirty="0">
                          <a:effectLst/>
                          <a:latin typeface="微软雅黑" pitchFamily="34" charset="-122"/>
                          <a:ea typeface="微软雅黑" pitchFamily="34" charset="-122"/>
                        </a:rPr>
                        <a:t>属性</a:t>
                      </a:r>
                    </a:p>
                  </a:txBody>
                  <a:tcPr marL="57150" marR="142875" marT="47625" marB="47625" anchor="ctr"/>
                </a:tc>
                <a:tc>
                  <a:txBody>
                    <a:bodyPr/>
                    <a:lstStyle/>
                    <a:p>
                      <a:pPr algn="l" fontAlgn="base"/>
                      <a:r>
                        <a:rPr lang="zh-CN" altLang="en-US">
                          <a:effectLst/>
                          <a:latin typeface="微软雅黑" pitchFamily="34" charset="-122"/>
                          <a:ea typeface="微软雅黑" pitchFamily="34" charset="-122"/>
                        </a:rPr>
                        <a:t>值</a:t>
                      </a:r>
                    </a:p>
                  </a:txBody>
                  <a:tcPr marL="57150" marR="142875" marT="47625" marB="47625" anchor="ctr"/>
                </a:tc>
                <a:tc>
                  <a:txBody>
                    <a:bodyPr/>
                    <a:lstStyle/>
                    <a:p>
                      <a:pPr algn="l" fontAlgn="base"/>
                      <a:r>
                        <a:rPr lang="zh-CN" altLang="en-US" dirty="0">
                          <a:effectLst/>
                          <a:latin typeface="微软雅黑" pitchFamily="34" charset="-122"/>
                          <a:ea typeface="微软雅黑" pitchFamily="34" charset="-122"/>
                        </a:rPr>
                        <a:t>描述</a:t>
                      </a:r>
                    </a:p>
                  </a:txBody>
                  <a:tcPr marL="57150" marR="142875" marT="47625" marB="47625" anchor="ctr"/>
                </a:tc>
              </a:tr>
              <a:tr h="370840">
                <a:tc>
                  <a:txBody>
                    <a:bodyPr/>
                    <a:lstStyle/>
                    <a:p>
                      <a:pPr fontAlgn="t"/>
                      <a:r>
                        <a:rPr lang="en-US" sz="1800" i="0" kern="1200" dirty="0" err="1">
                          <a:solidFill>
                            <a:schemeClr val="dk1"/>
                          </a:solidFill>
                          <a:effectLst/>
                          <a:latin typeface="微软雅黑" pitchFamily="34" charset="-122"/>
                          <a:ea typeface="微软雅黑" pitchFamily="34" charset="-122"/>
                          <a:cs typeface="+mn-cs"/>
                        </a:rPr>
                        <a:t>autoplay</a:t>
                      </a:r>
                      <a:endParaRPr lang="en-US" sz="1800" i="0" kern="1200" dirty="0">
                        <a:solidFill>
                          <a:schemeClr val="dk1"/>
                        </a:solidFill>
                        <a:effectLst/>
                        <a:latin typeface="微软雅黑" pitchFamily="34" charset="-122"/>
                        <a:ea typeface="微软雅黑" pitchFamily="34" charset="-122"/>
                        <a:cs typeface="+mn-cs"/>
                      </a:endParaRPr>
                    </a:p>
                  </a:txBody>
                  <a:tcPr marL="57150" marR="142875" marT="57150" marB="57150" anchor="ctr"/>
                </a:tc>
                <a:tc>
                  <a:txBody>
                    <a:bodyPr/>
                    <a:lstStyle/>
                    <a:p>
                      <a:pPr fontAlgn="t"/>
                      <a:r>
                        <a:rPr lang="en-US" i="0" dirty="0" err="1">
                          <a:effectLst/>
                          <a:latin typeface="微软雅黑" pitchFamily="34" charset="-122"/>
                          <a:ea typeface="微软雅黑" pitchFamily="34" charset="-122"/>
                        </a:rPr>
                        <a:t>autoplay</a:t>
                      </a:r>
                      <a:endParaRPr lang="en-US" i="0"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如果出现该属性，则音频在就绪后马上播放。</a:t>
                      </a:r>
                    </a:p>
                  </a:txBody>
                  <a:tcPr marL="57150" marR="142875" marT="57150" marB="57150" anchor="ctr"/>
                </a:tc>
              </a:tr>
              <a:tr h="370840">
                <a:tc>
                  <a:txBody>
                    <a:bodyPr/>
                    <a:lstStyle/>
                    <a:p>
                      <a:pPr fontAlgn="t"/>
                      <a:r>
                        <a:rPr lang="en-US" sz="1800" i="0" kern="1200" dirty="0">
                          <a:solidFill>
                            <a:schemeClr val="dk1"/>
                          </a:solidFill>
                          <a:effectLst/>
                          <a:latin typeface="微软雅黑" pitchFamily="34" charset="-122"/>
                          <a:ea typeface="微软雅黑" pitchFamily="34" charset="-122"/>
                          <a:cs typeface="+mn-cs"/>
                        </a:rPr>
                        <a:t>controls</a:t>
                      </a:r>
                    </a:p>
                  </a:txBody>
                  <a:tcPr marL="57150" marR="142875" marT="57150" marB="57150" anchor="ctr"/>
                </a:tc>
                <a:tc>
                  <a:txBody>
                    <a:bodyPr/>
                    <a:lstStyle/>
                    <a:p>
                      <a:pPr fontAlgn="t"/>
                      <a:r>
                        <a:rPr lang="en-US" i="0" dirty="0">
                          <a:effectLst/>
                          <a:latin typeface="微软雅黑" pitchFamily="34" charset="-122"/>
                          <a:ea typeface="微软雅黑" pitchFamily="34" charset="-122"/>
                        </a:rPr>
                        <a:t>controls</a:t>
                      </a: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如果出现该属性，则向用户显示控件，比如播放按钮。</a:t>
                      </a:r>
                    </a:p>
                  </a:txBody>
                  <a:tcPr marL="57150" marR="142875" marT="57150" marB="57150" anchor="ctr"/>
                </a:tc>
              </a:tr>
              <a:tr h="370840">
                <a:tc>
                  <a:txBody>
                    <a:bodyPr/>
                    <a:lstStyle/>
                    <a:p>
                      <a:pPr fontAlgn="t"/>
                      <a:r>
                        <a:rPr lang="en-US" sz="1800" i="0" kern="1200" dirty="0">
                          <a:solidFill>
                            <a:schemeClr val="dk1"/>
                          </a:solidFill>
                          <a:effectLst/>
                          <a:latin typeface="微软雅黑" pitchFamily="34" charset="-122"/>
                          <a:ea typeface="微软雅黑" pitchFamily="34" charset="-122"/>
                          <a:cs typeface="+mn-cs"/>
                        </a:rPr>
                        <a:t>loop</a:t>
                      </a:r>
                    </a:p>
                  </a:txBody>
                  <a:tcPr marL="57150" marR="142875" marT="57150" marB="57150" anchor="ctr"/>
                </a:tc>
                <a:tc>
                  <a:txBody>
                    <a:bodyPr/>
                    <a:lstStyle/>
                    <a:p>
                      <a:pPr fontAlgn="t"/>
                      <a:r>
                        <a:rPr lang="en-US" i="0">
                          <a:effectLst/>
                          <a:latin typeface="微软雅黑" pitchFamily="34" charset="-122"/>
                          <a:ea typeface="微软雅黑" pitchFamily="34" charset="-122"/>
                        </a:rPr>
                        <a:t>loop</a:t>
                      </a: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如果出现该属性，则每当音频结束时重新开始播放。</a:t>
                      </a:r>
                    </a:p>
                  </a:txBody>
                  <a:tcPr marL="57150" marR="142875" marT="57150" marB="57150" anchor="ctr"/>
                </a:tc>
              </a:tr>
              <a:tr h="370840">
                <a:tc>
                  <a:txBody>
                    <a:bodyPr/>
                    <a:lstStyle/>
                    <a:p>
                      <a:pPr fontAlgn="t"/>
                      <a:r>
                        <a:rPr lang="en-US" sz="1800" i="0" kern="1200" dirty="0">
                          <a:solidFill>
                            <a:schemeClr val="dk1"/>
                          </a:solidFill>
                          <a:effectLst/>
                          <a:latin typeface="微软雅黑" pitchFamily="34" charset="-122"/>
                          <a:ea typeface="微软雅黑" pitchFamily="34" charset="-122"/>
                          <a:cs typeface="+mn-cs"/>
                        </a:rPr>
                        <a:t>preload</a:t>
                      </a:r>
                    </a:p>
                  </a:txBody>
                  <a:tcPr marL="57150" marR="142875" marT="57150" marB="57150" anchor="ctr"/>
                </a:tc>
                <a:tc>
                  <a:txBody>
                    <a:bodyPr/>
                    <a:lstStyle/>
                    <a:p>
                      <a:pPr fontAlgn="t"/>
                      <a:r>
                        <a:rPr lang="en-US" i="0">
                          <a:effectLst/>
                          <a:latin typeface="微软雅黑" pitchFamily="34" charset="-122"/>
                          <a:ea typeface="微软雅黑" pitchFamily="34" charset="-122"/>
                        </a:rPr>
                        <a:t>preload</a:t>
                      </a: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如果出现该属性，则音频在页面加载时进行加载，并预备播放。</a:t>
                      </a:r>
                    </a:p>
                    <a:p>
                      <a:pPr fontAlgn="t"/>
                      <a:r>
                        <a:rPr lang="zh-CN" altLang="en-US">
                          <a:effectLst/>
                          <a:latin typeface="微软雅黑" pitchFamily="34" charset="-122"/>
                          <a:ea typeface="微软雅黑" pitchFamily="34" charset="-122"/>
                        </a:rPr>
                        <a:t>如果使用 </a:t>
                      </a:r>
                      <a:r>
                        <a:rPr lang="en-US" altLang="zh-CN">
                          <a:effectLst/>
                          <a:latin typeface="微软雅黑" pitchFamily="34" charset="-122"/>
                          <a:ea typeface="微软雅黑" pitchFamily="34" charset="-122"/>
                        </a:rPr>
                        <a:t>"autoplay"</a:t>
                      </a:r>
                      <a:r>
                        <a:rPr lang="zh-CN" altLang="en-US">
                          <a:effectLst/>
                          <a:latin typeface="微软雅黑" pitchFamily="34" charset="-122"/>
                          <a:ea typeface="微软雅黑" pitchFamily="34" charset="-122"/>
                        </a:rPr>
                        <a:t>，则忽略该属性。</a:t>
                      </a:r>
                    </a:p>
                  </a:txBody>
                  <a:tcPr marL="57150" marR="142875" marT="57150" marB="57150" anchor="ctr"/>
                </a:tc>
              </a:tr>
              <a:tr h="370840">
                <a:tc>
                  <a:txBody>
                    <a:bodyPr/>
                    <a:lstStyle/>
                    <a:p>
                      <a:pPr fontAlgn="t"/>
                      <a:r>
                        <a:rPr lang="en-US" sz="1800" i="0" u="none" kern="1200" dirty="0" err="1" smtClean="0">
                          <a:solidFill>
                            <a:schemeClr val="dk1"/>
                          </a:solidFill>
                          <a:effectLst/>
                          <a:latin typeface="微软雅黑" pitchFamily="34" charset="-122"/>
                          <a:ea typeface="微软雅黑" pitchFamily="34" charset="-122"/>
                          <a:cs typeface="+mn-cs"/>
                        </a:rPr>
                        <a:t>src</a:t>
                      </a:r>
                      <a:endParaRPr lang="en-US" sz="1800" i="0" u="none" kern="1200" dirty="0">
                        <a:solidFill>
                          <a:schemeClr val="dk1"/>
                        </a:solidFill>
                        <a:effectLst/>
                        <a:latin typeface="微软雅黑" pitchFamily="34" charset="-122"/>
                        <a:ea typeface="微软雅黑" pitchFamily="34" charset="-122"/>
                        <a:cs typeface="+mn-cs"/>
                      </a:endParaRPr>
                    </a:p>
                  </a:txBody>
                  <a:tcPr marL="57150" marR="142875" marT="57150" marB="57150" anchor="ctr"/>
                </a:tc>
                <a:tc>
                  <a:txBody>
                    <a:bodyPr/>
                    <a:lstStyle/>
                    <a:p>
                      <a:pPr fontAlgn="t"/>
                      <a:r>
                        <a:rPr lang="en-US" i="0" dirty="0" err="1">
                          <a:effectLst/>
                          <a:latin typeface="微软雅黑" pitchFamily="34" charset="-122"/>
                          <a:ea typeface="微软雅黑" pitchFamily="34" charset="-122"/>
                        </a:rPr>
                        <a:t>url</a:t>
                      </a:r>
                      <a:endParaRPr lang="en-US" i="0"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dirty="0">
                          <a:effectLst/>
                          <a:latin typeface="微软雅黑" pitchFamily="34" charset="-122"/>
                          <a:ea typeface="微软雅黑" pitchFamily="34" charset="-122"/>
                        </a:rPr>
                        <a:t>要播放的音频的 </a:t>
                      </a:r>
                      <a:r>
                        <a:rPr lang="en-US" altLang="zh-CN" dirty="0">
                          <a:effectLst/>
                          <a:latin typeface="微软雅黑" pitchFamily="34" charset="-122"/>
                          <a:ea typeface="微软雅黑" pitchFamily="34" charset="-122"/>
                        </a:rPr>
                        <a:t>URL</a:t>
                      </a:r>
                      <a:r>
                        <a:rPr lang="zh-CN" altLang="en-US" dirty="0">
                          <a:effectLst/>
                          <a:latin typeface="微软雅黑" pitchFamily="34" charset="-122"/>
                          <a:ea typeface="微软雅黑" pitchFamily="34" charset="-122"/>
                        </a:rPr>
                        <a:t>。</a:t>
                      </a:r>
                    </a:p>
                  </a:txBody>
                  <a:tcPr marL="57150" marR="142875" marT="57150" marB="57150" anchor="ctr"/>
                </a:tc>
              </a:tr>
            </a:tbl>
          </a:graphicData>
        </a:graphic>
      </p:graphicFrame>
    </p:spTree>
    <p:extLst>
      <p:ext uri="{BB962C8B-B14F-4D97-AF65-F5344CB8AC3E}">
        <p14:creationId xmlns:p14="http://schemas.microsoft.com/office/powerpoint/2010/main" xmlns="" val="3494847422"/>
      </p:ext>
    </p:extLst>
  </p:cSld>
  <p:clrMapOvr>
    <a:masterClrMapping/>
  </p:clrMapOvr>
  <p:transition spd="slow">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a:t>
            </a:r>
            <a:r>
              <a:rPr lang="en-US" altLang="zh-CN" sz="4000" b="1" dirty="0" smtClean="0">
                <a:latin typeface="微软雅黑" panose="020B0503020204020204" pitchFamily="34" charset="-122"/>
                <a:ea typeface="微软雅黑" panose="020B0503020204020204" pitchFamily="34" charset="-122"/>
              </a:rPr>
              <a:t>. HTML5</a:t>
            </a:r>
            <a:r>
              <a:rPr lang="zh-CN" altLang="en-US" sz="4000" b="1" dirty="0" smtClean="0">
                <a:latin typeface="微软雅黑" panose="020B0503020204020204" pitchFamily="34" charset="-122"/>
                <a:ea typeface="微软雅黑" panose="020B0503020204020204" pitchFamily="34" charset="-122"/>
              </a:rPr>
              <a:t>音频</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1800" dirty="0">
                <a:solidFill>
                  <a:schemeClr val="accent2"/>
                </a:solidFill>
                <a:latin typeface="微软雅黑" panose="020B0503020204020204" pitchFamily="34" charset="-122"/>
                <a:ea typeface="微软雅黑" panose="020B0503020204020204" pitchFamily="34" charset="-122"/>
              </a:rPr>
              <a:t>&lt;audio controls="controls"&gt;</a:t>
            </a:r>
          </a:p>
          <a:p>
            <a:r>
              <a:rPr lang="en-US" altLang="zh-CN" sz="1800" dirty="0">
                <a:solidFill>
                  <a:schemeClr val="accent2"/>
                </a:solidFill>
                <a:latin typeface="微软雅黑" panose="020B0503020204020204" pitchFamily="34" charset="-122"/>
                <a:ea typeface="微软雅黑" panose="020B0503020204020204" pitchFamily="34" charset="-122"/>
              </a:rPr>
              <a:t>  &lt;source </a:t>
            </a:r>
            <a:r>
              <a:rPr lang="en-US" altLang="zh-CN" sz="1800" dirty="0" err="1">
                <a:solidFill>
                  <a:schemeClr val="accent2"/>
                </a:solidFill>
                <a:latin typeface="微软雅黑" panose="020B0503020204020204" pitchFamily="34" charset="-122"/>
                <a:ea typeface="微软雅黑" panose="020B0503020204020204" pitchFamily="34" charset="-122"/>
              </a:rPr>
              <a:t>src</a:t>
            </a:r>
            <a:r>
              <a:rPr lang="en-US" altLang="zh-CN" sz="1800" dirty="0">
                <a:solidFill>
                  <a:schemeClr val="accent2"/>
                </a:solidFill>
                <a:latin typeface="微软雅黑" panose="020B0503020204020204" pitchFamily="34" charset="-122"/>
                <a:ea typeface="微软雅黑" panose="020B0503020204020204" pitchFamily="34" charset="-122"/>
              </a:rPr>
              <a:t>="song.ogg" type="audio/</a:t>
            </a:r>
            <a:r>
              <a:rPr lang="en-US" altLang="zh-CN" sz="1800" dirty="0" err="1">
                <a:solidFill>
                  <a:schemeClr val="accent2"/>
                </a:solidFill>
                <a:latin typeface="微软雅黑" panose="020B0503020204020204" pitchFamily="34" charset="-122"/>
                <a:ea typeface="微软雅黑" panose="020B0503020204020204" pitchFamily="34" charset="-122"/>
              </a:rPr>
              <a:t>ogg</a:t>
            </a:r>
            <a:r>
              <a:rPr lang="en-US" altLang="zh-CN" sz="1800" dirty="0">
                <a:solidFill>
                  <a:schemeClr val="accent2"/>
                </a:solidFill>
                <a:latin typeface="微软雅黑" panose="020B0503020204020204" pitchFamily="34" charset="-122"/>
                <a:ea typeface="微软雅黑" panose="020B0503020204020204" pitchFamily="34" charset="-122"/>
              </a:rPr>
              <a:t>"&gt;</a:t>
            </a:r>
          </a:p>
          <a:p>
            <a:r>
              <a:rPr lang="en-US" altLang="zh-CN" sz="1800" dirty="0">
                <a:solidFill>
                  <a:schemeClr val="accent2"/>
                </a:solidFill>
                <a:latin typeface="微软雅黑" panose="020B0503020204020204" pitchFamily="34" charset="-122"/>
                <a:ea typeface="微软雅黑" panose="020B0503020204020204" pitchFamily="34" charset="-122"/>
              </a:rPr>
              <a:t>  &lt;source </a:t>
            </a:r>
            <a:r>
              <a:rPr lang="en-US" altLang="zh-CN" sz="1800" dirty="0" err="1">
                <a:solidFill>
                  <a:schemeClr val="accent2"/>
                </a:solidFill>
                <a:latin typeface="微软雅黑" panose="020B0503020204020204" pitchFamily="34" charset="-122"/>
                <a:ea typeface="微软雅黑" panose="020B0503020204020204" pitchFamily="34" charset="-122"/>
              </a:rPr>
              <a:t>src</a:t>
            </a:r>
            <a:r>
              <a:rPr lang="en-US" altLang="zh-CN" sz="1800" dirty="0">
                <a:solidFill>
                  <a:schemeClr val="accent2"/>
                </a:solidFill>
                <a:latin typeface="微软雅黑" panose="020B0503020204020204" pitchFamily="34" charset="-122"/>
                <a:ea typeface="微软雅黑" panose="020B0503020204020204" pitchFamily="34" charset="-122"/>
              </a:rPr>
              <a:t>="song.mp3" type="audio/mpeg"&gt;</a:t>
            </a:r>
          </a:p>
          <a:p>
            <a:r>
              <a:rPr lang="en-US" altLang="zh-CN" sz="1800" dirty="0">
                <a:solidFill>
                  <a:schemeClr val="accent2"/>
                </a:solidFill>
                <a:latin typeface="微软雅黑" panose="020B0503020204020204" pitchFamily="34" charset="-122"/>
                <a:ea typeface="微软雅黑" panose="020B0503020204020204" pitchFamily="34" charset="-122"/>
              </a:rPr>
              <a:t>Your browser does not support the audio tag.</a:t>
            </a:r>
          </a:p>
          <a:p>
            <a:r>
              <a:rPr lang="en-US" altLang="zh-CN" sz="1800" dirty="0">
                <a:solidFill>
                  <a:schemeClr val="accent2"/>
                </a:solidFill>
                <a:latin typeface="微软雅黑" panose="020B0503020204020204" pitchFamily="34" charset="-122"/>
                <a:ea typeface="微软雅黑" panose="020B0503020204020204" pitchFamily="34" charset="-122"/>
              </a:rPr>
              <a:t>&lt;/audio&gt;</a:t>
            </a:r>
            <a:endParaRPr lang="zh-CN" altLang="en-US" sz="1800" dirty="0" smtClean="0">
              <a:solidFill>
                <a:schemeClr val="accent2"/>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6709410" y="2217420"/>
            <a:ext cx="3760470" cy="3120854"/>
          </a:xfrm>
          <a:prstGeom prst="rect">
            <a:avLst/>
          </a:prstGeom>
          <a:noFill/>
        </p:spPr>
        <p:txBody>
          <a:bodyPr wrap="square" rtlCol="0">
            <a:spAutoFit/>
          </a:bodyPr>
          <a:lstStyle/>
          <a:p>
            <a:pPr>
              <a:lnSpc>
                <a:spcPct val="150000"/>
              </a:lnSpc>
            </a:pPr>
            <a:r>
              <a:rPr lang="zh-CN" altLang="en-US" sz="1600" dirty="0">
                <a:latin typeface="微软雅黑" pitchFamily="34" charset="-122"/>
                <a:ea typeface="微软雅黑" pitchFamily="34" charset="-122"/>
              </a:rPr>
              <a:t>该例子使用一个 </a:t>
            </a:r>
            <a:r>
              <a:rPr lang="en-US" altLang="zh-CN" sz="1600" dirty="0" err="1">
                <a:latin typeface="微软雅黑" pitchFamily="34" charset="-122"/>
                <a:ea typeface="微软雅黑" pitchFamily="34" charset="-122"/>
              </a:rPr>
              <a:t>Ogg</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文件，适用于</a:t>
            </a:r>
            <a:r>
              <a:rPr lang="en-US" altLang="zh-CN" sz="1600" dirty="0">
                <a:latin typeface="微软雅黑" pitchFamily="34" charset="-122"/>
                <a:ea typeface="微软雅黑" pitchFamily="34" charset="-122"/>
              </a:rPr>
              <a:t>Firefox</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Opera </a:t>
            </a:r>
            <a:r>
              <a:rPr lang="zh-CN" altLang="en-US" sz="1600" dirty="0">
                <a:latin typeface="微软雅黑" pitchFamily="34" charset="-122"/>
                <a:ea typeface="微软雅黑" pitchFamily="34" charset="-122"/>
              </a:rPr>
              <a:t>以及 </a:t>
            </a:r>
            <a:r>
              <a:rPr lang="en-US" altLang="zh-CN" sz="1600" dirty="0">
                <a:latin typeface="微软雅黑" pitchFamily="34" charset="-122"/>
                <a:ea typeface="微软雅黑" pitchFamily="34" charset="-122"/>
              </a:rPr>
              <a:t>Chrome </a:t>
            </a:r>
            <a:r>
              <a:rPr lang="zh-CN" altLang="en-US" sz="1600" dirty="0">
                <a:latin typeface="微软雅黑" pitchFamily="34" charset="-122"/>
                <a:ea typeface="微软雅黑" pitchFamily="34" charset="-122"/>
              </a:rPr>
              <a:t>浏览器。</a:t>
            </a:r>
          </a:p>
          <a:p>
            <a:pPr>
              <a:lnSpc>
                <a:spcPct val="150000"/>
              </a:lnSpc>
            </a:pPr>
            <a:r>
              <a:rPr lang="zh-CN" altLang="en-US" sz="1600" dirty="0">
                <a:latin typeface="微软雅黑" pitchFamily="34" charset="-122"/>
                <a:ea typeface="微软雅黑" pitchFamily="34" charset="-122"/>
              </a:rPr>
              <a:t>要确保适用于 </a:t>
            </a:r>
            <a:r>
              <a:rPr lang="en-US" altLang="zh-CN" sz="1600" dirty="0">
                <a:latin typeface="微软雅黑" pitchFamily="34" charset="-122"/>
                <a:ea typeface="微软雅黑" pitchFamily="34" charset="-122"/>
              </a:rPr>
              <a:t>Safari </a:t>
            </a:r>
            <a:r>
              <a:rPr lang="zh-CN" altLang="en-US" sz="1600" dirty="0">
                <a:latin typeface="微软雅黑" pitchFamily="34" charset="-122"/>
                <a:ea typeface="微软雅黑" pitchFamily="34" charset="-122"/>
              </a:rPr>
              <a:t>浏览器，音频文件必须是 </a:t>
            </a:r>
            <a:r>
              <a:rPr lang="en-US" altLang="zh-CN" sz="1600" dirty="0">
                <a:latin typeface="微软雅黑" pitchFamily="34" charset="-122"/>
                <a:ea typeface="微软雅黑" pitchFamily="34" charset="-122"/>
              </a:rPr>
              <a:t>MP3 </a:t>
            </a:r>
            <a:r>
              <a:rPr lang="zh-CN" altLang="en-US" sz="1600" dirty="0">
                <a:latin typeface="微软雅黑" pitchFamily="34" charset="-122"/>
                <a:ea typeface="微软雅黑" pitchFamily="34" charset="-122"/>
              </a:rPr>
              <a:t>或 </a:t>
            </a:r>
            <a:r>
              <a:rPr lang="en-US" altLang="zh-CN" sz="1600" dirty="0">
                <a:latin typeface="微软雅黑" pitchFamily="34" charset="-122"/>
                <a:ea typeface="微软雅黑" pitchFamily="34" charset="-122"/>
              </a:rPr>
              <a:t>Wav </a:t>
            </a:r>
            <a:r>
              <a:rPr lang="zh-CN" altLang="en-US" sz="1600" dirty="0">
                <a:latin typeface="微软雅黑" pitchFamily="34" charset="-122"/>
                <a:ea typeface="微软雅黑" pitchFamily="34" charset="-122"/>
              </a:rPr>
              <a:t>类型。</a:t>
            </a:r>
          </a:p>
          <a:p>
            <a:pPr>
              <a:lnSpc>
                <a:spcPct val="150000"/>
              </a:lnSpc>
            </a:pPr>
            <a:r>
              <a:rPr lang="en-US" altLang="zh-CN" sz="1600" dirty="0">
                <a:latin typeface="微软雅黑" pitchFamily="34" charset="-122"/>
                <a:ea typeface="微软雅黑" pitchFamily="34" charset="-122"/>
              </a:rPr>
              <a:t>audio </a:t>
            </a:r>
            <a:r>
              <a:rPr lang="zh-CN" altLang="en-US" sz="1600" dirty="0">
                <a:latin typeface="微软雅黑" pitchFamily="34" charset="-122"/>
                <a:ea typeface="微软雅黑" pitchFamily="34" charset="-122"/>
              </a:rPr>
              <a:t>元素允许多个 </a:t>
            </a:r>
            <a:r>
              <a:rPr lang="en-US" altLang="zh-CN" sz="1600" dirty="0">
                <a:latin typeface="微软雅黑" pitchFamily="34" charset="-122"/>
                <a:ea typeface="微软雅黑" pitchFamily="34" charset="-122"/>
              </a:rPr>
              <a:t>source </a:t>
            </a:r>
            <a:r>
              <a:rPr lang="zh-CN" altLang="en-US" sz="1600" dirty="0">
                <a:latin typeface="微软雅黑" pitchFamily="34" charset="-122"/>
                <a:ea typeface="微软雅黑" pitchFamily="34" charset="-122"/>
              </a:rPr>
              <a:t>元素。</a:t>
            </a:r>
            <a:r>
              <a:rPr lang="en-US" altLang="zh-CN" sz="1600" dirty="0">
                <a:latin typeface="微软雅黑" pitchFamily="34" charset="-122"/>
                <a:ea typeface="微软雅黑" pitchFamily="34" charset="-122"/>
              </a:rPr>
              <a:t>source </a:t>
            </a:r>
            <a:r>
              <a:rPr lang="zh-CN" altLang="en-US" sz="1600" dirty="0">
                <a:latin typeface="微软雅黑" pitchFamily="34" charset="-122"/>
                <a:ea typeface="微软雅黑" pitchFamily="34" charset="-122"/>
              </a:rPr>
              <a:t>元素可以链接不同的音频文件。浏览器将使用第一个可识别的格式</a:t>
            </a:r>
            <a:r>
              <a:rPr lang="zh-CN" altLang="en-US" sz="1600" dirty="0"/>
              <a:t>：</a:t>
            </a:r>
          </a:p>
          <a:p>
            <a:pPr>
              <a:lnSpc>
                <a:spcPct val="150000"/>
              </a:lnSpc>
              <a:spcBef>
                <a:spcPct val="30000"/>
              </a:spcBef>
              <a:spcAft>
                <a:spcPts val="1200"/>
              </a:spcAft>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07578506"/>
      </p:ext>
    </p:extLst>
  </p:cSld>
  <p:clrMapOvr>
    <a:masterClrMapping/>
  </p:clrMapOvr>
  <p:transition spd="slow">
    <p:wip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3. HTML5</a:t>
            </a:r>
            <a:r>
              <a:rPr lang="zh-CN" altLang="en-US" sz="4000" b="1" dirty="0">
                <a:latin typeface="微软雅黑" panose="020B0503020204020204" pitchFamily="34" charset="-122"/>
                <a:ea typeface="微软雅黑" panose="020B0503020204020204" pitchFamily="34" charset="-122"/>
              </a:rPr>
              <a:t>视频</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如需在 </a:t>
            </a:r>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中</a:t>
            </a:r>
            <a:r>
              <a:rPr lang="zh-CN" altLang="en-US" sz="2200" dirty="0" smtClean="0">
                <a:solidFill>
                  <a:schemeClr val="tx1"/>
                </a:solidFill>
                <a:latin typeface="微软雅黑" panose="020B0503020204020204" pitchFamily="34" charset="-122"/>
                <a:ea typeface="微软雅黑" panose="020B0503020204020204" pitchFamily="34" charset="-122"/>
              </a:rPr>
              <a:t>播放视频，你仅需要加入</a:t>
            </a:r>
            <a:r>
              <a:rPr lang="en-US" altLang="zh-CN" sz="2200" dirty="0">
                <a:solidFill>
                  <a:schemeClr val="tx1"/>
                </a:solidFill>
                <a:latin typeface="微软雅黑" panose="020B0503020204020204" pitchFamily="34" charset="-122"/>
                <a:ea typeface="微软雅黑" panose="020B0503020204020204" pitchFamily="34" charset="-122"/>
              </a:rPr>
              <a:t>&lt;video&gt; </a:t>
            </a:r>
            <a:r>
              <a:rPr lang="zh-CN" altLang="en-US" sz="2200" dirty="0" smtClean="0">
                <a:solidFill>
                  <a:schemeClr val="tx1"/>
                </a:solidFill>
                <a:latin typeface="微软雅黑" panose="020B0503020204020204" pitchFamily="34" charset="-122"/>
                <a:ea typeface="微软雅黑" panose="020B0503020204020204" pitchFamily="34" charset="-122"/>
              </a:rPr>
              <a:t>标签</a:t>
            </a:r>
            <a:r>
              <a:rPr lang="en-US" altLang="zh-CN" sz="2200" dirty="0" smtClean="0">
                <a:solidFill>
                  <a:schemeClr val="tx1"/>
                </a:solidFill>
                <a:latin typeface="微软雅黑" panose="020B0503020204020204" pitchFamily="34" charset="-122"/>
                <a:ea typeface="微软雅黑" panose="020B0503020204020204" pitchFamily="34" charset="-122"/>
              </a:rPr>
              <a:t>,</a:t>
            </a:r>
          </a:p>
          <a:p>
            <a:r>
              <a:rPr lang="zh-CN" altLang="en-US" sz="2200" dirty="0" smtClean="0">
                <a:solidFill>
                  <a:schemeClr val="tx1"/>
                </a:solidFill>
                <a:latin typeface="微软雅黑" panose="020B0503020204020204" pitchFamily="34" charset="-122"/>
                <a:ea typeface="微软雅黑" panose="020B0503020204020204" pitchFamily="34" charset="-122"/>
              </a:rPr>
              <a:t>标签属性</a:t>
            </a:r>
            <a:r>
              <a:rPr lang="zh-CN" altLang="en-US" sz="2200" dirty="0">
                <a:solidFill>
                  <a:schemeClr val="tx1"/>
                </a:solidFill>
                <a:latin typeface="微软雅黑" panose="020B0503020204020204" pitchFamily="34" charset="-122"/>
                <a:ea typeface="微软雅黑" panose="020B0503020204020204" pitchFamily="34" charset="-122"/>
              </a:rPr>
              <a:t>如下：</a:t>
            </a:r>
          </a:p>
        </p:txBody>
      </p:sp>
      <p:graphicFrame>
        <p:nvGraphicFramePr>
          <p:cNvPr id="3" name="表格 2"/>
          <p:cNvGraphicFramePr>
            <a:graphicFrameLocks noGrp="1"/>
          </p:cNvGraphicFramePr>
          <p:nvPr>
            <p:extLst>
              <p:ext uri="{D42A27DB-BD31-4B8C-83A1-F6EECF244321}">
                <p14:modId xmlns:p14="http://schemas.microsoft.com/office/powerpoint/2010/main" xmlns="" val="2106319434"/>
              </p:ext>
            </p:extLst>
          </p:nvPr>
        </p:nvGraphicFramePr>
        <p:xfrm>
          <a:off x="763270" y="2902796"/>
          <a:ext cx="9067610" cy="3365500"/>
        </p:xfrm>
        <a:graphic>
          <a:graphicData uri="http://schemas.openxmlformats.org/drawingml/2006/table">
            <a:tbl>
              <a:tblPr firstRow="1" bandRow="1">
                <a:tableStyleId>{5C22544A-7EE6-4342-B048-85BDC9FD1C3A}</a:tableStyleId>
              </a:tblPr>
              <a:tblGrid>
                <a:gridCol w="1202436"/>
                <a:gridCol w="1202436"/>
                <a:gridCol w="6662738"/>
              </a:tblGrid>
              <a:tr h="370840">
                <a:tc>
                  <a:txBody>
                    <a:bodyPr/>
                    <a:lstStyle/>
                    <a:p>
                      <a:pPr algn="l" fontAlgn="base"/>
                      <a:r>
                        <a:rPr lang="zh-CN" altLang="en-US" dirty="0">
                          <a:effectLst/>
                          <a:latin typeface="微软雅黑" pitchFamily="34" charset="-122"/>
                          <a:ea typeface="微软雅黑" pitchFamily="34" charset="-122"/>
                        </a:rPr>
                        <a:t>属性</a:t>
                      </a:r>
                    </a:p>
                  </a:txBody>
                  <a:tcPr marL="57150" marR="142875" marT="47625" marB="47625" anchor="ctr"/>
                </a:tc>
                <a:tc>
                  <a:txBody>
                    <a:bodyPr/>
                    <a:lstStyle/>
                    <a:p>
                      <a:pPr algn="l" fontAlgn="base"/>
                      <a:r>
                        <a:rPr lang="zh-CN" altLang="en-US">
                          <a:effectLst/>
                          <a:latin typeface="微软雅黑" pitchFamily="34" charset="-122"/>
                          <a:ea typeface="微软雅黑" pitchFamily="34" charset="-122"/>
                        </a:rPr>
                        <a:t>值</a:t>
                      </a:r>
                    </a:p>
                  </a:txBody>
                  <a:tcPr marL="57150" marR="142875" marT="47625" marB="47625" anchor="ctr"/>
                </a:tc>
                <a:tc>
                  <a:txBody>
                    <a:bodyPr/>
                    <a:lstStyle/>
                    <a:p>
                      <a:pPr algn="l" fontAlgn="base"/>
                      <a:r>
                        <a:rPr lang="zh-CN" altLang="en-US">
                          <a:effectLst/>
                          <a:latin typeface="微软雅黑" pitchFamily="34" charset="-122"/>
                          <a:ea typeface="微软雅黑" pitchFamily="34" charset="-122"/>
                        </a:rPr>
                        <a:t>描述</a:t>
                      </a:r>
                    </a:p>
                  </a:txBody>
                  <a:tcPr marL="57150" marR="142875" marT="47625" marB="47625" anchor="ctr"/>
                </a:tc>
              </a:tr>
              <a:tr h="370840">
                <a:tc>
                  <a:txBody>
                    <a:bodyPr/>
                    <a:lstStyle/>
                    <a:p>
                      <a:pPr marL="0" algn="l" defTabSz="914400" rtl="0" eaLnBrk="1" fontAlgn="t" latinLnBrk="0" hangingPunct="1"/>
                      <a:r>
                        <a:rPr lang="en-US" sz="1800" i="0" kern="1200" dirty="0" err="1">
                          <a:solidFill>
                            <a:schemeClr val="dk1"/>
                          </a:solidFill>
                          <a:effectLst/>
                          <a:latin typeface="微软雅黑" pitchFamily="34" charset="-122"/>
                          <a:ea typeface="微软雅黑" pitchFamily="34" charset="-122"/>
                          <a:cs typeface="+mn-cs"/>
                        </a:rPr>
                        <a:t>autoplay</a:t>
                      </a:r>
                      <a:endParaRPr lang="en-US" sz="1800" i="0" kern="1200" dirty="0">
                        <a:solidFill>
                          <a:schemeClr val="dk1"/>
                        </a:solidFill>
                        <a:effectLst/>
                        <a:latin typeface="微软雅黑" pitchFamily="34" charset="-122"/>
                        <a:ea typeface="微软雅黑" pitchFamily="34" charset="-122"/>
                        <a:cs typeface="+mn-cs"/>
                      </a:endParaRPr>
                    </a:p>
                  </a:txBody>
                  <a:tcPr marL="57150" marR="142875" marT="57150" marB="57150" anchor="ctr"/>
                </a:tc>
                <a:tc>
                  <a:txBody>
                    <a:bodyPr/>
                    <a:lstStyle/>
                    <a:p>
                      <a:pPr fontAlgn="t"/>
                      <a:r>
                        <a:rPr lang="en-US" i="0" dirty="0" err="1">
                          <a:effectLst/>
                          <a:latin typeface="微软雅黑" pitchFamily="34" charset="-122"/>
                          <a:ea typeface="微软雅黑" pitchFamily="34" charset="-122"/>
                        </a:rPr>
                        <a:t>autoplay</a:t>
                      </a:r>
                      <a:endParaRPr lang="en-US" i="0"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如果出现该属性，则视频在就绪后马上播放。</a:t>
                      </a:r>
                    </a:p>
                  </a:txBody>
                  <a:tcPr marL="57150" marR="142875" marT="57150" marB="57150" anchor="ctr"/>
                </a:tc>
              </a:tr>
              <a:tr h="370840">
                <a:tc>
                  <a:txBody>
                    <a:bodyPr/>
                    <a:lstStyle/>
                    <a:p>
                      <a:pPr marL="0" algn="l" defTabSz="914400" rtl="0" eaLnBrk="1" fontAlgn="t" latinLnBrk="0" hangingPunct="1"/>
                      <a:r>
                        <a:rPr lang="en-US" sz="1800" i="0" kern="1200" dirty="0">
                          <a:solidFill>
                            <a:schemeClr val="dk1"/>
                          </a:solidFill>
                          <a:effectLst/>
                          <a:latin typeface="微软雅黑" pitchFamily="34" charset="-122"/>
                          <a:ea typeface="微软雅黑" pitchFamily="34" charset="-122"/>
                          <a:cs typeface="+mn-cs"/>
                        </a:rPr>
                        <a:t>controls</a:t>
                      </a:r>
                    </a:p>
                  </a:txBody>
                  <a:tcPr marL="57150" marR="142875" marT="57150" marB="57150" anchor="ctr"/>
                </a:tc>
                <a:tc>
                  <a:txBody>
                    <a:bodyPr/>
                    <a:lstStyle/>
                    <a:p>
                      <a:pPr fontAlgn="t"/>
                      <a:r>
                        <a:rPr lang="en-US" i="0">
                          <a:effectLst/>
                          <a:latin typeface="微软雅黑" pitchFamily="34" charset="-122"/>
                          <a:ea typeface="微软雅黑" pitchFamily="34" charset="-122"/>
                        </a:rPr>
                        <a:t>controls</a:t>
                      </a: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如果出现该属性，则向用户显示控件，比如播放按钮。</a:t>
                      </a:r>
                    </a:p>
                  </a:txBody>
                  <a:tcPr marL="57150" marR="142875" marT="57150" marB="57150" anchor="ctr"/>
                </a:tc>
              </a:tr>
              <a:tr h="370840">
                <a:tc>
                  <a:txBody>
                    <a:bodyPr/>
                    <a:lstStyle/>
                    <a:p>
                      <a:pPr marL="0" algn="l" defTabSz="914400" rtl="0" eaLnBrk="1" fontAlgn="t" latinLnBrk="0" hangingPunct="1"/>
                      <a:r>
                        <a:rPr lang="en-US" sz="1800" i="0" kern="1200" dirty="0">
                          <a:solidFill>
                            <a:schemeClr val="dk1"/>
                          </a:solidFill>
                          <a:effectLst/>
                          <a:latin typeface="微软雅黑" pitchFamily="34" charset="-122"/>
                          <a:ea typeface="微软雅黑" pitchFamily="34" charset="-122"/>
                          <a:cs typeface="+mn-cs"/>
                        </a:rPr>
                        <a:t>height</a:t>
                      </a:r>
                    </a:p>
                  </a:txBody>
                  <a:tcPr marL="57150" marR="142875" marT="57150" marB="57150" anchor="ctr"/>
                </a:tc>
                <a:tc>
                  <a:txBody>
                    <a:bodyPr/>
                    <a:lstStyle/>
                    <a:p>
                      <a:pPr fontAlgn="t"/>
                      <a:r>
                        <a:rPr lang="en-US" i="0" dirty="0">
                          <a:effectLst/>
                          <a:latin typeface="微软雅黑" pitchFamily="34" charset="-122"/>
                          <a:ea typeface="微软雅黑" pitchFamily="34" charset="-122"/>
                        </a:rPr>
                        <a:t>pixels</a:t>
                      </a:r>
                    </a:p>
                  </a:txBody>
                  <a:tcPr marL="57150" marR="142875" marT="57150" marB="57150" anchor="ctr"/>
                </a:tc>
                <a:tc>
                  <a:txBody>
                    <a:bodyPr/>
                    <a:lstStyle/>
                    <a:p>
                      <a:pPr fontAlgn="t"/>
                      <a:r>
                        <a:rPr lang="zh-CN" altLang="en-US">
                          <a:effectLst/>
                          <a:latin typeface="微软雅黑" pitchFamily="34" charset="-122"/>
                          <a:ea typeface="微软雅黑" pitchFamily="34" charset="-122"/>
                        </a:rPr>
                        <a:t>设置视频播放器的高度。</a:t>
                      </a:r>
                    </a:p>
                  </a:txBody>
                  <a:tcPr marL="57150" marR="142875" marT="57150" marB="57150" anchor="ctr"/>
                </a:tc>
              </a:tr>
              <a:tr h="370840">
                <a:tc>
                  <a:txBody>
                    <a:bodyPr/>
                    <a:lstStyle/>
                    <a:p>
                      <a:pPr marL="0" algn="l" defTabSz="914400" rtl="0" eaLnBrk="1" fontAlgn="t" latinLnBrk="0" hangingPunct="1"/>
                      <a:r>
                        <a:rPr lang="en-US" sz="1800" i="0" kern="1200" dirty="0">
                          <a:solidFill>
                            <a:schemeClr val="dk1"/>
                          </a:solidFill>
                          <a:effectLst/>
                          <a:latin typeface="微软雅黑" pitchFamily="34" charset="-122"/>
                          <a:ea typeface="微软雅黑" pitchFamily="34" charset="-122"/>
                          <a:cs typeface="+mn-cs"/>
                        </a:rPr>
                        <a:t>loop</a:t>
                      </a:r>
                    </a:p>
                  </a:txBody>
                  <a:tcPr marL="57150" marR="142875" marT="57150" marB="57150" anchor="ctr"/>
                </a:tc>
                <a:tc>
                  <a:txBody>
                    <a:bodyPr/>
                    <a:lstStyle/>
                    <a:p>
                      <a:pPr fontAlgn="t"/>
                      <a:r>
                        <a:rPr lang="en-US" i="0">
                          <a:effectLst/>
                          <a:latin typeface="微软雅黑" pitchFamily="34" charset="-122"/>
                          <a:ea typeface="微软雅黑" pitchFamily="34" charset="-122"/>
                        </a:rPr>
                        <a:t>loop</a:t>
                      </a: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如果出现该属性，则当媒介文件完成播放后再次开始播放。</a:t>
                      </a:r>
                    </a:p>
                  </a:txBody>
                  <a:tcPr marL="57150" marR="142875" marT="57150" marB="57150" anchor="ctr"/>
                </a:tc>
              </a:tr>
              <a:tr h="370840">
                <a:tc>
                  <a:txBody>
                    <a:bodyPr/>
                    <a:lstStyle/>
                    <a:p>
                      <a:pPr marL="0" algn="l" defTabSz="914400" rtl="0" eaLnBrk="1" fontAlgn="t" latinLnBrk="0" hangingPunct="1"/>
                      <a:r>
                        <a:rPr lang="en-US" sz="1800" i="0" kern="1200" dirty="0">
                          <a:solidFill>
                            <a:schemeClr val="dk1"/>
                          </a:solidFill>
                          <a:effectLst/>
                          <a:latin typeface="微软雅黑" pitchFamily="34" charset="-122"/>
                          <a:ea typeface="微软雅黑" pitchFamily="34" charset="-122"/>
                          <a:cs typeface="+mn-cs"/>
                        </a:rPr>
                        <a:t>preload</a:t>
                      </a:r>
                    </a:p>
                  </a:txBody>
                  <a:tcPr marL="57150" marR="142875" marT="57150" marB="57150" anchor="ctr"/>
                </a:tc>
                <a:tc>
                  <a:txBody>
                    <a:bodyPr/>
                    <a:lstStyle/>
                    <a:p>
                      <a:pPr fontAlgn="t"/>
                      <a:r>
                        <a:rPr lang="en-US" i="0">
                          <a:effectLst/>
                          <a:latin typeface="微软雅黑" pitchFamily="34" charset="-122"/>
                          <a:ea typeface="微软雅黑" pitchFamily="34" charset="-122"/>
                        </a:rPr>
                        <a:t>preload</a:t>
                      </a:r>
                    </a:p>
                  </a:txBody>
                  <a:tcPr marL="57150" marR="142875" marT="57150" marB="57150" anchor="ctr"/>
                </a:tc>
                <a:tc>
                  <a:txBody>
                    <a:bodyPr/>
                    <a:lstStyle/>
                    <a:p>
                      <a:pPr fontAlgn="t"/>
                      <a:r>
                        <a:rPr lang="zh-CN" altLang="en-US">
                          <a:effectLst/>
                          <a:latin typeface="微软雅黑" pitchFamily="34" charset="-122"/>
                          <a:ea typeface="微软雅黑" pitchFamily="34" charset="-122"/>
                        </a:rPr>
                        <a:t>如果出现该属性，则视频在页面加载时进行加载，并预备播放。</a:t>
                      </a:r>
                    </a:p>
                    <a:p>
                      <a:pPr fontAlgn="t"/>
                      <a:r>
                        <a:rPr lang="zh-CN" altLang="en-US">
                          <a:effectLst/>
                          <a:latin typeface="微软雅黑" pitchFamily="34" charset="-122"/>
                          <a:ea typeface="微软雅黑" pitchFamily="34" charset="-122"/>
                        </a:rPr>
                        <a:t>如果使用 </a:t>
                      </a:r>
                      <a:r>
                        <a:rPr lang="en-US" altLang="zh-CN">
                          <a:effectLst/>
                          <a:latin typeface="微软雅黑" pitchFamily="34" charset="-122"/>
                          <a:ea typeface="微软雅黑" pitchFamily="34" charset="-122"/>
                        </a:rPr>
                        <a:t>"autoplay"</a:t>
                      </a:r>
                      <a:r>
                        <a:rPr lang="zh-CN" altLang="en-US">
                          <a:effectLst/>
                          <a:latin typeface="微软雅黑" pitchFamily="34" charset="-122"/>
                          <a:ea typeface="微软雅黑" pitchFamily="34" charset="-122"/>
                        </a:rPr>
                        <a:t>，则忽略该属性。</a:t>
                      </a:r>
                    </a:p>
                  </a:txBody>
                  <a:tcPr marL="57150" marR="142875" marT="57150" marB="57150" anchor="ctr"/>
                </a:tc>
              </a:tr>
              <a:tr h="370840">
                <a:tc>
                  <a:txBody>
                    <a:bodyPr/>
                    <a:lstStyle/>
                    <a:p>
                      <a:pPr marL="0" algn="l" defTabSz="914400" rtl="0" eaLnBrk="1" fontAlgn="t" latinLnBrk="0" hangingPunct="1"/>
                      <a:r>
                        <a:rPr lang="en-US" sz="1800" i="0" kern="1200" dirty="0" err="1">
                          <a:solidFill>
                            <a:schemeClr val="dk1"/>
                          </a:solidFill>
                          <a:effectLst/>
                          <a:latin typeface="微软雅黑" pitchFamily="34" charset="-122"/>
                          <a:ea typeface="微软雅黑" pitchFamily="34" charset="-122"/>
                          <a:cs typeface="+mn-cs"/>
                        </a:rPr>
                        <a:t>src</a:t>
                      </a:r>
                      <a:endParaRPr lang="en-US" sz="1800" i="0" kern="1200" dirty="0">
                        <a:solidFill>
                          <a:schemeClr val="dk1"/>
                        </a:solidFill>
                        <a:effectLst/>
                        <a:latin typeface="微软雅黑" pitchFamily="34" charset="-122"/>
                        <a:ea typeface="微软雅黑" pitchFamily="34" charset="-122"/>
                        <a:cs typeface="+mn-cs"/>
                      </a:endParaRPr>
                    </a:p>
                  </a:txBody>
                  <a:tcPr marL="57150" marR="142875" marT="57150" marB="57150" anchor="ctr"/>
                </a:tc>
                <a:tc>
                  <a:txBody>
                    <a:bodyPr/>
                    <a:lstStyle/>
                    <a:p>
                      <a:pPr fontAlgn="t"/>
                      <a:r>
                        <a:rPr lang="en-US" i="0">
                          <a:effectLst/>
                          <a:latin typeface="微软雅黑" pitchFamily="34" charset="-122"/>
                          <a:ea typeface="微软雅黑" pitchFamily="34" charset="-122"/>
                        </a:rPr>
                        <a:t>url</a:t>
                      </a:r>
                    </a:p>
                  </a:txBody>
                  <a:tcPr marL="57150" marR="142875" marT="57150" marB="57150" anchor="ctr"/>
                </a:tc>
                <a:tc>
                  <a:txBody>
                    <a:bodyPr/>
                    <a:lstStyle/>
                    <a:p>
                      <a:pPr fontAlgn="t"/>
                      <a:r>
                        <a:rPr lang="zh-CN" altLang="en-US">
                          <a:effectLst/>
                          <a:latin typeface="微软雅黑" pitchFamily="34" charset="-122"/>
                          <a:ea typeface="微软雅黑" pitchFamily="34" charset="-122"/>
                        </a:rPr>
                        <a:t>要播放的视频的 </a:t>
                      </a:r>
                      <a:r>
                        <a:rPr lang="en-US" altLang="zh-CN">
                          <a:effectLst/>
                          <a:latin typeface="微软雅黑" pitchFamily="34" charset="-122"/>
                          <a:ea typeface="微软雅黑" pitchFamily="34" charset="-122"/>
                        </a:rPr>
                        <a:t>URL</a:t>
                      </a:r>
                      <a:r>
                        <a:rPr lang="zh-CN" altLang="en-US">
                          <a:effectLst/>
                          <a:latin typeface="微软雅黑" pitchFamily="34" charset="-122"/>
                          <a:ea typeface="微软雅黑" pitchFamily="34" charset="-122"/>
                        </a:rPr>
                        <a:t>。</a:t>
                      </a:r>
                    </a:p>
                  </a:txBody>
                  <a:tcPr marL="57150" marR="142875" marT="57150" marB="57150" anchor="ctr"/>
                </a:tc>
              </a:tr>
              <a:tr h="370840">
                <a:tc>
                  <a:txBody>
                    <a:bodyPr/>
                    <a:lstStyle/>
                    <a:p>
                      <a:pPr marL="0" algn="l" defTabSz="914400" rtl="0" eaLnBrk="1" fontAlgn="t" latinLnBrk="0" hangingPunct="1"/>
                      <a:r>
                        <a:rPr lang="en-US" sz="1800" i="0" kern="1200" dirty="0">
                          <a:solidFill>
                            <a:schemeClr val="dk1"/>
                          </a:solidFill>
                          <a:effectLst/>
                          <a:latin typeface="微软雅黑" pitchFamily="34" charset="-122"/>
                          <a:ea typeface="微软雅黑" pitchFamily="34" charset="-122"/>
                          <a:cs typeface="+mn-cs"/>
                        </a:rPr>
                        <a:t>width</a:t>
                      </a:r>
                    </a:p>
                  </a:txBody>
                  <a:tcPr marL="57150" marR="142875" marT="57150" marB="57150" anchor="ctr"/>
                </a:tc>
                <a:tc>
                  <a:txBody>
                    <a:bodyPr/>
                    <a:lstStyle/>
                    <a:p>
                      <a:pPr fontAlgn="t"/>
                      <a:r>
                        <a:rPr lang="en-US" i="0" dirty="0">
                          <a:effectLst/>
                          <a:latin typeface="微软雅黑" pitchFamily="34" charset="-122"/>
                          <a:ea typeface="微软雅黑" pitchFamily="34" charset="-122"/>
                        </a:rPr>
                        <a:t>pixels</a:t>
                      </a:r>
                    </a:p>
                  </a:txBody>
                  <a:tcPr marL="57150" marR="142875" marT="57150" marB="57150" anchor="ctr"/>
                </a:tc>
                <a:tc>
                  <a:txBody>
                    <a:bodyPr/>
                    <a:lstStyle/>
                    <a:p>
                      <a:pPr fontAlgn="t"/>
                      <a:r>
                        <a:rPr lang="zh-CN" altLang="en-US" dirty="0">
                          <a:effectLst/>
                          <a:latin typeface="微软雅黑" pitchFamily="34" charset="-122"/>
                          <a:ea typeface="微软雅黑" pitchFamily="34" charset="-122"/>
                        </a:rPr>
                        <a:t>设置视频播放器的宽度。</a:t>
                      </a:r>
                    </a:p>
                  </a:txBody>
                  <a:tcPr marL="57150" marR="142875" marT="57150" marB="57150" anchor="ctr"/>
                </a:tc>
              </a:tr>
            </a:tbl>
          </a:graphicData>
        </a:graphic>
      </p:graphicFrame>
    </p:spTree>
    <p:extLst>
      <p:ext uri="{BB962C8B-B14F-4D97-AF65-F5344CB8AC3E}">
        <p14:creationId xmlns:p14="http://schemas.microsoft.com/office/powerpoint/2010/main" xmlns="" val="2595106349"/>
      </p:ext>
    </p:extLst>
  </p:cSld>
  <p:clrMapOvr>
    <a:masterClrMapping/>
  </p:clrMapOvr>
  <p:transition spd="slow">
    <p:wip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3. HTML5</a:t>
            </a:r>
            <a:r>
              <a:rPr lang="zh-CN" altLang="en-US" sz="4000" b="1" dirty="0">
                <a:latin typeface="微软雅黑" panose="020B0503020204020204" pitchFamily="34" charset="-122"/>
                <a:ea typeface="微软雅黑" panose="020B0503020204020204" pitchFamily="34" charset="-122"/>
              </a:rPr>
              <a:t>视频</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1800" dirty="0">
                <a:solidFill>
                  <a:schemeClr val="accent2"/>
                </a:solidFill>
                <a:latin typeface="微软雅黑" panose="020B0503020204020204" pitchFamily="34" charset="-122"/>
                <a:ea typeface="微软雅黑" panose="020B0503020204020204" pitchFamily="34" charset="-122"/>
              </a:rPr>
              <a:t>&lt;video width="320" height="240" controls="controls"&gt;</a:t>
            </a:r>
          </a:p>
          <a:p>
            <a:r>
              <a:rPr lang="en-US" altLang="zh-CN" sz="1800" dirty="0">
                <a:solidFill>
                  <a:schemeClr val="accent2"/>
                </a:solidFill>
                <a:latin typeface="微软雅黑" panose="020B0503020204020204" pitchFamily="34" charset="-122"/>
                <a:ea typeface="微软雅黑" panose="020B0503020204020204" pitchFamily="34" charset="-122"/>
              </a:rPr>
              <a:t>  &lt;source </a:t>
            </a:r>
            <a:r>
              <a:rPr lang="en-US" altLang="zh-CN" sz="1800" dirty="0" err="1">
                <a:solidFill>
                  <a:schemeClr val="accent2"/>
                </a:solidFill>
                <a:latin typeface="微软雅黑" panose="020B0503020204020204" pitchFamily="34" charset="-122"/>
                <a:ea typeface="微软雅黑" panose="020B0503020204020204" pitchFamily="34" charset="-122"/>
              </a:rPr>
              <a:t>src</a:t>
            </a:r>
            <a:r>
              <a:rPr lang="en-US" altLang="zh-CN" sz="1800" dirty="0">
                <a:solidFill>
                  <a:schemeClr val="accent2"/>
                </a:solidFill>
                <a:latin typeface="微软雅黑" panose="020B0503020204020204" pitchFamily="34" charset="-122"/>
                <a:ea typeface="微软雅黑" panose="020B0503020204020204" pitchFamily="34" charset="-122"/>
              </a:rPr>
              <a:t>="movie.ogg" type="video/</a:t>
            </a:r>
            <a:r>
              <a:rPr lang="en-US" altLang="zh-CN" sz="1800" dirty="0" err="1">
                <a:solidFill>
                  <a:schemeClr val="accent2"/>
                </a:solidFill>
                <a:latin typeface="微软雅黑" panose="020B0503020204020204" pitchFamily="34" charset="-122"/>
                <a:ea typeface="微软雅黑" panose="020B0503020204020204" pitchFamily="34" charset="-122"/>
              </a:rPr>
              <a:t>ogg</a:t>
            </a:r>
            <a:r>
              <a:rPr lang="en-US" altLang="zh-CN" sz="1800" dirty="0">
                <a:solidFill>
                  <a:schemeClr val="accent2"/>
                </a:solidFill>
                <a:latin typeface="微软雅黑" panose="020B0503020204020204" pitchFamily="34" charset="-122"/>
                <a:ea typeface="微软雅黑" panose="020B0503020204020204" pitchFamily="34" charset="-122"/>
              </a:rPr>
              <a:t>"&gt;</a:t>
            </a:r>
          </a:p>
          <a:p>
            <a:r>
              <a:rPr lang="en-US" altLang="zh-CN" sz="1800" dirty="0">
                <a:solidFill>
                  <a:schemeClr val="accent2"/>
                </a:solidFill>
                <a:latin typeface="微软雅黑" panose="020B0503020204020204" pitchFamily="34" charset="-122"/>
                <a:ea typeface="微软雅黑" panose="020B0503020204020204" pitchFamily="34" charset="-122"/>
              </a:rPr>
              <a:t>  &lt;source </a:t>
            </a:r>
            <a:r>
              <a:rPr lang="en-US" altLang="zh-CN" sz="1800" dirty="0" err="1">
                <a:solidFill>
                  <a:schemeClr val="accent2"/>
                </a:solidFill>
                <a:latin typeface="微软雅黑" panose="020B0503020204020204" pitchFamily="34" charset="-122"/>
                <a:ea typeface="微软雅黑" panose="020B0503020204020204" pitchFamily="34" charset="-122"/>
              </a:rPr>
              <a:t>src</a:t>
            </a:r>
            <a:r>
              <a:rPr lang="en-US" altLang="zh-CN" sz="1800" dirty="0">
                <a:solidFill>
                  <a:schemeClr val="accent2"/>
                </a:solidFill>
                <a:latin typeface="微软雅黑" panose="020B0503020204020204" pitchFamily="34" charset="-122"/>
                <a:ea typeface="微软雅黑" panose="020B0503020204020204" pitchFamily="34" charset="-122"/>
              </a:rPr>
              <a:t>="movie.mp4" type="video/mp4"&gt;</a:t>
            </a:r>
          </a:p>
          <a:p>
            <a:r>
              <a:rPr lang="en-US" altLang="zh-CN" sz="1800" dirty="0">
                <a:solidFill>
                  <a:schemeClr val="accent2"/>
                </a:solidFill>
                <a:latin typeface="微软雅黑" panose="020B0503020204020204" pitchFamily="34" charset="-122"/>
                <a:ea typeface="微软雅黑" panose="020B0503020204020204" pitchFamily="34" charset="-122"/>
              </a:rPr>
              <a:t>Your browser does not support the video tag.</a:t>
            </a:r>
          </a:p>
          <a:p>
            <a:r>
              <a:rPr lang="en-US" altLang="zh-CN" sz="1800" dirty="0">
                <a:solidFill>
                  <a:schemeClr val="accent2"/>
                </a:solidFill>
                <a:latin typeface="微软雅黑" panose="020B0503020204020204" pitchFamily="34" charset="-122"/>
                <a:ea typeface="微软雅黑" panose="020B0503020204020204" pitchFamily="34" charset="-122"/>
              </a:rPr>
              <a:t>&lt;/video&gt;</a:t>
            </a:r>
            <a:endParaRPr lang="zh-CN" altLang="en-US" sz="1800" dirty="0" smtClean="0">
              <a:solidFill>
                <a:schemeClr val="accent2"/>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7040880" y="2217420"/>
            <a:ext cx="3760470" cy="2677656"/>
          </a:xfrm>
          <a:prstGeom prst="rect">
            <a:avLst/>
          </a:prstGeom>
          <a:noFill/>
        </p:spPr>
        <p:txBody>
          <a:bodyPr wrap="square" rtlCol="0">
            <a:spAutoFit/>
          </a:bodyPr>
          <a:lstStyle/>
          <a:p>
            <a:pPr>
              <a:lnSpc>
                <a:spcPct val="150000"/>
              </a:lnSpc>
            </a:pPr>
            <a:r>
              <a:rPr lang="zh-CN" altLang="en-US" sz="1600" dirty="0">
                <a:latin typeface="微软雅黑" pitchFamily="34" charset="-122"/>
                <a:ea typeface="微软雅黑" pitchFamily="34" charset="-122"/>
              </a:rPr>
              <a:t>该</a:t>
            </a:r>
            <a:r>
              <a:rPr lang="zh-CN" altLang="en-US" sz="1600" dirty="0" smtClean="0">
                <a:latin typeface="微软雅黑" pitchFamily="34" charset="-122"/>
                <a:ea typeface="微软雅黑" pitchFamily="34" charset="-122"/>
              </a:rPr>
              <a:t>例子用来播放</a:t>
            </a:r>
            <a:r>
              <a:rPr lang="en-US" altLang="zh-CN" sz="1600" dirty="0" smtClean="0">
                <a:latin typeface="微软雅黑" pitchFamily="34" charset="-122"/>
                <a:ea typeface="微软雅黑" pitchFamily="34" charset="-122"/>
              </a:rPr>
              <a:t>movie</a:t>
            </a:r>
            <a:r>
              <a:rPr lang="zh-CN" altLang="en-US" sz="1600" dirty="0" smtClean="0">
                <a:latin typeface="微软雅黑" pitchFamily="34" charset="-122"/>
                <a:ea typeface="微软雅黑" pitchFamily="34" charset="-122"/>
              </a:rPr>
              <a:t>文件</a:t>
            </a:r>
            <a:r>
              <a:rPr lang="zh-CN" altLang="en-US" sz="1600" dirty="0">
                <a:latin typeface="微软雅黑" pitchFamily="34" charset="-122"/>
                <a:ea typeface="微软雅黑" pitchFamily="34" charset="-122"/>
              </a:rPr>
              <a:t>，适用于</a:t>
            </a:r>
            <a:r>
              <a:rPr lang="en-US" altLang="zh-CN" sz="1600" dirty="0">
                <a:latin typeface="微软雅黑" pitchFamily="34" charset="-122"/>
                <a:ea typeface="微软雅黑" pitchFamily="34" charset="-122"/>
              </a:rPr>
              <a:t>Firefox</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Opera </a:t>
            </a:r>
            <a:r>
              <a:rPr lang="zh-CN" altLang="en-US" sz="1600" dirty="0">
                <a:latin typeface="微软雅黑" pitchFamily="34" charset="-122"/>
                <a:ea typeface="微软雅黑" pitchFamily="34" charset="-122"/>
              </a:rPr>
              <a:t>以及 </a:t>
            </a:r>
            <a:r>
              <a:rPr lang="en-US" altLang="zh-CN" sz="1600" dirty="0">
                <a:latin typeface="微软雅黑" pitchFamily="34" charset="-122"/>
                <a:ea typeface="微软雅黑" pitchFamily="34" charset="-122"/>
              </a:rPr>
              <a:t>Chrome </a:t>
            </a:r>
            <a:r>
              <a:rPr lang="zh-CN" altLang="en-US" sz="1600" dirty="0">
                <a:latin typeface="微软雅黑" pitchFamily="34" charset="-122"/>
                <a:ea typeface="微软雅黑" pitchFamily="34" charset="-122"/>
              </a:rPr>
              <a:t>浏览器。</a:t>
            </a:r>
          </a:p>
          <a:p>
            <a:pPr>
              <a:lnSpc>
                <a:spcPct val="150000"/>
              </a:lnSpc>
            </a:pPr>
            <a:r>
              <a:rPr lang="zh-CN" altLang="en-US" sz="1600" dirty="0">
                <a:latin typeface="微软雅黑" pitchFamily="34" charset="-122"/>
                <a:ea typeface="微软雅黑" pitchFamily="34" charset="-122"/>
              </a:rPr>
              <a:t>要确保适用于 </a:t>
            </a:r>
            <a:r>
              <a:rPr lang="en-US" altLang="zh-CN" sz="1600" dirty="0">
                <a:latin typeface="微软雅黑" pitchFamily="34" charset="-122"/>
                <a:ea typeface="微软雅黑" pitchFamily="34" charset="-122"/>
              </a:rPr>
              <a:t>Safari </a:t>
            </a:r>
            <a:r>
              <a:rPr lang="zh-CN" altLang="en-US" sz="1600" dirty="0">
                <a:latin typeface="微软雅黑" pitchFamily="34" charset="-122"/>
                <a:ea typeface="微软雅黑" pitchFamily="34" charset="-122"/>
              </a:rPr>
              <a:t>浏览器，视频文件必须是 </a:t>
            </a:r>
            <a:r>
              <a:rPr lang="en-US" altLang="zh-CN" sz="1600" dirty="0">
                <a:latin typeface="微软雅黑" pitchFamily="34" charset="-122"/>
                <a:ea typeface="微软雅黑" pitchFamily="34" charset="-122"/>
              </a:rPr>
              <a:t>MPEG4 </a:t>
            </a:r>
            <a:r>
              <a:rPr lang="zh-CN" altLang="en-US" sz="1600" dirty="0">
                <a:latin typeface="微软雅黑" pitchFamily="34" charset="-122"/>
                <a:ea typeface="微软雅黑" pitchFamily="34" charset="-122"/>
              </a:rPr>
              <a:t>类型。</a:t>
            </a:r>
          </a:p>
          <a:p>
            <a:pPr>
              <a:lnSpc>
                <a:spcPct val="150000"/>
              </a:lnSpc>
            </a:pPr>
            <a:r>
              <a:rPr lang="en-US" altLang="zh-CN" sz="1600" dirty="0">
                <a:latin typeface="微软雅黑" pitchFamily="34" charset="-122"/>
                <a:ea typeface="微软雅黑" pitchFamily="34" charset="-122"/>
              </a:rPr>
              <a:t>video </a:t>
            </a:r>
            <a:r>
              <a:rPr lang="zh-CN" altLang="en-US" sz="1600" dirty="0">
                <a:latin typeface="微软雅黑" pitchFamily="34" charset="-122"/>
                <a:ea typeface="微软雅黑" pitchFamily="34" charset="-122"/>
              </a:rPr>
              <a:t>元素允许多个 </a:t>
            </a:r>
            <a:r>
              <a:rPr lang="en-US" altLang="zh-CN" sz="1600" dirty="0">
                <a:latin typeface="微软雅黑" pitchFamily="34" charset="-122"/>
                <a:ea typeface="微软雅黑" pitchFamily="34" charset="-122"/>
              </a:rPr>
              <a:t>source </a:t>
            </a:r>
            <a:r>
              <a:rPr lang="zh-CN" altLang="en-US" sz="1600" dirty="0">
                <a:latin typeface="微软雅黑" pitchFamily="34" charset="-122"/>
                <a:ea typeface="微软雅黑" pitchFamily="34" charset="-122"/>
              </a:rPr>
              <a:t>元素。</a:t>
            </a:r>
            <a:r>
              <a:rPr lang="en-US" altLang="zh-CN" sz="1600" dirty="0">
                <a:latin typeface="微软雅黑" pitchFamily="34" charset="-122"/>
                <a:ea typeface="微软雅黑" pitchFamily="34" charset="-122"/>
              </a:rPr>
              <a:t>source </a:t>
            </a:r>
            <a:r>
              <a:rPr lang="zh-CN" altLang="en-US" sz="1600" dirty="0">
                <a:latin typeface="微软雅黑" pitchFamily="34" charset="-122"/>
                <a:ea typeface="微软雅黑" pitchFamily="34" charset="-122"/>
              </a:rPr>
              <a:t>元素可以链接不同的视频文件。浏览器将使用第一个可识别的格式：</a:t>
            </a:r>
          </a:p>
        </p:txBody>
      </p:sp>
    </p:spTree>
    <p:extLst>
      <p:ext uri="{BB962C8B-B14F-4D97-AF65-F5344CB8AC3E}">
        <p14:creationId xmlns:p14="http://schemas.microsoft.com/office/powerpoint/2010/main" xmlns="" val="3826293759"/>
      </p:ext>
    </p:extLst>
  </p:cSld>
  <p:clrMapOvr>
    <a:masterClrMapping/>
  </p:clrMapOvr>
  <p:transition spd="slow">
    <p:wip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Html5 </a:t>
            </a:r>
            <a:r>
              <a:rPr lang="zh-CN" altLang="en-US" sz="4000" b="1" dirty="0" smtClean="0">
                <a:latin typeface="微软雅黑" panose="020B0503020204020204" pitchFamily="34" charset="-122"/>
                <a:ea typeface="微软雅黑" panose="020B0503020204020204" pitchFamily="34" charset="-122"/>
              </a:rPr>
              <a:t>客户端存储 </a:t>
            </a:r>
            <a:r>
              <a:rPr lang="en-US" altLang="zh-CN" sz="4000" b="1" dirty="0" smtClean="0">
                <a:latin typeface="微软雅黑" panose="020B0503020204020204" pitchFamily="34" charset="-122"/>
                <a:ea typeface="微软雅黑" panose="020B0503020204020204" pitchFamily="34" charset="-122"/>
              </a:rPr>
              <a:t>Day4</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p14="http://schemas.microsoft.com/office/powerpoint/2010/main" xmlns="" val="2576785646"/>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09732190"/>
      </p:ext>
    </p:extLst>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a:t>
            </a:r>
            <a:r>
              <a:rPr lang="zh-CN" altLang="en-US" sz="4000" b="1" dirty="0">
                <a:latin typeface="微软雅黑" panose="020B0503020204020204" pitchFamily="34" charset="-122"/>
                <a:ea typeface="微软雅黑" panose="020B0503020204020204" pitchFamily="34" charset="-122"/>
              </a:rPr>
              <a:t>综述</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现在，</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应用的火爆已经是不折不扣的现实，然而目前制约</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应用最大的问题在于网络连接不能够无时无处</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的离线存储使得这个问题迎刃而解。</a:t>
            </a:r>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的</a:t>
            </a:r>
            <a:r>
              <a:rPr lang="en-US" altLang="zh-CN" sz="2200" dirty="0">
                <a:solidFill>
                  <a:schemeClr val="tx1"/>
                </a:solidFill>
                <a:latin typeface="微软雅黑" panose="020B0503020204020204" pitchFamily="34" charset="-122"/>
                <a:ea typeface="微软雅黑" panose="020B0503020204020204" pitchFamily="34" charset="-122"/>
              </a:rPr>
              <a:t>web storage API </a:t>
            </a:r>
            <a:r>
              <a:rPr lang="zh-CN" altLang="en-US" sz="2200" dirty="0">
                <a:solidFill>
                  <a:schemeClr val="tx1"/>
                </a:solidFill>
                <a:latin typeface="微软雅黑" panose="020B0503020204020204" pitchFamily="34" charset="-122"/>
                <a:ea typeface="微软雅黑" panose="020B0503020204020204" pitchFamily="34" charset="-122"/>
              </a:rPr>
              <a:t>采用了离线缓存，使得这些</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应用能够脱离网络使用，工作方式与我们现在所使用的网盘有着异曲同工之</a:t>
            </a:r>
            <a:r>
              <a:rPr lang="zh-CN" altLang="en-US" sz="2200" dirty="0" smtClean="0">
                <a:solidFill>
                  <a:schemeClr val="tx1"/>
                </a:solidFill>
                <a:latin typeface="微软雅黑" panose="020B0503020204020204" pitchFamily="34" charset="-122"/>
                <a:ea typeface="微软雅黑" panose="020B0503020204020204" pitchFamily="34" charset="-122"/>
              </a:rPr>
              <a:t>处。</a:t>
            </a:r>
            <a:endParaRPr lang="en-US" altLang="zh-CN" sz="2200" dirty="0">
              <a:solidFill>
                <a:schemeClr val="tx1"/>
              </a:solidFill>
              <a:latin typeface="微软雅黑" panose="020B0503020204020204" pitchFamily="34" charset="-122"/>
              <a:ea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rPr>
              <a:t>缓存的强大并不止在于离线应用，同样在于对</a:t>
            </a:r>
            <a:r>
              <a:rPr lang="en-US" altLang="zh-CN" sz="2200" dirty="0">
                <a:solidFill>
                  <a:schemeClr val="tx1"/>
                </a:solidFill>
                <a:latin typeface="微软雅黑" panose="020B0503020204020204" pitchFamily="34" charset="-122"/>
                <a:ea typeface="微软雅黑" panose="020B0503020204020204" pitchFamily="34" charset="-122"/>
              </a:rPr>
              <a:t>cookies</a:t>
            </a:r>
            <a:r>
              <a:rPr lang="zh-CN" altLang="en-US" sz="2200" dirty="0">
                <a:solidFill>
                  <a:schemeClr val="tx1"/>
                </a:solidFill>
                <a:latin typeface="微软雅黑" panose="020B0503020204020204" pitchFamily="34" charset="-122"/>
                <a:ea typeface="微软雅黑" panose="020B0503020204020204" pitchFamily="34" charset="-122"/>
              </a:rPr>
              <a:t>的替代，</a:t>
            </a:r>
            <a:r>
              <a:rPr lang="en-US" altLang="zh-CN" sz="2200" dirty="0">
                <a:solidFill>
                  <a:schemeClr val="tx1"/>
                </a:solidFill>
                <a:latin typeface="微软雅黑" panose="020B0503020204020204" pitchFamily="34" charset="-122"/>
                <a:ea typeface="微软雅黑" panose="020B0503020204020204" pitchFamily="34" charset="-122"/>
              </a:rPr>
              <a:t>cookies</a:t>
            </a:r>
            <a:r>
              <a:rPr lang="zh-CN" altLang="en-US" sz="2200" dirty="0">
                <a:solidFill>
                  <a:schemeClr val="tx1"/>
                </a:solidFill>
                <a:latin typeface="微软雅黑" panose="020B0503020204020204" pitchFamily="34" charset="-122"/>
                <a:ea typeface="微软雅黑" panose="020B0503020204020204" pitchFamily="34" charset="-122"/>
              </a:rPr>
              <a:t>有其本身的缺点</a:t>
            </a:r>
            <a:r>
              <a:rPr lang="en-US" altLang="zh-CN" sz="2200" dirty="0">
                <a:solidFill>
                  <a:schemeClr val="tx1"/>
                </a:solidFill>
                <a:latin typeface="微软雅黑" panose="020B0503020204020204" pitchFamily="34" charset="-122"/>
                <a:ea typeface="微软雅黑" panose="020B0503020204020204" pitchFamily="34" charset="-122"/>
              </a:rPr>
              <a:t>—4KB</a:t>
            </a:r>
            <a:r>
              <a:rPr lang="zh-CN" altLang="en-US" sz="2200" dirty="0">
                <a:solidFill>
                  <a:schemeClr val="tx1"/>
                </a:solidFill>
                <a:latin typeface="微软雅黑" panose="020B0503020204020204" pitchFamily="34" charset="-122"/>
                <a:ea typeface="微软雅黑" panose="020B0503020204020204" pitchFamily="34" charset="-122"/>
              </a:rPr>
              <a:t>的大小和反复在服务器和本地之间传输，并且无法被加密</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Web </a:t>
            </a:r>
            <a:r>
              <a:rPr lang="en-US" altLang="zh-CN" sz="2200" dirty="0">
                <a:solidFill>
                  <a:schemeClr val="tx1"/>
                </a:solidFill>
                <a:latin typeface="微软雅黑" panose="020B0503020204020204" pitchFamily="34" charset="-122"/>
                <a:ea typeface="微软雅黑" panose="020B0503020204020204" pitchFamily="34" charset="-122"/>
              </a:rPr>
              <a:t>storage API </a:t>
            </a:r>
            <a:r>
              <a:rPr lang="zh-CN" altLang="en-US" sz="2200" dirty="0">
                <a:solidFill>
                  <a:schemeClr val="tx1"/>
                </a:solidFill>
                <a:latin typeface="微软雅黑" panose="020B0503020204020204" pitchFamily="34" charset="-122"/>
                <a:ea typeface="微软雅黑" panose="020B0503020204020204" pitchFamily="34" charset="-122"/>
              </a:rPr>
              <a:t>解救了</a:t>
            </a:r>
            <a:r>
              <a:rPr lang="en-US" altLang="zh-CN" sz="2200" dirty="0">
                <a:solidFill>
                  <a:schemeClr val="tx1"/>
                </a:solidFill>
                <a:latin typeface="微软雅黑" panose="020B0503020204020204" pitchFamily="34" charset="-122"/>
                <a:ea typeface="微软雅黑" panose="020B0503020204020204" pitchFamily="34" charset="-122"/>
              </a:rPr>
              <a:t>cookies, </a:t>
            </a:r>
            <a:r>
              <a:rPr lang="zh-CN" altLang="en-US" sz="2200" dirty="0">
                <a:solidFill>
                  <a:schemeClr val="tx1"/>
                </a:solidFill>
                <a:latin typeface="微软雅黑" panose="020B0503020204020204" pitchFamily="34" charset="-122"/>
                <a:ea typeface="微软雅黑" panose="020B0503020204020204" pitchFamily="34" charset="-122"/>
              </a:rPr>
              <a:t>据现有的资料，</a:t>
            </a:r>
            <a:r>
              <a:rPr lang="en-US" altLang="zh-CN" sz="2200" dirty="0">
                <a:solidFill>
                  <a:schemeClr val="tx1"/>
                </a:solidFill>
                <a:latin typeface="微软雅黑" panose="020B0503020204020204" pitchFamily="34" charset="-122"/>
                <a:ea typeface="微软雅黑" panose="020B0503020204020204" pitchFamily="34" charset="-122"/>
              </a:rPr>
              <a:t>web storage API</a:t>
            </a:r>
            <a:r>
              <a:rPr lang="zh-CN" altLang="en-US" sz="2200" dirty="0">
                <a:solidFill>
                  <a:schemeClr val="tx1"/>
                </a:solidFill>
                <a:latin typeface="微软雅黑" panose="020B0503020204020204" pitchFamily="34" charset="-122"/>
                <a:ea typeface="微软雅黑" panose="020B0503020204020204" pitchFamily="34" charset="-122"/>
              </a:rPr>
              <a:t>将至少支持</a:t>
            </a:r>
            <a:r>
              <a:rPr lang="en-US" altLang="zh-CN" sz="2200" dirty="0">
                <a:solidFill>
                  <a:schemeClr val="tx1"/>
                </a:solidFill>
                <a:latin typeface="微软雅黑" panose="020B0503020204020204" pitchFamily="34" charset="-122"/>
                <a:ea typeface="微软雅黑" panose="020B0503020204020204" pitchFamily="34" charset="-122"/>
              </a:rPr>
              <a:t>4M</a:t>
            </a:r>
            <a:r>
              <a:rPr lang="zh-CN" altLang="en-US" sz="2200" dirty="0">
                <a:solidFill>
                  <a:schemeClr val="tx1"/>
                </a:solidFill>
                <a:latin typeface="微软雅黑" panose="020B0503020204020204" pitchFamily="34" charset="-122"/>
                <a:ea typeface="微软雅黑" panose="020B0503020204020204" pitchFamily="34" charset="-122"/>
              </a:rPr>
              <a:t>的空间作为缓存，对于日常的清单文件和基础信息，应该已经足够使用了，速度的提升方式在于，</a:t>
            </a:r>
            <a:r>
              <a:rPr lang="en-US" altLang="zh-CN" sz="2200" dirty="0" err="1">
                <a:solidFill>
                  <a:schemeClr val="tx1"/>
                </a:solidFill>
                <a:latin typeface="微软雅黑" panose="020B0503020204020204" pitchFamily="34" charset="-122"/>
                <a:ea typeface="微软雅黑" panose="020B0503020204020204" pitchFamily="34" charset="-122"/>
              </a:rPr>
              <a:t>webstorage</a:t>
            </a:r>
            <a:r>
              <a:rPr lang="en-US" altLang="zh-CN" sz="2200" dirty="0">
                <a:solidFill>
                  <a:schemeClr val="tx1"/>
                </a:solidFill>
                <a:latin typeface="微软雅黑" panose="020B0503020204020204" pitchFamily="34" charset="-122"/>
                <a:ea typeface="微软雅黑" panose="020B0503020204020204" pitchFamily="34" charset="-122"/>
              </a:rPr>
              <a:t> API </a:t>
            </a:r>
            <a:r>
              <a:rPr lang="zh-CN" altLang="en-US" sz="2200" dirty="0">
                <a:solidFill>
                  <a:schemeClr val="tx1"/>
                </a:solidFill>
                <a:latin typeface="微软雅黑" panose="020B0503020204020204" pitchFamily="34" charset="-122"/>
                <a:ea typeface="微软雅黑" panose="020B0503020204020204" pitchFamily="34" charset="-122"/>
              </a:rPr>
              <a:t>将不再无休止的传输相同的数据给服务器，而只在服务器请求和做出更改时传输变更的必须文件，这样就大大节省了带宽，也减轻了服务器的压力。可谓是一举数得</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126316246"/>
      </p:ext>
    </p:extLst>
  </p:cSld>
  <p:clrMapOvr>
    <a:masterClrMapping/>
  </p:clrMapOvr>
  <p:transition spd="slow">
    <p:wip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a:t>
            </a:r>
            <a:r>
              <a:rPr lang="zh-CN" altLang="en-US" sz="4000" b="1" dirty="0">
                <a:latin typeface="微软雅黑" panose="020B0503020204020204" pitchFamily="34" charset="-122"/>
                <a:ea typeface="微软雅黑" panose="020B0503020204020204" pitchFamily="34" charset="-122"/>
              </a:rPr>
              <a:t>综述</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现在，</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应用的火爆已经是不折不扣的现实，然而目前制约</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应用最大的问题在于网络连接不能够无时无处</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的离线存储使得这个问题迎刃而解。</a:t>
            </a:r>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的</a:t>
            </a:r>
            <a:r>
              <a:rPr lang="en-US" altLang="zh-CN" sz="2200" dirty="0">
                <a:solidFill>
                  <a:schemeClr val="tx1"/>
                </a:solidFill>
                <a:latin typeface="微软雅黑" panose="020B0503020204020204" pitchFamily="34" charset="-122"/>
                <a:ea typeface="微软雅黑" panose="020B0503020204020204" pitchFamily="34" charset="-122"/>
              </a:rPr>
              <a:t>web storage API </a:t>
            </a:r>
            <a:r>
              <a:rPr lang="zh-CN" altLang="en-US" sz="2200" dirty="0">
                <a:solidFill>
                  <a:schemeClr val="tx1"/>
                </a:solidFill>
                <a:latin typeface="微软雅黑" panose="020B0503020204020204" pitchFamily="34" charset="-122"/>
                <a:ea typeface="微软雅黑" panose="020B0503020204020204" pitchFamily="34" charset="-122"/>
              </a:rPr>
              <a:t>采用了离线缓存，使得这些</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应用能够脱离网络使用，工作方式与我们现在所使用的网盘有着异曲同工之</a:t>
            </a:r>
            <a:r>
              <a:rPr lang="zh-CN" altLang="en-US" sz="2200" dirty="0" smtClean="0">
                <a:solidFill>
                  <a:schemeClr val="tx1"/>
                </a:solidFill>
                <a:latin typeface="微软雅黑" panose="020B0503020204020204" pitchFamily="34" charset="-122"/>
                <a:ea typeface="微软雅黑" panose="020B0503020204020204" pitchFamily="34" charset="-122"/>
              </a:rPr>
              <a:t>处。</a:t>
            </a:r>
            <a:endParaRPr lang="en-US" altLang="zh-CN" sz="2200" dirty="0">
              <a:solidFill>
                <a:schemeClr val="tx1"/>
              </a:solidFill>
              <a:latin typeface="微软雅黑" panose="020B0503020204020204" pitchFamily="34" charset="-122"/>
              <a:ea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rPr>
              <a:t>缓存的强大并不止在于离线应用，同样在于对</a:t>
            </a:r>
            <a:r>
              <a:rPr lang="en-US" altLang="zh-CN" sz="2200" dirty="0">
                <a:solidFill>
                  <a:schemeClr val="tx1"/>
                </a:solidFill>
                <a:latin typeface="微软雅黑" panose="020B0503020204020204" pitchFamily="34" charset="-122"/>
                <a:ea typeface="微软雅黑" panose="020B0503020204020204" pitchFamily="34" charset="-122"/>
              </a:rPr>
              <a:t>cookies</a:t>
            </a:r>
            <a:r>
              <a:rPr lang="zh-CN" altLang="en-US" sz="2200" dirty="0">
                <a:solidFill>
                  <a:schemeClr val="tx1"/>
                </a:solidFill>
                <a:latin typeface="微软雅黑" panose="020B0503020204020204" pitchFamily="34" charset="-122"/>
                <a:ea typeface="微软雅黑" panose="020B0503020204020204" pitchFamily="34" charset="-122"/>
              </a:rPr>
              <a:t>的替代，</a:t>
            </a:r>
            <a:r>
              <a:rPr lang="en-US" altLang="zh-CN" sz="2200" dirty="0">
                <a:solidFill>
                  <a:schemeClr val="tx1"/>
                </a:solidFill>
                <a:latin typeface="微软雅黑" panose="020B0503020204020204" pitchFamily="34" charset="-122"/>
                <a:ea typeface="微软雅黑" panose="020B0503020204020204" pitchFamily="34" charset="-122"/>
              </a:rPr>
              <a:t>cookies</a:t>
            </a:r>
            <a:r>
              <a:rPr lang="zh-CN" altLang="en-US" sz="2200" dirty="0">
                <a:solidFill>
                  <a:schemeClr val="tx1"/>
                </a:solidFill>
                <a:latin typeface="微软雅黑" panose="020B0503020204020204" pitchFamily="34" charset="-122"/>
                <a:ea typeface="微软雅黑" panose="020B0503020204020204" pitchFamily="34" charset="-122"/>
              </a:rPr>
              <a:t>有其本身的缺点</a:t>
            </a:r>
            <a:r>
              <a:rPr lang="en-US" altLang="zh-CN" sz="2200" dirty="0">
                <a:solidFill>
                  <a:schemeClr val="tx1"/>
                </a:solidFill>
                <a:latin typeface="微软雅黑" panose="020B0503020204020204" pitchFamily="34" charset="-122"/>
                <a:ea typeface="微软雅黑" panose="020B0503020204020204" pitchFamily="34" charset="-122"/>
              </a:rPr>
              <a:t>—4KB</a:t>
            </a:r>
            <a:r>
              <a:rPr lang="zh-CN" altLang="en-US" sz="2200" dirty="0">
                <a:solidFill>
                  <a:schemeClr val="tx1"/>
                </a:solidFill>
                <a:latin typeface="微软雅黑" panose="020B0503020204020204" pitchFamily="34" charset="-122"/>
                <a:ea typeface="微软雅黑" panose="020B0503020204020204" pitchFamily="34" charset="-122"/>
              </a:rPr>
              <a:t>的大小和反复在服务器和本地之间传输，并且无法被加密</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Web </a:t>
            </a:r>
            <a:r>
              <a:rPr lang="en-US" altLang="zh-CN" sz="2200" dirty="0">
                <a:solidFill>
                  <a:schemeClr val="tx1"/>
                </a:solidFill>
                <a:latin typeface="微软雅黑" panose="020B0503020204020204" pitchFamily="34" charset="-122"/>
                <a:ea typeface="微软雅黑" panose="020B0503020204020204" pitchFamily="34" charset="-122"/>
              </a:rPr>
              <a:t>storage API </a:t>
            </a:r>
            <a:r>
              <a:rPr lang="zh-CN" altLang="en-US" sz="2200" dirty="0">
                <a:solidFill>
                  <a:schemeClr val="tx1"/>
                </a:solidFill>
                <a:latin typeface="微软雅黑" panose="020B0503020204020204" pitchFamily="34" charset="-122"/>
                <a:ea typeface="微软雅黑" panose="020B0503020204020204" pitchFamily="34" charset="-122"/>
              </a:rPr>
              <a:t>解救了</a:t>
            </a:r>
            <a:r>
              <a:rPr lang="en-US" altLang="zh-CN" sz="2200" dirty="0">
                <a:solidFill>
                  <a:schemeClr val="tx1"/>
                </a:solidFill>
                <a:latin typeface="微软雅黑" panose="020B0503020204020204" pitchFamily="34" charset="-122"/>
                <a:ea typeface="微软雅黑" panose="020B0503020204020204" pitchFamily="34" charset="-122"/>
              </a:rPr>
              <a:t>cookies, </a:t>
            </a:r>
            <a:r>
              <a:rPr lang="zh-CN" altLang="en-US" sz="2200" dirty="0">
                <a:solidFill>
                  <a:schemeClr val="tx1"/>
                </a:solidFill>
                <a:latin typeface="微软雅黑" panose="020B0503020204020204" pitchFamily="34" charset="-122"/>
                <a:ea typeface="微软雅黑" panose="020B0503020204020204" pitchFamily="34" charset="-122"/>
              </a:rPr>
              <a:t>据现有的资料，</a:t>
            </a:r>
            <a:r>
              <a:rPr lang="en-US" altLang="zh-CN" sz="2200" dirty="0">
                <a:solidFill>
                  <a:schemeClr val="tx1"/>
                </a:solidFill>
                <a:latin typeface="微软雅黑" panose="020B0503020204020204" pitchFamily="34" charset="-122"/>
                <a:ea typeface="微软雅黑" panose="020B0503020204020204" pitchFamily="34" charset="-122"/>
              </a:rPr>
              <a:t>web storage API</a:t>
            </a:r>
            <a:r>
              <a:rPr lang="zh-CN" altLang="en-US" sz="2200" dirty="0">
                <a:solidFill>
                  <a:schemeClr val="tx1"/>
                </a:solidFill>
                <a:latin typeface="微软雅黑" panose="020B0503020204020204" pitchFamily="34" charset="-122"/>
                <a:ea typeface="微软雅黑" panose="020B0503020204020204" pitchFamily="34" charset="-122"/>
              </a:rPr>
              <a:t>将至少支持</a:t>
            </a:r>
            <a:r>
              <a:rPr lang="en-US" altLang="zh-CN" sz="2200" dirty="0">
                <a:solidFill>
                  <a:schemeClr val="tx1"/>
                </a:solidFill>
                <a:latin typeface="微软雅黑" panose="020B0503020204020204" pitchFamily="34" charset="-122"/>
                <a:ea typeface="微软雅黑" panose="020B0503020204020204" pitchFamily="34" charset="-122"/>
              </a:rPr>
              <a:t>4M</a:t>
            </a:r>
            <a:r>
              <a:rPr lang="zh-CN" altLang="en-US" sz="2200" dirty="0">
                <a:solidFill>
                  <a:schemeClr val="tx1"/>
                </a:solidFill>
                <a:latin typeface="微软雅黑" panose="020B0503020204020204" pitchFamily="34" charset="-122"/>
                <a:ea typeface="微软雅黑" panose="020B0503020204020204" pitchFamily="34" charset="-122"/>
              </a:rPr>
              <a:t>的空间作为缓存，对于日常的清单文件和基础信息，应该已经足够使用了，速度的提升方式在于，</a:t>
            </a:r>
            <a:r>
              <a:rPr lang="en-US" altLang="zh-CN" sz="2200" dirty="0" err="1">
                <a:solidFill>
                  <a:schemeClr val="tx1"/>
                </a:solidFill>
                <a:latin typeface="微软雅黑" panose="020B0503020204020204" pitchFamily="34" charset="-122"/>
                <a:ea typeface="微软雅黑" panose="020B0503020204020204" pitchFamily="34" charset="-122"/>
              </a:rPr>
              <a:t>webstorage</a:t>
            </a:r>
            <a:r>
              <a:rPr lang="en-US" altLang="zh-CN" sz="2200" dirty="0">
                <a:solidFill>
                  <a:schemeClr val="tx1"/>
                </a:solidFill>
                <a:latin typeface="微软雅黑" panose="020B0503020204020204" pitchFamily="34" charset="-122"/>
                <a:ea typeface="微软雅黑" panose="020B0503020204020204" pitchFamily="34" charset="-122"/>
              </a:rPr>
              <a:t> API </a:t>
            </a:r>
            <a:r>
              <a:rPr lang="zh-CN" altLang="en-US" sz="2200" dirty="0">
                <a:solidFill>
                  <a:schemeClr val="tx1"/>
                </a:solidFill>
                <a:latin typeface="微软雅黑" panose="020B0503020204020204" pitchFamily="34" charset="-122"/>
                <a:ea typeface="微软雅黑" panose="020B0503020204020204" pitchFamily="34" charset="-122"/>
              </a:rPr>
              <a:t>将不再无休止的传输相同的数据给服务器，而只在服务器请求和做出更改时传输变更的必须文件，这样就大大节省了带宽，也减轻了服务器的压力。可谓是一举数得</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905621349"/>
      </p:ext>
    </p:extLst>
  </p:cSld>
  <p:clrMapOvr>
    <a:masterClrMapping/>
  </p:clrMapOvr>
  <p:transition spd="slow">
    <p:wip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a:t>
            </a:r>
            <a:r>
              <a:rPr lang="en-US" altLang="zh-CN" sz="4000" b="1" dirty="0" smtClean="0">
                <a:latin typeface="微软雅黑" panose="020B0503020204020204" pitchFamily="34" charset="-122"/>
                <a:ea typeface="微软雅黑" panose="020B0503020204020204" pitchFamily="34" charset="-122"/>
              </a:rPr>
              <a:t>. Web</a:t>
            </a:r>
            <a:r>
              <a:rPr lang="zh-CN" altLang="en-US" sz="4000" b="1" dirty="0" smtClean="0">
                <a:latin typeface="微软雅黑" panose="020B0503020204020204" pitchFamily="34" charset="-122"/>
                <a:ea typeface="微软雅黑" panose="020B0503020204020204" pitchFamily="34" charset="-122"/>
              </a:rPr>
              <a:t>存储（</a:t>
            </a:r>
            <a:r>
              <a:rPr lang="en-US" altLang="zh-CN" sz="4000" b="1" dirty="0">
                <a:latin typeface="微软雅黑" panose="020B0503020204020204" pitchFamily="34" charset="-122"/>
                <a:ea typeface="微软雅黑" panose="020B0503020204020204" pitchFamily="34" charset="-122"/>
              </a:rPr>
              <a:t>W</a:t>
            </a:r>
            <a:r>
              <a:rPr lang="en-US" altLang="zh-CN" sz="4000" b="1" dirty="0" smtClean="0">
                <a:latin typeface="微软雅黑" panose="020B0503020204020204" pitchFamily="34" charset="-122"/>
                <a:ea typeface="微软雅黑" panose="020B0503020204020204" pitchFamily="34" charset="-122"/>
              </a:rPr>
              <a:t>eb Storage</a:t>
            </a:r>
            <a:r>
              <a:rPr lang="zh-CN" altLang="en-US" sz="4000" b="1" dirty="0" smtClean="0">
                <a:latin typeface="微软雅黑" panose="020B0503020204020204" pitchFamily="34" charset="-122"/>
                <a:ea typeface="微软雅黑" panose="020B0503020204020204" pitchFamily="34" charset="-122"/>
              </a:rPr>
              <a:t>）</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提供了两种在客户端存储数据的新方法：</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itchFamily="34" charset="0"/>
              <a:buChar char="•"/>
            </a:pPr>
            <a:r>
              <a:rPr lang="en-US" altLang="zh-CN" sz="2200" dirty="0" err="1" smtClean="0">
                <a:solidFill>
                  <a:schemeClr val="tx1"/>
                </a:solidFill>
                <a:latin typeface="微软雅黑" panose="020B0503020204020204" pitchFamily="34" charset="-122"/>
                <a:ea typeface="微软雅黑" panose="020B0503020204020204" pitchFamily="34" charset="-122"/>
              </a:rPr>
              <a:t>localStorage</a:t>
            </a: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smtClean="0">
                <a:solidFill>
                  <a:schemeClr val="tx1"/>
                </a:solidFill>
                <a:latin typeface="微软雅黑" panose="020B0503020204020204" pitchFamily="34" charset="-122"/>
                <a:ea typeface="微软雅黑" panose="020B0503020204020204" pitchFamily="34" charset="-122"/>
              </a:rPr>
              <a:t>- </a:t>
            </a:r>
            <a:r>
              <a:rPr lang="zh-CN" altLang="en-US" sz="2200" dirty="0" smtClean="0">
                <a:solidFill>
                  <a:schemeClr val="tx1"/>
                </a:solidFill>
                <a:latin typeface="微软雅黑" panose="020B0503020204020204" pitchFamily="34" charset="-122"/>
                <a:ea typeface="微软雅黑" panose="020B0503020204020204" pitchFamily="34" charset="-122"/>
              </a:rPr>
              <a:t>用于持久</a:t>
            </a:r>
            <a:r>
              <a:rPr lang="zh-CN" altLang="en-US" sz="2200" dirty="0">
                <a:solidFill>
                  <a:schemeClr val="tx1"/>
                </a:solidFill>
                <a:latin typeface="微软雅黑" panose="020B0503020204020204" pitchFamily="34" charset="-122"/>
                <a:ea typeface="微软雅黑" panose="020B0503020204020204" pitchFamily="34" charset="-122"/>
              </a:rPr>
              <a:t>化的本地存储，除非主动删除数据，否则数据是永远不会过期。</a:t>
            </a:r>
          </a:p>
          <a:p>
            <a:pPr marL="342900" indent="-342900">
              <a:lnSpc>
                <a:spcPct val="100000"/>
              </a:lnSpc>
              <a:buFont typeface="Arial" pitchFamily="34" charset="0"/>
              <a:buChar char="•"/>
            </a:pPr>
            <a:r>
              <a:rPr lang="en-US" altLang="zh-CN" sz="2200" dirty="0" err="1">
                <a:solidFill>
                  <a:schemeClr val="tx1"/>
                </a:solidFill>
                <a:latin typeface="微软雅黑" panose="020B0503020204020204" pitchFamily="34" charset="-122"/>
                <a:ea typeface="微软雅黑" panose="020B0503020204020204" pitchFamily="34" charset="-122"/>
              </a:rPr>
              <a:t>sessionStorage</a:t>
            </a:r>
            <a:r>
              <a:rPr lang="en-US" altLang="zh-CN" sz="2200" dirty="0">
                <a:solidFill>
                  <a:schemeClr val="tx1"/>
                </a:solidFill>
                <a:latin typeface="微软雅黑" panose="020B0503020204020204" pitchFamily="34" charset="-122"/>
                <a:ea typeface="微软雅黑" panose="020B0503020204020204" pitchFamily="34" charset="-122"/>
              </a:rPr>
              <a:t> - </a:t>
            </a:r>
            <a:r>
              <a:rPr lang="zh-CN" altLang="en-US" sz="2200" dirty="0" smtClean="0">
                <a:solidFill>
                  <a:schemeClr val="tx1"/>
                </a:solidFill>
                <a:latin typeface="微软雅黑" panose="020B0503020204020204" pitchFamily="34" charset="-122"/>
                <a:ea typeface="微软雅黑" panose="020B0503020204020204" pitchFamily="34" charset="-122"/>
              </a:rPr>
              <a:t>用于存储</a:t>
            </a:r>
            <a:r>
              <a:rPr lang="zh-CN" altLang="en-US" sz="2200" dirty="0">
                <a:solidFill>
                  <a:schemeClr val="tx1"/>
                </a:solidFill>
                <a:latin typeface="微软雅黑" panose="020B0503020204020204" pitchFamily="34" charset="-122"/>
                <a:ea typeface="微软雅黑" panose="020B0503020204020204" pitchFamily="34" charset="-122"/>
              </a:rPr>
              <a:t>一个会话（</a:t>
            </a:r>
            <a:r>
              <a:rPr lang="en-US" altLang="zh-CN" sz="2200" dirty="0">
                <a:solidFill>
                  <a:schemeClr val="tx1"/>
                </a:solidFill>
                <a:latin typeface="微软雅黑" panose="020B0503020204020204" pitchFamily="34" charset="-122"/>
                <a:ea typeface="微软雅黑" panose="020B0503020204020204" pitchFamily="34" charset="-122"/>
              </a:rPr>
              <a:t>session</a:t>
            </a:r>
            <a:r>
              <a:rPr lang="zh-CN" altLang="en-US" sz="2200" dirty="0">
                <a:solidFill>
                  <a:schemeClr val="tx1"/>
                </a:solidFill>
                <a:latin typeface="微软雅黑" panose="020B0503020204020204" pitchFamily="34" charset="-122"/>
                <a:ea typeface="微软雅黑" panose="020B0503020204020204" pitchFamily="34" charset="-122"/>
              </a:rPr>
              <a:t>）中的数据，这些数据只有在同一个会话中的页面才能访问，当会话结束后数据也随之销毁</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rPr>
              <a:t>以前，这些都是由 </a:t>
            </a:r>
            <a:r>
              <a:rPr lang="en-US" altLang="zh-CN" sz="2200" dirty="0">
                <a:solidFill>
                  <a:schemeClr val="tx1"/>
                </a:solidFill>
                <a:latin typeface="微软雅黑" panose="020B0503020204020204" pitchFamily="34" charset="-122"/>
                <a:ea typeface="微软雅黑" panose="020B0503020204020204" pitchFamily="34" charset="-122"/>
              </a:rPr>
              <a:t>Cookie </a:t>
            </a:r>
            <a:r>
              <a:rPr lang="zh-CN" altLang="en-US" sz="2200" dirty="0">
                <a:solidFill>
                  <a:schemeClr val="tx1"/>
                </a:solidFill>
                <a:latin typeface="微软雅黑" panose="020B0503020204020204" pitchFamily="34" charset="-122"/>
                <a:ea typeface="微软雅黑" panose="020B0503020204020204" pitchFamily="34" charset="-122"/>
              </a:rPr>
              <a:t>完成的。但是 </a:t>
            </a:r>
            <a:r>
              <a:rPr lang="en-US" altLang="zh-CN" sz="2200" dirty="0">
                <a:solidFill>
                  <a:schemeClr val="tx1"/>
                </a:solidFill>
                <a:latin typeface="微软雅黑" panose="020B0503020204020204" pitchFamily="34" charset="-122"/>
                <a:ea typeface="微软雅黑" panose="020B0503020204020204" pitchFamily="34" charset="-122"/>
              </a:rPr>
              <a:t>Cookie </a:t>
            </a:r>
            <a:r>
              <a:rPr lang="zh-CN" altLang="en-US" sz="2200" dirty="0">
                <a:solidFill>
                  <a:schemeClr val="tx1"/>
                </a:solidFill>
                <a:latin typeface="微软雅黑" panose="020B0503020204020204" pitchFamily="34" charset="-122"/>
                <a:ea typeface="微软雅黑" panose="020B0503020204020204" pitchFamily="34" charset="-122"/>
              </a:rPr>
              <a:t>有</a:t>
            </a:r>
            <a:r>
              <a:rPr lang="en-US" altLang="zh-CN" sz="2200" dirty="0">
                <a:solidFill>
                  <a:schemeClr val="tx1"/>
                </a:solidFill>
                <a:latin typeface="微软雅黑" panose="020B0503020204020204" pitchFamily="34" charset="-122"/>
                <a:ea typeface="微软雅黑" panose="020B0503020204020204" pitchFamily="34" charset="-122"/>
              </a:rPr>
              <a:t>4KB</a:t>
            </a:r>
            <a:r>
              <a:rPr lang="zh-CN" altLang="en-US" sz="2200" dirty="0">
                <a:solidFill>
                  <a:schemeClr val="tx1"/>
                </a:solidFill>
                <a:latin typeface="微软雅黑" panose="020B0503020204020204" pitchFamily="34" charset="-122"/>
                <a:ea typeface="微软雅黑" panose="020B0503020204020204" pitchFamily="34" charset="-122"/>
              </a:rPr>
              <a:t>的大小限制，而且会随</a:t>
            </a:r>
            <a:r>
              <a:rPr lang="en-US" altLang="zh-CN" sz="2200" dirty="0">
                <a:solidFill>
                  <a:schemeClr val="tx1"/>
                </a:solidFill>
                <a:latin typeface="微软雅黑" panose="020B0503020204020204" pitchFamily="34" charset="-122"/>
                <a:ea typeface="微软雅黑" panose="020B0503020204020204" pitchFamily="34" charset="-122"/>
              </a:rPr>
              <a:t>HTTP</a:t>
            </a:r>
            <a:r>
              <a:rPr lang="zh-CN" altLang="en-US" sz="2200" dirty="0">
                <a:solidFill>
                  <a:schemeClr val="tx1"/>
                </a:solidFill>
                <a:latin typeface="微软雅黑" panose="020B0503020204020204" pitchFamily="34" charset="-122"/>
                <a:ea typeface="微软雅黑" panose="020B0503020204020204" pitchFamily="34" charset="-122"/>
              </a:rPr>
              <a:t>请求一起被传递，无形中拖慢网页速度而且效率不高</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rPr>
              <a:t>在 </a:t>
            </a:r>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smtClean="0">
                <a:solidFill>
                  <a:schemeClr val="tx1"/>
                </a:solidFill>
                <a:latin typeface="微软雅黑" panose="020B0503020204020204" pitchFamily="34" charset="-122"/>
                <a:ea typeface="微软雅黑" panose="020B0503020204020204" pitchFamily="34" charset="-122"/>
              </a:rPr>
              <a:t>中数据</a:t>
            </a:r>
            <a:r>
              <a:rPr lang="zh-CN" altLang="en-US" sz="2200" dirty="0">
                <a:solidFill>
                  <a:schemeClr val="tx1"/>
                </a:solidFill>
                <a:latin typeface="微软雅黑" panose="020B0503020204020204" pitchFamily="34" charset="-122"/>
                <a:ea typeface="微软雅黑" panose="020B0503020204020204" pitchFamily="34" charset="-122"/>
              </a:rPr>
              <a:t>不是由每个服务器请求传递的，而是只有在请求时使用数据。它使在不影响网站性能的情况下存储大量数据成为可能</a:t>
            </a:r>
            <a:r>
              <a:rPr lang="zh-CN" altLang="en-US" sz="2200" dirty="0" smtClean="0">
                <a:solidFill>
                  <a:schemeClr val="tx1"/>
                </a:solidFill>
                <a:latin typeface="微软雅黑" panose="020B0503020204020204" pitchFamily="34" charset="-122"/>
                <a:ea typeface="微软雅黑" panose="020B0503020204020204" pitchFamily="34" charset="-122"/>
              </a:rPr>
              <a:t>。对于</a:t>
            </a:r>
            <a:r>
              <a:rPr lang="zh-CN" altLang="en-US" sz="2200" dirty="0">
                <a:solidFill>
                  <a:schemeClr val="tx1"/>
                </a:solidFill>
                <a:latin typeface="微软雅黑" panose="020B0503020204020204" pitchFamily="34" charset="-122"/>
                <a:ea typeface="微软雅黑" panose="020B0503020204020204" pitchFamily="34" charset="-122"/>
              </a:rPr>
              <a:t>不同的</a:t>
            </a:r>
            <a:r>
              <a:rPr lang="zh-CN" altLang="en-US" sz="2200" dirty="0" smtClean="0">
                <a:solidFill>
                  <a:schemeClr val="tx1"/>
                </a:solidFill>
                <a:latin typeface="微软雅黑" panose="020B0503020204020204" pitchFamily="34" charset="-122"/>
                <a:ea typeface="微软雅黑" panose="020B0503020204020204" pitchFamily="34" charset="-122"/>
              </a:rPr>
              <a:t>网站数据</a:t>
            </a:r>
            <a:r>
              <a:rPr lang="zh-CN" altLang="en-US" sz="2200" dirty="0">
                <a:solidFill>
                  <a:schemeClr val="tx1"/>
                </a:solidFill>
                <a:latin typeface="微软雅黑" panose="020B0503020204020204" pitchFamily="34" charset="-122"/>
                <a:ea typeface="微软雅黑" panose="020B0503020204020204" pitchFamily="34" charset="-122"/>
              </a:rPr>
              <a:t>存储于不同的区域，并且一个网站只能访问其自身的数据</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使用 </a:t>
            </a:r>
            <a:r>
              <a:rPr lang="en-US" altLang="zh-CN" sz="2200" dirty="0">
                <a:solidFill>
                  <a:schemeClr val="tx1"/>
                </a:solidFill>
                <a:latin typeface="微软雅黑" panose="020B0503020204020204" pitchFamily="34" charset="-122"/>
                <a:ea typeface="微软雅黑" panose="020B0503020204020204" pitchFamily="34" charset="-122"/>
              </a:rPr>
              <a:t>JavaScript </a:t>
            </a:r>
            <a:r>
              <a:rPr lang="zh-CN" altLang="en-US" sz="2200" dirty="0">
                <a:solidFill>
                  <a:schemeClr val="tx1"/>
                </a:solidFill>
                <a:latin typeface="微软雅黑" panose="020B0503020204020204" pitchFamily="34" charset="-122"/>
                <a:ea typeface="微软雅黑" panose="020B0503020204020204" pitchFamily="34" charset="-122"/>
              </a:rPr>
              <a:t>来存储和访问</a:t>
            </a:r>
            <a:r>
              <a:rPr lang="zh-CN" altLang="en-US" sz="2200" dirty="0" smtClean="0">
                <a:solidFill>
                  <a:schemeClr val="tx1"/>
                </a:solidFill>
                <a:latin typeface="微软雅黑" panose="020B0503020204020204" pitchFamily="34" charset="-122"/>
                <a:ea typeface="微软雅黑" panose="020B0503020204020204" pitchFamily="34" charset="-122"/>
              </a:rPr>
              <a:t>数据。</a:t>
            </a:r>
            <a:r>
              <a:rPr lang="en-US" altLang="zh-CN" sz="1800" dirty="0" smtClean="0"/>
              <a:t/>
            </a:r>
            <a:br>
              <a:rPr lang="en-US" altLang="zh-CN" sz="1800" dirty="0" smtClean="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8058246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HTML5</a:t>
            </a:r>
            <a:r>
              <a:rPr lang="zh-CN" altLang="en-US" sz="4000" b="1" dirty="0">
                <a:latin typeface="微软雅黑" panose="020B0503020204020204" pitchFamily="34" charset="-122"/>
                <a:ea typeface="微软雅黑" panose="020B0503020204020204" pitchFamily="34" charset="-122"/>
              </a:rPr>
              <a:t>的新特性 </a:t>
            </a:r>
            <a:r>
              <a:rPr lang="en-US" altLang="zh-CN" sz="4000" b="1" dirty="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位置</a:t>
            </a:r>
            <a:endParaRPr lang="zh-CN" altLang="en-US" sz="40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stretch>
            <a:fillRect/>
          </a:stretch>
        </p:blipFill>
        <p:spPr>
          <a:xfrm>
            <a:off x="178393" y="1549977"/>
            <a:ext cx="5698152" cy="3181234"/>
          </a:xfrm>
          <a:prstGeom prst="rect">
            <a:avLst/>
          </a:prstGeom>
        </p:spPr>
      </p:pic>
      <p:sp>
        <p:nvSpPr>
          <p:cNvPr id="6" name="文本框 5"/>
          <p:cNvSpPr txBox="1"/>
          <p:nvPr/>
        </p:nvSpPr>
        <p:spPr>
          <a:xfrm>
            <a:off x="12193" y="4699387"/>
            <a:ext cx="12191999" cy="2123658"/>
          </a:xfrm>
          <a:prstGeom prst="rect">
            <a:avLst/>
          </a:prstGeom>
          <a:noFill/>
        </p:spPr>
        <p:txBody>
          <a:bodyPr wrap="square" rtlCol="0">
            <a:spAutoFit/>
          </a:bodyPr>
          <a:lstStyle/>
          <a:p>
            <a:pPr>
              <a:lnSpc>
                <a:spcPct val="150000"/>
              </a:lnSpc>
              <a:spcBef>
                <a:spcPct val="30000"/>
              </a:spcBef>
              <a:spcAft>
                <a:spcPts val="1200"/>
              </a:spcAft>
            </a:pPr>
            <a:r>
              <a:rPr lang="zh-CN" altLang="en-US" sz="2200" dirty="0">
                <a:latin typeface="微软雅黑" panose="020B0503020204020204" pitchFamily="34" charset="-122"/>
                <a:ea typeface="微软雅黑" panose="020B0503020204020204" pitchFamily="34" charset="-122"/>
              </a:rPr>
              <a:t>这个大头针图标从</a:t>
            </a:r>
            <a:r>
              <a:rPr lang="en-US" sz="2200" dirty="0">
                <a:latin typeface="微软雅黑" panose="020B0503020204020204" pitchFamily="34" charset="-122"/>
                <a:ea typeface="微软雅黑" panose="020B0503020204020204" pitchFamily="34" charset="-122"/>
              </a:rPr>
              <a:t>2010</a:t>
            </a:r>
            <a:r>
              <a:rPr lang="zh-CN" altLang="en-US" sz="2200" dirty="0">
                <a:latin typeface="微软雅黑" panose="020B0503020204020204" pitchFamily="34" charset="-122"/>
                <a:ea typeface="微软雅黑" panose="020B0503020204020204" pitchFamily="34" charset="-122"/>
              </a:rPr>
              <a:t>年到</a:t>
            </a:r>
            <a:r>
              <a:rPr lang="en-US" sz="2200" dirty="0">
                <a:latin typeface="微软雅黑" panose="020B0503020204020204" pitchFamily="34" charset="-122"/>
                <a:ea typeface="微软雅黑" panose="020B0503020204020204" pitchFamily="34" charset="-122"/>
              </a:rPr>
              <a:t>2011</a:t>
            </a:r>
            <a:r>
              <a:rPr lang="zh-CN" altLang="en-US" sz="2200" dirty="0">
                <a:latin typeface="微软雅黑" panose="020B0503020204020204" pitchFamily="34" charset="-122"/>
                <a:ea typeface="微软雅黑" panose="020B0503020204020204" pitchFamily="34" charset="-122"/>
              </a:rPr>
              <a:t>年在各类应用和互联网上应该是非常火爆了吧</a:t>
            </a:r>
            <a:r>
              <a:rPr lang="zh-CN" altLang="en-US" sz="2200" dirty="0" smtClean="0">
                <a:latin typeface="微软雅黑" panose="020B0503020204020204" pitchFamily="34" charset="-122"/>
                <a:ea typeface="微软雅黑" panose="020B0503020204020204" pitchFamily="34" charset="-122"/>
              </a:rPr>
              <a:t>？没错</a:t>
            </a:r>
            <a:r>
              <a:rPr lang="zh-CN" altLang="en-US" sz="2200" dirty="0">
                <a:latin typeface="微软雅黑" panose="020B0503020204020204" pitchFamily="34" charset="-122"/>
                <a:ea typeface="微软雅黑" panose="020B0503020204020204" pitchFamily="34" charset="-122"/>
              </a:rPr>
              <a:t>，就是地理位置，各处都可以看到人们在签到，查找自己当前的地理位置和周边</a:t>
            </a:r>
            <a:r>
              <a:rPr lang="zh-CN" altLang="en-US" sz="2200" dirty="0" smtClean="0">
                <a:latin typeface="微软雅黑" panose="020B0503020204020204" pitchFamily="34" charset="-122"/>
                <a:ea typeface="微软雅黑" panose="020B0503020204020204" pitchFamily="34" charset="-122"/>
              </a:rPr>
              <a:t>。作为</a:t>
            </a:r>
            <a:r>
              <a:rPr lang="zh-CN" altLang="en-US" sz="2200" dirty="0">
                <a:latin typeface="微软雅黑" panose="020B0503020204020204" pitchFamily="34" charset="-122"/>
                <a:ea typeface="微软雅黑" panose="020B0503020204020204" pitchFamily="34" charset="-122"/>
              </a:rPr>
              <a:t>新标准的</a:t>
            </a:r>
            <a:r>
              <a:rPr lang="en-US" sz="2200" dirty="0">
                <a:latin typeface="微软雅黑" panose="020B0503020204020204" pitchFamily="34" charset="-122"/>
                <a:ea typeface="微软雅黑" panose="020B0503020204020204" pitchFamily="34" charset="-122"/>
              </a:rPr>
              <a:t>HTML5</a:t>
            </a:r>
            <a:r>
              <a:rPr lang="zh-CN" altLang="en-US" sz="2200" dirty="0">
                <a:latin typeface="微软雅黑" panose="020B0503020204020204" pitchFamily="34" charset="-122"/>
                <a:ea typeface="微软雅黑" panose="020B0503020204020204" pitchFamily="34" charset="-122"/>
              </a:rPr>
              <a:t>自然也不会置身事外，</a:t>
            </a:r>
            <a:r>
              <a:rPr lang="en-US" sz="2200" dirty="0">
                <a:latin typeface="微软雅黑" panose="020B0503020204020204" pitchFamily="34" charset="-122"/>
                <a:ea typeface="微软雅黑" panose="020B0503020204020204" pitchFamily="34" charset="-122"/>
              </a:rPr>
              <a:t>HTML5</a:t>
            </a:r>
            <a:r>
              <a:rPr lang="zh-CN" altLang="en-US" sz="2200" dirty="0">
                <a:latin typeface="微软雅黑" panose="020B0503020204020204" pitchFamily="34" charset="-122"/>
                <a:ea typeface="微软雅黑" panose="020B0503020204020204" pitchFamily="34" charset="-122"/>
              </a:rPr>
              <a:t>通过提供应用接口</a:t>
            </a:r>
            <a:r>
              <a:rPr lang="en-US" sz="2200" dirty="0">
                <a:latin typeface="微软雅黑" panose="020B0503020204020204" pitchFamily="34" charset="-122"/>
                <a:ea typeface="微软雅黑" panose="020B0503020204020204" pitchFamily="34" charset="-122"/>
              </a:rPr>
              <a:t>—</a:t>
            </a:r>
            <a:r>
              <a:rPr lang="en-US" sz="2200" dirty="0" err="1">
                <a:latin typeface="微软雅黑" panose="020B0503020204020204" pitchFamily="34" charset="-122"/>
                <a:ea typeface="微软雅黑" panose="020B0503020204020204" pitchFamily="34" charset="-122"/>
              </a:rPr>
              <a:t>Geolocation</a:t>
            </a:r>
            <a:r>
              <a:rPr lang="en-US" sz="2200" dirty="0">
                <a:latin typeface="微软雅黑" panose="020B0503020204020204" pitchFamily="34" charset="-122"/>
                <a:ea typeface="微软雅黑" panose="020B0503020204020204" pitchFamily="34" charset="-122"/>
              </a:rPr>
              <a:t> API</a:t>
            </a:r>
            <a:r>
              <a:rPr lang="zh-CN" altLang="en-US" sz="2200" dirty="0" smtClean="0">
                <a:latin typeface="微软雅黑" panose="020B0503020204020204" pitchFamily="34" charset="-122"/>
                <a:ea typeface="微软雅黑" panose="020B0503020204020204" pitchFamily="34" charset="-122"/>
              </a:rPr>
              <a:t>，在用户允许的情况下共享当前的地理位置信息，并为用户提供其他相关的信息。</a:t>
            </a:r>
            <a:endParaRPr lang="en-US"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932310272"/>
      </p:ext>
    </p:extLst>
  </p:cSld>
  <p:clrMapOvr>
    <a:masterClrMapping/>
  </p:clrMapOvr>
  <p:transition spd="slow">
    <p:wip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localStorage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l</a:t>
            </a:r>
            <a:r>
              <a:rPr lang="en-US" altLang="zh-CN" sz="2200" dirty="0" err="1" smtClean="0">
                <a:solidFill>
                  <a:schemeClr val="tx1"/>
                </a:solidFill>
                <a:latin typeface="微软雅黑" panose="020B0503020204020204" pitchFamily="34" charset="-122"/>
                <a:ea typeface="微软雅黑" panose="020B0503020204020204" pitchFamily="34" charset="-122"/>
              </a:rPr>
              <a:t>ocalStorage</a:t>
            </a:r>
            <a:r>
              <a:rPr lang="zh-CN" altLang="en-US" sz="2200" dirty="0" smtClean="0">
                <a:solidFill>
                  <a:schemeClr val="tx1"/>
                </a:solidFill>
                <a:latin typeface="微软雅黑" panose="020B0503020204020204" pitchFamily="34" charset="-122"/>
                <a:ea typeface="微软雅黑" panose="020B0503020204020204" pitchFamily="34" charset="-122"/>
              </a:rPr>
              <a:t>对象</a:t>
            </a:r>
            <a:r>
              <a:rPr lang="zh-CN" altLang="en-US" sz="2200" dirty="0">
                <a:solidFill>
                  <a:schemeClr val="tx1"/>
                </a:solidFill>
                <a:latin typeface="微软雅黑" panose="020B0503020204020204" pitchFamily="34" charset="-122"/>
                <a:ea typeface="微软雅黑" panose="020B0503020204020204" pitchFamily="34" charset="-122"/>
              </a:rPr>
              <a:t>主要有两个方法：</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保存数据：</a:t>
            </a:r>
            <a:r>
              <a:rPr lang="en-US" altLang="zh-CN" sz="2200" dirty="0" err="1">
                <a:solidFill>
                  <a:schemeClr val="tx1"/>
                </a:solidFill>
                <a:latin typeface="微软雅黑" panose="020B0503020204020204" pitchFamily="34" charset="-122"/>
                <a:ea typeface="微软雅黑" panose="020B0503020204020204" pitchFamily="34" charset="-122"/>
              </a:rPr>
              <a:t>localStorage.setItem</a:t>
            </a:r>
            <a:r>
              <a:rPr lang="en-US" altLang="zh-CN" sz="2200" dirty="0">
                <a:solidFill>
                  <a:schemeClr val="tx1"/>
                </a:solidFill>
                <a:latin typeface="微软雅黑" panose="020B0503020204020204" pitchFamily="34" charset="-122"/>
                <a:ea typeface="微软雅黑" panose="020B0503020204020204" pitchFamily="34" charset="-122"/>
              </a:rPr>
              <a:t>(Key, value);</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读取数据：</a:t>
            </a:r>
            <a:r>
              <a:rPr lang="en-US" altLang="zh-CN" sz="2200" dirty="0" err="1">
                <a:solidFill>
                  <a:schemeClr val="tx1"/>
                </a:solidFill>
                <a:latin typeface="微软雅黑" panose="020B0503020204020204" pitchFamily="34" charset="-122"/>
                <a:ea typeface="微软雅黑" panose="020B0503020204020204" pitchFamily="34" charset="-122"/>
              </a:rPr>
              <a:t>localStorage.getItem</a:t>
            </a:r>
            <a:r>
              <a:rPr lang="en-US" altLang="zh-CN" sz="2200" dirty="0">
                <a:solidFill>
                  <a:schemeClr val="tx1"/>
                </a:solidFill>
                <a:latin typeface="微软雅黑" panose="020B0503020204020204" pitchFamily="34" charset="-122"/>
                <a:ea typeface="微软雅黑" panose="020B0503020204020204" pitchFamily="34" charset="-122"/>
              </a:rPr>
              <a:t>(Key);</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Key</a:t>
            </a:r>
            <a:r>
              <a:rPr lang="zh-CN" altLang="en-US" sz="1800" dirty="0">
                <a:solidFill>
                  <a:schemeClr val="accent2"/>
                </a:solidFill>
                <a:latin typeface="微软雅黑" panose="020B0503020204020204" pitchFamily="34" charset="-122"/>
                <a:ea typeface="微软雅黑" panose="020B0503020204020204" pitchFamily="34" charset="-122"/>
              </a:rPr>
              <a:t>：表示你要存入的键名称，此名称可以随便命名，可以按照变量的意思来理解。</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Value</a:t>
            </a:r>
            <a:r>
              <a:rPr lang="zh-CN" altLang="en-US" sz="1800" dirty="0">
                <a:solidFill>
                  <a:schemeClr val="accent2"/>
                </a:solidFill>
                <a:latin typeface="微软雅黑" panose="020B0503020204020204" pitchFamily="34" charset="-122"/>
                <a:ea typeface="微软雅黑" panose="020B0503020204020204" pitchFamily="34" charset="-122"/>
              </a:rPr>
              <a:t>：表示值，也就是你要存入</a:t>
            </a:r>
            <a:r>
              <a:rPr lang="en-US" altLang="zh-CN" sz="1800" dirty="0">
                <a:solidFill>
                  <a:schemeClr val="accent2"/>
                </a:solidFill>
                <a:latin typeface="微软雅黑" panose="020B0503020204020204" pitchFamily="34" charset="-122"/>
                <a:ea typeface="微软雅黑" panose="020B0503020204020204" pitchFamily="34" charset="-122"/>
              </a:rPr>
              <a:t>Key</a:t>
            </a:r>
            <a:r>
              <a:rPr lang="zh-CN" altLang="en-US" sz="1800" dirty="0">
                <a:solidFill>
                  <a:schemeClr val="accent2"/>
                </a:solidFill>
                <a:latin typeface="微软雅黑" panose="020B0503020204020204" pitchFamily="34" charset="-122"/>
                <a:ea typeface="微软雅黑" panose="020B0503020204020204" pitchFamily="34" charset="-122"/>
              </a:rPr>
              <a:t>中的值，可以按照变量赋值来理解</a:t>
            </a:r>
            <a:r>
              <a:rPr lang="zh-CN" altLang="en-US" sz="1800" dirty="0" smtClean="0">
                <a:solidFill>
                  <a:schemeClr val="accent2"/>
                </a:solidFill>
                <a:latin typeface="微软雅黑" panose="020B0503020204020204" pitchFamily="34" charset="-122"/>
                <a:ea typeface="微软雅黑" panose="020B0503020204020204" pitchFamily="34" charset="-122"/>
              </a:rPr>
              <a:t>。</a:t>
            </a:r>
            <a:endParaRPr lang="zh-CN" altLang="en-US" sz="18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使用方法：</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保存数据：</a:t>
            </a:r>
            <a:r>
              <a:rPr lang="en-US" altLang="zh-CN" sz="2200" dirty="0" err="1">
                <a:solidFill>
                  <a:schemeClr val="tx1"/>
                </a:solidFill>
                <a:latin typeface="微软雅黑" panose="020B0503020204020204" pitchFamily="34" charset="-122"/>
                <a:ea typeface="微软雅黑" panose="020B0503020204020204" pitchFamily="34" charset="-122"/>
              </a:rPr>
              <a:t>localStorage.setItem</a:t>
            </a:r>
            <a:r>
              <a:rPr lang="en-US" altLang="zh-CN" sz="2200" dirty="0">
                <a:solidFill>
                  <a:schemeClr val="tx1"/>
                </a:solidFill>
                <a:latin typeface="微软雅黑" panose="020B0503020204020204" pitchFamily="34" charset="-122"/>
                <a:ea typeface="微软雅黑" panose="020B0503020204020204" pitchFamily="34" charset="-122"/>
              </a:rPr>
              <a:t>("website", </a:t>
            </a:r>
            <a:r>
              <a:rPr lang="en-US" altLang="zh-CN" sz="2200" dirty="0" smtClean="0">
                <a:solidFill>
                  <a:schemeClr val="tx1"/>
                </a:solidFill>
                <a:latin typeface="微软雅黑" panose="020B0503020204020204" pitchFamily="34" charset="-122"/>
                <a:ea typeface="微软雅黑" panose="020B0503020204020204" pitchFamily="34" charset="-122"/>
              </a:rPr>
              <a:t>“www.baidu.com");</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读取数据：</a:t>
            </a:r>
            <a:r>
              <a:rPr lang="en-US" altLang="zh-CN" sz="2200" dirty="0" err="1">
                <a:solidFill>
                  <a:schemeClr val="tx1"/>
                </a:solidFill>
                <a:latin typeface="微软雅黑" panose="020B0503020204020204" pitchFamily="34" charset="-122"/>
                <a:ea typeface="微软雅黑" panose="020B0503020204020204" pitchFamily="34" charset="-122"/>
              </a:rPr>
              <a:t>localStorage.getItem</a:t>
            </a:r>
            <a:r>
              <a:rPr lang="en-US" altLang="zh-CN" sz="2200" dirty="0">
                <a:solidFill>
                  <a:schemeClr val="tx1"/>
                </a:solidFill>
                <a:latin typeface="微软雅黑" panose="020B0503020204020204" pitchFamily="34" charset="-122"/>
                <a:ea typeface="微软雅黑" panose="020B0503020204020204" pitchFamily="34" charset="-122"/>
              </a:rPr>
              <a:t>("website");</a:t>
            </a:r>
          </a:p>
        </p:txBody>
      </p:sp>
    </p:spTree>
    <p:extLst>
      <p:ext uri="{BB962C8B-B14F-4D97-AF65-F5344CB8AC3E}">
        <p14:creationId xmlns:p14="http://schemas.microsoft.com/office/powerpoint/2010/main" xmlns="" val="68622654"/>
      </p:ext>
    </p:extLst>
  </p:cSld>
  <p:clrMapOvr>
    <a:masterClrMapping/>
  </p:clrMapOvr>
  <p:transition spd="slow">
    <p:wip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localStorage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实例（刷新页面会看到计数器在</a:t>
            </a:r>
            <a:r>
              <a:rPr lang="zh-CN" altLang="en-US" sz="2200" dirty="0" smtClean="0">
                <a:solidFill>
                  <a:schemeClr val="tx1"/>
                </a:solidFill>
                <a:latin typeface="微软雅黑" panose="020B0503020204020204" pitchFamily="34" charset="-122"/>
                <a:ea typeface="微软雅黑" panose="020B0503020204020204" pitchFamily="34" charset="-122"/>
              </a:rPr>
              <a:t>增长，关闭浏览器，再</a:t>
            </a:r>
            <a:r>
              <a:rPr lang="zh-CN" altLang="en-US" sz="2200" dirty="0">
                <a:solidFill>
                  <a:schemeClr val="tx1"/>
                </a:solidFill>
                <a:latin typeface="微软雅黑" panose="020B0503020204020204" pitchFamily="34" charset="-122"/>
                <a:ea typeface="微软雅黑" panose="020B0503020204020204" pitchFamily="34" charset="-122"/>
              </a:rPr>
              <a:t>试一次，计数器会继续计数</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&lt;script type="text/</a:t>
            </a:r>
            <a:r>
              <a:rPr lang="en-US" altLang="zh-CN" dirty="0" err="1">
                <a:solidFill>
                  <a:schemeClr val="accent2"/>
                </a:solidFill>
                <a:latin typeface="微软雅黑" panose="020B0503020204020204" pitchFamily="34" charset="-122"/>
                <a:ea typeface="微软雅黑" panose="020B0503020204020204" pitchFamily="34" charset="-122"/>
              </a:rPr>
              <a:t>javascript</a:t>
            </a:r>
            <a:r>
              <a:rPr lang="en-US" altLang="zh-CN" dirty="0" smtClean="0">
                <a:solidFill>
                  <a:schemeClr val="accent2"/>
                </a:solidFill>
                <a:latin typeface="微软雅黑" panose="020B0503020204020204" pitchFamily="34" charset="-122"/>
                <a:ea typeface="微软雅黑" panose="020B0503020204020204" pitchFamily="34" charset="-122"/>
              </a:rPr>
              <a:t>"&gt;</a:t>
            </a:r>
            <a:endParaRPr lang="en-US" altLang="zh-CN"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if (</a:t>
            </a:r>
            <a:r>
              <a:rPr lang="en-US" altLang="zh-CN" dirty="0" err="1">
                <a:solidFill>
                  <a:schemeClr val="accent2"/>
                </a:solidFill>
                <a:latin typeface="微软雅黑" panose="020B0503020204020204" pitchFamily="34" charset="-122"/>
                <a:ea typeface="微软雅黑" panose="020B0503020204020204" pitchFamily="34" charset="-122"/>
              </a:rPr>
              <a:t>localStorage.getItem</a:t>
            </a:r>
            <a:r>
              <a:rPr lang="en-US" altLang="zh-CN" dirty="0">
                <a:solidFill>
                  <a:schemeClr val="accent2"/>
                </a:solidFill>
                <a:latin typeface="微软雅黑" panose="020B0503020204020204" pitchFamily="34" charset="-122"/>
                <a:ea typeface="微软雅黑" panose="020B0503020204020204" pitchFamily="34" charset="-122"/>
              </a:rPr>
              <a:t>("</a:t>
            </a:r>
            <a:r>
              <a:rPr lang="en-US" altLang="zh-CN" dirty="0" err="1">
                <a:solidFill>
                  <a:schemeClr val="accent2"/>
                </a:solidFill>
                <a:latin typeface="微软雅黑" panose="020B0503020204020204" pitchFamily="34" charset="-122"/>
                <a:ea typeface="微软雅黑" panose="020B0503020204020204" pitchFamily="34" charset="-122"/>
              </a:rPr>
              <a:t>pagecount</a:t>
            </a:r>
            <a:r>
              <a:rPr lang="en-US" altLang="zh-CN" dirty="0" smtClean="0">
                <a:solidFill>
                  <a:schemeClr val="accent2"/>
                </a:solidFill>
                <a:latin typeface="微软雅黑" panose="020B0503020204020204" pitchFamily="34" charset="-122"/>
                <a:ea typeface="微软雅黑" panose="020B0503020204020204" pitchFamily="34" charset="-122"/>
              </a:rPr>
              <a:t>")) {</a:t>
            </a:r>
            <a:endParaRPr lang="en-US" altLang="zh-CN"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	</a:t>
            </a:r>
            <a:r>
              <a:rPr lang="en-US" altLang="zh-CN" dirty="0" err="1">
                <a:solidFill>
                  <a:schemeClr val="accent2"/>
                </a:solidFill>
                <a:latin typeface="微软雅黑" panose="020B0503020204020204" pitchFamily="34" charset="-122"/>
                <a:ea typeface="微软雅黑" panose="020B0503020204020204" pitchFamily="34" charset="-122"/>
              </a:rPr>
              <a:t>localStorage.setItem</a:t>
            </a:r>
            <a:r>
              <a:rPr lang="en-US" altLang="zh-CN" dirty="0">
                <a:solidFill>
                  <a:schemeClr val="accent2"/>
                </a:solidFill>
                <a:latin typeface="微软雅黑" panose="020B0503020204020204" pitchFamily="34" charset="-122"/>
                <a:ea typeface="微软雅黑" panose="020B0503020204020204" pitchFamily="34" charset="-122"/>
              </a:rPr>
              <a:t>("</a:t>
            </a:r>
            <a:r>
              <a:rPr lang="en-US" altLang="zh-CN" dirty="0" err="1">
                <a:solidFill>
                  <a:schemeClr val="accent2"/>
                </a:solidFill>
                <a:latin typeface="微软雅黑" panose="020B0503020204020204" pitchFamily="34" charset="-122"/>
                <a:ea typeface="微软雅黑" panose="020B0503020204020204" pitchFamily="34" charset="-122"/>
              </a:rPr>
              <a:t>pagecount</a:t>
            </a:r>
            <a:r>
              <a:rPr lang="en-US" altLang="zh-CN" dirty="0">
                <a:solidFill>
                  <a:schemeClr val="accent2"/>
                </a:solidFill>
                <a:latin typeface="微软雅黑" panose="020B0503020204020204" pitchFamily="34" charset="-122"/>
                <a:ea typeface="微软雅黑" panose="020B0503020204020204" pitchFamily="34" charset="-122"/>
              </a:rPr>
              <a:t>",Number(</a:t>
            </a:r>
            <a:r>
              <a:rPr lang="en-US" altLang="zh-CN" dirty="0" err="1">
                <a:solidFill>
                  <a:schemeClr val="accent2"/>
                </a:solidFill>
                <a:latin typeface="微软雅黑" panose="020B0503020204020204" pitchFamily="34" charset="-122"/>
                <a:ea typeface="微软雅黑" panose="020B0503020204020204" pitchFamily="34" charset="-122"/>
              </a:rPr>
              <a:t>localStorage.getItem</a:t>
            </a:r>
            <a:r>
              <a:rPr lang="en-US" altLang="zh-CN" dirty="0">
                <a:solidFill>
                  <a:schemeClr val="accent2"/>
                </a:solidFill>
                <a:latin typeface="微软雅黑" panose="020B0503020204020204" pitchFamily="34" charset="-122"/>
                <a:ea typeface="微软雅黑" panose="020B0503020204020204" pitchFamily="34" charset="-122"/>
              </a:rPr>
              <a:t>("</a:t>
            </a:r>
            <a:r>
              <a:rPr lang="en-US" altLang="zh-CN" dirty="0" err="1">
                <a:solidFill>
                  <a:schemeClr val="accent2"/>
                </a:solidFill>
                <a:latin typeface="微软雅黑" panose="020B0503020204020204" pitchFamily="34" charset="-122"/>
                <a:ea typeface="微软雅黑" panose="020B0503020204020204" pitchFamily="34" charset="-122"/>
              </a:rPr>
              <a:t>pagecount</a:t>
            </a:r>
            <a:r>
              <a:rPr lang="en-US" altLang="zh-CN" dirty="0">
                <a:solidFill>
                  <a:schemeClr val="accent2"/>
                </a:solidFill>
                <a:latin typeface="微软雅黑" panose="020B0503020204020204" pitchFamily="34" charset="-122"/>
                <a:ea typeface="微软雅黑" panose="020B0503020204020204" pitchFamily="34" charset="-122"/>
              </a:rPr>
              <a:t>")) +1);</a:t>
            </a:r>
          </a:p>
          <a:p>
            <a:pPr>
              <a:lnSpc>
                <a:spcPct val="100000"/>
              </a:lnSpc>
            </a:pPr>
            <a:r>
              <a:rPr lang="en-US" altLang="zh-CN" dirty="0" smtClean="0">
                <a:solidFill>
                  <a:schemeClr val="accent2"/>
                </a:solidFill>
                <a:latin typeface="微软雅黑" panose="020B0503020204020204" pitchFamily="34" charset="-122"/>
                <a:ea typeface="微软雅黑" panose="020B0503020204020204" pitchFamily="34" charset="-122"/>
              </a:rPr>
              <a:t>}else {</a:t>
            </a:r>
            <a:endParaRPr lang="en-US" altLang="zh-CN"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	</a:t>
            </a:r>
            <a:r>
              <a:rPr lang="en-US" altLang="zh-CN" dirty="0" err="1">
                <a:solidFill>
                  <a:schemeClr val="accent2"/>
                </a:solidFill>
                <a:latin typeface="微软雅黑" panose="020B0503020204020204" pitchFamily="34" charset="-122"/>
                <a:ea typeface="微软雅黑" panose="020B0503020204020204" pitchFamily="34" charset="-122"/>
              </a:rPr>
              <a:t>localStorage.setItem</a:t>
            </a:r>
            <a:r>
              <a:rPr lang="en-US" altLang="zh-CN" dirty="0">
                <a:solidFill>
                  <a:schemeClr val="accent2"/>
                </a:solidFill>
                <a:latin typeface="微软雅黑" panose="020B0503020204020204" pitchFamily="34" charset="-122"/>
                <a:ea typeface="微软雅黑" panose="020B0503020204020204" pitchFamily="34" charset="-122"/>
              </a:rPr>
              <a:t>("pagecount",1);</a:t>
            </a:r>
          </a:p>
          <a:p>
            <a:pPr>
              <a:lnSpc>
                <a:spcPct val="100000"/>
              </a:lnSpc>
            </a:pPr>
            <a:r>
              <a:rPr lang="en-US" altLang="zh-CN" dirty="0" smtClean="0">
                <a:solidFill>
                  <a:schemeClr val="accent2"/>
                </a:solidFill>
                <a:latin typeface="微软雅黑" panose="020B0503020204020204" pitchFamily="34" charset="-122"/>
                <a:ea typeface="微软雅黑" panose="020B0503020204020204" pitchFamily="34" charset="-122"/>
              </a:rPr>
              <a:t>}</a:t>
            </a:r>
            <a:endParaRPr lang="en-US" altLang="zh-CN"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document.write</a:t>
            </a:r>
            <a:r>
              <a:rPr lang="en-US" altLang="zh-CN" dirty="0">
                <a:solidFill>
                  <a:schemeClr val="accent2"/>
                </a:solidFill>
                <a:latin typeface="微软雅黑" panose="020B0503020204020204" pitchFamily="34" charset="-122"/>
                <a:ea typeface="微软雅黑" panose="020B0503020204020204" pitchFamily="34" charset="-122"/>
              </a:rPr>
              <a:t>("Visits: " + </a:t>
            </a:r>
            <a:r>
              <a:rPr lang="en-US" altLang="zh-CN" dirty="0" err="1">
                <a:solidFill>
                  <a:schemeClr val="accent2"/>
                </a:solidFill>
                <a:latin typeface="微软雅黑" panose="020B0503020204020204" pitchFamily="34" charset="-122"/>
                <a:ea typeface="微软雅黑" panose="020B0503020204020204" pitchFamily="34" charset="-122"/>
              </a:rPr>
              <a:t>localStorage.getItem</a:t>
            </a:r>
            <a:r>
              <a:rPr lang="en-US" altLang="zh-CN" dirty="0">
                <a:solidFill>
                  <a:schemeClr val="accent2"/>
                </a:solidFill>
                <a:latin typeface="微软雅黑" panose="020B0503020204020204" pitchFamily="34" charset="-122"/>
                <a:ea typeface="微软雅黑" panose="020B0503020204020204" pitchFamily="34" charset="-122"/>
              </a:rPr>
              <a:t>("</a:t>
            </a:r>
            <a:r>
              <a:rPr lang="en-US" altLang="zh-CN" dirty="0" err="1">
                <a:solidFill>
                  <a:schemeClr val="accent2"/>
                </a:solidFill>
                <a:latin typeface="微软雅黑" panose="020B0503020204020204" pitchFamily="34" charset="-122"/>
                <a:ea typeface="微软雅黑" panose="020B0503020204020204" pitchFamily="34" charset="-122"/>
              </a:rPr>
              <a:t>pagecount</a:t>
            </a:r>
            <a:r>
              <a:rPr lang="en-US" altLang="zh-CN" dirty="0">
                <a:solidFill>
                  <a:schemeClr val="accent2"/>
                </a:solidFill>
                <a:latin typeface="微软雅黑" panose="020B0503020204020204" pitchFamily="34" charset="-122"/>
                <a:ea typeface="微软雅黑" panose="020B0503020204020204" pitchFamily="34" charset="-122"/>
              </a:rPr>
              <a:t>") + " time(s</a:t>
            </a:r>
            <a:r>
              <a:rPr lang="en-US" altLang="zh-CN" dirty="0" smtClean="0">
                <a:solidFill>
                  <a:schemeClr val="accent2"/>
                </a:solidFill>
                <a:latin typeface="微软雅黑" panose="020B0503020204020204" pitchFamily="34" charset="-122"/>
                <a:ea typeface="微软雅黑" panose="020B0503020204020204" pitchFamily="34" charset="-122"/>
              </a:rPr>
              <a:t>).");</a:t>
            </a:r>
            <a:endParaRPr lang="en-US" altLang="zh-CN"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&lt;/script&gt; </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a:lnSpc>
                <a:spcPct val="100000"/>
              </a:lnSpc>
            </a:pPr>
            <a:endParaRPr lang="en-US" altLang="zh-CN"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170423682"/>
      </p:ext>
    </p:extLst>
  </p:cSld>
  <p:clrMapOvr>
    <a:masterClrMapping/>
  </p:clrMapOvr>
  <p:transition spd="slow">
    <p:wip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sessionStorage</a:t>
            </a:r>
            <a:r>
              <a:rPr lang="en-US" altLang="zh-CN" sz="4000" dirty="0" smtClean="0">
                <a:solidFill>
                  <a:schemeClr val="tx1"/>
                </a:solidFill>
                <a:latin typeface="微软雅黑" panose="020B0503020204020204" pitchFamily="34" charset="-122"/>
                <a:ea typeface="微软雅黑" panose="020B0503020204020204" pitchFamily="34" charset="-122"/>
              </a:rPr>
              <a:t> </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socalStorage</a:t>
            </a:r>
            <a:r>
              <a:rPr lang="zh-CN" altLang="en-US" sz="2200" dirty="0" smtClean="0">
                <a:solidFill>
                  <a:schemeClr val="tx1"/>
                </a:solidFill>
                <a:latin typeface="微软雅黑" panose="020B0503020204020204" pitchFamily="34" charset="-122"/>
                <a:ea typeface="微软雅黑" panose="020B0503020204020204" pitchFamily="34" charset="-122"/>
              </a:rPr>
              <a:t>对象</a:t>
            </a:r>
            <a:r>
              <a:rPr lang="zh-CN" altLang="en-US" sz="2200" dirty="0">
                <a:solidFill>
                  <a:schemeClr val="tx1"/>
                </a:solidFill>
                <a:latin typeface="微软雅黑" panose="020B0503020204020204" pitchFamily="34" charset="-122"/>
                <a:ea typeface="微软雅黑" panose="020B0503020204020204" pitchFamily="34" charset="-122"/>
              </a:rPr>
              <a:t>主要有两个方法：</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保存数据：</a:t>
            </a:r>
            <a:r>
              <a:rPr lang="en-US" altLang="zh-CN" sz="2200" dirty="0" err="1">
                <a:solidFill>
                  <a:schemeClr val="tx1"/>
                </a:solidFill>
                <a:latin typeface="微软雅黑" panose="020B0503020204020204" pitchFamily="34" charset="-122"/>
                <a:ea typeface="微软雅黑" panose="020B0503020204020204" pitchFamily="34" charset="-122"/>
              </a:rPr>
              <a:t>sessionStorage.setItem</a:t>
            </a:r>
            <a:r>
              <a:rPr lang="en-US" altLang="zh-CN" sz="2200" dirty="0">
                <a:solidFill>
                  <a:schemeClr val="tx1"/>
                </a:solidFill>
                <a:latin typeface="微软雅黑" panose="020B0503020204020204" pitchFamily="34" charset="-122"/>
                <a:ea typeface="微软雅黑" panose="020B0503020204020204" pitchFamily="34" charset="-122"/>
              </a:rPr>
              <a:t>(Key, value);</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读取数据：</a:t>
            </a:r>
            <a:r>
              <a:rPr lang="en-US" altLang="zh-CN" sz="2200" dirty="0" err="1">
                <a:solidFill>
                  <a:schemeClr val="tx1"/>
                </a:solidFill>
                <a:latin typeface="微软雅黑" panose="020B0503020204020204" pitchFamily="34" charset="-122"/>
                <a:ea typeface="微软雅黑" panose="020B0503020204020204" pitchFamily="34" charset="-122"/>
              </a:rPr>
              <a:t>sessionStorage.getItem</a:t>
            </a:r>
            <a:r>
              <a:rPr lang="en-US" altLang="zh-CN" sz="2200" dirty="0">
                <a:solidFill>
                  <a:schemeClr val="tx1"/>
                </a:solidFill>
                <a:latin typeface="微软雅黑" panose="020B0503020204020204" pitchFamily="34" charset="-122"/>
                <a:ea typeface="微软雅黑" panose="020B0503020204020204" pitchFamily="34" charset="-122"/>
              </a:rPr>
              <a:t>(Key);</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Key</a:t>
            </a:r>
            <a:r>
              <a:rPr lang="zh-CN" altLang="en-US" sz="1800" dirty="0">
                <a:solidFill>
                  <a:schemeClr val="accent2"/>
                </a:solidFill>
                <a:latin typeface="微软雅黑" panose="020B0503020204020204" pitchFamily="34" charset="-122"/>
                <a:ea typeface="微软雅黑" panose="020B0503020204020204" pitchFamily="34" charset="-122"/>
              </a:rPr>
              <a:t>：表示你要存入的键名称，此名称可以随便命名，可以按照变量的意思来理解。</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Value</a:t>
            </a:r>
            <a:r>
              <a:rPr lang="zh-CN" altLang="en-US" sz="1800" dirty="0">
                <a:solidFill>
                  <a:schemeClr val="accent2"/>
                </a:solidFill>
                <a:latin typeface="微软雅黑" panose="020B0503020204020204" pitchFamily="34" charset="-122"/>
                <a:ea typeface="微软雅黑" panose="020B0503020204020204" pitchFamily="34" charset="-122"/>
              </a:rPr>
              <a:t>：表示值，也就是你要存入</a:t>
            </a:r>
            <a:r>
              <a:rPr lang="en-US" altLang="zh-CN" sz="1800" dirty="0">
                <a:solidFill>
                  <a:schemeClr val="accent2"/>
                </a:solidFill>
                <a:latin typeface="微软雅黑" panose="020B0503020204020204" pitchFamily="34" charset="-122"/>
                <a:ea typeface="微软雅黑" panose="020B0503020204020204" pitchFamily="34" charset="-122"/>
              </a:rPr>
              <a:t>Key</a:t>
            </a:r>
            <a:r>
              <a:rPr lang="zh-CN" altLang="en-US" sz="1800" dirty="0">
                <a:solidFill>
                  <a:schemeClr val="accent2"/>
                </a:solidFill>
                <a:latin typeface="微软雅黑" panose="020B0503020204020204" pitchFamily="34" charset="-122"/>
                <a:ea typeface="微软雅黑" panose="020B0503020204020204" pitchFamily="34" charset="-122"/>
              </a:rPr>
              <a:t>中的值，可以按照变量赋值来理解。</a:t>
            </a:r>
          </a:p>
          <a:p>
            <a:pPr>
              <a:lnSpc>
                <a:spcPct val="100000"/>
              </a:lnSpc>
            </a:pPr>
            <a:endParaRPr lang="zh-CN" altLang="en-US"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使用方法：</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保存数据：</a:t>
            </a:r>
            <a:r>
              <a:rPr lang="en-US" altLang="zh-CN" sz="2200" dirty="0" err="1">
                <a:solidFill>
                  <a:schemeClr val="tx1"/>
                </a:solidFill>
                <a:latin typeface="微软雅黑" panose="020B0503020204020204" pitchFamily="34" charset="-122"/>
                <a:ea typeface="微软雅黑" panose="020B0503020204020204" pitchFamily="34" charset="-122"/>
              </a:rPr>
              <a:t>sessionStorage.setItem</a:t>
            </a:r>
            <a:r>
              <a:rPr lang="en-US" altLang="zh-CN" sz="2200" dirty="0">
                <a:solidFill>
                  <a:schemeClr val="tx1"/>
                </a:solidFill>
                <a:latin typeface="微软雅黑" panose="020B0503020204020204" pitchFamily="34" charset="-122"/>
                <a:ea typeface="微软雅黑" panose="020B0503020204020204" pitchFamily="34" charset="-122"/>
              </a:rPr>
              <a:t>("website", "W3Cfuns.com");</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读取数据：</a:t>
            </a:r>
            <a:r>
              <a:rPr lang="en-US" altLang="zh-CN" sz="2200" dirty="0" err="1">
                <a:solidFill>
                  <a:schemeClr val="tx1"/>
                </a:solidFill>
                <a:latin typeface="微软雅黑" panose="020B0503020204020204" pitchFamily="34" charset="-122"/>
                <a:ea typeface="微软雅黑" panose="020B0503020204020204" pitchFamily="34" charset="-122"/>
              </a:rPr>
              <a:t>sessionStorage.getItem</a:t>
            </a:r>
            <a:r>
              <a:rPr lang="en-US" altLang="zh-CN" sz="2200" dirty="0">
                <a:solidFill>
                  <a:schemeClr val="tx1"/>
                </a:solidFill>
                <a:latin typeface="微软雅黑" panose="020B0503020204020204" pitchFamily="34" charset="-122"/>
                <a:ea typeface="微软雅黑" panose="020B0503020204020204" pitchFamily="34" charset="-122"/>
              </a:rPr>
              <a:t>("website");</a:t>
            </a:r>
          </a:p>
        </p:txBody>
      </p:sp>
    </p:spTree>
    <p:extLst>
      <p:ext uri="{BB962C8B-B14F-4D97-AF65-F5344CB8AC3E}">
        <p14:creationId xmlns:p14="http://schemas.microsoft.com/office/powerpoint/2010/main" xmlns="" val="3160027814"/>
      </p:ext>
    </p:extLst>
  </p:cSld>
  <p:clrMapOvr>
    <a:masterClrMapping/>
  </p:clrMapOvr>
  <p:transition spd="slow">
    <p:wip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a:latin typeface="微软雅黑" panose="020B0503020204020204" pitchFamily="34" charset="-122"/>
                <a:ea typeface="微软雅黑" panose="020B0503020204020204" pitchFamily="34" charset="-122"/>
              </a:rPr>
              <a:t>sessionStorage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实例（刷新页面会看到计数器在增长，关闭浏览器，再试一次，计数器会重置。）：</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&lt;script type="text/</a:t>
            </a:r>
            <a:r>
              <a:rPr lang="en-US" altLang="zh-CN" sz="1800" dirty="0" err="1">
                <a:solidFill>
                  <a:schemeClr val="accent2"/>
                </a:solidFill>
                <a:latin typeface="微软雅黑" panose="020B0503020204020204" pitchFamily="34" charset="-122"/>
                <a:ea typeface="微软雅黑" panose="020B0503020204020204" pitchFamily="34" charset="-122"/>
              </a:rPr>
              <a:t>javascript</a:t>
            </a:r>
            <a:r>
              <a:rPr lang="en-US" altLang="zh-CN" sz="1800" dirty="0">
                <a:solidFill>
                  <a:schemeClr val="accent2"/>
                </a:solidFill>
                <a:latin typeface="微软雅黑" panose="020B0503020204020204" pitchFamily="34" charset="-122"/>
                <a:ea typeface="微软雅黑" panose="020B0503020204020204" pitchFamily="34" charset="-122"/>
              </a:rPr>
              <a:t>"&gt;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if (</a:t>
            </a:r>
            <a:r>
              <a:rPr lang="en-US" altLang="zh-CN" sz="1800" dirty="0" err="1">
                <a:solidFill>
                  <a:schemeClr val="accent2"/>
                </a:solidFill>
                <a:latin typeface="微软雅黑" panose="020B0503020204020204" pitchFamily="34" charset="-122"/>
                <a:ea typeface="微软雅黑" panose="020B0503020204020204" pitchFamily="34" charset="-122"/>
              </a:rPr>
              <a:t>sessionStorage.getItem</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pagecount</a:t>
            </a:r>
            <a:r>
              <a:rPr lang="en-US" altLang="zh-CN" sz="18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sessionStorage</a:t>
            </a:r>
            <a:r>
              <a:rPr lang="en-US" altLang="zh-CN" sz="1800" dirty="0" err="1" smtClean="0">
                <a:solidFill>
                  <a:schemeClr val="accent2"/>
                </a:solidFill>
                <a:latin typeface="微软雅黑" panose="020B0503020204020204" pitchFamily="34" charset="-122"/>
                <a:ea typeface="微软雅黑" panose="020B0503020204020204" pitchFamily="34" charset="-122"/>
              </a:rPr>
              <a:t>.setItem</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pagecount</a:t>
            </a:r>
            <a:r>
              <a:rPr lang="en-US" altLang="zh-CN" sz="1800" dirty="0" smtClean="0">
                <a:solidFill>
                  <a:schemeClr val="accent2"/>
                </a:solidFill>
                <a:latin typeface="微软雅黑" panose="020B0503020204020204" pitchFamily="34" charset="-122"/>
                <a:ea typeface="微软雅黑" panose="020B0503020204020204" pitchFamily="34" charset="-122"/>
              </a:rPr>
              <a:t>",Number(</a:t>
            </a:r>
            <a:r>
              <a:rPr lang="en-US" altLang="zh-CN" sz="1800" dirty="0" err="1">
                <a:solidFill>
                  <a:schemeClr val="accent2"/>
                </a:solidFill>
                <a:latin typeface="微软雅黑" panose="020B0503020204020204" pitchFamily="34" charset="-122"/>
                <a:ea typeface="微软雅黑" panose="020B0503020204020204" pitchFamily="34" charset="-122"/>
              </a:rPr>
              <a:t>sessionStorage.getItem</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pagecount</a:t>
            </a:r>
            <a:r>
              <a:rPr lang="en-US" altLang="zh-CN" sz="1800" dirty="0">
                <a:solidFill>
                  <a:schemeClr val="accent2"/>
                </a:solidFill>
                <a:latin typeface="微软雅黑" panose="020B0503020204020204" pitchFamily="34" charset="-122"/>
                <a:ea typeface="微软雅黑" panose="020B0503020204020204" pitchFamily="34" charset="-122"/>
              </a:rPr>
              <a:t>")) +1);</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}else {</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sessionStorage.getItem</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a:solidFill>
                  <a:schemeClr val="accent2"/>
                </a:solidFill>
                <a:latin typeface="微软雅黑" panose="020B0503020204020204" pitchFamily="34" charset="-122"/>
                <a:ea typeface="微软雅黑" panose="020B0503020204020204" pitchFamily="34" charset="-122"/>
              </a:rPr>
              <a:t>pagecount",1);</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document.write</a:t>
            </a:r>
            <a:r>
              <a:rPr lang="en-US" altLang="zh-CN" sz="1800" dirty="0">
                <a:solidFill>
                  <a:schemeClr val="accent2"/>
                </a:solidFill>
                <a:latin typeface="微软雅黑" panose="020B0503020204020204" pitchFamily="34" charset="-122"/>
                <a:ea typeface="微软雅黑" panose="020B0503020204020204" pitchFamily="34" charset="-122"/>
              </a:rPr>
              <a:t>("Visits: " + </a:t>
            </a:r>
            <a:r>
              <a:rPr lang="en-US" altLang="zh-CN" sz="1800" dirty="0" err="1">
                <a:solidFill>
                  <a:schemeClr val="accent2"/>
                </a:solidFill>
                <a:latin typeface="微软雅黑" panose="020B0503020204020204" pitchFamily="34" charset="-122"/>
                <a:ea typeface="微软雅黑" panose="020B0503020204020204" pitchFamily="34" charset="-122"/>
              </a:rPr>
              <a:t>sessionStorage.getItem</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pagecount</a:t>
            </a:r>
            <a:r>
              <a:rPr lang="en-US" altLang="zh-CN" sz="1800" dirty="0">
                <a:solidFill>
                  <a:schemeClr val="accent2"/>
                </a:solidFill>
                <a:latin typeface="微软雅黑" panose="020B0503020204020204" pitchFamily="34" charset="-122"/>
                <a:ea typeface="微软雅黑" panose="020B0503020204020204" pitchFamily="34" charset="-122"/>
              </a:rPr>
              <a:t>") + " time(s).");</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&lt;/script&gt; </a:t>
            </a:r>
          </a:p>
          <a:p>
            <a:pPr>
              <a:lnSpc>
                <a:spcPct val="100000"/>
              </a:lnSpc>
            </a:pPr>
            <a:endParaRPr lang="en-US" altLang="zh-CN"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877499831"/>
      </p:ext>
    </p:extLst>
  </p:cSld>
  <p:clrMapOvr>
    <a:masterClrMapping/>
  </p:clrMapOvr>
  <p:transition spd="slow">
    <p:wip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3</a:t>
            </a:r>
            <a:r>
              <a:rPr lang="en-US" altLang="zh-CN" sz="4000" b="1" dirty="0">
                <a:latin typeface="微软雅黑" panose="020B0503020204020204" pitchFamily="34" charset="-122"/>
                <a:ea typeface="微软雅黑" panose="020B0503020204020204" pitchFamily="34" charset="-122"/>
              </a:rPr>
              <a:t>. Web SQL Database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smtClean="0">
                <a:solidFill>
                  <a:schemeClr val="tx1"/>
                </a:solidFill>
                <a:latin typeface="微软雅黑" panose="020B0503020204020204" pitchFamily="34" charset="-122"/>
                <a:ea typeface="微软雅黑" panose="020B0503020204020204" pitchFamily="34" charset="-122"/>
              </a:rPr>
              <a:t>Web SQL Database API </a:t>
            </a:r>
            <a:r>
              <a:rPr lang="zh-CN" altLang="en-US" sz="2200" dirty="0" smtClean="0">
                <a:solidFill>
                  <a:schemeClr val="tx1"/>
                </a:solidFill>
                <a:latin typeface="微软雅黑" panose="020B0503020204020204" pitchFamily="34" charset="-122"/>
                <a:ea typeface="微软雅黑" panose="020B0503020204020204" pitchFamily="34" charset="-122"/>
              </a:rPr>
              <a:t>实际上未包含在 </a:t>
            </a:r>
            <a:r>
              <a:rPr lang="en-US" altLang="zh-CN" sz="2200" dirty="0" smtClean="0">
                <a:solidFill>
                  <a:schemeClr val="tx1"/>
                </a:solidFill>
                <a:latin typeface="微软雅黑" panose="020B0503020204020204" pitchFamily="34" charset="-122"/>
                <a:ea typeface="微软雅黑" panose="020B0503020204020204" pitchFamily="34" charset="-122"/>
              </a:rPr>
              <a:t>HTML 5 </a:t>
            </a:r>
            <a:r>
              <a:rPr lang="zh-CN" altLang="en-US" sz="2200" dirty="0" smtClean="0">
                <a:solidFill>
                  <a:schemeClr val="tx1"/>
                </a:solidFill>
                <a:latin typeface="微软雅黑" panose="020B0503020204020204" pitchFamily="34" charset="-122"/>
                <a:ea typeface="微软雅黑" panose="020B0503020204020204" pitchFamily="34" charset="-122"/>
              </a:rPr>
              <a:t>规范之中，它是一个独立的规范，它引入了一套使用 </a:t>
            </a:r>
            <a:r>
              <a:rPr lang="en-US" altLang="zh-CN" sz="2200" dirty="0" smtClean="0">
                <a:solidFill>
                  <a:schemeClr val="tx1"/>
                </a:solidFill>
                <a:latin typeface="微软雅黑" panose="020B0503020204020204" pitchFamily="34" charset="-122"/>
                <a:ea typeface="微软雅黑" panose="020B0503020204020204" pitchFamily="34" charset="-122"/>
              </a:rPr>
              <a:t>SQL </a:t>
            </a:r>
            <a:r>
              <a:rPr lang="zh-CN" altLang="en-US" sz="2200" dirty="0" smtClean="0">
                <a:solidFill>
                  <a:schemeClr val="tx1"/>
                </a:solidFill>
                <a:latin typeface="微软雅黑" panose="020B0503020204020204" pitchFamily="34" charset="-122"/>
                <a:ea typeface="微软雅黑" panose="020B0503020204020204" pitchFamily="34" charset="-122"/>
              </a:rPr>
              <a:t>操作客户端数据库的 </a:t>
            </a:r>
            <a:r>
              <a:rPr lang="en-US" altLang="zh-CN" sz="2200" dirty="0" smtClean="0">
                <a:solidFill>
                  <a:schemeClr val="tx1"/>
                </a:solidFill>
                <a:latin typeface="微软雅黑" panose="020B0503020204020204" pitchFamily="34" charset="-122"/>
                <a:ea typeface="微软雅黑" panose="020B0503020204020204" pitchFamily="34" charset="-122"/>
              </a:rPr>
              <a:t>API</a:t>
            </a:r>
            <a:r>
              <a:rPr lang="zh-CN" altLang="en-US" sz="2200" dirty="0" smtClean="0">
                <a:solidFill>
                  <a:schemeClr val="tx1"/>
                </a:solidFill>
                <a:latin typeface="微软雅黑" panose="020B0503020204020204" pitchFamily="34" charset="-122"/>
                <a:ea typeface="微软雅黑" panose="020B0503020204020204" pitchFamily="34" charset="-122"/>
              </a:rPr>
              <a:t>，这些 </a:t>
            </a:r>
            <a:r>
              <a:rPr lang="en-US" altLang="zh-CN" sz="2200" dirty="0" smtClean="0">
                <a:solidFill>
                  <a:schemeClr val="tx1"/>
                </a:solidFill>
                <a:latin typeface="微软雅黑" panose="020B0503020204020204" pitchFamily="34" charset="-122"/>
                <a:ea typeface="微软雅黑" panose="020B0503020204020204" pitchFamily="34" charset="-122"/>
              </a:rPr>
              <a:t>API </a:t>
            </a:r>
            <a:r>
              <a:rPr lang="zh-CN" altLang="en-US" sz="2200" dirty="0" smtClean="0">
                <a:solidFill>
                  <a:schemeClr val="tx1"/>
                </a:solidFill>
                <a:latin typeface="微软雅黑" panose="020B0503020204020204" pitchFamily="34" charset="-122"/>
                <a:ea typeface="微软雅黑" panose="020B0503020204020204" pitchFamily="34" charset="-122"/>
              </a:rPr>
              <a:t>有同步的，也有异步的， 同步版本的 </a:t>
            </a:r>
            <a:r>
              <a:rPr lang="en-US" altLang="zh-CN" sz="2200" dirty="0" smtClean="0">
                <a:solidFill>
                  <a:schemeClr val="tx1"/>
                </a:solidFill>
                <a:latin typeface="微软雅黑" panose="020B0503020204020204" pitchFamily="34" charset="-122"/>
                <a:ea typeface="微软雅黑" panose="020B0503020204020204" pitchFamily="34" charset="-122"/>
              </a:rPr>
              <a:t>API </a:t>
            </a:r>
            <a:r>
              <a:rPr lang="zh-CN" altLang="en-US" sz="2200" dirty="0" smtClean="0">
                <a:solidFill>
                  <a:schemeClr val="tx1"/>
                </a:solidFill>
                <a:latin typeface="微软雅黑" panose="020B0503020204020204" pitchFamily="34" charset="-122"/>
                <a:ea typeface="微软雅黑" panose="020B0503020204020204" pitchFamily="34" charset="-122"/>
              </a:rPr>
              <a:t>只在工作线程（</a:t>
            </a:r>
            <a:r>
              <a:rPr lang="en-US" altLang="zh-CN" sz="2200" dirty="0" smtClean="0">
                <a:solidFill>
                  <a:schemeClr val="tx1"/>
                </a:solidFill>
                <a:latin typeface="微软雅黑" panose="020B0503020204020204" pitchFamily="34" charset="-122"/>
                <a:ea typeface="微软雅黑" panose="020B0503020204020204" pitchFamily="34" charset="-122"/>
              </a:rPr>
              <a:t>Worker Threads</a:t>
            </a:r>
            <a:r>
              <a:rPr lang="zh-CN" altLang="en-US" sz="2200" dirty="0" smtClean="0">
                <a:solidFill>
                  <a:schemeClr val="tx1"/>
                </a:solidFill>
                <a:latin typeface="微软雅黑" panose="020B0503020204020204" pitchFamily="34" charset="-122"/>
                <a:ea typeface="微软雅黑" panose="020B0503020204020204" pitchFamily="34" charset="-122"/>
              </a:rPr>
              <a:t>）上有用，由于并不是所有的浏览器都支持工作线程，一般情况下，都会使用异步 </a:t>
            </a:r>
            <a:r>
              <a:rPr lang="en-US" altLang="zh-CN" sz="2200" dirty="0" smtClean="0">
                <a:solidFill>
                  <a:schemeClr val="tx1"/>
                </a:solidFill>
                <a:latin typeface="微软雅黑" panose="020B0503020204020204" pitchFamily="34" charset="-122"/>
                <a:ea typeface="微软雅黑" panose="020B0503020204020204" pitchFamily="34" charset="-122"/>
              </a:rPr>
              <a:t>API</a:t>
            </a:r>
            <a:r>
              <a:rPr lang="zh-CN" altLang="en-US" sz="2200" dirty="0" smtClean="0">
                <a:solidFill>
                  <a:schemeClr val="tx1"/>
                </a:solidFill>
                <a:latin typeface="微软雅黑" panose="020B0503020204020204" pitchFamily="34" charset="-122"/>
                <a:ea typeface="微软雅黑" panose="020B0503020204020204" pitchFamily="34" charset="-122"/>
              </a:rPr>
              <a:t>。它的核心方法有三个：</a:t>
            </a:r>
            <a:r>
              <a:rPr lang="en-US" altLang="zh-CN" sz="2200" dirty="0" err="1" smtClean="0">
                <a:solidFill>
                  <a:schemeClr val="tx1"/>
                </a:solidFill>
                <a:latin typeface="微软雅黑" panose="020B0503020204020204" pitchFamily="34" charset="-122"/>
                <a:ea typeface="微软雅黑" panose="020B0503020204020204" pitchFamily="34" charset="-122"/>
              </a:rPr>
              <a:t>openDatabase</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transaction </a:t>
            </a:r>
            <a:r>
              <a:rPr lang="zh-CN" altLang="en-US" sz="2200" dirty="0" smtClean="0">
                <a:solidFill>
                  <a:schemeClr val="tx1"/>
                </a:solidFill>
                <a:latin typeface="微软雅黑" panose="020B0503020204020204" pitchFamily="34" charset="-122"/>
                <a:ea typeface="微软雅黑" panose="020B0503020204020204" pitchFamily="34" charset="-122"/>
              </a:rPr>
              <a:t>和 </a:t>
            </a:r>
            <a:r>
              <a:rPr lang="en-US" altLang="zh-CN" sz="2200" dirty="0" err="1" smtClean="0">
                <a:solidFill>
                  <a:schemeClr val="tx1"/>
                </a:solidFill>
                <a:latin typeface="微软雅黑" panose="020B0503020204020204" pitchFamily="34" charset="-122"/>
                <a:ea typeface="微软雅黑" panose="020B0503020204020204" pitchFamily="34" charset="-122"/>
              </a:rPr>
              <a:t>executeSql</a:t>
            </a:r>
            <a:r>
              <a:rPr lang="zh-CN" altLang="en-US" sz="2200" dirty="0" smtClean="0">
                <a:solidFill>
                  <a:schemeClr val="tx1"/>
                </a:solidFill>
                <a:latin typeface="微软雅黑" panose="020B0503020204020204" pitchFamily="34" charset="-122"/>
                <a:ea typeface="微软雅黑" panose="020B0503020204020204" pitchFamily="34" charset="-122"/>
              </a:rPr>
              <a:t>。 这些 </a:t>
            </a:r>
            <a:r>
              <a:rPr lang="en-US" altLang="zh-CN" sz="2200" dirty="0" smtClean="0">
                <a:solidFill>
                  <a:schemeClr val="tx1"/>
                </a:solidFill>
                <a:latin typeface="微软雅黑" panose="020B0503020204020204" pitchFamily="34" charset="-122"/>
                <a:ea typeface="微软雅黑" panose="020B0503020204020204" pitchFamily="34" charset="-122"/>
              </a:rPr>
              <a:t>API </a:t>
            </a:r>
            <a:r>
              <a:rPr lang="zh-CN" altLang="en-US" sz="2200" dirty="0" smtClean="0">
                <a:solidFill>
                  <a:schemeClr val="tx1"/>
                </a:solidFill>
                <a:latin typeface="微软雅黑" panose="020B0503020204020204" pitchFamily="34" charset="-122"/>
                <a:ea typeface="微软雅黑" panose="020B0503020204020204" pitchFamily="34" charset="-122"/>
              </a:rPr>
              <a:t>已经被广泛的实现在了不同的浏览器里，尤其是手机端浏览器。虽然 </a:t>
            </a:r>
            <a:r>
              <a:rPr lang="en-US" altLang="zh-CN" sz="2200" dirty="0" smtClean="0">
                <a:solidFill>
                  <a:schemeClr val="tx1"/>
                </a:solidFill>
                <a:latin typeface="微软雅黑" panose="020B0503020204020204" pitchFamily="34" charset="-122"/>
                <a:ea typeface="微软雅黑" panose="020B0503020204020204" pitchFamily="34" charset="-122"/>
              </a:rPr>
              <a:t>W3C </a:t>
            </a:r>
            <a:r>
              <a:rPr lang="zh-CN" altLang="en-US" sz="2200" dirty="0" smtClean="0">
                <a:solidFill>
                  <a:schemeClr val="tx1"/>
                </a:solidFill>
                <a:latin typeface="微软雅黑" panose="020B0503020204020204" pitchFamily="34" charset="-122"/>
                <a:ea typeface="微软雅黑" panose="020B0503020204020204" pitchFamily="34" charset="-122"/>
              </a:rPr>
              <a:t>官方在 </a:t>
            </a:r>
            <a:r>
              <a:rPr lang="en-US" altLang="zh-CN" sz="2200" dirty="0" smtClean="0">
                <a:solidFill>
                  <a:schemeClr val="tx1"/>
                </a:solidFill>
                <a:latin typeface="微软雅黑" panose="020B0503020204020204" pitchFamily="34" charset="-122"/>
                <a:ea typeface="微软雅黑" panose="020B0503020204020204" pitchFamily="34" charset="-122"/>
              </a:rPr>
              <a:t>2011 </a:t>
            </a:r>
            <a:r>
              <a:rPr lang="zh-CN" altLang="en-US" sz="2200" dirty="0" smtClean="0">
                <a:solidFill>
                  <a:schemeClr val="tx1"/>
                </a:solidFill>
                <a:latin typeface="微软雅黑" panose="020B0503020204020204" pitchFamily="34" charset="-122"/>
                <a:ea typeface="微软雅黑" panose="020B0503020204020204" pitchFamily="34" charset="-122"/>
              </a:rPr>
              <a:t>年 </a:t>
            </a:r>
            <a:r>
              <a:rPr lang="en-US" altLang="zh-CN" sz="2200" dirty="0" smtClean="0">
                <a:solidFill>
                  <a:schemeClr val="tx1"/>
                </a:solidFill>
                <a:latin typeface="微软雅黑" panose="020B0503020204020204" pitchFamily="34" charset="-122"/>
                <a:ea typeface="微软雅黑" panose="020B0503020204020204" pitchFamily="34" charset="-122"/>
              </a:rPr>
              <a:t>11 </a:t>
            </a:r>
            <a:r>
              <a:rPr lang="zh-CN" altLang="en-US" sz="2200" dirty="0" smtClean="0">
                <a:solidFill>
                  <a:schemeClr val="tx1"/>
                </a:solidFill>
                <a:latin typeface="微软雅黑" panose="020B0503020204020204" pitchFamily="34" charset="-122"/>
                <a:ea typeface="微软雅黑" panose="020B0503020204020204" pitchFamily="34" charset="-122"/>
              </a:rPr>
              <a:t>月声明已经不再维护 </a:t>
            </a:r>
            <a:r>
              <a:rPr lang="en-US" altLang="zh-CN" sz="2200" dirty="0" smtClean="0">
                <a:solidFill>
                  <a:schemeClr val="tx1"/>
                </a:solidFill>
                <a:latin typeface="微软雅黑" panose="020B0503020204020204" pitchFamily="34" charset="-122"/>
                <a:ea typeface="微软雅黑" panose="020B0503020204020204" pitchFamily="34" charset="-122"/>
              </a:rPr>
              <a:t>Web SQL Database </a:t>
            </a:r>
            <a:r>
              <a:rPr lang="zh-CN" altLang="en-US" sz="2200" dirty="0" smtClean="0">
                <a:solidFill>
                  <a:schemeClr val="tx1"/>
                </a:solidFill>
                <a:latin typeface="微软雅黑" panose="020B0503020204020204" pitchFamily="34" charset="-122"/>
                <a:ea typeface="微软雅黑" panose="020B0503020204020204" pitchFamily="34" charset="-122"/>
              </a:rPr>
              <a:t>规范，但由于其广泛的实现程度，了解这些 </a:t>
            </a:r>
            <a:r>
              <a:rPr lang="en-US" altLang="zh-CN" sz="2200" dirty="0" smtClean="0">
                <a:solidFill>
                  <a:schemeClr val="tx1"/>
                </a:solidFill>
                <a:latin typeface="微软雅黑" panose="020B0503020204020204" pitchFamily="34" charset="-122"/>
                <a:ea typeface="微软雅黑" panose="020B0503020204020204" pitchFamily="34" charset="-122"/>
              </a:rPr>
              <a:t>API </a:t>
            </a:r>
            <a:r>
              <a:rPr lang="zh-CN" altLang="en-US" sz="2200" dirty="0" smtClean="0">
                <a:solidFill>
                  <a:schemeClr val="tx1"/>
                </a:solidFill>
                <a:latin typeface="微软雅黑" panose="020B0503020204020204" pitchFamily="34" charset="-122"/>
                <a:ea typeface="微软雅黑" panose="020B0503020204020204" pitchFamily="34" charset="-122"/>
              </a:rPr>
              <a:t>对 </a:t>
            </a:r>
            <a:r>
              <a:rPr lang="en-US" altLang="zh-CN" sz="2200" dirty="0" smtClean="0">
                <a:solidFill>
                  <a:schemeClr val="tx1"/>
                </a:solidFill>
                <a:latin typeface="微软雅黑" panose="020B0503020204020204" pitchFamily="34" charset="-122"/>
                <a:ea typeface="微软雅黑" panose="020B0503020204020204" pitchFamily="34" charset="-122"/>
              </a:rPr>
              <a:t>Web </a:t>
            </a:r>
            <a:r>
              <a:rPr lang="zh-CN" altLang="en-US" sz="2200" dirty="0" smtClean="0">
                <a:solidFill>
                  <a:schemeClr val="tx1"/>
                </a:solidFill>
                <a:latin typeface="微软雅黑" panose="020B0503020204020204" pitchFamily="34" charset="-122"/>
                <a:ea typeface="微软雅黑" panose="020B0503020204020204" pitchFamily="34" charset="-122"/>
              </a:rPr>
              <a:t>开发还是非常有必要的。 详细的 </a:t>
            </a:r>
            <a:r>
              <a:rPr lang="en-US" altLang="zh-CN" sz="2200" dirty="0" smtClean="0">
                <a:solidFill>
                  <a:schemeClr val="tx1"/>
                </a:solidFill>
                <a:latin typeface="微软雅黑" panose="020B0503020204020204" pitchFamily="34" charset="-122"/>
                <a:ea typeface="微软雅黑" panose="020B0503020204020204" pitchFamily="34" charset="-122"/>
              </a:rPr>
              <a:t>Web SQL Database </a:t>
            </a:r>
            <a:r>
              <a:rPr lang="zh-CN" altLang="en-US" sz="2200" dirty="0" smtClean="0">
                <a:solidFill>
                  <a:schemeClr val="tx1"/>
                </a:solidFill>
                <a:latin typeface="微软雅黑" panose="020B0503020204020204" pitchFamily="34" charset="-122"/>
                <a:ea typeface="微软雅黑" panose="020B0503020204020204" pitchFamily="34" charset="-122"/>
              </a:rPr>
              <a:t>规范可以参考 官方网站：</a:t>
            </a:r>
            <a:r>
              <a:rPr lang="en-US" altLang="zh-CN" sz="2200" dirty="0">
                <a:solidFill>
                  <a:schemeClr val="tx1"/>
                </a:solidFill>
                <a:latin typeface="微软雅黑" panose="020B0503020204020204" pitchFamily="34" charset="-122"/>
                <a:ea typeface="微软雅黑" panose="020B0503020204020204" pitchFamily="34" charset="-122"/>
                <a:hlinkClick r:id="rId3"/>
              </a:rPr>
              <a:t>http://www.w3.org/TR/webdatabase</a:t>
            </a:r>
            <a:r>
              <a:rPr lang="en-US" altLang="zh-CN" sz="2200" dirty="0" smtClean="0">
                <a:solidFill>
                  <a:schemeClr val="tx1"/>
                </a:solidFill>
                <a:latin typeface="微软雅黑" panose="020B0503020204020204" pitchFamily="34" charset="-122"/>
                <a:ea typeface="微软雅黑" panose="020B0503020204020204" pitchFamily="34" charset="-122"/>
                <a:hlinkClick r:id="rId3"/>
              </a:rPr>
              <a:t>/</a:t>
            </a:r>
            <a:r>
              <a:rPr lang="zh-CN" altLang="en-US" sz="2200" dirty="0" smtClean="0">
                <a:solidFill>
                  <a:schemeClr val="tx1"/>
                </a:solidFill>
                <a:latin typeface="微软雅黑" panose="020B0503020204020204" pitchFamily="34" charset="-122"/>
                <a:ea typeface="微软雅黑" panose="020B0503020204020204" pitchFamily="34" charset="-122"/>
              </a:rPr>
              <a:t> </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39270072"/>
      </p:ext>
    </p:extLst>
  </p:cSld>
  <p:clrMapOvr>
    <a:masterClrMapping/>
  </p:clrMapOvr>
  <p:transition spd="slow">
    <p:wip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4</a:t>
            </a:r>
            <a:r>
              <a:rPr lang="en-US" altLang="zh-CN" sz="4000" b="1" dirty="0" smtClean="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离线存储（</a:t>
            </a:r>
            <a:r>
              <a:rPr lang="en-US" altLang="zh-CN" sz="4000" b="1" dirty="0">
                <a:latin typeface="微软雅黑" panose="020B0503020204020204" pitchFamily="34" charset="-122"/>
                <a:ea typeface="微软雅黑" panose="020B0503020204020204" pitchFamily="34" charset="-122"/>
              </a:rPr>
              <a:t>Offline Storage</a:t>
            </a:r>
            <a:r>
              <a:rPr lang="zh-CN" altLang="en-US" sz="4000" b="1" dirty="0">
                <a:latin typeface="微软雅黑" panose="020B0503020204020204" pitchFamily="34" charset="-122"/>
                <a:ea typeface="微软雅黑" panose="020B0503020204020204" pitchFamily="34" charset="-122"/>
              </a:rPr>
              <a:t>）</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对于</a:t>
            </a:r>
            <a:r>
              <a:rPr lang="en-US" altLang="zh-CN" sz="2200" dirty="0">
                <a:solidFill>
                  <a:schemeClr val="tx1"/>
                </a:solidFill>
                <a:latin typeface="微软雅黑" panose="020B0503020204020204" pitchFamily="34" charset="-122"/>
                <a:ea typeface="微软雅黑" panose="020B0503020204020204" pitchFamily="34" charset="-122"/>
              </a:rPr>
              <a:t>web app</a:t>
            </a:r>
            <a:r>
              <a:rPr lang="zh-CN" altLang="en-US" sz="2200" dirty="0">
                <a:solidFill>
                  <a:schemeClr val="tx1"/>
                </a:solidFill>
                <a:latin typeface="微软雅黑" panose="020B0503020204020204" pitchFamily="34" charset="-122"/>
                <a:ea typeface="微软雅黑" panose="020B0503020204020204" pitchFamily="34" charset="-122"/>
              </a:rPr>
              <a:t>来说，离线应用功能已经越来越重要。诚然，浏览器本身就有缓存机制，但是，这些缓存机制不够可靠，可能并不会按你所想要的方式运行。</a:t>
            </a:r>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则通过 </a:t>
            </a:r>
            <a:r>
              <a:rPr lang="en-US" altLang="zh-CN" sz="2200" dirty="0">
                <a:solidFill>
                  <a:schemeClr val="tx1"/>
                </a:solidFill>
                <a:latin typeface="微软雅黑" panose="020B0503020204020204" pitchFamily="34" charset="-122"/>
                <a:ea typeface="微软雅黑" panose="020B0503020204020204" pitchFamily="34" charset="-122"/>
              </a:rPr>
              <a:t>Application Cache </a:t>
            </a:r>
            <a:r>
              <a:rPr lang="zh-CN" altLang="en-US" sz="2200" dirty="0">
                <a:solidFill>
                  <a:schemeClr val="tx1"/>
                </a:solidFill>
                <a:latin typeface="微软雅黑" panose="020B0503020204020204" pitchFamily="34" charset="-122"/>
                <a:ea typeface="微软雅黑" panose="020B0503020204020204" pitchFamily="34" charset="-122"/>
              </a:rPr>
              <a:t>接口处理</a:t>
            </a:r>
            <a:r>
              <a:rPr lang="zh-CN" altLang="en-US" sz="2200" dirty="0" smtClean="0">
                <a:solidFill>
                  <a:schemeClr val="tx1"/>
                </a:solidFill>
                <a:latin typeface="微软雅黑" panose="020B0503020204020204" pitchFamily="34" charset="-122"/>
                <a:ea typeface="微软雅黑" panose="020B0503020204020204" pitchFamily="34" charset="-122"/>
              </a:rPr>
              <a:t>了离线</a:t>
            </a:r>
            <a:r>
              <a:rPr lang="zh-CN" altLang="en-US" sz="2200" dirty="0">
                <a:solidFill>
                  <a:schemeClr val="tx1"/>
                </a:solidFill>
                <a:latin typeface="微软雅黑" panose="020B0503020204020204" pitchFamily="34" charset="-122"/>
                <a:ea typeface="微软雅黑" panose="020B0503020204020204" pitchFamily="34" charset="-122"/>
              </a:rPr>
              <a:t>应用中的一些问题</a:t>
            </a:r>
            <a:r>
              <a:rPr lang="zh-CN" altLang="en-US" sz="2200" dirty="0" smtClean="0">
                <a:solidFill>
                  <a:schemeClr val="tx1"/>
                </a:solidFill>
                <a:latin typeface="微软雅黑" panose="020B0503020204020204" pitchFamily="34" charset="-122"/>
                <a:ea typeface="微软雅黑" panose="020B0503020204020204" pitchFamily="34" charset="-122"/>
              </a:rPr>
              <a:t>。使用</a:t>
            </a:r>
            <a:r>
              <a:rPr lang="zh-CN" altLang="en-US" sz="2200" dirty="0">
                <a:solidFill>
                  <a:schemeClr val="tx1"/>
                </a:solidFill>
                <a:latin typeface="微软雅黑" panose="020B0503020204020204" pitchFamily="34" charset="-122"/>
                <a:ea typeface="微软雅黑" panose="020B0503020204020204" pitchFamily="34" charset="-122"/>
              </a:rPr>
              <a:t>这个接口让你的应用拥有三方面的优势</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离线</a:t>
            </a:r>
            <a:r>
              <a:rPr lang="zh-CN" altLang="en-US" sz="2200" dirty="0">
                <a:solidFill>
                  <a:schemeClr val="tx1"/>
                </a:solidFill>
                <a:latin typeface="微软雅黑" panose="020B0503020204020204" pitchFamily="34" charset="-122"/>
                <a:ea typeface="微软雅黑" panose="020B0503020204020204" pitchFamily="34" charset="-122"/>
              </a:rPr>
              <a:t>浏览</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用户在不能联网的时候依然能浏览整个</a:t>
            </a:r>
            <a:r>
              <a:rPr lang="zh-CN" altLang="en-US" sz="2200" dirty="0" smtClean="0">
                <a:solidFill>
                  <a:schemeClr val="tx1"/>
                </a:solidFill>
                <a:latin typeface="微软雅黑" panose="020B0503020204020204" pitchFamily="34" charset="-122"/>
                <a:ea typeface="微软雅黑" panose="020B0503020204020204" pitchFamily="34" charset="-122"/>
              </a:rPr>
              <a:t>站点</a:t>
            </a:r>
            <a:endParaRPr lang="zh-CN" altLang="en-US" sz="2200" dirty="0">
              <a:solidFill>
                <a:schemeClr val="tx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高速</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缓存资源是存储在本地的，因此能更快加载</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更</a:t>
            </a:r>
            <a:r>
              <a:rPr lang="zh-CN" altLang="en-US" sz="2200" dirty="0">
                <a:solidFill>
                  <a:schemeClr val="tx1"/>
                </a:solidFill>
                <a:latin typeface="微软雅黑" panose="020B0503020204020204" pitchFamily="34" charset="-122"/>
                <a:ea typeface="微软雅黑" panose="020B0503020204020204" pitchFamily="34" charset="-122"/>
              </a:rPr>
              <a:t>小的服务器负载</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浏览器只需要从服务器端下载有改变的资源即可，相同资源不需要重复下载。</a:t>
            </a:r>
          </a:p>
        </p:txBody>
      </p:sp>
    </p:spTree>
    <p:extLst>
      <p:ext uri="{BB962C8B-B14F-4D97-AF65-F5344CB8AC3E}">
        <p14:creationId xmlns:p14="http://schemas.microsoft.com/office/powerpoint/2010/main" xmlns="" val="408737184"/>
      </p:ext>
    </p:extLst>
  </p:cSld>
  <p:clrMapOvr>
    <a:masterClrMapping/>
  </p:clrMapOvr>
  <p:transition spd="slow">
    <p:wip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离线存储的实现方式</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离线</a:t>
            </a:r>
            <a:r>
              <a:rPr lang="zh-CN" altLang="en-US" sz="2200" dirty="0">
                <a:solidFill>
                  <a:schemeClr val="tx1"/>
                </a:solidFill>
                <a:latin typeface="微软雅黑" panose="020B0503020204020204" pitchFamily="34" charset="-122"/>
                <a:ea typeface="微软雅黑" panose="020B0503020204020204" pitchFamily="34" charset="-122"/>
              </a:rPr>
              <a:t>存储使用一个</a:t>
            </a:r>
            <a:r>
              <a:rPr lang="en-US" altLang="zh-CN" sz="2200" dirty="0">
                <a:solidFill>
                  <a:schemeClr val="tx1"/>
                </a:solidFill>
                <a:latin typeface="微软雅黑" panose="020B0503020204020204" pitchFamily="34" charset="-122"/>
                <a:ea typeface="微软雅黑" panose="020B0503020204020204" pitchFamily="34" charset="-122"/>
              </a:rPr>
              <a:t>manifest</a:t>
            </a:r>
            <a:r>
              <a:rPr lang="zh-CN" altLang="en-US" sz="2200" dirty="0">
                <a:solidFill>
                  <a:schemeClr val="tx1"/>
                </a:solidFill>
                <a:latin typeface="微软雅黑" panose="020B0503020204020204" pitchFamily="34" charset="-122"/>
                <a:ea typeface="微软雅黑" panose="020B0503020204020204" pitchFamily="34" charset="-122"/>
              </a:rPr>
              <a:t>文件来标明哪些文件是需要被存储的，使用如 </a:t>
            </a:r>
            <a:r>
              <a:rPr lang="en-US" altLang="zh-CN" sz="2200" dirty="0">
                <a:solidFill>
                  <a:schemeClr val="tx1"/>
                </a:solidFill>
                <a:latin typeface="微软雅黑" panose="020B0503020204020204" pitchFamily="34" charset="-122"/>
                <a:ea typeface="微软雅黑" panose="020B0503020204020204" pitchFamily="34" charset="-122"/>
              </a:rPr>
              <a:t>&lt;html manifest='</a:t>
            </a:r>
            <a:r>
              <a:rPr lang="en-US" altLang="zh-CN" sz="2200" dirty="0" err="1">
                <a:solidFill>
                  <a:schemeClr val="tx1"/>
                </a:solidFill>
                <a:latin typeface="微软雅黑" panose="020B0503020204020204" pitchFamily="34" charset="-122"/>
                <a:ea typeface="微软雅黑" panose="020B0503020204020204" pitchFamily="34" charset="-122"/>
              </a:rPr>
              <a:t>offline.manifest</a:t>
            </a:r>
            <a:r>
              <a:rPr lang="en-US" altLang="zh-CN" sz="2200" dirty="0">
                <a:solidFill>
                  <a:schemeClr val="tx1"/>
                </a:solidFill>
                <a:latin typeface="微软雅黑" panose="020B0503020204020204" pitchFamily="34" charset="-122"/>
                <a:ea typeface="微软雅黑" panose="020B0503020204020204" pitchFamily="34" charset="-122"/>
              </a:rPr>
              <a:t>'&gt; </a:t>
            </a:r>
            <a:r>
              <a:rPr lang="zh-CN" altLang="en-US" sz="2200" dirty="0">
                <a:solidFill>
                  <a:schemeClr val="tx1"/>
                </a:solidFill>
                <a:latin typeface="微软雅黑" panose="020B0503020204020204" pitchFamily="34" charset="-122"/>
                <a:ea typeface="微软雅黑" panose="020B0503020204020204" pitchFamily="34" charset="-122"/>
              </a:rPr>
              <a:t>来引入一个</a:t>
            </a:r>
            <a:r>
              <a:rPr lang="en-US" altLang="zh-CN" sz="2200" dirty="0">
                <a:solidFill>
                  <a:schemeClr val="tx1"/>
                </a:solidFill>
                <a:latin typeface="微软雅黑" panose="020B0503020204020204" pitchFamily="34" charset="-122"/>
                <a:ea typeface="微软雅黑" panose="020B0503020204020204" pitchFamily="34" charset="-122"/>
              </a:rPr>
              <a:t>manifest</a:t>
            </a:r>
            <a:r>
              <a:rPr lang="zh-CN" altLang="en-US" sz="2200" dirty="0">
                <a:solidFill>
                  <a:schemeClr val="tx1"/>
                </a:solidFill>
                <a:latin typeface="微软雅黑" panose="020B0503020204020204" pitchFamily="34" charset="-122"/>
                <a:ea typeface="微软雅黑" panose="020B0503020204020204" pitchFamily="34" charset="-122"/>
              </a:rPr>
              <a:t>文件，这个文件的路径可以是相对的，也可以是绝对的，如果你的</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应用很多，而且希望能集中管理</a:t>
            </a:r>
            <a:r>
              <a:rPr lang="en-US" altLang="zh-CN" sz="2200" dirty="0">
                <a:solidFill>
                  <a:schemeClr val="tx1"/>
                </a:solidFill>
                <a:latin typeface="微软雅黑" panose="020B0503020204020204" pitchFamily="34" charset="-122"/>
                <a:ea typeface="微软雅黑" panose="020B0503020204020204" pitchFamily="34" charset="-122"/>
              </a:rPr>
              <a:t>manifest</a:t>
            </a:r>
            <a:r>
              <a:rPr lang="zh-CN" altLang="en-US" sz="2200" dirty="0">
                <a:solidFill>
                  <a:schemeClr val="tx1"/>
                </a:solidFill>
                <a:latin typeface="微软雅黑" panose="020B0503020204020204" pitchFamily="34" charset="-122"/>
                <a:ea typeface="微软雅黑" panose="020B0503020204020204" pitchFamily="34" charset="-122"/>
              </a:rPr>
              <a:t>文件，那么静态文件服务器是个不错的选择</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对于</a:t>
            </a:r>
            <a:r>
              <a:rPr lang="en-US" altLang="zh-CN" sz="2200" dirty="0">
                <a:solidFill>
                  <a:schemeClr val="tx1"/>
                </a:solidFill>
                <a:latin typeface="微软雅黑" panose="020B0503020204020204" pitchFamily="34" charset="-122"/>
                <a:ea typeface="微软雅黑" panose="020B0503020204020204" pitchFamily="34" charset="-122"/>
              </a:rPr>
              <a:t>manifest</a:t>
            </a:r>
            <a:r>
              <a:rPr lang="zh-CN" altLang="en-US" sz="2200" dirty="0">
                <a:solidFill>
                  <a:schemeClr val="tx1"/>
                </a:solidFill>
                <a:latin typeface="微软雅黑" panose="020B0503020204020204" pitchFamily="34" charset="-122"/>
                <a:ea typeface="微软雅黑" panose="020B0503020204020204" pitchFamily="34" charset="-122"/>
              </a:rPr>
              <a:t>文件，要求：文件的</a:t>
            </a:r>
            <a:r>
              <a:rPr lang="en-US" altLang="zh-CN" sz="2200" dirty="0">
                <a:solidFill>
                  <a:schemeClr val="tx1"/>
                </a:solidFill>
                <a:latin typeface="微软雅黑" panose="020B0503020204020204" pitchFamily="34" charset="-122"/>
                <a:ea typeface="微软雅黑" panose="020B0503020204020204" pitchFamily="34" charset="-122"/>
              </a:rPr>
              <a:t>mime-type</a:t>
            </a:r>
            <a:r>
              <a:rPr lang="zh-CN" altLang="en-US" sz="2200" dirty="0">
                <a:solidFill>
                  <a:schemeClr val="tx1"/>
                </a:solidFill>
                <a:latin typeface="微软雅黑" panose="020B0503020204020204" pitchFamily="34" charset="-122"/>
                <a:ea typeface="微软雅黑" panose="020B0503020204020204" pitchFamily="34" charset="-122"/>
              </a:rPr>
              <a:t>必须是 </a:t>
            </a:r>
            <a:r>
              <a:rPr lang="en-US" altLang="zh-CN" sz="2200" dirty="0">
                <a:solidFill>
                  <a:schemeClr val="tx1"/>
                </a:solidFill>
                <a:latin typeface="微软雅黑" panose="020B0503020204020204" pitchFamily="34" charset="-122"/>
                <a:ea typeface="微软雅黑" panose="020B0503020204020204" pitchFamily="34" charset="-122"/>
              </a:rPr>
              <a:t>text/cache-manifest</a:t>
            </a:r>
            <a:r>
              <a:rPr lang="zh-CN" altLang="en-US" sz="2200" dirty="0">
                <a:solidFill>
                  <a:schemeClr val="tx1"/>
                </a:solidFill>
                <a:latin typeface="微软雅黑" panose="020B0503020204020204" pitchFamily="34" charset="-122"/>
                <a:ea typeface="微软雅黑" panose="020B0503020204020204" pitchFamily="34" charset="-122"/>
              </a:rPr>
              <a:t>类型。如果你是</a:t>
            </a:r>
            <a:r>
              <a:rPr lang="en-US" altLang="zh-CN" sz="2200" dirty="0">
                <a:solidFill>
                  <a:schemeClr val="tx1"/>
                </a:solidFill>
                <a:latin typeface="微软雅黑" panose="020B0503020204020204" pitchFamily="34" charset="-122"/>
                <a:ea typeface="微软雅黑" panose="020B0503020204020204" pitchFamily="34" charset="-122"/>
              </a:rPr>
              <a:t>JAVA</a:t>
            </a:r>
            <a:r>
              <a:rPr lang="zh-CN" altLang="en-US" sz="2200" dirty="0">
                <a:solidFill>
                  <a:schemeClr val="tx1"/>
                </a:solidFill>
                <a:latin typeface="微软雅黑" panose="020B0503020204020204" pitchFamily="34" charset="-122"/>
                <a:ea typeface="微软雅黑" panose="020B0503020204020204" pitchFamily="34" charset="-122"/>
              </a:rPr>
              <a:t>工程，在你的</a:t>
            </a:r>
            <a:r>
              <a:rPr lang="en-US" altLang="zh-CN" sz="2200" dirty="0">
                <a:solidFill>
                  <a:schemeClr val="tx1"/>
                </a:solidFill>
                <a:latin typeface="微软雅黑" panose="020B0503020204020204" pitchFamily="34" charset="-122"/>
                <a:ea typeface="微软雅黑" panose="020B0503020204020204" pitchFamily="34" charset="-122"/>
              </a:rPr>
              <a:t>web.xml</a:t>
            </a:r>
            <a:r>
              <a:rPr lang="zh-CN" altLang="en-US" sz="2200" dirty="0">
                <a:solidFill>
                  <a:schemeClr val="tx1"/>
                </a:solidFill>
                <a:latin typeface="微软雅黑" panose="020B0503020204020204" pitchFamily="34" charset="-122"/>
                <a:ea typeface="微软雅黑" panose="020B0503020204020204" pitchFamily="34" charset="-122"/>
              </a:rPr>
              <a:t>中配置请求后缀为</a:t>
            </a:r>
            <a:r>
              <a:rPr lang="en-US" altLang="zh-CN" sz="2200" dirty="0">
                <a:solidFill>
                  <a:schemeClr val="tx1"/>
                </a:solidFill>
                <a:latin typeface="微软雅黑" panose="020B0503020204020204" pitchFamily="34" charset="-122"/>
                <a:ea typeface="微软雅黑" panose="020B0503020204020204" pitchFamily="34" charset="-122"/>
              </a:rPr>
              <a:t>manifest</a:t>
            </a:r>
            <a:r>
              <a:rPr lang="zh-CN" altLang="en-US" sz="2200" dirty="0">
                <a:solidFill>
                  <a:schemeClr val="tx1"/>
                </a:solidFill>
                <a:latin typeface="微软雅黑" panose="020B0503020204020204" pitchFamily="34" charset="-122"/>
                <a:ea typeface="微软雅黑" panose="020B0503020204020204" pitchFamily="34" charset="-122"/>
              </a:rPr>
              <a:t>的格式：</a:t>
            </a:r>
          </a:p>
        </p:txBody>
      </p:sp>
    </p:spTree>
    <p:extLst>
      <p:ext uri="{BB962C8B-B14F-4D97-AF65-F5344CB8AC3E}">
        <p14:creationId xmlns:p14="http://schemas.microsoft.com/office/powerpoint/2010/main" xmlns="" val="1881107790"/>
      </p:ext>
    </p:extLst>
  </p:cSld>
  <p:clrMapOvr>
    <a:masterClrMapping/>
  </p:clrMapOvr>
  <p:transition spd="slow">
    <p:wip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Cache Manifest </a:t>
            </a:r>
            <a:r>
              <a:rPr lang="zh-CN" altLang="en-US" sz="4000" b="1" dirty="0">
                <a:latin typeface="微软雅黑" panose="020B0503020204020204" pitchFamily="34" charset="-122"/>
                <a:ea typeface="微软雅黑" panose="020B0503020204020204" pitchFamily="34" charset="-122"/>
              </a:rPr>
              <a:t>基础</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如需启用应用程序缓存，请在文档的 </a:t>
            </a:r>
            <a:r>
              <a:rPr lang="en-US" altLang="zh-CN" sz="2200" dirty="0">
                <a:solidFill>
                  <a:schemeClr val="tx1"/>
                </a:solidFill>
                <a:latin typeface="微软雅黑" panose="020B0503020204020204" pitchFamily="34" charset="-122"/>
                <a:ea typeface="微软雅黑" panose="020B0503020204020204" pitchFamily="34" charset="-122"/>
              </a:rPr>
              <a:t>&lt;html&gt; </a:t>
            </a:r>
            <a:r>
              <a:rPr lang="zh-CN" altLang="en-US" sz="2200" dirty="0">
                <a:solidFill>
                  <a:schemeClr val="tx1"/>
                </a:solidFill>
                <a:latin typeface="微软雅黑" panose="020B0503020204020204" pitchFamily="34" charset="-122"/>
                <a:ea typeface="微软雅黑" panose="020B0503020204020204" pitchFamily="34" charset="-122"/>
              </a:rPr>
              <a:t>标签中包含 </a:t>
            </a:r>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a:solidFill>
                  <a:schemeClr val="tx1"/>
                </a:solidFill>
                <a:latin typeface="微软雅黑" panose="020B0503020204020204" pitchFamily="34" charset="-122"/>
                <a:ea typeface="微软雅黑" panose="020B0503020204020204" pitchFamily="34" charset="-122"/>
              </a:rPr>
              <a:t>属性：</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&lt;!DOCTYPE HTML&gt;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&lt;html manifest="</a:t>
            </a:r>
            <a:r>
              <a:rPr lang="en-US" altLang="zh-CN" sz="1800" dirty="0" err="1">
                <a:solidFill>
                  <a:schemeClr val="accent2"/>
                </a:solidFill>
                <a:latin typeface="微软雅黑" panose="020B0503020204020204" pitchFamily="34" charset="-122"/>
                <a:ea typeface="微软雅黑" panose="020B0503020204020204" pitchFamily="34" charset="-122"/>
              </a:rPr>
              <a:t>demo.appcache</a:t>
            </a:r>
            <a:r>
              <a:rPr lang="en-US" altLang="zh-CN" sz="1800" dirty="0">
                <a:solidFill>
                  <a:schemeClr val="accent2"/>
                </a:solidFill>
                <a:latin typeface="微软雅黑" panose="020B0503020204020204" pitchFamily="34" charset="-122"/>
                <a:ea typeface="微软雅黑" panose="020B0503020204020204" pitchFamily="34" charset="-122"/>
              </a:rPr>
              <a:t>"&gt;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&lt;/html&gt;</a:t>
            </a:r>
          </a:p>
          <a:p>
            <a:r>
              <a:rPr lang="zh-CN" altLang="en-US" sz="1800" dirty="0">
                <a:solidFill>
                  <a:schemeClr val="tx1"/>
                </a:solidFill>
                <a:latin typeface="微软雅黑" panose="020B0503020204020204" pitchFamily="34" charset="-122"/>
                <a:ea typeface="微软雅黑" panose="020B0503020204020204" pitchFamily="34" charset="-122"/>
              </a:rPr>
              <a:t>每个指定了 </a:t>
            </a:r>
            <a:r>
              <a:rPr lang="en-US" altLang="zh-CN" sz="1800" dirty="0">
                <a:solidFill>
                  <a:schemeClr val="tx1"/>
                </a:solidFill>
                <a:latin typeface="微软雅黑" panose="020B0503020204020204" pitchFamily="34" charset="-122"/>
                <a:ea typeface="微软雅黑" panose="020B0503020204020204" pitchFamily="34" charset="-122"/>
              </a:rPr>
              <a:t>manifest </a:t>
            </a:r>
            <a:r>
              <a:rPr lang="zh-CN" altLang="en-US" sz="1800" dirty="0">
                <a:solidFill>
                  <a:schemeClr val="tx1"/>
                </a:solidFill>
                <a:latin typeface="微软雅黑" panose="020B0503020204020204" pitchFamily="34" charset="-122"/>
                <a:ea typeface="微软雅黑" panose="020B0503020204020204" pitchFamily="34" charset="-122"/>
              </a:rPr>
              <a:t>的页面在用户对其访问时都会被缓存。如果未指定 </a:t>
            </a:r>
            <a:r>
              <a:rPr lang="en-US" altLang="zh-CN" sz="1800" dirty="0">
                <a:solidFill>
                  <a:schemeClr val="tx1"/>
                </a:solidFill>
                <a:latin typeface="微软雅黑" panose="020B0503020204020204" pitchFamily="34" charset="-122"/>
                <a:ea typeface="微软雅黑" panose="020B0503020204020204" pitchFamily="34" charset="-122"/>
              </a:rPr>
              <a:t>manifest </a:t>
            </a:r>
            <a:r>
              <a:rPr lang="zh-CN" altLang="en-US" sz="1800" dirty="0">
                <a:solidFill>
                  <a:schemeClr val="tx1"/>
                </a:solidFill>
                <a:latin typeface="微软雅黑" panose="020B0503020204020204" pitchFamily="34" charset="-122"/>
                <a:ea typeface="微软雅黑" panose="020B0503020204020204" pitchFamily="34" charset="-122"/>
              </a:rPr>
              <a:t>属性，则页面不会被缓存（除非在 </a:t>
            </a:r>
            <a:r>
              <a:rPr lang="en-US" altLang="zh-CN" sz="1800" dirty="0">
                <a:solidFill>
                  <a:schemeClr val="tx1"/>
                </a:solidFill>
                <a:latin typeface="微软雅黑" panose="020B0503020204020204" pitchFamily="34" charset="-122"/>
                <a:ea typeface="微软雅黑" panose="020B0503020204020204" pitchFamily="34" charset="-122"/>
              </a:rPr>
              <a:t>manifest </a:t>
            </a:r>
            <a:r>
              <a:rPr lang="zh-CN" altLang="en-US" sz="1800" dirty="0">
                <a:solidFill>
                  <a:schemeClr val="tx1"/>
                </a:solidFill>
                <a:latin typeface="微软雅黑" panose="020B0503020204020204" pitchFamily="34" charset="-122"/>
                <a:ea typeface="微软雅黑" panose="020B0503020204020204" pitchFamily="34" charset="-122"/>
              </a:rPr>
              <a:t>文件中直接指定了该页面）。</a:t>
            </a:r>
          </a:p>
          <a:p>
            <a:r>
              <a:rPr lang="en-US" altLang="zh-CN" sz="1800" dirty="0">
                <a:solidFill>
                  <a:schemeClr val="tx1"/>
                </a:solidFill>
                <a:latin typeface="微软雅黑" panose="020B0503020204020204" pitchFamily="34" charset="-122"/>
                <a:ea typeface="微软雅黑" panose="020B0503020204020204" pitchFamily="34" charset="-122"/>
              </a:rPr>
              <a:t>manifest </a:t>
            </a:r>
            <a:r>
              <a:rPr lang="zh-CN" altLang="en-US" sz="1800" dirty="0">
                <a:solidFill>
                  <a:schemeClr val="tx1"/>
                </a:solidFill>
                <a:latin typeface="微软雅黑" panose="020B0503020204020204" pitchFamily="34" charset="-122"/>
                <a:ea typeface="微软雅黑" panose="020B0503020204020204" pitchFamily="34" charset="-122"/>
              </a:rPr>
              <a:t>文件的建议的文件扩展名是：</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err="1">
                <a:solidFill>
                  <a:schemeClr val="tx1"/>
                </a:solidFill>
                <a:latin typeface="微软雅黑" panose="020B0503020204020204" pitchFamily="34" charset="-122"/>
                <a:ea typeface="微软雅黑" panose="020B0503020204020204" pitchFamily="34" charset="-122"/>
              </a:rPr>
              <a:t>appcache</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a:t>
            </a:r>
          </a:p>
          <a:p>
            <a:r>
              <a:rPr lang="zh-CN" altLang="en-US" sz="1800" dirty="0">
                <a:solidFill>
                  <a:schemeClr val="tx1"/>
                </a:solidFill>
                <a:latin typeface="微软雅黑" panose="020B0503020204020204" pitchFamily="34" charset="-122"/>
                <a:ea typeface="微软雅黑" panose="020B0503020204020204" pitchFamily="34" charset="-122"/>
              </a:rPr>
              <a:t>请注意，</a:t>
            </a:r>
            <a:r>
              <a:rPr lang="en-US" altLang="zh-CN" sz="1800" dirty="0">
                <a:solidFill>
                  <a:schemeClr val="tx1"/>
                </a:solidFill>
                <a:latin typeface="微软雅黑" panose="020B0503020204020204" pitchFamily="34" charset="-122"/>
                <a:ea typeface="微软雅黑" panose="020B0503020204020204" pitchFamily="34" charset="-122"/>
              </a:rPr>
              <a:t>manifest </a:t>
            </a:r>
            <a:r>
              <a:rPr lang="zh-CN" altLang="en-US" sz="1800" dirty="0">
                <a:solidFill>
                  <a:schemeClr val="tx1"/>
                </a:solidFill>
                <a:latin typeface="微软雅黑" panose="020B0503020204020204" pitchFamily="34" charset="-122"/>
                <a:ea typeface="微软雅黑" panose="020B0503020204020204" pitchFamily="34" charset="-122"/>
              </a:rPr>
              <a:t>文件需要配置正确的 </a:t>
            </a:r>
            <a:r>
              <a:rPr lang="en-US" altLang="zh-CN" sz="1800" dirty="0">
                <a:solidFill>
                  <a:schemeClr val="tx1"/>
                </a:solidFill>
                <a:latin typeface="微软雅黑" panose="020B0503020204020204" pitchFamily="34" charset="-122"/>
                <a:ea typeface="微软雅黑" panose="020B0503020204020204" pitchFamily="34" charset="-122"/>
              </a:rPr>
              <a:t>MIME-type</a:t>
            </a:r>
            <a:r>
              <a:rPr lang="zh-CN" altLang="en-US" sz="1800" dirty="0">
                <a:solidFill>
                  <a:schemeClr val="tx1"/>
                </a:solidFill>
                <a:latin typeface="微软雅黑" panose="020B0503020204020204" pitchFamily="34" charset="-122"/>
                <a:ea typeface="微软雅黑" panose="020B0503020204020204" pitchFamily="34" charset="-122"/>
              </a:rPr>
              <a:t>，即 </a:t>
            </a:r>
            <a:r>
              <a:rPr lang="en-US" altLang="zh-CN" sz="1800" dirty="0">
                <a:solidFill>
                  <a:schemeClr val="tx1"/>
                </a:solidFill>
                <a:latin typeface="微软雅黑" panose="020B0503020204020204" pitchFamily="34" charset="-122"/>
                <a:ea typeface="微软雅黑" panose="020B0503020204020204" pitchFamily="34" charset="-122"/>
              </a:rPr>
              <a:t>"text/cache-manifest"</a:t>
            </a:r>
            <a:r>
              <a:rPr lang="zh-CN" altLang="en-US" sz="1800" dirty="0">
                <a:solidFill>
                  <a:schemeClr val="tx1"/>
                </a:solidFill>
                <a:latin typeface="微软雅黑" panose="020B0503020204020204" pitchFamily="34" charset="-122"/>
                <a:ea typeface="微软雅黑" panose="020B0503020204020204" pitchFamily="34" charset="-122"/>
              </a:rPr>
              <a:t>。必须在 </a:t>
            </a:r>
            <a:r>
              <a:rPr lang="en-US" altLang="zh-CN" sz="1800" dirty="0">
                <a:solidFill>
                  <a:schemeClr val="tx1"/>
                </a:solidFill>
                <a:latin typeface="微软雅黑" panose="020B0503020204020204" pitchFamily="34" charset="-122"/>
                <a:ea typeface="微软雅黑" panose="020B0503020204020204" pitchFamily="34" charset="-122"/>
              </a:rPr>
              <a:t>web </a:t>
            </a:r>
            <a:r>
              <a:rPr lang="zh-CN" altLang="en-US" sz="1800" dirty="0">
                <a:solidFill>
                  <a:schemeClr val="tx1"/>
                </a:solidFill>
                <a:latin typeface="微软雅黑" panose="020B0503020204020204" pitchFamily="34" charset="-122"/>
                <a:ea typeface="微软雅黑" panose="020B0503020204020204" pitchFamily="34" charset="-122"/>
              </a:rPr>
              <a:t>服务器上进行配置。</a:t>
            </a:r>
          </a:p>
        </p:txBody>
      </p:sp>
    </p:spTree>
    <p:extLst>
      <p:ext uri="{BB962C8B-B14F-4D97-AF65-F5344CB8AC3E}">
        <p14:creationId xmlns:p14="http://schemas.microsoft.com/office/powerpoint/2010/main" xmlns="" val="261068145"/>
      </p:ext>
    </p:extLst>
  </p:cSld>
  <p:clrMapOvr>
    <a:masterClrMapping/>
  </p:clrMapOvr>
  <p:transition spd="slow">
    <p:wip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Manifest </a:t>
            </a:r>
            <a:r>
              <a:rPr lang="zh-CN" altLang="en-US" sz="4000" b="1" dirty="0">
                <a:latin typeface="微软雅黑" panose="020B0503020204020204" pitchFamily="34" charset="-122"/>
                <a:ea typeface="微软雅黑" panose="020B0503020204020204" pitchFamily="34" charset="-122"/>
              </a:rPr>
              <a:t>文件</a:t>
            </a: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a:solidFill>
                  <a:schemeClr val="tx1"/>
                </a:solidFill>
                <a:latin typeface="微软雅黑" panose="020B0503020204020204" pitchFamily="34" charset="-122"/>
                <a:ea typeface="微软雅黑" panose="020B0503020204020204" pitchFamily="34" charset="-122"/>
              </a:rPr>
              <a:t>文件是简单的文本文件，它告知浏览器被缓存的内容（以及不缓存的内容）。</a:t>
            </a:r>
          </a:p>
          <a:p>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a:solidFill>
                  <a:schemeClr val="tx1"/>
                </a:solidFill>
                <a:latin typeface="微软雅黑" panose="020B0503020204020204" pitchFamily="34" charset="-122"/>
                <a:ea typeface="微软雅黑" panose="020B0503020204020204" pitchFamily="34" charset="-122"/>
              </a:rPr>
              <a:t>文件可分为三个部分：</a:t>
            </a:r>
          </a:p>
          <a:p>
            <a:pPr marL="342900" indent="-342900">
              <a:buFont typeface="Arial" pitchFamily="34" charset="0"/>
              <a:buChar char="•"/>
            </a:pPr>
            <a:r>
              <a:rPr lang="en-US" altLang="zh-CN" sz="2200" dirty="0">
                <a:solidFill>
                  <a:schemeClr val="tx1"/>
                </a:solidFill>
                <a:latin typeface="微软雅黑" panose="020B0503020204020204" pitchFamily="34" charset="-122"/>
                <a:ea typeface="微软雅黑" panose="020B0503020204020204" pitchFamily="34" charset="-122"/>
              </a:rPr>
              <a:t>CACHE MANIFEST - </a:t>
            </a:r>
            <a:r>
              <a:rPr lang="zh-CN" altLang="en-US" sz="2200" dirty="0">
                <a:solidFill>
                  <a:schemeClr val="tx1"/>
                </a:solidFill>
                <a:latin typeface="微软雅黑" panose="020B0503020204020204" pitchFamily="34" charset="-122"/>
                <a:ea typeface="微软雅黑" panose="020B0503020204020204" pitchFamily="34" charset="-122"/>
              </a:rPr>
              <a:t>在此标题下列出的文件将在首次下载后进行缓存</a:t>
            </a:r>
          </a:p>
          <a:p>
            <a:pPr marL="342900" indent="-342900">
              <a:buFont typeface="Arial" pitchFamily="34" charset="0"/>
              <a:buChar char="•"/>
            </a:pPr>
            <a:r>
              <a:rPr lang="en-US" altLang="zh-CN" sz="2200" dirty="0">
                <a:solidFill>
                  <a:schemeClr val="tx1"/>
                </a:solidFill>
                <a:latin typeface="微软雅黑" panose="020B0503020204020204" pitchFamily="34" charset="-122"/>
                <a:ea typeface="微软雅黑" panose="020B0503020204020204" pitchFamily="34" charset="-122"/>
              </a:rPr>
              <a:t>NETWORK - </a:t>
            </a:r>
            <a:r>
              <a:rPr lang="zh-CN" altLang="en-US" sz="2200" dirty="0">
                <a:solidFill>
                  <a:schemeClr val="tx1"/>
                </a:solidFill>
                <a:latin typeface="微软雅黑" panose="020B0503020204020204" pitchFamily="34" charset="-122"/>
                <a:ea typeface="微软雅黑" panose="020B0503020204020204" pitchFamily="34" charset="-122"/>
              </a:rPr>
              <a:t>在此标题下列出的文件需要与服务器的连接，且不会被缓存</a:t>
            </a:r>
          </a:p>
          <a:p>
            <a:pPr marL="342900" indent="-342900">
              <a:buFont typeface="Arial" pitchFamily="34" charset="0"/>
              <a:buChar char="•"/>
            </a:pPr>
            <a:r>
              <a:rPr lang="en-US" altLang="zh-CN" sz="2200" dirty="0">
                <a:solidFill>
                  <a:schemeClr val="tx1"/>
                </a:solidFill>
                <a:latin typeface="微软雅黑" panose="020B0503020204020204" pitchFamily="34" charset="-122"/>
                <a:ea typeface="微软雅黑" panose="020B0503020204020204" pitchFamily="34" charset="-122"/>
              </a:rPr>
              <a:t>FALLBACK - </a:t>
            </a:r>
            <a:r>
              <a:rPr lang="zh-CN" altLang="en-US" sz="2200" dirty="0">
                <a:solidFill>
                  <a:schemeClr val="tx1"/>
                </a:solidFill>
                <a:latin typeface="微软雅黑" panose="020B0503020204020204" pitchFamily="34" charset="-122"/>
                <a:ea typeface="微软雅黑" panose="020B0503020204020204" pitchFamily="34" charset="-122"/>
              </a:rPr>
              <a:t>在此标题下列出的文件规定当页面无法访问时的回退页面（比如 </a:t>
            </a:r>
            <a:r>
              <a:rPr lang="en-US" altLang="zh-CN" sz="2200" dirty="0">
                <a:solidFill>
                  <a:schemeClr val="tx1"/>
                </a:solidFill>
                <a:latin typeface="微软雅黑" panose="020B0503020204020204" pitchFamily="34" charset="-122"/>
                <a:ea typeface="微软雅黑" panose="020B0503020204020204" pitchFamily="34" charset="-122"/>
              </a:rPr>
              <a:t>404 </a:t>
            </a:r>
            <a:r>
              <a:rPr lang="zh-CN" altLang="en-US" sz="2200" dirty="0">
                <a:solidFill>
                  <a:schemeClr val="tx1"/>
                </a:solidFill>
                <a:latin typeface="微软雅黑" panose="020B0503020204020204" pitchFamily="34" charset="-122"/>
                <a:ea typeface="微软雅黑" panose="020B0503020204020204" pitchFamily="34" charset="-122"/>
              </a:rPr>
              <a:t>页面）</a:t>
            </a:r>
          </a:p>
          <a:p>
            <a:endParaRPr lang="en-US" altLang="zh-CN"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613364647"/>
      </p:ext>
    </p:extLst>
  </p:cSld>
  <p:clrMapOvr>
    <a:masterClrMapping/>
  </p:clrMapOvr>
  <p:transition spd="slow">
    <p:wip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CACHE MANIFEST</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第一行，</a:t>
            </a:r>
            <a:r>
              <a:rPr lang="en-US" altLang="zh-CN" sz="2200" dirty="0">
                <a:solidFill>
                  <a:schemeClr val="tx1"/>
                </a:solidFill>
                <a:latin typeface="微软雅黑" panose="020B0503020204020204" pitchFamily="34" charset="-122"/>
                <a:ea typeface="微软雅黑" panose="020B0503020204020204" pitchFamily="34" charset="-122"/>
              </a:rPr>
              <a:t>CACHE MANIFEST</a:t>
            </a:r>
            <a:r>
              <a:rPr lang="zh-CN" altLang="en-US" sz="2200" dirty="0">
                <a:solidFill>
                  <a:schemeClr val="tx1"/>
                </a:solidFill>
                <a:latin typeface="微软雅黑" panose="020B0503020204020204" pitchFamily="34" charset="-122"/>
                <a:ea typeface="微软雅黑" panose="020B0503020204020204" pitchFamily="34" charset="-122"/>
              </a:rPr>
              <a:t>，是必需的：</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CACHE MANIFEST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/theme.css</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/logo.gif</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/main.js</a:t>
            </a:r>
          </a:p>
          <a:p>
            <a:r>
              <a:rPr lang="zh-CN" altLang="en-US" sz="2200" dirty="0">
                <a:solidFill>
                  <a:schemeClr val="tx1"/>
                </a:solidFill>
                <a:latin typeface="微软雅黑" panose="020B0503020204020204" pitchFamily="34" charset="-122"/>
                <a:ea typeface="微软雅黑" panose="020B0503020204020204" pitchFamily="34" charset="-122"/>
              </a:rPr>
              <a:t>上面的 </a:t>
            </a:r>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a:solidFill>
                  <a:schemeClr val="tx1"/>
                </a:solidFill>
                <a:latin typeface="微软雅黑" panose="020B0503020204020204" pitchFamily="34" charset="-122"/>
                <a:ea typeface="微软雅黑" panose="020B0503020204020204" pitchFamily="34" charset="-122"/>
              </a:rPr>
              <a:t>文件列出了三个资源：一个 </a:t>
            </a:r>
            <a:r>
              <a:rPr lang="en-US" altLang="zh-CN" sz="2200" dirty="0">
                <a:solidFill>
                  <a:schemeClr val="tx1"/>
                </a:solidFill>
                <a:latin typeface="微软雅黑" panose="020B0503020204020204" pitchFamily="34" charset="-122"/>
                <a:ea typeface="微软雅黑" panose="020B0503020204020204" pitchFamily="34" charset="-122"/>
              </a:rPr>
              <a:t>CSS </a:t>
            </a:r>
            <a:r>
              <a:rPr lang="zh-CN" altLang="en-US" sz="2200" dirty="0">
                <a:solidFill>
                  <a:schemeClr val="tx1"/>
                </a:solidFill>
                <a:latin typeface="微软雅黑" panose="020B0503020204020204" pitchFamily="34" charset="-122"/>
                <a:ea typeface="微软雅黑" panose="020B0503020204020204" pitchFamily="34" charset="-122"/>
              </a:rPr>
              <a:t>文件，一个 </a:t>
            </a:r>
            <a:r>
              <a:rPr lang="en-US" altLang="zh-CN" sz="2200" dirty="0">
                <a:solidFill>
                  <a:schemeClr val="tx1"/>
                </a:solidFill>
                <a:latin typeface="微软雅黑" panose="020B0503020204020204" pitchFamily="34" charset="-122"/>
                <a:ea typeface="微软雅黑" panose="020B0503020204020204" pitchFamily="34" charset="-122"/>
              </a:rPr>
              <a:t>GIF </a:t>
            </a:r>
            <a:r>
              <a:rPr lang="zh-CN" altLang="en-US" sz="2200" dirty="0">
                <a:solidFill>
                  <a:schemeClr val="tx1"/>
                </a:solidFill>
                <a:latin typeface="微软雅黑" panose="020B0503020204020204" pitchFamily="34" charset="-122"/>
                <a:ea typeface="微软雅黑" panose="020B0503020204020204" pitchFamily="34" charset="-122"/>
              </a:rPr>
              <a:t>图像，以及一个 </a:t>
            </a:r>
            <a:r>
              <a:rPr lang="en-US" altLang="zh-CN" sz="2200" dirty="0">
                <a:solidFill>
                  <a:schemeClr val="tx1"/>
                </a:solidFill>
                <a:latin typeface="微软雅黑" panose="020B0503020204020204" pitchFamily="34" charset="-122"/>
                <a:ea typeface="微软雅黑" panose="020B0503020204020204" pitchFamily="34" charset="-122"/>
              </a:rPr>
              <a:t>JavaScript </a:t>
            </a:r>
            <a:r>
              <a:rPr lang="zh-CN" altLang="en-US" sz="2200" dirty="0">
                <a:solidFill>
                  <a:schemeClr val="tx1"/>
                </a:solidFill>
                <a:latin typeface="微软雅黑" panose="020B0503020204020204" pitchFamily="34" charset="-122"/>
                <a:ea typeface="微软雅黑" panose="020B0503020204020204" pitchFamily="34" charset="-122"/>
              </a:rPr>
              <a:t>文件。当 </a:t>
            </a:r>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a:solidFill>
                  <a:schemeClr val="tx1"/>
                </a:solidFill>
                <a:latin typeface="微软雅黑" panose="020B0503020204020204" pitchFamily="34" charset="-122"/>
                <a:ea typeface="微软雅黑" panose="020B0503020204020204" pitchFamily="34" charset="-122"/>
              </a:rPr>
              <a:t>文件加载后，浏览器会从网站的根目录下载这三个文件。然后，无论用户何时与因特网断开连接，这些资源依然是可用的。</a:t>
            </a:r>
            <a:endParaRPr lang="en-US" altLang="zh-CN"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9986430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3. HTML5</a:t>
            </a:r>
            <a:r>
              <a:rPr lang="zh-CN" altLang="en-US" sz="4000" b="1" dirty="0" smtClean="0">
                <a:latin typeface="微软雅黑" panose="020B0503020204020204" pitchFamily="34" charset="-122"/>
                <a:ea typeface="微软雅黑" panose="020B0503020204020204" pitchFamily="34" charset="-122"/>
              </a:rPr>
              <a:t>的未来</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8528"/>
          </a:xfrm>
        </p:spPr>
        <p:txBody>
          <a:bodyPr>
            <a:noAutofit/>
          </a:bodyPr>
          <a:lstStyle/>
          <a:p>
            <a:pPr marL="342900" indent="-342900">
              <a:buFont typeface="Arial" panose="020B0604020202020204"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随着网络架构的完善，宽带提升，网速满足实时交互需求时，计算机结构也将发生变化，光驱消失，硬盘消失，内存增大，</a:t>
            </a:r>
            <a:r>
              <a:rPr lang="en-US" altLang="zh-CN" sz="2200" dirty="0">
                <a:solidFill>
                  <a:schemeClr val="tx1"/>
                </a:solidFill>
                <a:latin typeface="微软雅黑" panose="020B0503020204020204" pitchFamily="34" charset="-122"/>
                <a:ea typeface="微软雅黑" panose="020B0503020204020204" pitchFamily="34" charset="-122"/>
              </a:rPr>
              <a:t>GPU</a:t>
            </a:r>
            <a:r>
              <a:rPr lang="zh-CN" altLang="en-US" sz="2200" dirty="0">
                <a:solidFill>
                  <a:schemeClr val="tx1"/>
                </a:solidFill>
                <a:latin typeface="微软雅黑" panose="020B0503020204020204" pitchFamily="34" charset="-122"/>
                <a:ea typeface="微软雅黑" panose="020B0503020204020204" pitchFamily="34" charset="-122"/>
              </a:rPr>
              <a:t>愈加重要，现在</a:t>
            </a:r>
            <a:r>
              <a:rPr lang="en-US" altLang="zh-CN" sz="2200" dirty="0">
                <a:solidFill>
                  <a:schemeClr val="tx1"/>
                </a:solidFill>
                <a:latin typeface="微软雅黑" panose="020B0503020204020204" pitchFamily="34" charset="-122"/>
                <a:ea typeface="微软雅黑" panose="020B0503020204020204" pitchFamily="34" charset="-122"/>
              </a:rPr>
              <a:t>B/S</a:t>
            </a:r>
            <a:r>
              <a:rPr lang="zh-CN" altLang="en-US" sz="2200" dirty="0">
                <a:solidFill>
                  <a:schemeClr val="tx1"/>
                </a:solidFill>
                <a:latin typeface="微软雅黑" panose="020B0503020204020204" pitchFamily="34" charset="-122"/>
                <a:ea typeface="微软雅黑" panose="020B0503020204020204" pitchFamily="34" charset="-122"/>
              </a:rPr>
              <a:t>结构的应用越来越多，而</a:t>
            </a:r>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旨在富互联网应用，能够改善</a:t>
            </a:r>
            <a:r>
              <a:rPr lang="en-US" altLang="zh-CN" sz="2200" dirty="0">
                <a:solidFill>
                  <a:schemeClr val="tx1"/>
                </a:solidFill>
                <a:latin typeface="微软雅黑" panose="020B0503020204020204" pitchFamily="34" charset="-122"/>
                <a:ea typeface="微软雅黑" panose="020B0503020204020204" pitchFamily="34" charset="-122"/>
              </a:rPr>
              <a:t>B/S</a:t>
            </a:r>
            <a:r>
              <a:rPr lang="zh-CN" altLang="en-US" sz="2200" dirty="0">
                <a:solidFill>
                  <a:schemeClr val="tx1"/>
                </a:solidFill>
                <a:latin typeface="微软雅黑" panose="020B0503020204020204" pitchFamily="34" charset="-122"/>
                <a:ea typeface="微软雅黑" panose="020B0503020204020204" pitchFamily="34" charset="-122"/>
              </a:rPr>
              <a:t>结构应用的用户体验，是互联网应用的趋势</a:t>
            </a:r>
            <a:r>
              <a:rPr lang="zh-CN" altLang="en-US" sz="2200" dirty="0" smtClean="0">
                <a:solidFill>
                  <a:schemeClr val="tx1"/>
                </a:solidFill>
                <a:latin typeface="微软雅黑" panose="020B0503020204020204" pitchFamily="34" charset="-122"/>
                <a:ea typeface="微软雅黑" panose="020B0503020204020204" pitchFamily="34" charset="-122"/>
              </a:rPr>
              <a:t>之一。</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面向未来互联网，基于“云</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终端”的构架，终端的</a:t>
            </a:r>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的兼容解决方案必然会出现，那时候你就可以全面拥抱</a:t>
            </a:r>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了。</a:t>
            </a:r>
            <a:endParaRPr 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588128309"/>
      </p:ext>
    </p:extLst>
  </p:cSld>
  <p:clrMapOvr>
    <a:masterClrMapping/>
  </p:clrMapOvr>
  <p:transition spd="slow">
    <p:wip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NETWORK</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下面的 </a:t>
            </a:r>
            <a:r>
              <a:rPr lang="en-US" altLang="zh-CN" sz="2200" dirty="0">
                <a:solidFill>
                  <a:schemeClr val="tx1"/>
                </a:solidFill>
                <a:latin typeface="微软雅黑" panose="020B0503020204020204" pitchFamily="34" charset="-122"/>
                <a:ea typeface="微软雅黑" panose="020B0503020204020204" pitchFamily="34" charset="-122"/>
              </a:rPr>
              <a:t>NETWORK </a:t>
            </a:r>
            <a:r>
              <a:rPr lang="zh-CN" altLang="en-US" sz="2200" dirty="0">
                <a:solidFill>
                  <a:schemeClr val="tx1"/>
                </a:solidFill>
                <a:latin typeface="微软雅黑" panose="020B0503020204020204" pitchFamily="34" charset="-122"/>
                <a:ea typeface="微软雅黑" panose="020B0503020204020204" pitchFamily="34" charset="-122"/>
              </a:rPr>
              <a:t>小节规定文件 </a:t>
            </a:r>
            <a:r>
              <a:rPr lang="en-US" altLang="zh-CN" sz="2200" dirty="0">
                <a:solidFill>
                  <a:schemeClr val="tx1"/>
                </a:solidFill>
                <a:latin typeface="微软雅黑" panose="020B0503020204020204" pitchFamily="34" charset="-122"/>
                <a:ea typeface="微软雅黑" panose="020B0503020204020204" pitchFamily="34" charset="-122"/>
              </a:rPr>
              <a:t>"login.asp" </a:t>
            </a:r>
            <a:r>
              <a:rPr lang="zh-CN" altLang="en-US" sz="2200" dirty="0">
                <a:solidFill>
                  <a:schemeClr val="tx1"/>
                </a:solidFill>
                <a:latin typeface="微软雅黑" panose="020B0503020204020204" pitchFamily="34" charset="-122"/>
                <a:ea typeface="微软雅黑" panose="020B0503020204020204" pitchFamily="34" charset="-122"/>
              </a:rPr>
              <a:t>永远不会被缓存，且离线时是不可用的：</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NETWORK:</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login.asp</a:t>
            </a:r>
          </a:p>
          <a:p>
            <a:r>
              <a:rPr lang="zh-CN" altLang="en-US" sz="2200" dirty="0">
                <a:solidFill>
                  <a:schemeClr val="tx1"/>
                </a:solidFill>
                <a:latin typeface="微软雅黑" panose="020B0503020204020204" pitchFamily="34" charset="-122"/>
                <a:ea typeface="微软雅黑" panose="020B0503020204020204" pitchFamily="34" charset="-122"/>
              </a:rPr>
              <a:t>可以使用星号来指示所有其他资源</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文件都需要因特网连接：</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NETWORK:</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4221598059"/>
      </p:ext>
    </p:extLst>
  </p:cSld>
  <p:clrMapOvr>
    <a:masterClrMapping/>
  </p:clrMapOvr>
  <p:transition spd="slow">
    <p:wip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FALLBACK</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下面</a:t>
            </a:r>
            <a:r>
              <a:rPr lang="zh-CN" altLang="en-US" sz="2200" dirty="0">
                <a:solidFill>
                  <a:schemeClr val="tx1"/>
                </a:solidFill>
                <a:latin typeface="微软雅黑" panose="020B0503020204020204" pitchFamily="34" charset="-122"/>
                <a:ea typeface="微软雅黑" panose="020B0503020204020204" pitchFamily="34" charset="-122"/>
              </a:rPr>
              <a:t>的 </a:t>
            </a:r>
            <a:r>
              <a:rPr lang="en-US" altLang="zh-CN" sz="2200" dirty="0">
                <a:solidFill>
                  <a:schemeClr val="tx1"/>
                </a:solidFill>
                <a:latin typeface="微软雅黑" panose="020B0503020204020204" pitchFamily="34" charset="-122"/>
                <a:ea typeface="微软雅黑" panose="020B0503020204020204" pitchFamily="34" charset="-122"/>
              </a:rPr>
              <a:t>FALLBACK </a:t>
            </a:r>
            <a:r>
              <a:rPr lang="zh-CN" altLang="en-US" sz="2200" dirty="0">
                <a:solidFill>
                  <a:schemeClr val="tx1"/>
                </a:solidFill>
                <a:latin typeface="微软雅黑" panose="020B0503020204020204" pitchFamily="34" charset="-122"/>
                <a:ea typeface="微软雅黑" panose="020B0503020204020204" pitchFamily="34" charset="-122"/>
              </a:rPr>
              <a:t>小节规定如果无法建立因特网连接，则用 </a:t>
            </a:r>
            <a:r>
              <a:rPr lang="en-US" altLang="zh-CN" sz="2200" dirty="0">
                <a:solidFill>
                  <a:schemeClr val="tx1"/>
                </a:solidFill>
                <a:latin typeface="微软雅黑" panose="020B0503020204020204" pitchFamily="34" charset="-122"/>
                <a:ea typeface="微软雅黑" panose="020B0503020204020204" pitchFamily="34" charset="-122"/>
              </a:rPr>
              <a:t>"offline.html" </a:t>
            </a:r>
            <a:r>
              <a:rPr lang="zh-CN" altLang="en-US" sz="2200" dirty="0">
                <a:solidFill>
                  <a:schemeClr val="tx1"/>
                </a:solidFill>
                <a:latin typeface="微软雅黑" panose="020B0503020204020204" pitchFamily="34" charset="-122"/>
                <a:ea typeface="微软雅黑" panose="020B0503020204020204" pitchFamily="34" charset="-122"/>
              </a:rPr>
              <a:t>替代 </a:t>
            </a:r>
            <a:r>
              <a:rPr lang="en-US" altLang="zh-CN" sz="2200" dirty="0">
                <a:solidFill>
                  <a:schemeClr val="tx1"/>
                </a:solidFill>
                <a:latin typeface="微软雅黑" panose="020B0503020204020204" pitchFamily="34" charset="-122"/>
                <a:ea typeface="微软雅黑" panose="020B0503020204020204" pitchFamily="34" charset="-122"/>
              </a:rPr>
              <a:t>/html5/ </a:t>
            </a:r>
            <a:r>
              <a:rPr lang="zh-CN" altLang="en-US" sz="2200" dirty="0">
                <a:solidFill>
                  <a:schemeClr val="tx1"/>
                </a:solidFill>
                <a:latin typeface="微软雅黑" panose="020B0503020204020204" pitchFamily="34" charset="-122"/>
                <a:ea typeface="微软雅黑" panose="020B0503020204020204" pitchFamily="34" charset="-122"/>
              </a:rPr>
              <a:t>目录中的所有文件：</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FALLBACK:</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/html5/ /404.html</a:t>
            </a:r>
          </a:p>
          <a:p>
            <a:r>
              <a:rPr lang="zh-CN" altLang="en-US" sz="1800" dirty="0">
                <a:solidFill>
                  <a:schemeClr val="tx1"/>
                </a:solidFill>
                <a:latin typeface="微软雅黑" panose="020B0503020204020204" pitchFamily="34" charset="-122"/>
                <a:ea typeface="微软雅黑" panose="020B0503020204020204" pitchFamily="34" charset="-122"/>
              </a:rPr>
              <a:t>注释：第一个 </a:t>
            </a:r>
            <a:r>
              <a:rPr lang="en-US" altLang="zh-CN" sz="1800" dirty="0">
                <a:solidFill>
                  <a:schemeClr val="tx1"/>
                </a:solidFill>
                <a:latin typeface="微软雅黑" panose="020B0503020204020204" pitchFamily="34" charset="-122"/>
                <a:ea typeface="微软雅黑" panose="020B0503020204020204" pitchFamily="34" charset="-122"/>
              </a:rPr>
              <a:t>URI </a:t>
            </a:r>
            <a:r>
              <a:rPr lang="zh-CN" altLang="en-US" sz="1800" dirty="0">
                <a:solidFill>
                  <a:schemeClr val="tx1"/>
                </a:solidFill>
                <a:latin typeface="微软雅黑" panose="020B0503020204020204" pitchFamily="34" charset="-122"/>
                <a:ea typeface="微软雅黑" panose="020B0503020204020204" pitchFamily="34" charset="-122"/>
              </a:rPr>
              <a:t>是资源，第二个是替补。</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731181236"/>
      </p:ext>
    </p:extLst>
  </p:cSld>
  <p:clrMapOvr>
    <a:masterClrMapping/>
  </p:clrMapOvr>
  <p:transition spd="slow">
    <p:wip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更新缓存</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一旦</a:t>
            </a:r>
            <a:r>
              <a:rPr lang="zh-CN" altLang="en-US" sz="2200" dirty="0">
                <a:solidFill>
                  <a:schemeClr val="tx1"/>
                </a:solidFill>
                <a:latin typeface="微软雅黑" panose="020B0503020204020204" pitchFamily="34" charset="-122"/>
                <a:ea typeface="微软雅黑" panose="020B0503020204020204" pitchFamily="34" charset="-122"/>
              </a:rPr>
              <a:t>应用被缓存，它就会保持缓存直到发生下列情况：</a:t>
            </a: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用户清空浏览器缓存</a:t>
            </a:r>
          </a:p>
          <a:p>
            <a:pPr marL="342900" indent="-342900">
              <a:buFont typeface="Arial" pitchFamily="34" charset="0"/>
              <a:buChar char="•"/>
            </a:pPr>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a:solidFill>
                  <a:schemeClr val="tx1"/>
                </a:solidFill>
                <a:latin typeface="微软雅黑" panose="020B0503020204020204" pitchFamily="34" charset="-122"/>
                <a:ea typeface="微软雅黑" panose="020B0503020204020204" pitchFamily="34" charset="-122"/>
              </a:rPr>
              <a:t>文件被</a:t>
            </a:r>
            <a:r>
              <a:rPr lang="zh-CN" altLang="en-US" sz="2200" dirty="0" smtClean="0">
                <a:solidFill>
                  <a:schemeClr val="tx1"/>
                </a:solidFill>
                <a:latin typeface="微软雅黑" panose="020B0503020204020204" pitchFamily="34" charset="-122"/>
                <a:ea typeface="微软雅黑" panose="020B0503020204020204" pitchFamily="34" charset="-122"/>
              </a:rPr>
              <a:t>修改</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由</a:t>
            </a:r>
            <a:r>
              <a:rPr lang="zh-CN" altLang="en-US" sz="2200" dirty="0">
                <a:solidFill>
                  <a:schemeClr val="tx1"/>
                </a:solidFill>
                <a:latin typeface="微软雅黑" panose="020B0503020204020204" pitchFamily="34" charset="-122"/>
                <a:ea typeface="微软雅黑" panose="020B0503020204020204" pitchFamily="34" charset="-122"/>
              </a:rPr>
              <a:t>程序来更新应用</a:t>
            </a:r>
            <a:r>
              <a:rPr lang="zh-CN" altLang="en-US" sz="2200" dirty="0" smtClean="0">
                <a:solidFill>
                  <a:schemeClr val="tx1"/>
                </a:solidFill>
                <a:latin typeface="微软雅黑" panose="020B0503020204020204" pitchFamily="34" charset="-122"/>
                <a:ea typeface="微软雅黑" panose="020B0503020204020204" pitchFamily="34" charset="-122"/>
              </a:rPr>
              <a:t>缓存</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542128937"/>
      </p:ext>
    </p:extLst>
  </p:cSld>
  <p:clrMapOvr>
    <a:masterClrMapping/>
  </p:clrMapOvr>
  <p:transition spd="slow">
    <p:wip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实例</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实例 </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完整的 </a:t>
            </a:r>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smtClean="0">
                <a:solidFill>
                  <a:schemeClr val="tx1"/>
                </a:solidFill>
                <a:latin typeface="微软雅黑" panose="020B0503020204020204" pitchFamily="34" charset="-122"/>
                <a:ea typeface="微软雅黑" panose="020B0503020204020204" pitchFamily="34" charset="-122"/>
              </a:rPr>
              <a:t>文件</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CACHE MANIFEST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2012-02-21 v1.0.0</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/theme.css</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/logo.gif</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smtClean="0">
                <a:solidFill>
                  <a:schemeClr val="accent2"/>
                </a:solidFill>
                <a:latin typeface="微软雅黑" panose="020B0503020204020204" pitchFamily="34" charset="-122"/>
                <a:ea typeface="微软雅黑" panose="020B0503020204020204" pitchFamily="34" charset="-122"/>
              </a:rPr>
              <a:t>main.js</a:t>
            </a:r>
            <a:endParaRPr lang="en-US" altLang="zh-CN" sz="18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NETWORK:</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login.asp</a:t>
            </a:r>
            <a:endParaRPr lang="en-US" altLang="zh-CN" sz="18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FALLBACK:</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/html5/ /</a:t>
            </a:r>
            <a:r>
              <a:rPr lang="en-US" altLang="zh-CN" sz="1800" dirty="0" smtClean="0">
                <a:solidFill>
                  <a:schemeClr val="accent2"/>
                </a:solidFill>
                <a:latin typeface="微软雅黑" panose="020B0503020204020204" pitchFamily="34" charset="-122"/>
                <a:ea typeface="微软雅黑" panose="020B0503020204020204" pitchFamily="34" charset="-122"/>
              </a:rPr>
              <a:t>404.html</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84890050"/>
      </p:ext>
    </p:extLst>
  </p:cSld>
  <p:clrMapOvr>
    <a:masterClrMapping/>
  </p:clrMapOvr>
  <p:transition spd="slow">
    <p:wip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关于应用程序缓存的</a:t>
            </a:r>
            <a:r>
              <a:rPr lang="zh-CN" altLang="en-US" sz="4000" b="1" dirty="0" smtClean="0">
                <a:latin typeface="微软雅黑" panose="020B0503020204020204" pitchFamily="34" charset="-122"/>
                <a:ea typeface="微软雅黑" panose="020B0503020204020204" pitchFamily="34" charset="-122"/>
              </a:rPr>
              <a:t>注释</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请</a:t>
            </a:r>
            <a:r>
              <a:rPr lang="zh-CN" altLang="en-US" sz="2200" dirty="0">
                <a:solidFill>
                  <a:schemeClr val="tx1"/>
                </a:solidFill>
                <a:latin typeface="微软雅黑" panose="020B0503020204020204" pitchFamily="34" charset="-122"/>
                <a:ea typeface="微软雅黑" panose="020B0503020204020204" pitchFamily="34" charset="-122"/>
              </a:rPr>
              <a:t>留心缓存的内容。</a:t>
            </a:r>
          </a:p>
          <a:p>
            <a:r>
              <a:rPr lang="zh-CN" altLang="en-US" sz="2200" dirty="0">
                <a:solidFill>
                  <a:schemeClr val="tx1"/>
                </a:solidFill>
                <a:latin typeface="微软雅黑" panose="020B0503020204020204" pitchFamily="34" charset="-122"/>
                <a:ea typeface="微软雅黑" panose="020B0503020204020204" pitchFamily="34" charset="-122"/>
              </a:rPr>
              <a:t>一旦文件被缓存，则浏览器会继续展示已缓存的版本，即使您修改了服务器上的文件。为了确保浏览器更新缓存，您需要更新 </a:t>
            </a:r>
            <a:r>
              <a:rPr lang="en-US" altLang="zh-CN" sz="2200" dirty="0">
                <a:solidFill>
                  <a:schemeClr val="tx1"/>
                </a:solidFill>
                <a:latin typeface="微软雅黑" panose="020B0503020204020204" pitchFamily="34" charset="-122"/>
                <a:ea typeface="微软雅黑" panose="020B0503020204020204" pitchFamily="34" charset="-122"/>
              </a:rPr>
              <a:t>manifest </a:t>
            </a:r>
            <a:r>
              <a:rPr lang="zh-CN" altLang="en-US" sz="2200" dirty="0">
                <a:solidFill>
                  <a:schemeClr val="tx1"/>
                </a:solidFill>
                <a:latin typeface="微软雅黑" panose="020B0503020204020204" pitchFamily="34" charset="-122"/>
                <a:ea typeface="微软雅黑" panose="020B0503020204020204" pitchFamily="34" charset="-122"/>
              </a:rPr>
              <a:t>文件。</a:t>
            </a:r>
          </a:p>
          <a:p>
            <a:r>
              <a:rPr lang="zh-CN" altLang="en-US" sz="2200" dirty="0">
                <a:solidFill>
                  <a:schemeClr val="tx1"/>
                </a:solidFill>
                <a:latin typeface="微软雅黑" panose="020B0503020204020204" pitchFamily="34" charset="-122"/>
                <a:ea typeface="微软雅黑" panose="020B0503020204020204" pitchFamily="34" charset="-122"/>
              </a:rPr>
              <a:t>注释：浏览器对缓存数据的容量限制可能不太一样（某些浏览器设置的限制是每个站点 </a:t>
            </a:r>
            <a:r>
              <a:rPr lang="en-US" altLang="zh-CN" sz="2200" dirty="0">
                <a:solidFill>
                  <a:schemeClr val="tx1"/>
                </a:solidFill>
                <a:latin typeface="微软雅黑" panose="020B0503020204020204" pitchFamily="34" charset="-122"/>
                <a:ea typeface="微软雅黑" panose="020B0503020204020204" pitchFamily="34" charset="-122"/>
              </a:rPr>
              <a:t>5MB</a:t>
            </a:r>
            <a:r>
              <a:rPr lang="zh-CN" altLang="en-US" sz="220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2856842475"/>
      </p:ext>
    </p:extLst>
  </p:cSld>
  <p:clrMapOvr>
    <a:masterClrMapping/>
  </p:clrMapOvr>
  <p:transition spd="slow">
    <p:wip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a:latin typeface="微软雅黑" panose="020B0503020204020204" pitchFamily="34" charset="-122"/>
                <a:ea typeface="微软雅黑" panose="020B0503020204020204" pitchFamily="34" charset="-122"/>
              </a:rPr>
              <a:t>Geolocation</a:t>
            </a:r>
            <a:r>
              <a:rPr lang="zh-CN" altLang="en-US" sz="4000" b="1" dirty="0">
                <a:latin typeface="微软雅黑" panose="020B0503020204020204" pitchFamily="34" charset="-122"/>
                <a:ea typeface="微软雅黑" panose="020B0503020204020204" pitchFamily="34" charset="-122"/>
              </a:rPr>
              <a:t>地理位置</a:t>
            </a:r>
          </a:p>
        </p:txBody>
      </p:sp>
      <p:graphicFrame>
        <p:nvGraphicFramePr>
          <p:cNvPr id="37" name="内容占位符 12"/>
          <p:cNvGraphicFramePr>
            <a:graphicFrameLocks noGrp="1"/>
          </p:cNvGraphicFramePr>
          <p:nvPr>
            <p:ph idx="1"/>
            <p:extLst>
              <p:ext uri="{D42A27DB-BD31-4B8C-83A1-F6EECF244321}">
                <p14:modId xmlns:p14="http://schemas.microsoft.com/office/powerpoint/2010/main" xmlns="" val="1230000913"/>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97563131"/>
      </p:ext>
    </p:extLst>
  </p:cSld>
  <p:clrMapOvr>
    <a:masterClrMapping/>
  </p:clrMapOvr>
  <p:transition spd="slow">
    <p:push dir="u"/>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1</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位置信息概述</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0908"/>
          </a:xfrm>
        </p:spPr>
        <p:txBody>
          <a:bodyPr>
            <a:noAutofit/>
          </a:bodyPr>
          <a:lstStyle/>
          <a:p>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地理定位特性使得你的</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应用程序可以获得网站浏览者的地理位置。地理位置实际上并不是</a:t>
            </a:r>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规范的一部分，但是因为</a:t>
            </a:r>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已经成为</a:t>
            </a:r>
            <a:r>
              <a:rPr lang="en-US" altLang="zh-CN" sz="2200" dirty="0">
                <a:solidFill>
                  <a:schemeClr val="tx1"/>
                </a:solidFill>
                <a:latin typeface="微软雅黑" panose="020B0503020204020204" pitchFamily="34" charset="-122"/>
                <a:ea typeface="微软雅黑" panose="020B0503020204020204" pitchFamily="34" charset="-122"/>
              </a:rPr>
              <a:t>HTML</a:t>
            </a:r>
            <a:r>
              <a:rPr lang="zh-CN" altLang="en-US" sz="2200" dirty="0">
                <a:solidFill>
                  <a:schemeClr val="tx1"/>
                </a:solidFill>
                <a:latin typeface="微软雅黑" panose="020B0503020204020204" pitchFamily="34" charset="-122"/>
                <a:ea typeface="微软雅黑" panose="020B0503020204020204" pitchFamily="34" charset="-122"/>
              </a:rPr>
              <a:t>和</a:t>
            </a:r>
            <a:r>
              <a:rPr lang="en-US" altLang="zh-CN" sz="2200" dirty="0">
                <a:solidFill>
                  <a:schemeClr val="tx1"/>
                </a:solidFill>
                <a:latin typeface="微软雅黑" panose="020B0503020204020204" pitchFamily="34" charset="-122"/>
                <a:ea typeface="微软雅黑" panose="020B0503020204020204" pitchFamily="34" charset="-122"/>
              </a:rPr>
              <a:t>JavaScript</a:t>
            </a:r>
            <a:r>
              <a:rPr lang="zh-CN" altLang="en-US" sz="2200" dirty="0">
                <a:solidFill>
                  <a:schemeClr val="tx1"/>
                </a:solidFill>
                <a:latin typeface="微软雅黑" panose="020B0503020204020204" pitchFamily="34" charset="-122"/>
                <a:ea typeface="微软雅黑" panose="020B0503020204020204" pitchFamily="34" charset="-122"/>
              </a:rPr>
              <a:t>新特性事实上的标杆</a:t>
            </a:r>
            <a:r>
              <a:rPr lang="zh-CN" altLang="en-US" sz="2200" dirty="0" smtClean="0">
                <a:solidFill>
                  <a:schemeClr val="tx1"/>
                </a:solidFill>
                <a:latin typeface="微软雅黑" panose="020B0503020204020204" pitchFamily="34" charset="-122"/>
                <a:ea typeface="微软雅黑" panose="020B0503020204020204" pitchFamily="34" charset="-122"/>
              </a:rPr>
              <a:t>，所以我们在这节教程</a:t>
            </a:r>
            <a:r>
              <a:rPr lang="zh-CN" altLang="en-US" sz="2200" dirty="0">
                <a:solidFill>
                  <a:schemeClr val="tx1"/>
                </a:solidFill>
                <a:latin typeface="微软雅黑" panose="020B0503020204020204" pitchFamily="34" charset="-122"/>
                <a:ea typeface="微软雅黑" panose="020B0503020204020204" pitchFamily="34" charset="-122"/>
              </a:rPr>
              <a:t>中介绍地理位置</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地理位置</a:t>
            </a:r>
            <a:r>
              <a:rPr lang="zh-CN" altLang="en-US" sz="2200" dirty="0">
                <a:solidFill>
                  <a:schemeClr val="tx1"/>
                </a:solidFill>
                <a:latin typeface="微软雅黑" panose="020B0503020204020204" pitchFamily="34" charset="-122"/>
                <a:ea typeface="微软雅黑" panose="020B0503020204020204" pitchFamily="34" charset="-122"/>
              </a:rPr>
              <a:t>定位的几种方式：</a:t>
            </a:r>
          </a:p>
          <a:p>
            <a:pPr marL="342900" indent="-342900">
              <a:lnSpc>
                <a:spcPct val="100000"/>
              </a:lnSpc>
              <a:buFont typeface="Arial" panose="020B0604020202020204" pitchFamily="34" charset="0"/>
              <a:buChar char="•"/>
            </a:pPr>
            <a:r>
              <a:rPr lang="en-US" sz="2200" dirty="0">
                <a:solidFill>
                  <a:schemeClr val="tx1"/>
                </a:solidFill>
                <a:latin typeface="微软雅黑" panose="020B0503020204020204" pitchFamily="34" charset="-122"/>
                <a:ea typeface="微软雅黑" panose="020B0503020204020204" pitchFamily="34" charset="-122"/>
              </a:rPr>
              <a:t>IP</a:t>
            </a:r>
            <a:r>
              <a:rPr lang="zh-CN" altLang="en-US" sz="2200" dirty="0" smtClean="0">
                <a:solidFill>
                  <a:schemeClr val="tx1"/>
                </a:solidFill>
                <a:latin typeface="微软雅黑" panose="020B0503020204020204" pitchFamily="34" charset="-122"/>
                <a:ea typeface="微软雅黑" panose="020B0503020204020204" pitchFamily="34" charset="-122"/>
              </a:rPr>
              <a:t>地址</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en-US" sz="2200" dirty="0" smtClean="0">
                <a:solidFill>
                  <a:schemeClr val="tx1"/>
                </a:solidFill>
                <a:latin typeface="微软雅黑" panose="020B0503020204020204" pitchFamily="34" charset="-122"/>
                <a:ea typeface="微软雅黑" panose="020B0503020204020204" pitchFamily="34" charset="-122"/>
              </a:rPr>
              <a:t>GPS</a:t>
            </a:r>
          </a:p>
          <a:p>
            <a:pPr marL="342900" indent="-342900">
              <a:lnSpc>
                <a:spcPct val="100000"/>
              </a:lnSpc>
              <a:buFont typeface="Arial" panose="020B0604020202020204" pitchFamily="34" charset="0"/>
              <a:buChar char="•"/>
            </a:pPr>
            <a:r>
              <a:rPr lang="en-US" sz="2200" dirty="0" err="1" smtClean="0">
                <a:solidFill>
                  <a:schemeClr val="tx1"/>
                </a:solidFill>
                <a:latin typeface="微软雅黑" panose="020B0503020204020204" pitchFamily="34" charset="-122"/>
                <a:ea typeface="微软雅黑" panose="020B0503020204020204" pitchFamily="34" charset="-122"/>
              </a:rPr>
              <a:t>Wifi</a:t>
            </a:r>
            <a:endParaRPr lang="en-US"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en-US" sz="2200" dirty="0" smtClean="0">
                <a:solidFill>
                  <a:schemeClr val="tx1"/>
                </a:solidFill>
                <a:latin typeface="微软雅黑" panose="020B0503020204020204" pitchFamily="34" charset="-122"/>
                <a:ea typeface="微软雅黑" panose="020B0503020204020204" pitchFamily="34" charset="-122"/>
              </a:rPr>
              <a:t>GSM/CDMA</a:t>
            </a:r>
          </a:p>
        </p:txBody>
      </p:sp>
      <p:sp>
        <p:nvSpPr>
          <p:cNvPr id="3" name="文本框 2"/>
          <p:cNvSpPr txBox="1"/>
          <p:nvPr/>
        </p:nvSpPr>
        <p:spPr>
          <a:xfrm>
            <a:off x="3767327" y="4363558"/>
            <a:ext cx="8217409" cy="1609671"/>
          </a:xfrm>
          <a:prstGeom prst="rect">
            <a:avLst/>
          </a:prstGeom>
          <a:noFill/>
        </p:spPr>
        <p:txBody>
          <a:bodyPr wrap="square" rtlCol="0">
            <a:spAutoFit/>
          </a:bodyPr>
          <a:lstStyle/>
          <a:p>
            <a:pPr>
              <a:spcBef>
                <a:spcPct val="30000"/>
              </a:spcBef>
              <a:spcAft>
                <a:spcPts val="1200"/>
              </a:spcAft>
            </a:pPr>
            <a:r>
              <a:rPr lang="zh-CN" altLang="en-US" sz="1400" dirty="0" smtClean="0">
                <a:solidFill>
                  <a:schemeClr val="accent2"/>
                </a:solidFill>
                <a:latin typeface="微软雅黑" panose="020B0503020204020204" pitchFamily="34" charset="-122"/>
                <a:ea typeface="微软雅黑" panose="020B0503020204020204" pitchFamily="34" charset="-122"/>
              </a:rPr>
              <a:t>桌面浏览器</a:t>
            </a:r>
            <a:r>
              <a:rPr lang="zh-CN" altLang="en-US" sz="1400" dirty="0">
                <a:solidFill>
                  <a:schemeClr val="accent2"/>
                </a:solidFill>
                <a:latin typeface="微软雅黑" panose="020B0503020204020204" pitchFamily="34" charset="-122"/>
                <a:ea typeface="微软雅黑" panose="020B0503020204020204" pitchFamily="34" charset="-122"/>
              </a:rPr>
              <a:t>一般会使用</a:t>
            </a:r>
            <a:r>
              <a:rPr lang="en-US" altLang="zh-CN" sz="1400" dirty="0" err="1">
                <a:solidFill>
                  <a:schemeClr val="accent2"/>
                </a:solidFill>
                <a:latin typeface="微软雅黑" panose="020B0503020204020204" pitchFamily="34" charset="-122"/>
                <a:ea typeface="微软雅黑" panose="020B0503020204020204" pitchFamily="34" charset="-122"/>
              </a:rPr>
              <a:t>WiFi</a:t>
            </a:r>
            <a:r>
              <a:rPr lang="zh-CN" altLang="en-US" sz="1400" dirty="0">
                <a:solidFill>
                  <a:schemeClr val="accent2"/>
                </a:solidFill>
                <a:latin typeface="微软雅黑" panose="020B0503020204020204" pitchFamily="34" charset="-122"/>
                <a:ea typeface="微软雅黑" panose="020B0503020204020204" pitchFamily="34" charset="-122"/>
              </a:rPr>
              <a:t>（精确到</a:t>
            </a:r>
            <a:r>
              <a:rPr lang="en-US" altLang="zh-CN" sz="1400" dirty="0">
                <a:solidFill>
                  <a:schemeClr val="accent2"/>
                </a:solidFill>
                <a:latin typeface="微软雅黑" panose="020B0503020204020204" pitchFamily="34" charset="-122"/>
                <a:ea typeface="微软雅黑" panose="020B0503020204020204" pitchFamily="34" charset="-122"/>
              </a:rPr>
              <a:t>20m</a:t>
            </a:r>
            <a:r>
              <a:rPr lang="zh-CN" altLang="en-US" sz="1400" dirty="0">
                <a:solidFill>
                  <a:schemeClr val="accent2"/>
                </a:solidFill>
                <a:latin typeface="微软雅黑" panose="020B0503020204020204" pitchFamily="34" charset="-122"/>
                <a:ea typeface="微软雅黑" panose="020B0503020204020204" pitchFamily="34" charset="-122"/>
              </a:rPr>
              <a:t>）或者</a:t>
            </a:r>
            <a:r>
              <a:rPr lang="en-US" altLang="zh-CN" sz="1400" dirty="0">
                <a:solidFill>
                  <a:schemeClr val="accent2"/>
                </a:solidFill>
                <a:latin typeface="微软雅黑" panose="020B0503020204020204" pitchFamily="34" charset="-122"/>
                <a:ea typeface="微软雅黑" panose="020B0503020204020204" pitchFamily="34" charset="-122"/>
              </a:rPr>
              <a:t>IP</a:t>
            </a:r>
            <a:r>
              <a:rPr lang="zh-CN" altLang="en-US" sz="1400" dirty="0">
                <a:solidFill>
                  <a:schemeClr val="accent2"/>
                </a:solidFill>
                <a:latin typeface="微软雅黑" panose="020B0503020204020204" pitchFamily="34" charset="-122"/>
                <a:ea typeface="微软雅黑" panose="020B0503020204020204" pitchFamily="34" charset="-122"/>
              </a:rPr>
              <a:t>定位（只能精确到城市级别，并且有可能是假地址）</a:t>
            </a:r>
            <a:r>
              <a:rPr lang="zh-CN" altLang="en-US" sz="1400" dirty="0" smtClean="0">
                <a:solidFill>
                  <a:schemeClr val="accent2"/>
                </a:solidFill>
                <a:latin typeface="微软雅黑" panose="020B0503020204020204" pitchFamily="34" charset="-122"/>
                <a:ea typeface="微软雅黑" panose="020B0503020204020204" pitchFamily="34" charset="-122"/>
              </a:rPr>
              <a:t>。</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a:spcBef>
                <a:spcPct val="30000"/>
              </a:spcBef>
              <a:spcAft>
                <a:spcPts val="1200"/>
              </a:spcAft>
            </a:pPr>
            <a:r>
              <a:rPr lang="zh-CN" altLang="en-US" sz="1400" dirty="0" smtClean="0">
                <a:solidFill>
                  <a:schemeClr val="accent2"/>
                </a:solidFill>
                <a:latin typeface="微软雅黑" panose="020B0503020204020204" pitchFamily="34" charset="-122"/>
                <a:ea typeface="微软雅黑" panose="020B0503020204020204" pitchFamily="34" charset="-122"/>
              </a:rPr>
              <a:t>移动</a:t>
            </a:r>
            <a:r>
              <a:rPr lang="zh-CN" altLang="en-US" sz="1400" dirty="0">
                <a:solidFill>
                  <a:schemeClr val="accent2"/>
                </a:solidFill>
                <a:latin typeface="微软雅黑" panose="020B0503020204020204" pitchFamily="34" charset="-122"/>
                <a:ea typeface="微软雅黑" panose="020B0503020204020204" pitchFamily="34" charset="-122"/>
              </a:rPr>
              <a:t>装置一般会使用</a:t>
            </a:r>
            <a:r>
              <a:rPr lang="en-US" altLang="zh-CN" sz="1400" dirty="0">
                <a:solidFill>
                  <a:schemeClr val="accent2"/>
                </a:solidFill>
                <a:latin typeface="微软雅黑" panose="020B0503020204020204" pitchFamily="34" charset="-122"/>
                <a:ea typeface="微软雅黑" panose="020B0503020204020204" pitchFamily="34" charset="-122"/>
              </a:rPr>
              <a:t>GPS</a:t>
            </a:r>
            <a:r>
              <a:rPr lang="zh-CN" altLang="en-US" sz="1400" dirty="0">
                <a:solidFill>
                  <a:schemeClr val="accent2"/>
                </a:solidFill>
                <a:latin typeface="微软雅黑" panose="020B0503020204020204" pitchFamily="34" charset="-122"/>
                <a:ea typeface="微软雅黑" panose="020B0503020204020204" pitchFamily="34" charset="-122"/>
              </a:rPr>
              <a:t>（精确到</a:t>
            </a:r>
            <a:r>
              <a:rPr lang="en-US" altLang="zh-CN" sz="1400" dirty="0">
                <a:solidFill>
                  <a:schemeClr val="accent2"/>
                </a:solidFill>
                <a:latin typeface="微软雅黑" panose="020B0503020204020204" pitchFamily="34" charset="-122"/>
                <a:ea typeface="微软雅黑" panose="020B0503020204020204" pitchFamily="34" charset="-122"/>
              </a:rPr>
              <a:t>10m</a:t>
            </a:r>
            <a:r>
              <a:rPr lang="zh-CN" altLang="en-US" sz="1400" dirty="0">
                <a:solidFill>
                  <a:schemeClr val="accent2"/>
                </a:solidFill>
                <a:latin typeface="微软雅黑" panose="020B0503020204020204" pitchFamily="34" charset="-122"/>
                <a:ea typeface="微软雅黑" panose="020B0503020204020204" pitchFamily="34" charset="-122"/>
              </a:rPr>
              <a:t>并且只能在外部使用</a:t>
            </a:r>
            <a:r>
              <a:rPr lang="zh-CN" altLang="en-US" sz="1400" dirty="0" smtClean="0">
                <a:solidFill>
                  <a:schemeClr val="accent2"/>
                </a:solidFill>
                <a:latin typeface="微软雅黑" panose="020B0503020204020204" pitchFamily="34" charset="-122"/>
                <a:ea typeface="微软雅黑" panose="020B0503020204020204" pitchFamily="34" charset="-122"/>
              </a:rPr>
              <a:t>）。</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a:spcBef>
                <a:spcPct val="30000"/>
              </a:spcBef>
              <a:spcAft>
                <a:spcPts val="1200"/>
              </a:spcAft>
            </a:pPr>
            <a:r>
              <a:rPr lang="en-US" altLang="zh-CN" sz="1400" dirty="0" err="1" smtClean="0">
                <a:solidFill>
                  <a:schemeClr val="accent2"/>
                </a:solidFill>
                <a:latin typeface="微软雅黑" panose="020B0503020204020204" pitchFamily="34" charset="-122"/>
                <a:ea typeface="微软雅黑" panose="020B0503020204020204" pitchFamily="34" charset="-122"/>
              </a:rPr>
              <a:t>WiFi</a:t>
            </a:r>
            <a:r>
              <a:rPr lang="zh-CN" altLang="en-US" sz="1400" dirty="0">
                <a:solidFill>
                  <a:schemeClr val="accent2"/>
                </a:solidFill>
                <a:latin typeface="微软雅黑" panose="020B0503020204020204" pitchFamily="34" charset="-122"/>
                <a:ea typeface="微软雅黑" panose="020B0503020204020204" pitchFamily="34" charset="-122"/>
              </a:rPr>
              <a:t>或</a:t>
            </a:r>
            <a:r>
              <a:rPr lang="en-US" altLang="zh-CN" sz="1400" dirty="0">
                <a:solidFill>
                  <a:schemeClr val="accent2"/>
                </a:solidFill>
                <a:latin typeface="微软雅黑" panose="020B0503020204020204" pitchFamily="34" charset="-122"/>
                <a:ea typeface="微软雅黑" panose="020B0503020204020204" pitchFamily="34" charset="-122"/>
              </a:rPr>
              <a:t>GSM/CDMA</a:t>
            </a:r>
            <a:r>
              <a:rPr lang="zh-CN" altLang="en-US" sz="1400" dirty="0">
                <a:solidFill>
                  <a:schemeClr val="accent2"/>
                </a:solidFill>
                <a:latin typeface="微软雅黑" panose="020B0503020204020204" pitchFamily="34" charset="-122"/>
                <a:ea typeface="微软雅黑" panose="020B0503020204020204" pitchFamily="34" charset="-122"/>
              </a:rPr>
              <a:t>网络信号定位（精确到</a:t>
            </a:r>
            <a:r>
              <a:rPr lang="en-US" altLang="zh-CN" sz="1400" dirty="0">
                <a:solidFill>
                  <a:schemeClr val="accent2"/>
                </a:solidFill>
                <a:latin typeface="微软雅黑" panose="020B0503020204020204" pitchFamily="34" charset="-122"/>
                <a:ea typeface="微软雅黑" panose="020B0503020204020204" pitchFamily="34" charset="-122"/>
              </a:rPr>
              <a:t>1000m</a:t>
            </a:r>
            <a:r>
              <a:rPr lang="zh-CN" altLang="en-US" sz="1400" dirty="0" smtClean="0">
                <a:solidFill>
                  <a:schemeClr val="accent2"/>
                </a:solidFill>
                <a:latin typeface="微软雅黑" panose="020B0503020204020204" pitchFamily="34" charset="-122"/>
                <a:ea typeface="微软雅黑" panose="020B0503020204020204" pitchFamily="34" charset="-122"/>
              </a:rPr>
              <a:t>）。</a:t>
            </a:r>
            <a:endParaRPr lang="en-US" sz="1400" dirty="0">
              <a:solidFill>
                <a:schemeClr val="accent2"/>
              </a:solidFill>
              <a:latin typeface="微软雅黑" panose="020B0503020204020204" pitchFamily="34" charset="-122"/>
              <a:ea typeface="微软雅黑" panose="020B0503020204020204" pitchFamily="34" charset="-122"/>
            </a:endParaRPr>
          </a:p>
          <a:p>
            <a:pPr>
              <a:spcBef>
                <a:spcPct val="30000"/>
              </a:spcBef>
              <a:spcAft>
                <a:spcPts val="1200"/>
              </a:spcAft>
            </a:pPr>
            <a:endParaRPr 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332769633"/>
      </p:ext>
    </p:extLst>
  </p:cSld>
  <p:clrMapOvr>
    <a:masterClrMapping/>
  </p:clrMapOvr>
  <p:transition spd="slow">
    <p:wip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地理位置获取</a:t>
            </a:r>
            <a:r>
              <a:rPr lang="zh-CN" altLang="en-US" sz="4000" b="1" dirty="0" smtClean="0">
                <a:latin typeface="微软雅黑" panose="020B0503020204020204" pitchFamily="34" charset="-122"/>
                <a:ea typeface="微软雅黑" panose="020B0503020204020204" pitchFamily="34" charset="-122"/>
              </a:rPr>
              <a:t>流程</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0908"/>
          </a:xfrm>
        </p:spPr>
        <p:txBody>
          <a:bodyPr>
            <a:noAutofit/>
          </a:bodyPr>
          <a:lstStyle/>
          <a:p>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、用户打开需要获取地理位置的</a:t>
            </a:r>
            <a:r>
              <a:rPr lang="en-US" altLang="zh-CN"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a:t>
            </a:r>
          </a:p>
          <a:p>
            <a:r>
              <a:rPr lang="en-US" altLang="zh-CN" sz="2200" dirty="0">
                <a:solidFill>
                  <a:schemeClr val="tx1"/>
                </a:solidFill>
                <a:latin typeface="微软雅黑" panose="020B0503020204020204" pitchFamily="34" charset="-122"/>
                <a:ea typeface="微软雅黑" panose="020B0503020204020204" pitchFamily="34" charset="-122"/>
              </a:rPr>
              <a:t>2</a:t>
            </a:r>
            <a:r>
              <a:rPr lang="zh-CN" altLang="en-US" sz="2200" dirty="0">
                <a:solidFill>
                  <a:schemeClr val="tx1"/>
                </a:solidFill>
                <a:latin typeface="微软雅黑" panose="020B0503020204020204" pitchFamily="34" charset="-122"/>
                <a:ea typeface="微软雅黑" panose="020B0503020204020204" pitchFamily="34" charset="-122"/>
              </a:rPr>
              <a:t>、应用向浏览器请求地理位置，浏览器弹出询问，询问用户是否共享地理位置。</a:t>
            </a:r>
          </a:p>
          <a:p>
            <a:r>
              <a:rPr lang="en-US" altLang="zh-CN" sz="2200" dirty="0">
                <a:solidFill>
                  <a:schemeClr val="tx1"/>
                </a:solidFill>
                <a:latin typeface="微软雅黑" panose="020B0503020204020204" pitchFamily="34" charset="-122"/>
                <a:ea typeface="微软雅黑" panose="020B0503020204020204" pitchFamily="34" charset="-122"/>
              </a:rPr>
              <a:t>3</a:t>
            </a:r>
            <a:r>
              <a:rPr lang="zh-CN" altLang="en-US" sz="2200" dirty="0">
                <a:solidFill>
                  <a:schemeClr val="tx1"/>
                </a:solidFill>
                <a:latin typeface="微软雅黑" panose="020B0503020204020204" pitchFamily="34" charset="-122"/>
                <a:ea typeface="微软雅黑" panose="020B0503020204020204" pitchFamily="34" charset="-122"/>
              </a:rPr>
              <a:t>、假设用户允许，浏览器从设别查询相关信息。</a:t>
            </a:r>
          </a:p>
          <a:p>
            <a:r>
              <a:rPr lang="en-US" altLang="zh-CN" sz="2200" dirty="0">
                <a:solidFill>
                  <a:schemeClr val="tx1"/>
                </a:solidFill>
                <a:latin typeface="微软雅黑" panose="020B0503020204020204" pitchFamily="34" charset="-122"/>
                <a:ea typeface="微软雅黑" panose="020B0503020204020204" pitchFamily="34" charset="-122"/>
              </a:rPr>
              <a:t>4</a:t>
            </a:r>
            <a:r>
              <a:rPr lang="zh-CN" altLang="en-US" sz="2200" dirty="0">
                <a:solidFill>
                  <a:schemeClr val="tx1"/>
                </a:solidFill>
                <a:latin typeface="微软雅黑" panose="020B0503020204020204" pitchFamily="34" charset="-122"/>
                <a:ea typeface="微软雅黑" panose="020B0503020204020204" pitchFamily="34" charset="-122"/>
              </a:rPr>
              <a:t>、浏览器将相关信息发送到一个信任的位置服务器，服务器返回具体的地理位置。</a:t>
            </a:r>
            <a:endParaRPr 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88419011"/>
      </p:ext>
    </p:extLst>
  </p:cSld>
  <p:clrMapOvr>
    <a:masterClrMapping/>
  </p:clrMapOvr>
  <p:transition spd="slow">
    <p:wip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HTML5</a:t>
            </a:r>
            <a:r>
              <a:rPr lang="zh-CN" altLang="en-US" sz="4000" b="1" dirty="0">
                <a:latin typeface="微软雅黑" panose="020B0503020204020204" pitchFamily="34" charset="-122"/>
                <a:ea typeface="微软雅黑" panose="020B0503020204020204" pitchFamily="34" charset="-122"/>
              </a:rPr>
              <a:t>地理地位的</a:t>
            </a:r>
            <a:r>
              <a:rPr lang="zh-CN" altLang="en-US" sz="4000" b="1" dirty="0" smtClean="0">
                <a:latin typeface="微软雅黑" panose="020B0503020204020204" pitchFamily="34" charset="-122"/>
                <a:ea typeface="微软雅黑" panose="020B0503020204020204" pitchFamily="34" charset="-122"/>
              </a:rPr>
              <a:t>实现</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0908"/>
          </a:xfrm>
        </p:spPr>
        <p:txBody>
          <a:bodyPr>
            <a:noAutofit/>
          </a:bodyPr>
          <a:lstStyle/>
          <a:p>
            <a:pPr marL="342900" indent="-342900">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实现基于浏览器（无需后端支持）获取用户的地理位置技术 </a:t>
            </a:r>
          </a:p>
          <a:p>
            <a:pPr marL="342900" indent="-342900">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精确定位用户的地理位置</a:t>
            </a:r>
            <a:r>
              <a:rPr lang="en-US" altLang="zh-CN" sz="2200" dirty="0" smtClean="0">
                <a:solidFill>
                  <a:schemeClr val="tx1"/>
                </a:solidFill>
                <a:latin typeface="微软雅黑" panose="020B0503020204020204" pitchFamily="34" charset="-122"/>
                <a:ea typeface="微软雅黑" panose="020B0503020204020204" pitchFamily="34" charset="-122"/>
              </a:rPr>
              <a:t>( </a:t>
            </a:r>
            <a:r>
              <a:rPr lang="zh-CN" altLang="en-US" sz="2200" dirty="0" smtClean="0">
                <a:solidFill>
                  <a:schemeClr val="tx1"/>
                </a:solidFill>
                <a:latin typeface="微软雅黑" panose="020B0503020204020204" pitchFamily="34" charset="-122"/>
                <a:ea typeface="微软雅黑" panose="020B0503020204020204" pitchFamily="34" charset="-122"/>
              </a:rPr>
              <a:t>精度最高达</a:t>
            </a:r>
            <a:r>
              <a:rPr lang="en-US" altLang="zh-CN" sz="2200" dirty="0" smtClean="0">
                <a:solidFill>
                  <a:schemeClr val="tx1"/>
                </a:solidFill>
                <a:latin typeface="微软雅黑" panose="020B0503020204020204" pitchFamily="34" charset="-122"/>
                <a:ea typeface="微软雅黑" panose="020B0503020204020204" pitchFamily="34" charset="-122"/>
              </a:rPr>
              <a:t>10m</a:t>
            </a:r>
            <a:r>
              <a:rPr lang="zh-CN" altLang="en-US" sz="2200" dirty="0" smtClean="0">
                <a:solidFill>
                  <a:schemeClr val="tx1"/>
                </a:solidFill>
                <a:latin typeface="微软雅黑" panose="020B0503020204020204" pitchFamily="34" charset="-122"/>
                <a:ea typeface="微软雅黑" panose="020B0503020204020204" pitchFamily="34" charset="-122"/>
              </a:rPr>
              <a:t>之内，依赖设备 </a:t>
            </a:r>
            <a:r>
              <a:rPr lang="en-US" altLang="zh-CN" sz="2200" dirty="0" smtClean="0">
                <a:solidFill>
                  <a:schemeClr val="tx1"/>
                </a:solidFill>
                <a:latin typeface="微软雅黑" panose="020B0503020204020204" pitchFamily="34" charset="-122"/>
                <a:ea typeface="微软雅黑" panose="020B0503020204020204" pitchFamily="34" charset="-122"/>
              </a:rPr>
              <a:t>) </a:t>
            </a:r>
          </a:p>
          <a:p>
            <a:pPr marL="342900" indent="-342900">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持续追踪用户的地理位置 </a:t>
            </a:r>
          </a:p>
          <a:p>
            <a:pPr marL="342900" indent="-342900">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与 </a:t>
            </a:r>
            <a:r>
              <a:rPr lang="en-US" altLang="zh-CN" sz="2200" dirty="0" smtClean="0">
                <a:solidFill>
                  <a:schemeClr val="tx1"/>
                </a:solidFill>
                <a:latin typeface="微软雅黑" panose="020B0503020204020204" pitchFamily="34" charset="-122"/>
                <a:ea typeface="微软雅黑" panose="020B0503020204020204" pitchFamily="34" charset="-122"/>
              </a:rPr>
              <a:t>Google Map</a:t>
            </a:r>
            <a:r>
              <a:rPr lang="zh-CN" altLang="en-US" sz="2200" dirty="0" smtClean="0">
                <a:solidFill>
                  <a:schemeClr val="tx1"/>
                </a:solidFill>
                <a:latin typeface="微软雅黑" panose="020B0503020204020204" pitchFamily="34" charset="-122"/>
                <a:ea typeface="微软雅黑" panose="020B0503020204020204" pitchFamily="34" charset="-122"/>
              </a:rPr>
              <a:t>、或者 </a:t>
            </a:r>
            <a:r>
              <a:rPr lang="en-US" altLang="zh-CN" sz="2200" dirty="0" err="1" smtClean="0">
                <a:solidFill>
                  <a:schemeClr val="tx1"/>
                </a:solidFill>
                <a:latin typeface="微软雅黑" panose="020B0503020204020204" pitchFamily="34" charset="-122"/>
                <a:ea typeface="微软雅黑" panose="020B0503020204020204" pitchFamily="34" charset="-122"/>
              </a:rPr>
              <a:t>Baidu</a:t>
            </a:r>
            <a:r>
              <a:rPr lang="en-US" altLang="zh-CN" sz="2200" dirty="0" smtClean="0">
                <a:solidFill>
                  <a:schemeClr val="tx1"/>
                </a:solidFill>
                <a:latin typeface="微软雅黑" panose="020B0503020204020204" pitchFamily="34" charset="-122"/>
                <a:ea typeface="微软雅黑" panose="020B0503020204020204" pitchFamily="34" charset="-122"/>
              </a:rPr>
              <a:t> Map </a:t>
            </a:r>
            <a:r>
              <a:rPr lang="zh-CN" altLang="en-US" sz="2200" dirty="0" smtClean="0">
                <a:solidFill>
                  <a:schemeClr val="tx1"/>
                </a:solidFill>
                <a:latin typeface="微软雅黑" panose="020B0503020204020204" pitchFamily="34" charset="-122"/>
                <a:ea typeface="微软雅黑" panose="020B0503020204020204" pitchFamily="34" charset="-122"/>
              </a:rPr>
              <a:t>交互呈现位置信息。 </a:t>
            </a:r>
            <a:endParaRPr 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330132129"/>
      </p:ext>
    </p:extLst>
  </p:cSld>
  <p:clrMapOvr>
    <a:masterClrMapping/>
  </p:clrMapOvr>
  <p:transition spd="slow">
    <p:wip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en-US" altLang="zh-CN" sz="4000" b="1" dirty="0">
                <a:latin typeface="微软雅黑" panose="020B0503020204020204" pitchFamily="34" charset="-122"/>
                <a:ea typeface="微软雅黑" panose="020B0503020204020204" pitchFamily="34" charset="-122"/>
              </a:rPr>
              <a:t>2</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使用</a:t>
            </a:r>
            <a:r>
              <a:rPr lang="en-US" altLang="en-US" sz="4000" b="1" dirty="0" err="1">
                <a:latin typeface="微软雅黑" panose="020B0503020204020204" pitchFamily="34" charset="-122"/>
                <a:ea typeface="微软雅黑" panose="020B0503020204020204" pitchFamily="34" charset="-122"/>
              </a:rPr>
              <a:t>Geolocation</a:t>
            </a:r>
            <a:r>
              <a:rPr lang="en-US" altLang="en-US" sz="4000" b="1" dirty="0">
                <a:latin typeface="微软雅黑" panose="020B0503020204020204" pitchFamily="34" charset="-122"/>
                <a:ea typeface="微软雅黑" panose="020B0503020204020204" pitchFamily="34" charset="-122"/>
              </a:rPr>
              <a:t> API</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0908"/>
          </a:xfrm>
        </p:spPr>
        <p:txBody>
          <a:bodyPr>
            <a:noAutofit/>
          </a:bodyPr>
          <a:lstStyle/>
          <a:p>
            <a:r>
              <a:rPr lang="zh-CN" altLang="en-US" sz="2200" b="1" dirty="0">
                <a:solidFill>
                  <a:schemeClr val="tx1"/>
                </a:solidFill>
                <a:latin typeface="微软雅黑" panose="020B0503020204020204" pitchFamily="34" charset="-122"/>
                <a:ea typeface="微软雅黑" panose="020B0503020204020204" pitchFamily="34" charset="-122"/>
              </a:rPr>
              <a:t>定位用户的</a:t>
            </a:r>
            <a:r>
              <a:rPr lang="zh-CN" altLang="en-US" sz="2200" b="1" dirty="0" smtClean="0">
                <a:solidFill>
                  <a:schemeClr val="tx1"/>
                </a:solidFill>
                <a:latin typeface="微软雅黑" panose="020B0503020204020204" pitchFamily="34" charset="-122"/>
                <a:ea typeface="微软雅黑" panose="020B0503020204020204" pitchFamily="34" charset="-122"/>
              </a:rPr>
              <a:t>位置：</a:t>
            </a:r>
            <a:endParaRPr lang="zh-CN" altLang="en-US" sz="2200" b="1" dirty="0">
              <a:solidFill>
                <a:schemeClr val="tx1"/>
              </a:solidFill>
              <a:latin typeface="微软雅黑" panose="020B0503020204020204" pitchFamily="34" charset="-122"/>
              <a:ea typeface="微软雅黑" panose="020B0503020204020204" pitchFamily="34" charset="-122"/>
            </a:endParaRPr>
          </a:p>
          <a:p>
            <a:r>
              <a:rPr lang="en-US" altLang="zh-CN" sz="2200" dirty="0">
                <a:solidFill>
                  <a:schemeClr val="tx1"/>
                </a:solidFill>
                <a:latin typeface="微软雅黑" panose="020B0503020204020204" pitchFamily="34" charset="-122"/>
                <a:ea typeface="微软雅黑" panose="020B0503020204020204" pitchFamily="34" charset="-122"/>
              </a:rPr>
              <a:t>HTML5 </a:t>
            </a:r>
            <a:r>
              <a:rPr lang="en-US" altLang="zh-CN" sz="2200" dirty="0" err="1">
                <a:solidFill>
                  <a:schemeClr val="tx1"/>
                </a:solidFill>
                <a:latin typeface="微软雅黑" panose="020B0503020204020204" pitchFamily="34" charset="-122"/>
                <a:ea typeface="微软雅黑" panose="020B0503020204020204" pitchFamily="34" charset="-122"/>
              </a:rPr>
              <a:t>Geolocation</a:t>
            </a:r>
            <a:r>
              <a:rPr lang="en-US" altLang="zh-CN" sz="2200" dirty="0">
                <a:solidFill>
                  <a:schemeClr val="tx1"/>
                </a:solidFill>
                <a:latin typeface="微软雅黑" panose="020B0503020204020204" pitchFamily="34" charset="-122"/>
                <a:ea typeface="微软雅黑" panose="020B0503020204020204" pitchFamily="34" charset="-122"/>
              </a:rPr>
              <a:t> API </a:t>
            </a:r>
            <a:r>
              <a:rPr lang="zh-CN" altLang="en-US" sz="2200" dirty="0">
                <a:solidFill>
                  <a:schemeClr val="tx1"/>
                </a:solidFill>
                <a:latin typeface="微软雅黑" panose="020B0503020204020204" pitchFamily="34" charset="-122"/>
                <a:ea typeface="微软雅黑" panose="020B0503020204020204" pitchFamily="34" charset="-122"/>
              </a:rPr>
              <a:t>用于获得用户的地理位置。</a:t>
            </a:r>
          </a:p>
          <a:p>
            <a:r>
              <a:rPr lang="zh-CN" altLang="en-US" sz="2200" dirty="0">
                <a:solidFill>
                  <a:schemeClr val="tx1"/>
                </a:solidFill>
                <a:latin typeface="微软雅黑" panose="020B0503020204020204" pitchFamily="34" charset="-122"/>
                <a:ea typeface="微软雅黑" panose="020B0503020204020204" pitchFamily="34" charset="-122"/>
              </a:rPr>
              <a:t>鉴于该特性可能侵犯用户的隐私，除非用户同意，否则用户位置信息是不可用的。</a:t>
            </a:r>
          </a:p>
          <a:p>
            <a:r>
              <a:rPr lang="zh-CN" altLang="en-US" sz="2200" b="1" dirty="0">
                <a:solidFill>
                  <a:schemeClr val="tx1"/>
                </a:solidFill>
                <a:latin typeface="微软雅黑" panose="020B0503020204020204" pitchFamily="34" charset="-122"/>
                <a:ea typeface="微软雅黑" panose="020B0503020204020204" pitchFamily="34" charset="-122"/>
              </a:rPr>
              <a:t>浏览器</a:t>
            </a:r>
            <a:r>
              <a:rPr lang="zh-CN" altLang="en-US" sz="2200" b="1" dirty="0" smtClean="0">
                <a:solidFill>
                  <a:schemeClr val="tx1"/>
                </a:solidFill>
                <a:latin typeface="微软雅黑" panose="020B0503020204020204" pitchFamily="34" charset="-122"/>
                <a:ea typeface="微软雅黑" panose="020B0503020204020204" pitchFamily="34" charset="-122"/>
              </a:rPr>
              <a:t>支持：</a:t>
            </a:r>
            <a:endParaRPr lang="zh-CN" altLang="en-US" sz="2200" b="1" dirty="0">
              <a:solidFill>
                <a:schemeClr val="tx1"/>
              </a:solidFill>
              <a:latin typeface="微软雅黑" panose="020B0503020204020204" pitchFamily="34" charset="-122"/>
              <a:ea typeface="微软雅黑" panose="020B0503020204020204" pitchFamily="34" charset="-122"/>
            </a:endParaRPr>
          </a:p>
          <a:p>
            <a:r>
              <a:rPr lang="en-US" altLang="zh-CN" sz="2200" dirty="0">
                <a:solidFill>
                  <a:schemeClr val="tx1"/>
                </a:solidFill>
                <a:latin typeface="微软雅黑" panose="020B0503020204020204" pitchFamily="34" charset="-122"/>
                <a:ea typeface="微软雅黑" panose="020B0503020204020204" pitchFamily="34" charset="-122"/>
              </a:rPr>
              <a:t>Internet Explorer 9</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Firefox</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Chrome</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Safari </a:t>
            </a:r>
            <a:r>
              <a:rPr lang="zh-CN" altLang="en-US" sz="2200" dirty="0">
                <a:solidFill>
                  <a:schemeClr val="tx1"/>
                </a:solidFill>
                <a:latin typeface="微软雅黑" panose="020B0503020204020204" pitchFamily="34" charset="-122"/>
                <a:ea typeface="微软雅黑" panose="020B0503020204020204" pitchFamily="34" charset="-122"/>
              </a:rPr>
              <a:t>以及 </a:t>
            </a:r>
            <a:r>
              <a:rPr lang="en-US" altLang="zh-CN" sz="2200" dirty="0">
                <a:solidFill>
                  <a:schemeClr val="tx1"/>
                </a:solidFill>
                <a:latin typeface="微软雅黑" panose="020B0503020204020204" pitchFamily="34" charset="-122"/>
                <a:ea typeface="微软雅黑" panose="020B0503020204020204" pitchFamily="34" charset="-122"/>
              </a:rPr>
              <a:t>Opera </a:t>
            </a:r>
            <a:r>
              <a:rPr lang="zh-CN" altLang="en-US" sz="2200" dirty="0">
                <a:solidFill>
                  <a:schemeClr val="tx1"/>
                </a:solidFill>
                <a:latin typeface="微软雅黑" panose="020B0503020204020204" pitchFamily="34" charset="-122"/>
                <a:ea typeface="微软雅黑" panose="020B0503020204020204" pitchFamily="34" charset="-122"/>
              </a:rPr>
              <a:t>支持地理定位。</a:t>
            </a:r>
          </a:p>
          <a:p>
            <a:r>
              <a:rPr lang="zh-CN" altLang="en-US" sz="1800" dirty="0">
                <a:solidFill>
                  <a:schemeClr val="accent2"/>
                </a:solidFill>
                <a:latin typeface="微软雅黑" panose="020B0503020204020204" pitchFamily="34" charset="-122"/>
                <a:ea typeface="微软雅黑" panose="020B0503020204020204" pitchFamily="34" charset="-122"/>
              </a:rPr>
              <a:t>注释：对于拥有 </a:t>
            </a:r>
            <a:r>
              <a:rPr lang="en-US" altLang="zh-CN" sz="1800" dirty="0">
                <a:solidFill>
                  <a:schemeClr val="accent2"/>
                </a:solidFill>
                <a:latin typeface="微软雅黑" panose="020B0503020204020204" pitchFamily="34" charset="-122"/>
                <a:ea typeface="微软雅黑" panose="020B0503020204020204" pitchFamily="34" charset="-122"/>
              </a:rPr>
              <a:t>GPS </a:t>
            </a:r>
            <a:r>
              <a:rPr lang="zh-CN" altLang="en-US" sz="1800" dirty="0">
                <a:solidFill>
                  <a:schemeClr val="accent2"/>
                </a:solidFill>
                <a:latin typeface="微软雅黑" panose="020B0503020204020204" pitchFamily="34" charset="-122"/>
                <a:ea typeface="微软雅黑" panose="020B0503020204020204" pitchFamily="34" charset="-122"/>
              </a:rPr>
              <a:t>的设备，比如 </a:t>
            </a:r>
            <a:r>
              <a:rPr lang="en-US" altLang="zh-CN" sz="1800" dirty="0">
                <a:solidFill>
                  <a:schemeClr val="accent2"/>
                </a:solidFill>
                <a:latin typeface="微软雅黑" panose="020B0503020204020204" pitchFamily="34" charset="-122"/>
                <a:ea typeface="微软雅黑" panose="020B0503020204020204" pitchFamily="34" charset="-122"/>
              </a:rPr>
              <a:t>iPhone</a:t>
            </a:r>
            <a:r>
              <a:rPr lang="zh-CN" altLang="en-US" sz="1800" dirty="0">
                <a:solidFill>
                  <a:schemeClr val="accent2"/>
                </a:solidFill>
                <a:latin typeface="微软雅黑" panose="020B0503020204020204" pitchFamily="34" charset="-122"/>
                <a:ea typeface="微软雅黑" panose="020B0503020204020204" pitchFamily="34" charset="-122"/>
              </a:rPr>
              <a:t>，地理定位更加精确。</a:t>
            </a:r>
          </a:p>
        </p:txBody>
      </p:sp>
    </p:spTree>
    <p:extLst>
      <p:ext uri="{BB962C8B-B14F-4D97-AF65-F5344CB8AC3E}">
        <p14:creationId xmlns:p14="http://schemas.microsoft.com/office/powerpoint/2010/main" xmlns="" val="235568756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HTML5</a:t>
            </a:r>
            <a:r>
              <a:rPr lang="zh-CN" altLang="en-US" sz="4000" b="1" dirty="0" smtClean="0">
                <a:latin typeface="微软雅黑" panose="020B0503020204020204" pitchFamily="34" charset="-122"/>
                <a:ea typeface="微软雅黑" panose="020B0503020204020204" pitchFamily="34" charset="-122"/>
              </a:rPr>
              <a:t>表单 </a:t>
            </a:r>
            <a:r>
              <a:rPr lang="en-US" altLang="zh-CN" sz="4000" b="1" dirty="0" smtClean="0">
                <a:latin typeface="微软雅黑" panose="020B0503020204020204" pitchFamily="34" charset="-122"/>
                <a:ea typeface="微软雅黑" panose="020B0503020204020204" pitchFamily="34" charset="-122"/>
              </a:rPr>
              <a:t>Day1</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p14="http://schemas.microsoft.com/office/powerpoint/2010/main" xmlns="" val="1944229815"/>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46446566"/>
      </p:ext>
    </p:extLst>
  </p:cSld>
  <p:clrMapOvr>
    <a:masterClrMapping/>
  </p:clrMapOvr>
  <p:transition spd="slow">
    <p:push dir="u"/>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zh-CN" altLang="en-US" sz="4000" b="1" dirty="0">
                <a:latin typeface="微软雅黑" panose="020B0503020204020204" pitchFamily="34" charset="-122"/>
                <a:ea typeface="微软雅黑" panose="020B0503020204020204" pitchFamily="34" charset="-122"/>
              </a:rPr>
              <a:t>定位用户的</a:t>
            </a:r>
            <a:r>
              <a:rPr lang="zh-CN" altLang="en-US" sz="4000" b="1" dirty="0" smtClean="0">
                <a:latin typeface="微软雅黑" panose="020B0503020204020204" pitchFamily="34" charset="-122"/>
                <a:ea typeface="微软雅黑" panose="020B0503020204020204" pitchFamily="34" charset="-122"/>
              </a:rPr>
              <a:t>位置</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090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地理位置可以在</a:t>
            </a:r>
            <a:r>
              <a:rPr lang="en-US" altLang="zh-CN" sz="2200" dirty="0">
                <a:solidFill>
                  <a:schemeClr val="tx1"/>
                </a:solidFill>
                <a:latin typeface="微软雅黑" panose="020B0503020204020204" pitchFamily="34" charset="-122"/>
                <a:ea typeface="微软雅黑" panose="020B0503020204020204" pitchFamily="34" charset="-122"/>
              </a:rPr>
              <a:t>JavaScript</a:t>
            </a:r>
            <a:r>
              <a:rPr lang="zh-CN" altLang="en-US" sz="2200" dirty="0">
                <a:solidFill>
                  <a:schemeClr val="tx1"/>
                </a:solidFill>
                <a:latin typeface="微软雅黑" panose="020B0503020204020204" pitchFamily="34" charset="-122"/>
                <a:ea typeface="微软雅黑" panose="020B0503020204020204" pitchFamily="34" charset="-122"/>
              </a:rPr>
              <a:t>中通过浏览器的</a:t>
            </a:r>
            <a:r>
              <a:rPr lang="en-US" altLang="zh-CN" sz="2200" dirty="0" err="1">
                <a:solidFill>
                  <a:schemeClr val="tx1"/>
                </a:solidFill>
                <a:latin typeface="微软雅黑" panose="020B0503020204020204" pitchFamily="34" charset="-122"/>
                <a:ea typeface="微软雅黑" panose="020B0503020204020204" pitchFamily="34" charset="-122"/>
              </a:rPr>
              <a:t>navigator.geolocation</a:t>
            </a:r>
            <a:r>
              <a:rPr lang="zh-CN" altLang="en-US" sz="2200" dirty="0">
                <a:solidFill>
                  <a:schemeClr val="tx1"/>
                </a:solidFill>
                <a:latin typeface="微软雅黑" panose="020B0503020204020204" pitchFamily="34" charset="-122"/>
                <a:ea typeface="微软雅黑" panose="020B0503020204020204" pitchFamily="34" charset="-122"/>
              </a:rPr>
              <a:t>对象访问。地理位置对象允许你</a:t>
            </a:r>
            <a:r>
              <a:rPr lang="zh-CN" altLang="en-US" sz="2200" dirty="0" smtClean="0">
                <a:solidFill>
                  <a:schemeClr val="tx1"/>
                </a:solidFill>
                <a:latin typeface="微软雅黑" panose="020B0503020204020204" pitchFamily="34" charset="-122"/>
                <a:ea typeface="微软雅黑" panose="020B0503020204020204" pitchFamily="34" charset="-122"/>
              </a:rPr>
              <a:t>通过</a:t>
            </a:r>
            <a:r>
              <a:rPr lang="en-US" altLang="zh-CN" sz="2200" dirty="0" err="1">
                <a:solidFill>
                  <a:schemeClr val="tx1"/>
                </a:solidFill>
                <a:latin typeface="微软雅黑" panose="020B0503020204020204" pitchFamily="34" charset="-122"/>
                <a:ea typeface="微软雅黑" panose="020B0503020204020204" pitchFamily="34" charset="-122"/>
              </a:rPr>
              <a:t>getCurrentPosition</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方法来获得用户的位置</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这个函数需要以下参数：</a:t>
            </a: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成功</a:t>
            </a:r>
            <a:r>
              <a:rPr lang="zh-CN" altLang="en-US" sz="2200" dirty="0">
                <a:solidFill>
                  <a:schemeClr val="tx1"/>
                </a:solidFill>
                <a:latin typeface="微软雅黑" panose="020B0503020204020204" pitchFamily="34" charset="-122"/>
                <a:ea typeface="微软雅黑" panose="020B0503020204020204" pitchFamily="34" charset="-122"/>
              </a:rPr>
              <a:t>回调函数</a:t>
            </a: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错误</a:t>
            </a:r>
            <a:r>
              <a:rPr lang="zh-CN" altLang="en-US" sz="2200" dirty="0">
                <a:solidFill>
                  <a:schemeClr val="tx1"/>
                </a:solidFill>
                <a:latin typeface="微软雅黑" panose="020B0503020204020204" pitchFamily="34" charset="-122"/>
                <a:ea typeface="微软雅黑" panose="020B0503020204020204" pitchFamily="34" charset="-122"/>
              </a:rPr>
              <a:t>回调函数（可选）</a:t>
            </a: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地理位置</a:t>
            </a:r>
            <a:r>
              <a:rPr lang="zh-CN" altLang="en-US" sz="2200" dirty="0">
                <a:solidFill>
                  <a:schemeClr val="tx1"/>
                </a:solidFill>
                <a:latin typeface="微软雅黑" panose="020B0503020204020204" pitchFamily="34" charset="-122"/>
                <a:ea typeface="微软雅黑" panose="020B0503020204020204" pitchFamily="34" charset="-122"/>
              </a:rPr>
              <a:t>选择对象（可选）</a:t>
            </a:r>
            <a:endParaRPr lang="en-US" sz="2200" dirty="0" smtClean="0">
              <a:solidFill>
                <a:schemeClr val="tx1"/>
              </a:solidFill>
              <a:latin typeface="微软雅黑" panose="020B0503020204020204" pitchFamily="34" charset="-122"/>
              <a:ea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rPr>
              <a:t>下面是一个例子</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通过</a:t>
            </a:r>
            <a:r>
              <a:rPr lang="en-US" sz="2200" dirty="0" err="1">
                <a:solidFill>
                  <a:schemeClr val="tx1"/>
                </a:solidFill>
                <a:latin typeface="微软雅黑" panose="020B0503020204020204" pitchFamily="34" charset="-122"/>
                <a:ea typeface="微软雅黑" panose="020B0503020204020204" pitchFamily="34" charset="-122"/>
              </a:rPr>
              <a:t>getCurrentPosition</a:t>
            </a:r>
            <a:r>
              <a:rPr lang="en-US"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的成功回调函数访问用户的地理位置：</a:t>
            </a:r>
            <a:endParaRPr lang="en-US" sz="2200" dirty="0">
              <a:solidFill>
                <a:schemeClr val="tx1"/>
              </a:solidFill>
              <a:latin typeface="微软雅黑" panose="020B0503020204020204" pitchFamily="34" charset="-122"/>
              <a:ea typeface="微软雅黑" panose="020B0503020204020204" pitchFamily="34" charset="-122"/>
            </a:endParaRPr>
          </a:p>
          <a:p>
            <a:endParaRPr 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503768355"/>
      </p:ext>
    </p:extLst>
  </p:cSld>
  <p:clrMapOvr>
    <a:masterClrMapping/>
  </p:clrMapOvr>
  <p:transition spd="slow">
    <p:wip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zh-CN" altLang="en-US" sz="4000" b="1" dirty="0">
                <a:latin typeface="微软雅黑" panose="020B0503020204020204" pitchFamily="34" charset="-122"/>
                <a:ea typeface="微软雅黑" panose="020B0503020204020204" pitchFamily="34" charset="-122"/>
              </a:rPr>
              <a:t>定位用户的</a:t>
            </a:r>
            <a:r>
              <a:rPr lang="zh-CN" altLang="en-US" sz="4000" b="1" dirty="0" smtClean="0">
                <a:latin typeface="微软雅黑" panose="020B0503020204020204" pitchFamily="34" charset="-122"/>
                <a:ea typeface="微软雅黑" panose="020B0503020204020204" pitchFamily="34" charset="-122"/>
              </a:rPr>
              <a:t>位置</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0908"/>
          </a:xfrm>
        </p:spPr>
        <p:txBody>
          <a:bodyPr>
            <a:noAutofit/>
          </a:bodyPr>
          <a:lstStyle/>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navigator.geolocation.getCurrentPosition</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function(position) </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zh-CN" altLang="en-US" sz="1800" dirty="0" smtClean="0">
                <a:solidFill>
                  <a:schemeClr val="accent2"/>
                </a:solidFill>
                <a:latin typeface="微软雅黑" panose="020B0503020204020204" pitchFamily="34" charset="-122"/>
                <a:ea typeface="微软雅黑" panose="020B0503020204020204" pitchFamily="34" charset="-122"/>
              </a:rPr>
              <a:t>成功回调函数</a:t>
            </a:r>
            <a:endParaRPr lang="en-US" altLang="zh-CN" sz="18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alert("your position is: "</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 </a:t>
            </a:r>
            <a:r>
              <a:rPr lang="en-US" altLang="zh-CN" sz="1800" dirty="0" err="1">
                <a:solidFill>
                  <a:schemeClr val="accent2"/>
                </a:solidFill>
                <a:latin typeface="微软雅黑" panose="020B0503020204020204" pitchFamily="34" charset="-122"/>
                <a:ea typeface="微软雅黑" panose="020B0503020204020204" pitchFamily="34" charset="-122"/>
              </a:rPr>
              <a:t>position.coords.latitude</a:t>
            </a:r>
            <a:r>
              <a:rPr lang="en-US" altLang="zh-CN" sz="1800" dirty="0">
                <a:solidFill>
                  <a:schemeClr val="accent2"/>
                </a:solidFill>
                <a:latin typeface="微软雅黑" panose="020B0503020204020204" pitchFamily="34" charset="-122"/>
                <a:ea typeface="微软雅黑" panose="020B0503020204020204" pitchFamily="34" charset="-122"/>
              </a:rPr>
              <a:t> + ", "</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 </a:t>
            </a:r>
            <a:r>
              <a:rPr lang="en-US" altLang="zh-CN" sz="1800" dirty="0" err="1">
                <a:solidFill>
                  <a:schemeClr val="accent2"/>
                </a:solidFill>
                <a:latin typeface="微软雅黑" panose="020B0503020204020204" pitchFamily="34" charset="-122"/>
                <a:ea typeface="微软雅黑" panose="020B0503020204020204" pitchFamily="34" charset="-122"/>
              </a:rPr>
              <a:t>position.coords.longitude</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a:t>
            </a:r>
          </a:p>
          <a:p>
            <a:r>
              <a:rPr lang="zh-CN" altLang="en-US" sz="2200" dirty="0">
                <a:solidFill>
                  <a:schemeClr val="tx1"/>
                </a:solidFill>
                <a:latin typeface="微软雅黑" panose="020B0503020204020204" pitchFamily="34" charset="-122"/>
                <a:ea typeface="微软雅黑" panose="020B0503020204020204" pitchFamily="34" charset="-122"/>
              </a:rPr>
              <a:t>地理位置是异步获取的。这意味着，当你调用</a:t>
            </a:r>
            <a:r>
              <a:rPr lang="en-US" altLang="zh-CN" sz="2200" dirty="0" err="1">
                <a:solidFill>
                  <a:schemeClr val="tx1"/>
                </a:solidFill>
                <a:latin typeface="微软雅黑" panose="020B0503020204020204" pitchFamily="34" charset="-122"/>
                <a:ea typeface="微软雅黑" panose="020B0503020204020204" pitchFamily="34" charset="-122"/>
              </a:rPr>
              <a:t>getCurrentPosition</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 时函数会立即返回。 当浏览器知道用户的位置，并且用户已经同意该网站可以访问自己的地理位置，成功回调函数被调用。如果发生错误，错误回调函数被调用。</a:t>
            </a:r>
          </a:p>
        </p:txBody>
      </p:sp>
    </p:spTree>
    <p:extLst>
      <p:ext uri="{BB962C8B-B14F-4D97-AF65-F5344CB8AC3E}">
        <p14:creationId xmlns:p14="http://schemas.microsoft.com/office/powerpoint/2010/main" xmlns="" val="949368765"/>
      </p:ext>
    </p:extLst>
  </p:cSld>
  <p:clrMapOvr>
    <a:masterClrMapping/>
  </p:clrMapOvr>
  <p:transition spd="slow">
    <p:wip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zh-CN" altLang="en-US" sz="4000" b="1" dirty="0">
                <a:latin typeface="微软雅黑" panose="020B0503020204020204" pitchFamily="34" charset="-122"/>
                <a:ea typeface="微软雅黑" panose="020B0503020204020204" pitchFamily="34" charset="-122"/>
              </a:rPr>
              <a:t>处理错误和拒绝</a:t>
            </a:r>
          </a:p>
        </p:txBody>
      </p:sp>
      <p:sp>
        <p:nvSpPr>
          <p:cNvPr id="4" name="内容占位符 3"/>
          <p:cNvSpPr>
            <a:spLocks noGrp="1"/>
          </p:cNvSpPr>
          <p:nvPr>
            <p:ph idx="1"/>
          </p:nvPr>
        </p:nvSpPr>
        <p:spPr>
          <a:xfrm>
            <a:off x="609441" y="1517072"/>
            <a:ext cx="10969943" cy="518090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如果无法获得用户的地理位置，传递给</a:t>
            </a:r>
            <a:r>
              <a:rPr lang="en-US" altLang="zh-CN" sz="2200" dirty="0" err="1">
                <a:solidFill>
                  <a:schemeClr val="tx1"/>
                </a:solidFill>
                <a:latin typeface="微软雅黑" panose="020B0503020204020204" pitchFamily="34" charset="-122"/>
                <a:ea typeface="微软雅黑" panose="020B0503020204020204" pitchFamily="34" charset="-122"/>
              </a:rPr>
              <a:t>getCurrentPosition</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 错误</a:t>
            </a:r>
            <a:r>
              <a:rPr lang="zh-CN" altLang="en-US" sz="2200" dirty="0">
                <a:solidFill>
                  <a:schemeClr val="tx1"/>
                </a:solidFill>
                <a:latin typeface="微软雅黑" panose="020B0503020204020204" pitchFamily="34" charset="-122"/>
                <a:ea typeface="微软雅黑" panose="020B0503020204020204" pitchFamily="34" charset="-122"/>
              </a:rPr>
              <a:t>回调函数将会被调用。无法获得地理位置的原因可能如下：</a:t>
            </a: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用户</a:t>
            </a:r>
            <a:r>
              <a:rPr lang="zh-CN" altLang="en-US" sz="2200" dirty="0">
                <a:solidFill>
                  <a:schemeClr val="tx1"/>
                </a:solidFill>
                <a:latin typeface="微软雅黑" panose="020B0503020204020204" pitchFamily="34" charset="-122"/>
                <a:ea typeface="微软雅黑" panose="020B0503020204020204" pitchFamily="34" charset="-122"/>
              </a:rPr>
              <a:t>拒绝网站访问地理位置。</a:t>
            </a: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运行</a:t>
            </a:r>
            <a:r>
              <a:rPr lang="zh-CN" altLang="en-US" sz="2200" dirty="0">
                <a:solidFill>
                  <a:schemeClr val="tx1"/>
                </a:solidFill>
                <a:latin typeface="微软雅黑" panose="020B0503020204020204" pitchFamily="34" charset="-122"/>
                <a:ea typeface="微软雅黑" panose="020B0503020204020204" pitchFamily="34" charset="-122"/>
              </a:rPr>
              <a:t>浏览器的设备无法获得地理位置，例如，在隧道、地铁等设备无法接收</a:t>
            </a:r>
            <a:r>
              <a:rPr lang="en-US" altLang="zh-CN" sz="2200" dirty="0">
                <a:solidFill>
                  <a:schemeClr val="tx1"/>
                </a:solidFill>
                <a:latin typeface="微软雅黑" panose="020B0503020204020204" pitchFamily="34" charset="-122"/>
                <a:ea typeface="微软雅黑" panose="020B0503020204020204" pitchFamily="34" charset="-122"/>
              </a:rPr>
              <a:t>GPS</a:t>
            </a:r>
            <a:r>
              <a:rPr lang="zh-CN" altLang="en-US" sz="2200" dirty="0">
                <a:solidFill>
                  <a:schemeClr val="tx1"/>
                </a:solidFill>
                <a:latin typeface="微软雅黑" panose="020B0503020204020204" pitchFamily="34" charset="-122"/>
                <a:ea typeface="微软雅黑" panose="020B0503020204020204" pitchFamily="34" charset="-122"/>
              </a:rPr>
              <a:t>卫星信号的地方</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该</a:t>
            </a:r>
            <a:r>
              <a:rPr lang="zh-CN" altLang="en-US" sz="2200" dirty="0">
                <a:solidFill>
                  <a:schemeClr val="tx1"/>
                </a:solidFill>
                <a:latin typeface="微软雅黑" panose="020B0503020204020204" pitchFamily="34" charset="-122"/>
                <a:ea typeface="微软雅黑" panose="020B0503020204020204" pitchFamily="34" charset="-122"/>
              </a:rPr>
              <a:t>设备获取位置的时间超时</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对应的错误代码为：</a:t>
            </a:r>
            <a:r>
              <a:rPr lang="en-US" altLang="zh-CN" sz="2200" dirty="0">
                <a:solidFill>
                  <a:schemeClr val="tx1"/>
                </a:solidFill>
                <a:latin typeface="微软雅黑" panose="020B0503020204020204" pitchFamily="34" charset="-122"/>
                <a:ea typeface="微软雅黑" panose="020B0503020204020204" pitchFamily="34" charset="-122"/>
              </a:rPr>
              <a:t> Permission denied </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用户不允许地理</a:t>
            </a:r>
            <a:r>
              <a:rPr lang="zh-CN" altLang="en-US" sz="2200" dirty="0" smtClean="0">
                <a:solidFill>
                  <a:schemeClr val="tx1"/>
                </a:solidFill>
                <a:latin typeface="微软雅黑" panose="020B0503020204020204" pitchFamily="34" charset="-122"/>
                <a:ea typeface="微软雅黑" panose="020B0503020204020204" pitchFamily="34" charset="-122"/>
              </a:rPr>
              <a:t>定位），</a:t>
            </a:r>
            <a:r>
              <a:rPr lang="en-US" altLang="zh-CN" sz="2200" dirty="0" smtClean="0">
                <a:solidFill>
                  <a:schemeClr val="tx1"/>
                </a:solidFill>
                <a:latin typeface="微软雅黑" panose="020B0503020204020204" pitchFamily="34" charset="-122"/>
                <a:ea typeface="微软雅黑" panose="020B0503020204020204" pitchFamily="34" charset="-122"/>
              </a:rPr>
              <a:t>Position </a:t>
            </a:r>
            <a:r>
              <a:rPr lang="en-US" altLang="zh-CN" sz="2200" dirty="0">
                <a:solidFill>
                  <a:schemeClr val="tx1"/>
                </a:solidFill>
                <a:latin typeface="微软雅黑" panose="020B0503020204020204" pitchFamily="34" charset="-122"/>
                <a:ea typeface="微软雅黑" panose="020B0503020204020204" pitchFamily="34" charset="-122"/>
              </a:rPr>
              <a:t>unavailable </a:t>
            </a:r>
            <a:r>
              <a:rPr lang="zh-CN" altLang="en-US" sz="2200" dirty="0" smtClean="0">
                <a:solidFill>
                  <a:schemeClr val="tx1"/>
                </a:solidFill>
                <a:latin typeface="微软雅黑" panose="020B0503020204020204" pitchFamily="34" charset="-122"/>
                <a:ea typeface="微软雅黑" panose="020B0503020204020204" pitchFamily="34" charset="-122"/>
              </a:rPr>
              <a:t>（无法</a:t>
            </a:r>
            <a:r>
              <a:rPr lang="zh-CN" altLang="en-US" sz="2200" dirty="0">
                <a:solidFill>
                  <a:schemeClr val="tx1"/>
                </a:solidFill>
                <a:latin typeface="微软雅黑" panose="020B0503020204020204" pitchFamily="34" charset="-122"/>
                <a:ea typeface="微软雅黑" panose="020B0503020204020204" pitchFamily="34" charset="-122"/>
              </a:rPr>
              <a:t>获取当前</a:t>
            </a:r>
            <a:r>
              <a:rPr lang="zh-CN" altLang="en-US" sz="2200" dirty="0" smtClean="0">
                <a:solidFill>
                  <a:schemeClr val="tx1"/>
                </a:solidFill>
                <a:latin typeface="微软雅黑" panose="020B0503020204020204" pitchFamily="34" charset="-122"/>
                <a:ea typeface="微软雅黑" panose="020B0503020204020204" pitchFamily="34" charset="-122"/>
              </a:rPr>
              <a:t>位置）和</a:t>
            </a:r>
            <a:r>
              <a:rPr lang="en-US" altLang="zh-CN" sz="2200" dirty="0" smtClean="0">
                <a:solidFill>
                  <a:schemeClr val="tx1"/>
                </a:solidFill>
                <a:latin typeface="微软雅黑" panose="020B0503020204020204" pitchFamily="34" charset="-122"/>
                <a:ea typeface="微软雅黑" panose="020B0503020204020204" pitchFamily="34" charset="-122"/>
              </a:rPr>
              <a:t>Timeout </a:t>
            </a:r>
            <a:r>
              <a:rPr lang="zh-CN" altLang="en-US" sz="2200" dirty="0" smtClean="0">
                <a:solidFill>
                  <a:schemeClr val="tx1"/>
                </a:solidFill>
                <a:latin typeface="微软雅黑" panose="020B0503020204020204" pitchFamily="34" charset="-122"/>
                <a:ea typeface="微软雅黑" panose="020B0503020204020204" pitchFamily="34" charset="-122"/>
              </a:rPr>
              <a:t>（操作超时）。</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下面是一</a:t>
            </a:r>
            <a:r>
              <a:rPr lang="zh-CN" altLang="en-US" sz="2200" dirty="0" smtClean="0">
                <a:solidFill>
                  <a:schemeClr val="tx1"/>
                </a:solidFill>
                <a:latin typeface="微软雅黑" panose="020B0503020204020204" pitchFamily="34" charset="-122"/>
                <a:ea typeface="微软雅黑" panose="020B0503020204020204" pitchFamily="34" charset="-122"/>
              </a:rPr>
              <a:t>个处理</a:t>
            </a:r>
            <a:r>
              <a:rPr lang="zh-CN" altLang="en-US" sz="2200" dirty="0">
                <a:solidFill>
                  <a:schemeClr val="tx1"/>
                </a:solidFill>
                <a:latin typeface="微软雅黑" panose="020B0503020204020204" pitchFamily="34" charset="-122"/>
                <a:ea typeface="微软雅黑" panose="020B0503020204020204" pitchFamily="34" charset="-122"/>
              </a:rPr>
              <a:t>错误回调函</a:t>
            </a:r>
            <a:r>
              <a:rPr lang="zh-CN" altLang="en-US" sz="2200" dirty="0" smtClean="0">
                <a:solidFill>
                  <a:schemeClr val="tx1"/>
                </a:solidFill>
                <a:latin typeface="微软雅黑" panose="020B0503020204020204" pitchFamily="34" charset="-122"/>
                <a:ea typeface="微软雅黑" panose="020B0503020204020204" pitchFamily="34" charset="-122"/>
              </a:rPr>
              <a:t>数的例子：</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493334335"/>
      </p:ext>
    </p:extLst>
  </p:cSld>
  <p:clrMapOvr>
    <a:masterClrMapping/>
  </p:clrMapOvr>
  <p:transition spd="slow">
    <p:wip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zh-CN" altLang="en-US" sz="4000" b="1" dirty="0">
                <a:latin typeface="微软雅黑" panose="020B0503020204020204" pitchFamily="34" charset="-122"/>
                <a:ea typeface="微软雅黑" panose="020B0503020204020204" pitchFamily="34" charset="-122"/>
              </a:rPr>
              <a:t>处理错误和拒绝</a:t>
            </a:r>
          </a:p>
        </p:txBody>
      </p:sp>
      <p:sp>
        <p:nvSpPr>
          <p:cNvPr id="4" name="内容占位符 3"/>
          <p:cNvSpPr>
            <a:spLocks noGrp="1"/>
          </p:cNvSpPr>
          <p:nvPr>
            <p:ph idx="1"/>
          </p:nvPr>
        </p:nvSpPr>
        <p:spPr>
          <a:xfrm>
            <a:off x="609441" y="1517072"/>
            <a:ext cx="10969943" cy="5180908"/>
          </a:xfrm>
        </p:spPr>
        <p:txBody>
          <a:bodyPr>
            <a:noAutofit/>
          </a:bodyPr>
          <a:lstStyle/>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function </a:t>
            </a:r>
            <a:r>
              <a:rPr lang="en-US" altLang="zh-CN" sz="900" dirty="0" err="1">
                <a:solidFill>
                  <a:schemeClr val="accent2"/>
                </a:solidFill>
                <a:latin typeface="微软雅黑" panose="020B0503020204020204" pitchFamily="34" charset="-122"/>
                <a:ea typeface="微软雅黑" panose="020B0503020204020204" pitchFamily="34" charset="-122"/>
              </a:rPr>
              <a:t>showError</a:t>
            </a:r>
            <a:r>
              <a:rPr lang="en-US" altLang="zh-CN" sz="900" dirty="0">
                <a:solidFill>
                  <a:schemeClr val="accent2"/>
                </a:solidFill>
                <a:latin typeface="微软雅黑" panose="020B0503020204020204" pitchFamily="34" charset="-122"/>
                <a:ea typeface="微软雅黑" panose="020B0503020204020204" pitchFamily="34" charset="-122"/>
              </a:rPr>
              <a:t>(error</a:t>
            </a:r>
            <a:r>
              <a:rPr lang="en-US" altLang="zh-CN" sz="900" dirty="0" smtClean="0">
                <a:solidFill>
                  <a:schemeClr val="accent2"/>
                </a:solidFill>
                <a:latin typeface="微软雅黑" panose="020B0503020204020204" pitchFamily="34" charset="-122"/>
                <a:ea typeface="微软雅黑" panose="020B0503020204020204" pitchFamily="34" charset="-122"/>
              </a:rPr>
              <a:t>){</a:t>
            </a:r>
            <a:endParaRPr lang="en-US" altLang="zh-CN" sz="9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switch(</a:t>
            </a:r>
            <a:r>
              <a:rPr lang="en-US" altLang="zh-CN" sz="900" dirty="0" err="1">
                <a:solidFill>
                  <a:schemeClr val="accent2"/>
                </a:solidFill>
                <a:latin typeface="微软雅黑" panose="020B0503020204020204" pitchFamily="34" charset="-122"/>
                <a:ea typeface="微软雅黑" panose="020B0503020204020204" pitchFamily="34" charset="-122"/>
              </a:rPr>
              <a:t>error.code</a:t>
            </a:r>
            <a:r>
              <a:rPr lang="en-US" altLang="zh-CN" sz="900" dirty="0" smtClean="0">
                <a:solidFill>
                  <a:schemeClr val="accent2"/>
                </a:solidFill>
                <a:latin typeface="微软雅黑" panose="020B0503020204020204" pitchFamily="34" charset="-122"/>
                <a:ea typeface="微软雅黑" panose="020B0503020204020204" pitchFamily="34" charset="-122"/>
              </a:rPr>
              <a:t>){</a:t>
            </a:r>
            <a:endParaRPr lang="en-US" altLang="zh-CN" sz="9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case </a:t>
            </a:r>
            <a:r>
              <a:rPr lang="en-US" altLang="zh-CN" sz="900" dirty="0" err="1">
                <a:solidFill>
                  <a:schemeClr val="accent2"/>
                </a:solidFill>
                <a:latin typeface="微软雅黑" panose="020B0503020204020204" pitchFamily="34" charset="-122"/>
                <a:ea typeface="微软雅黑" panose="020B0503020204020204" pitchFamily="34" charset="-122"/>
              </a:rPr>
              <a:t>error.PERMISSION_DENIED</a:t>
            </a:r>
            <a:r>
              <a:rPr lang="en-US" altLang="zh-CN" sz="9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a:t>
            </a:r>
            <a:r>
              <a:rPr lang="en-US" altLang="zh-CN" sz="900" dirty="0" err="1">
                <a:solidFill>
                  <a:schemeClr val="accent2"/>
                </a:solidFill>
                <a:latin typeface="微软雅黑" panose="020B0503020204020204" pitchFamily="34" charset="-122"/>
                <a:ea typeface="微软雅黑" panose="020B0503020204020204" pitchFamily="34" charset="-122"/>
              </a:rPr>
              <a:t>x.innerHTML</a:t>
            </a:r>
            <a:r>
              <a:rPr lang="en-US" altLang="zh-CN" sz="900" dirty="0">
                <a:solidFill>
                  <a:schemeClr val="accent2"/>
                </a:solidFill>
                <a:latin typeface="微软雅黑" panose="020B0503020204020204" pitchFamily="34" charset="-122"/>
                <a:ea typeface="微软雅黑" panose="020B0503020204020204" pitchFamily="34" charset="-122"/>
              </a:rPr>
              <a:t>="User denied the request for </a:t>
            </a:r>
            <a:r>
              <a:rPr lang="en-US" altLang="zh-CN" sz="900" dirty="0" err="1">
                <a:solidFill>
                  <a:schemeClr val="accent2"/>
                </a:solidFill>
                <a:latin typeface="微软雅黑" panose="020B0503020204020204" pitchFamily="34" charset="-122"/>
                <a:ea typeface="微软雅黑" panose="020B0503020204020204" pitchFamily="34" charset="-122"/>
              </a:rPr>
              <a:t>Geolocation</a:t>
            </a:r>
            <a:r>
              <a:rPr lang="en-US" altLang="zh-CN" sz="9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break;</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case </a:t>
            </a:r>
            <a:r>
              <a:rPr lang="en-US" altLang="zh-CN" sz="900" dirty="0" err="1">
                <a:solidFill>
                  <a:schemeClr val="accent2"/>
                </a:solidFill>
                <a:latin typeface="微软雅黑" panose="020B0503020204020204" pitchFamily="34" charset="-122"/>
                <a:ea typeface="微软雅黑" panose="020B0503020204020204" pitchFamily="34" charset="-122"/>
              </a:rPr>
              <a:t>error.POSITION_UNAVAILABLE</a:t>
            </a:r>
            <a:r>
              <a:rPr lang="en-US" altLang="zh-CN" sz="9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a:t>
            </a:r>
            <a:r>
              <a:rPr lang="en-US" altLang="zh-CN" sz="900" dirty="0" err="1">
                <a:solidFill>
                  <a:schemeClr val="accent2"/>
                </a:solidFill>
                <a:latin typeface="微软雅黑" panose="020B0503020204020204" pitchFamily="34" charset="-122"/>
                <a:ea typeface="微软雅黑" panose="020B0503020204020204" pitchFamily="34" charset="-122"/>
              </a:rPr>
              <a:t>x.innerHTML</a:t>
            </a:r>
            <a:r>
              <a:rPr lang="en-US" altLang="zh-CN" sz="900" dirty="0">
                <a:solidFill>
                  <a:schemeClr val="accent2"/>
                </a:solidFill>
                <a:latin typeface="微软雅黑" panose="020B0503020204020204" pitchFamily="34" charset="-122"/>
                <a:ea typeface="微软雅黑" panose="020B0503020204020204" pitchFamily="34" charset="-122"/>
              </a:rPr>
              <a:t>="Location information is unavailable."</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break;</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case </a:t>
            </a:r>
            <a:r>
              <a:rPr lang="en-US" altLang="zh-CN" sz="900" dirty="0" err="1">
                <a:solidFill>
                  <a:schemeClr val="accent2"/>
                </a:solidFill>
                <a:latin typeface="微软雅黑" panose="020B0503020204020204" pitchFamily="34" charset="-122"/>
                <a:ea typeface="微软雅黑" panose="020B0503020204020204" pitchFamily="34" charset="-122"/>
              </a:rPr>
              <a:t>error.TIMEOUT</a:t>
            </a:r>
            <a:r>
              <a:rPr lang="en-US" altLang="zh-CN" sz="9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a:t>
            </a:r>
            <a:r>
              <a:rPr lang="en-US" altLang="zh-CN" sz="900" dirty="0" err="1">
                <a:solidFill>
                  <a:schemeClr val="accent2"/>
                </a:solidFill>
                <a:latin typeface="微软雅黑" panose="020B0503020204020204" pitchFamily="34" charset="-122"/>
                <a:ea typeface="微软雅黑" panose="020B0503020204020204" pitchFamily="34" charset="-122"/>
              </a:rPr>
              <a:t>x.innerHTML</a:t>
            </a:r>
            <a:r>
              <a:rPr lang="en-US" altLang="zh-CN" sz="900" dirty="0">
                <a:solidFill>
                  <a:schemeClr val="accent2"/>
                </a:solidFill>
                <a:latin typeface="微软雅黑" panose="020B0503020204020204" pitchFamily="34" charset="-122"/>
                <a:ea typeface="微软雅黑" panose="020B0503020204020204" pitchFamily="34" charset="-122"/>
              </a:rPr>
              <a:t>="The request to get user location timed out."</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break;</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case </a:t>
            </a:r>
            <a:r>
              <a:rPr lang="en-US" altLang="zh-CN" sz="900" dirty="0" err="1">
                <a:solidFill>
                  <a:schemeClr val="accent2"/>
                </a:solidFill>
                <a:latin typeface="微软雅黑" panose="020B0503020204020204" pitchFamily="34" charset="-122"/>
                <a:ea typeface="微软雅黑" panose="020B0503020204020204" pitchFamily="34" charset="-122"/>
              </a:rPr>
              <a:t>error.UNKNOWN_ERROR</a:t>
            </a:r>
            <a:r>
              <a:rPr lang="en-US" altLang="zh-CN" sz="9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a:t>
            </a:r>
            <a:r>
              <a:rPr lang="en-US" altLang="zh-CN" sz="900" dirty="0" err="1">
                <a:solidFill>
                  <a:schemeClr val="accent2"/>
                </a:solidFill>
                <a:latin typeface="微软雅黑" panose="020B0503020204020204" pitchFamily="34" charset="-122"/>
                <a:ea typeface="微软雅黑" panose="020B0503020204020204" pitchFamily="34" charset="-122"/>
              </a:rPr>
              <a:t>x.innerHTML</a:t>
            </a:r>
            <a:r>
              <a:rPr lang="en-US" altLang="zh-CN" sz="900" dirty="0">
                <a:solidFill>
                  <a:schemeClr val="accent2"/>
                </a:solidFill>
                <a:latin typeface="微软雅黑" panose="020B0503020204020204" pitchFamily="34" charset="-122"/>
                <a:ea typeface="微软雅黑" panose="020B0503020204020204" pitchFamily="34" charset="-122"/>
              </a:rPr>
              <a:t>="An unknown error occurred."</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break;</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900" dirty="0">
                <a:solidFill>
                  <a:schemeClr val="accent2"/>
                </a:solidFill>
                <a:latin typeface="微软雅黑" panose="020B0503020204020204" pitchFamily="34" charset="-122"/>
                <a:ea typeface="微软雅黑" panose="020B0503020204020204" pitchFamily="34" charset="-122"/>
              </a:rPr>
              <a:t>  }</a:t>
            </a:r>
            <a:endParaRPr lang="en-US" altLang="zh-CN" sz="900" u="sng"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77936527"/>
      </p:ext>
    </p:extLst>
  </p:cSld>
  <p:clrMapOvr>
    <a:masterClrMapping/>
  </p:clrMapOvr>
  <p:transition spd="slow">
    <p:wip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zh-CN" altLang="en-US" sz="4000" b="1" dirty="0">
                <a:latin typeface="微软雅黑" panose="020B0503020204020204" pitchFamily="34" charset="-122"/>
                <a:ea typeface="微软雅黑" panose="020B0503020204020204" pitchFamily="34" charset="-122"/>
              </a:rPr>
              <a:t>地理位置选项对象</a:t>
            </a:r>
          </a:p>
        </p:txBody>
      </p:sp>
      <p:sp>
        <p:nvSpPr>
          <p:cNvPr id="4" name="内容占位符 3"/>
          <p:cNvSpPr>
            <a:spLocks noGrp="1"/>
          </p:cNvSpPr>
          <p:nvPr>
            <p:ph idx="1"/>
          </p:nvPr>
        </p:nvSpPr>
        <p:spPr>
          <a:xfrm>
            <a:off x="609441" y="1517072"/>
            <a:ext cx="10969943" cy="5180908"/>
          </a:xfrm>
        </p:spPr>
        <p:txBody>
          <a:bodyPr>
            <a:noAutofit/>
          </a:bodyPr>
          <a:lstStyle/>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getCurrentPosition</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函数可以使用地理位置选项对象作为第三个参数。此选项对象可以包含以下属性：</a:t>
            </a:r>
          </a:p>
          <a:p>
            <a:pPr marL="342900" indent="-342900">
              <a:lnSpc>
                <a:spcPct val="100000"/>
              </a:lnSpc>
              <a:buFont typeface="Arial" panose="020B0604020202020204" pitchFamily="34" charset="0"/>
              <a:buChar char="•"/>
            </a:pPr>
            <a:r>
              <a:rPr lang="en-US" altLang="zh-CN" sz="2200" dirty="0" err="1">
                <a:solidFill>
                  <a:schemeClr val="tx1"/>
                </a:solidFill>
                <a:latin typeface="微软雅黑" panose="020B0503020204020204" pitchFamily="34" charset="-122"/>
                <a:ea typeface="微软雅黑" panose="020B0503020204020204" pitchFamily="34" charset="-122"/>
              </a:rPr>
              <a:t>enableHighAccuracy</a:t>
            </a:r>
            <a:r>
              <a:rPr lang="zh-CN" altLang="en-US" sz="2200" dirty="0" smtClean="0">
                <a:solidFill>
                  <a:schemeClr val="tx1"/>
                </a:solidFill>
                <a:latin typeface="微软雅黑" panose="020B0503020204020204" pitchFamily="34" charset="-122"/>
                <a:ea typeface="微软雅黑" panose="020B0503020204020204" pitchFamily="34" charset="-122"/>
              </a:rPr>
              <a:t>属性：可以</a:t>
            </a:r>
            <a:r>
              <a:rPr lang="zh-CN" altLang="en-US" sz="2200" dirty="0">
                <a:solidFill>
                  <a:schemeClr val="tx1"/>
                </a:solidFill>
                <a:latin typeface="微软雅黑" panose="020B0503020204020204" pitchFamily="34" charset="-122"/>
                <a:ea typeface="微软雅黑" panose="020B0503020204020204" pitchFamily="34" charset="-122"/>
              </a:rPr>
              <a:t>是</a:t>
            </a:r>
            <a:r>
              <a:rPr lang="en-US" altLang="zh-CN" sz="2200" dirty="0">
                <a:solidFill>
                  <a:schemeClr val="tx1"/>
                </a:solidFill>
                <a:latin typeface="微软雅黑" panose="020B0503020204020204" pitchFamily="34" charset="-122"/>
                <a:ea typeface="微软雅黑" panose="020B0503020204020204" pitchFamily="34" charset="-122"/>
              </a:rPr>
              <a:t>true</a:t>
            </a:r>
            <a:r>
              <a:rPr lang="zh-CN" altLang="en-US" sz="2200" dirty="0">
                <a:solidFill>
                  <a:schemeClr val="tx1"/>
                </a:solidFill>
                <a:latin typeface="微软雅黑" panose="020B0503020204020204" pitchFamily="34" charset="-122"/>
                <a:ea typeface="微软雅黑" panose="020B0503020204020204" pitchFamily="34" charset="-122"/>
              </a:rPr>
              <a:t>或</a:t>
            </a:r>
            <a:r>
              <a:rPr lang="en-US" altLang="zh-CN" sz="2200" dirty="0">
                <a:solidFill>
                  <a:schemeClr val="tx1"/>
                </a:solidFill>
                <a:latin typeface="微软雅黑" panose="020B0503020204020204" pitchFamily="34" charset="-122"/>
                <a:ea typeface="微软雅黑" panose="020B0503020204020204" pitchFamily="34" charset="-122"/>
              </a:rPr>
              <a:t>false</a:t>
            </a:r>
            <a:r>
              <a:rPr lang="zh-CN" altLang="en-US" sz="2200" dirty="0">
                <a:solidFill>
                  <a:schemeClr val="tx1"/>
                </a:solidFill>
                <a:latin typeface="微软雅黑" panose="020B0503020204020204" pitchFamily="34" charset="-122"/>
                <a:ea typeface="微软雅黑" panose="020B0503020204020204" pitchFamily="34" charset="-122"/>
              </a:rPr>
              <a:t>。值为</a:t>
            </a:r>
            <a:r>
              <a:rPr lang="en-US" altLang="zh-CN" sz="2200" dirty="0">
                <a:solidFill>
                  <a:schemeClr val="tx1"/>
                </a:solidFill>
                <a:latin typeface="微软雅黑" panose="020B0503020204020204" pitchFamily="34" charset="-122"/>
                <a:ea typeface="微软雅黑" panose="020B0503020204020204" pitchFamily="34" charset="-122"/>
              </a:rPr>
              <a:t>true</a:t>
            </a:r>
            <a:r>
              <a:rPr lang="zh-CN" altLang="en-US" sz="2200" dirty="0">
                <a:solidFill>
                  <a:schemeClr val="tx1"/>
                </a:solidFill>
                <a:latin typeface="微软雅黑" panose="020B0503020204020204" pitchFamily="34" charset="-122"/>
                <a:ea typeface="微软雅黑" panose="020B0503020204020204" pitchFamily="34" charset="-122"/>
              </a:rPr>
              <a:t>时告诉浏览器如果设备有</a:t>
            </a:r>
            <a:r>
              <a:rPr lang="en-US" altLang="zh-CN" sz="2200" dirty="0">
                <a:solidFill>
                  <a:schemeClr val="tx1"/>
                </a:solidFill>
                <a:latin typeface="微软雅黑" panose="020B0503020204020204" pitchFamily="34" charset="-122"/>
                <a:ea typeface="微软雅黑" panose="020B0503020204020204" pitchFamily="34" charset="-122"/>
              </a:rPr>
              <a:t>GPS</a:t>
            </a:r>
            <a:r>
              <a:rPr lang="zh-CN" altLang="en-US" sz="2200" dirty="0">
                <a:solidFill>
                  <a:schemeClr val="tx1"/>
                </a:solidFill>
                <a:latin typeface="微软雅黑" panose="020B0503020204020204" pitchFamily="34" charset="-122"/>
                <a:ea typeface="微软雅黑" panose="020B0503020204020204" pitchFamily="34" charset="-122"/>
              </a:rPr>
              <a:t>的话，就启用它。要记住</a:t>
            </a:r>
            <a:r>
              <a:rPr lang="en-US" altLang="zh-CN" sz="2200" dirty="0">
                <a:solidFill>
                  <a:schemeClr val="tx1"/>
                </a:solidFill>
                <a:latin typeface="微软雅黑" panose="020B0503020204020204" pitchFamily="34" charset="-122"/>
                <a:ea typeface="微软雅黑" panose="020B0503020204020204" pitchFamily="34" charset="-122"/>
              </a:rPr>
              <a:t>GPS</a:t>
            </a:r>
            <a:r>
              <a:rPr lang="zh-CN" altLang="en-US" sz="2200" dirty="0">
                <a:solidFill>
                  <a:schemeClr val="tx1"/>
                </a:solidFill>
                <a:latin typeface="微软雅黑" panose="020B0503020204020204" pitchFamily="34" charset="-122"/>
                <a:ea typeface="微软雅黑" panose="020B0503020204020204" pitchFamily="34" charset="-122"/>
              </a:rPr>
              <a:t>耗费很多的电量，除非需要很高的精度不要启用它。</a:t>
            </a:r>
          </a:p>
          <a:p>
            <a:pPr marL="342900" indent="-342900">
              <a:lnSpc>
                <a:spcPct val="100000"/>
              </a:lnSpc>
              <a:buFont typeface="Arial" panose="020B0604020202020204" pitchFamily="34" charset="0"/>
              <a:buChar char="•"/>
            </a:pPr>
            <a:r>
              <a:rPr lang="en-US" altLang="zh-CN" sz="2200" dirty="0">
                <a:solidFill>
                  <a:schemeClr val="tx1"/>
                </a:solidFill>
                <a:latin typeface="微软雅黑" panose="020B0503020204020204" pitchFamily="34" charset="-122"/>
                <a:ea typeface="微软雅黑" panose="020B0503020204020204" pitchFamily="34" charset="-122"/>
              </a:rPr>
              <a:t>Timeout</a:t>
            </a:r>
            <a:r>
              <a:rPr lang="zh-CN" altLang="en-US" sz="2200" dirty="0" smtClean="0">
                <a:solidFill>
                  <a:schemeClr val="tx1"/>
                </a:solidFill>
                <a:latin typeface="微软雅黑" panose="020B0503020204020204" pitchFamily="34" charset="-122"/>
                <a:ea typeface="微软雅黑" panose="020B0503020204020204" pitchFamily="34" charset="-122"/>
              </a:rPr>
              <a:t>属性：告诉</a:t>
            </a:r>
            <a:r>
              <a:rPr lang="zh-CN" altLang="en-US" sz="2200" dirty="0">
                <a:solidFill>
                  <a:schemeClr val="tx1"/>
                </a:solidFill>
                <a:latin typeface="微软雅黑" panose="020B0503020204020204" pitchFamily="34" charset="-122"/>
                <a:ea typeface="微软雅黑" panose="020B0503020204020204" pitchFamily="34" charset="-122"/>
              </a:rPr>
              <a:t>浏览器要用多长时间来获取到位置并调用成功回调函数，否则调用失败回调函数。</a:t>
            </a:r>
          </a:p>
          <a:p>
            <a:pPr marL="342900" indent="-342900">
              <a:lnSpc>
                <a:spcPct val="100000"/>
              </a:lnSpc>
              <a:buFont typeface="Arial" panose="020B0604020202020204" pitchFamily="34" charset="0"/>
              <a:buChar char="•"/>
            </a:pPr>
            <a:r>
              <a:rPr lang="en-US" altLang="zh-CN" sz="2200" dirty="0" err="1">
                <a:solidFill>
                  <a:schemeClr val="tx1"/>
                </a:solidFill>
                <a:latin typeface="微软雅黑" panose="020B0503020204020204" pitchFamily="34" charset="-122"/>
                <a:ea typeface="微软雅黑" panose="020B0503020204020204" pitchFamily="34" charset="-122"/>
              </a:rPr>
              <a:t>maximumAge</a:t>
            </a:r>
            <a:r>
              <a:rPr lang="zh-CN" altLang="en-US" sz="2200" dirty="0" smtClean="0">
                <a:solidFill>
                  <a:schemeClr val="tx1"/>
                </a:solidFill>
                <a:latin typeface="微软雅黑" panose="020B0503020204020204" pitchFamily="34" charset="-122"/>
                <a:ea typeface="微软雅黑" panose="020B0503020204020204" pitchFamily="34" charset="-122"/>
              </a:rPr>
              <a:t>属性：告诉</a:t>
            </a:r>
            <a:r>
              <a:rPr lang="zh-CN" altLang="en-US" sz="2200" dirty="0">
                <a:solidFill>
                  <a:schemeClr val="tx1"/>
                </a:solidFill>
                <a:latin typeface="微软雅黑" panose="020B0503020204020204" pitchFamily="34" charset="-122"/>
                <a:ea typeface="微软雅黑" panose="020B0503020204020204" pitchFamily="34" charset="-122"/>
              </a:rPr>
              <a:t>浏览器你的应用可以接受的缓存位置的最长时间</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以毫秒为单位</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。值为</a:t>
            </a:r>
            <a:r>
              <a:rPr lang="en-US" altLang="zh-CN" sz="2200" dirty="0">
                <a:solidFill>
                  <a:schemeClr val="tx1"/>
                </a:solidFill>
                <a:latin typeface="微软雅黑" panose="020B0503020204020204" pitchFamily="34" charset="-122"/>
                <a:ea typeface="微软雅黑" panose="020B0503020204020204" pitchFamily="34" charset="-122"/>
              </a:rPr>
              <a:t>0</a:t>
            </a:r>
            <a:r>
              <a:rPr lang="zh-CN" altLang="en-US" sz="2200" dirty="0">
                <a:solidFill>
                  <a:schemeClr val="tx1"/>
                </a:solidFill>
                <a:latin typeface="微软雅黑" panose="020B0503020204020204" pitchFamily="34" charset="-122"/>
                <a:ea typeface="微软雅黑" panose="020B0503020204020204" pitchFamily="34" charset="-122"/>
              </a:rPr>
              <a:t>意味着浏览器必须在每次调用成功回调函数时都获取一个新的位置。</a:t>
            </a:r>
          </a:p>
        </p:txBody>
      </p:sp>
    </p:spTree>
    <p:extLst>
      <p:ext uri="{BB962C8B-B14F-4D97-AF65-F5344CB8AC3E}">
        <p14:creationId xmlns:p14="http://schemas.microsoft.com/office/powerpoint/2010/main" xmlns="" val="1077729994"/>
      </p:ext>
    </p:extLst>
  </p:cSld>
  <p:clrMapOvr>
    <a:masterClrMapping/>
  </p:clrMapOvr>
  <p:transition spd="slow">
    <p:wip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zh-CN" altLang="en-US" sz="4000" b="1" dirty="0" smtClean="0">
                <a:latin typeface="微软雅黑" panose="020B0503020204020204" pitchFamily="34" charset="-122"/>
                <a:ea typeface="微软雅黑" panose="020B0503020204020204" pitchFamily="34" charset="-122"/>
              </a:rPr>
              <a:t>一个完整的例子</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5180908"/>
          </a:xfrm>
        </p:spPr>
        <p:txBody>
          <a:bodyPr>
            <a:noAutofit/>
          </a:bodyPr>
          <a:lstStyle/>
          <a:p>
            <a:pPr>
              <a:lnSpc>
                <a:spcPct val="100000"/>
              </a:lnSpc>
            </a:pPr>
            <a:r>
              <a:rPr lang="en-US" altLang="zh-CN" sz="1000" dirty="0" err="1" smtClean="0">
                <a:solidFill>
                  <a:schemeClr val="accent2"/>
                </a:solidFill>
                <a:latin typeface="微软雅黑" panose="020B0503020204020204" pitchFamily="34" charset="-122"/>
                <a:ea typeface="微软雅黑" panose="020B0503020204020204" pitchFamily="34" charset="-122"/>
              </a:rPr>
              <a:t>navigator.geolocation.getCurrentPosition</a:t>
            </a:r>
            <a:r>
              <a:rPr lang="en-US" altLang="zh-CN" sz="10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function(position) {</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alert("your position is: "</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 </a:t>
            </a:r>
            <a:r>
              <a:rPr lang="en-US" altLang="zh-CN" sz="1000" dirty="0" err="1">
                <a:solidFill>
                  <a:schemeClr val="accent2"/>
                </a:solidFill>
                <a:latin typeface="微软雅黑" panose="020B0503020204020204" pitchFamily="34" charset="-122"/>
                <a:ea typeface="微软雅黑" panose="020B0503020204020204" pitchFamily="34" charset="-122"/>
              </a:rPr>
              <a:t>position.coords.latitude</a:t>
            </a:r>
            <a:r>
              <a:rPr lang="en-US" altLang="zh-CN" sz="1000" dirty="0">
                <a:solidFill>
                  <a:schemeClr val="accent2"/>
                </a:solidFill>
                <a:latin typeface="微软雅黑" panose="020B0503020204020204" pitchFamily="34" charset="-122"/>
                <a:ea typeface="微软雅黑" panose="020B0503020204020204" pitchFamily="34" charset="-122"/>
              </a:rPr>
              <a:t> + ", "</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 </a:t>
            </a:r>
            <a:r>
              <a:rPr lang="en-US" altLang="zh-CN" sz="1000" dirty="0" err="1">
                <a:solidFill>
                  <a:schemeClr val="accent2"/>
                </a:solidFill>
                <a:latin typeface="微软雅黑" panose="020B0503020204020204" pitchFamily="34" charset="-122"/>
                <a:ea typeface="微软雅黑" panose="020B0503020204020204" pitchFamily="34" charset="-122"/>
              </a:rPr>
              <a:t>position.coords.longitude</a:t>
            </a:r>
            <a:r>
              <a:rPr lang="en-US" altLang="zh-CN" sz="10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a:t>
            </a:r>
            <a:r>
              <a:rPr lang="en-US" altLang="zh-CN" sz="1000" dirty="0" smtClean="0">
                <a:solidFill>
                  <a:schemeClr val="accent2"/>
                </a:solidFill>
                <a:latin typeface="微软雅黑" panose="020B0503020204020204" pitchFamily="34" charset="-122"/>
                <a:ea typeface="微软雅黑" panose="020B0503020204020204" pitchFamily="34" charset="-122"/>
              </a:rPr>
              <a:t>} </a:t>
            </a:r>
            <a:r>
              <a:rPr lang="en-US" altLang="zh-CN" sz="10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function(</a:t>
            </a:r>
            <a:r>
              <a:rPr lang="en-US" altLang="zh-CN" sz="1000" dirty="0" err="1">
                <a:solidFill>
                  <a:schemeClr val="accent2"/>
                </a:solidFill>
                <a:latin typeface="微软雅黑" panose="020B0503020204020204" pitchFamily="34" charset="-122"/>
                <a:ea typeface="微软雅黑" panose="020B0503020204020204" pitchFamily="34" charset="-122"/>
              </a:rPr>
              <a:t>errorObject</a:t>
            </a:r>
            <a:r>
              <a:rPr lang="en-US" altLang="zh-CN" sz="10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alert("Error obtaining position");</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a:t>
            </a:r>
            <a:r>
              <a:rPr lang="en-US" altLang="zh-CN" sz="1000" dirty="0" smtClean="0">
                <a:solidFill>
                  <a:schemeClr val="accent2"/>
                </a:solidFill>
                <a:latin typeface="微软雅黑" panose="020B0503020204020204" pitchFamily="34" charset="-122"/>
                <a:ea typeface="微软雅黑" panose="020B0503020204020204" pitchFamily="34" charset="-122"/>
              </a:rPr>
              <a:t>} </a:t>
            </a:r>
            <a:r>
              <a:rPr lang="en-US" altLang="zh-CN" sz="10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a:t>
            </a:r>
            <a:r>
              <a:rPr lang="en-US" altLang="zh-CN" sz="10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000" dirty="0" smtClean="0">
                <a:solidFill>
                  <a:schemeClr val="accent2"/>
                </a:solidFill>
                <a:latin typeface="微软雅黑" panose="020B0503020204020204" pitchFamily="34" charset="-122"/>
                <a:ea typeface="微软雅黑" panose="020B0503020204020204" pitchFamily="34" charset="-122"/>
              </a:rPr>
              <a:t>      </a:t>
            </a:r>
            <a:r>
              <a:rPr lang="en-US" altLang="zh-CN" sz="1000" dirty="0" err="1" smtClean="0">
                <a:solidFill>
                  <a:schemeClr val="accent2"/>
                </a:solidFill>
                <a:latin typeface="微软雅黑" panose="020B0503020204020204" pitchFamily="34" charset="-122"/>
                <a:ea typeface="微软雅黑" panose="020B0503020204020204" pitchFamily="34" charset="-122"/>
              </a:rPr>
              <a:t>enableHighAccuracy</a:t>
            </a:r>
            <a:r>
              <a:rPr lang="en-US" altLang="zh-CN" sz="1000" dirty="0" smtClean="0">
                <a:solidFill>
                  <a:schemeClr val="accent2"/>
                </a:solidFill>
                <a:latin typeface="微软雅黑" panose="020B0503020204020204" pitchFamily="34" charset="-122"/>
                <a:ea typeface="微软雅黑" panose="020B0503020204020204" pitchFamily="34" charset="-122"/>
              </a:rPr>
              <a:t> : true,</a:t>
            </a:r>
          </a:p>
          <a:p>
            <a:pPr>
              <a:lnSpc>
                <a:spcPct val="100000"/>
              </a:lnSpc>
            </a:pPr>
            <a:r>
              <a:rPr lang="en-US" altLang="zh-CN" sz="1000" dirty="0" smtClean="0">
                <a:solidFill>
                  <a:schemeClr val="accent2"/>
                </a:solidFill>
                <a:latin typeface="微软雅黑" panose="020B0503020204020204" pitchFamily="34" charset="-122"/>
                <a:ea typeface="微软雅黑" panose="020B0503020204020204" pitchFamily="34" charset="-122"/>
              </a:rPr>
              <a:t>      </a:t>
            </a:r>
            <a:r>
              <a:rPr lang="en-US" altLang="zh-CN" sz="1000" dirty="0">
                <a:solidFill>
                  <a:schemeClr val="accent2"/>
                </a:solidFill>
                <a:latin typeface="微软雅黑" panose="020B0503020204020204" pitchFamily="34" charset="-122"/>
                <a:ea typeface="微软雅黑" panose="020B0503020204020204" pitchFamily="34" charset="-122"/>
              </a:rPr>
              <a:t>timeout    : 3000,</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a:t>
            </a:r>
            <a:r>
              <a:rPr lang="en-US" altLang="zh-CN" sz="1000" dirty="0" err="1">
                <a:solidFill>
                  <a:schemeClr val="accent2"/>
                </a:solidFill>
                <a:latin typeface="微软雅黑" panose="020B0503020204020204" pitchFamily="34" charset="-122"/>
                <a:ea typeface="微软雅黑" panose="020B0503020204020204" pitchFamily="34" charset="-122"/>
              </a:rPr>
              <a:t>maximumAge</a:t>
            </a:r>
            <a:r>
              <a:rPr lang="en-US" altLang="zh-CN" sz="1000" dirty="0">
                <a:solidFill>
                  <a:schemeClr val="accent2"/>
                </a:solidFill>
                <a:latin typeface="微软雅黑" panose="020B0503020204020204" pitchFamily="34" charset="-122"/>
                <a:ea typeface="微软雅黑" panose="020B0503020204020204" pitchFamily="34" charset="-122"/>
              </a:rPr>
              <a:t> : 60000</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000" dirty="0">
                <a:solidFill>
                  <a:schemeClr val="accent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3582993207"/>
      </p:ext>
    </p:extLst>
  </p:cSld>
  <p:clrMapOvr>
    <a:masterClrMapping/>
  </p:clrMapOvr>
  <p:transition spd="slow">
    <p:wip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zh-CN" altLang="en-US" sz="4000" b="1" dirty="0">
                <a:latin typeface="微软雅黑" panose="020B0503020204020204" pitchFamily="34" charset="-122"/>
                <a:ea typeface="微软雅黑" panose="020B0503020204020204" pitchFamily="34" charset="-122"/>
              </a:rPr>
              <a:t>在地图中显示结果</a:t>
            </a:r>
          </a:p>
        </p:txBody>
      </p:sp>
      <p:sp>
        <p:nvSpPr>
          <p:cNvPr id="4" name="内容占位符 3"/>
          <p:cNvSpPr>
            <a:spLocks noGrp="1"/>
          </p:cNvSpPr>
          <p:nvPr>
            <p:ph idx="1"/>
          </p:nvPr>
        </p:nvSpPr>
        <p:spPr>
          <a:xfrm>
            <a:off x="609441" y="1517072"/>
            <a:ext cx="10969943" cy="518090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如需在地图中显示结果，您需要访问可使用经纬度的地图服务，比如谷歌地图或百度</a:t>
            </a:r>
            <a:r>
              <a:rPr lang="zh-CN" altLang="en-US" sz="2200" dirty="0" smtClean="0">
                <a:solidFill>
                  <a:schemeClr val="tx1"/>
                </a:solidFill>
                <a:latin typeface="微软雅黑" panose="020B0503020204020204" pitchFamily="34" charset="-122"/>
                <a:ea typeface="微软雅黑" panose="020B0503020204020204" pitchFamily="34" charset="-122"/>
              </a:rPr>
              <a:t>地图，例如我们可以使用</a:t>
            </a:r>
            <a:r>
              <a:rPr lang="zh-CN" altLang="en-US" sz="2200" dirty="0">
                <a:solidFill>
                  <a:schemeClr val="tx1"/>
                </a:solidFill>
                <a:latin typeface="微软雅黑" panose="020B0503020204020204" pitchFamily="34" charset="-122"/>
                <a:ea typeface="微软雅黑" panose="020B0503020204020204" pitchFamily="34" charset="-122"/>
              </a:rPr>
              <a:t>返回的经纬度数据在谷歌地图中显示位置（使用静态图像</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endParaRPr>
          </a:p>
          <a:p>
            <a:r>
              <a:rPr lang="en-US" altLang="zh-CN" sz="1800" dirty="0" smtClean="0">
                <a:solidFill>
                  <a:schemeClr val="accent2"/>
                </a:solidFill>
                <a:latin typeface="微软雅黑" panose="020B0503020204020204" pitchFamily="34" charset="-122"/>
                <a:ea typeface="微软雅黑" panose="020B0503020204020204" pitchFamily="34" charset="-122"/>
              </a:rPr>
              <a:t>function </a:t>
            </a:r>
            <a:r>
              <a:rPr lang="en-US" altLang="zh-CN" sz="1800" dirty="0" err="1">
                <a:solidFill>
                  <a:schemeClr val="accent2"/>
                </a:solidFill>
                <a:latin typeface="微软雅黑" panose="020B0503020204020204" pitchFamily="34" charset="-122"/>
                <a:ea typeface="微软雅黑" panose="020B0503020204020204" pitchFamily="34" charset="-122"/>
              </a:rPr>
              <a:t>showPosition</a:t>
            </a:r>
            <a:r>
              <a:rPr lang="en-US" altLang="zh-CN" sz="1800" dirty="0">
                <a:solidFill>
                  <a:schemeClr val="accent2"/>
                </a:solidFill>
                <a:latin typeface="微软雅黑" panose="020B0503020204020204" pitchFamily="34" charset="-122"/>
                <a:ea typeface="微软雅黑" panose="020B0503020204020204" pitchFamily="34" charset="-122"/>
              </a:rPr>
              <a:t>(position){</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var</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latlon</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position.coords.latitude</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position.coords.longitude</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var</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img_url</a:t>
            </a:r>
            <a:r>
              <a:rPr lang="en-US" altLang="zh-CN" sz="1800" dirty="0">
                <a:solidFill>
                  <a:schemeClr val="accent2"/>
                </a:solidFill>
                <a:latin typeface="微软雅黑" panose="020B0503020204020204" pitchFamily="34" charset="-122"/>
                <a:ea typeface="微软雅黑" panose="020B0503020204020204" pitchFamily="34" charset="-122"/>
              </a:rPr>
              <a:t>="http://maps.googleapis.com/maps/</a:t>
            </a:r>
            <a:r>
              <a:rPr lang="en-US" altLang="zh-CN" sz="1800" dirty="0" err="1">
                <a:solidFill>
                  <a:schemeClr val="accent2"/>
                </a:solidFill>
                <a:latin typeface="微软雅黑" panose="020B0503020204020204" pitchFamily="34" charset="-122"/>
                <a:ea typeface="微软雅黑" panose="020B0503020204020204" pitchFamily="34" charset="-122"/>
              </a:rPr>
              <a:t>api</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staticmap?center</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latlon</a:t>
            </a:r>
            <a:r>
              <a:rPr lang="en-US" altLang="zh-CN" sz="1800" dirty="0">
                <a:solidFill>
                  <a:schemeClr val="accent2"/>
                </a:solidFill>
                <a:latin typeface="微软雅黑" panose="020B0503020204020204" pitchFamily="34" charset="-122"/>
                <a:ea typeface="微软雅黑" panose="020B0503020204020204" pitchFamily="34" charset="-122"/>
              </a:rPr>
              <a:t>+"&amp;zoom=14&amp;size=400x300&amp;sensor=false";</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mapholder</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innerHTML</a:t>
            </a:r>
            <a:r>
              <a:rPr lang="en-US" altLang="zh-CN" sz="1800" dirty="0">
                <a:solidFill>
                  <a:schemeClr val="accent2"/>
                </a:solidFill>
                <a:latin typeface="微软雅黑" panose="020B0503020204020204" pitchFamily="34" charset="-122"/>
                <a:ea typeface="微软雅黑" panose="020B0503020204020204" pitchFamily="34" charset="-122"/>
              </a:rPr>
              <a:t>="&lt;</a:t>
            </a:r>
            <a:r>
              <a:rPr lang="en-US" altLang="zh-CN" sz="1800" dirty="0" err="1">
                <a:solidFill>
                  <a:schemeClr val="accent2"/>
                </a:solidFill>
                <a:latin typeface="微软雅黑" panose="020B0503020204020204" pitchFamily="34" charset="-122"/>
                <a:ea typeface="微软雅黑" panose="020B0503020204020204" pitchFamily="34" charset="-122"/>
              </a:rPr>
              <a:t>img</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src</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img_url</a:t>
            </a:r>
            <a:r>
              <a:rPr lang="en-US" altLang="zh-CN" sz="1800" dirty="0">
                <a:solidFill>
                  <a:schemeClr val="accent2"/>
                </a:solidFill>
                <a:latin typeface="微软雅黑" panose="020B0503020204020204" pitchFamily="34" charset="-122"/>
                <a:ea typeface="微软雅黑" panose="020B0503020204020204" pitchFamily="34" charset="-122"/>
              </a:rPr>
              <a:t>+"' /&gt;";</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a:t>
            </a:r>
          </a:p>
          <a:p>
            <a:r>
              <a:rPr lang="zh-CN" altLang="en-US" sz="2200" dirty="0">
                <a:solidFill>
                  <a:schemeClr val="tx1"/>
                </a:solidFill>
                <a:latin typeface="微软雅黑" panose="020B0503020204020204" pitchFamily="34" charset="-122"/>
                <a:ea typeface="微软雅黑" panose="020B0503020204020204" pitchFamily="34" charset="-122"/>
              </a:rPr>
              <a:t>下面我来演示如何使用脚本来显示带有标记、缩放和拖曳选项的交互式</a:t>
            </a:r>
            <a:r>
              <a:rPr lang="zh-CN" altLang="en-US" sz="2200" dirty="0" smtClean="0">
                <a:solidFill>
                  <a:schemeClr val="tx1"/>
                </a:solidFill>
                <a:latin typeface="微软雅黑" panose="020B0503020204020204" pitchFamily="34" charset="-122"/>
                <a:ea typeface="微软雅黑" panose="020B0503020204020204" pitchFamily="34" charset="-122"/>
              </a:rPr>
              <a:t>地图。</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74960326"/>
      </p:ext>
    </p:extLst>
  </p:cSld>
  <p:clrMapOvr>
    <a:masterClrMapping/>
  </p:clrMapOvr>
  <p:transition spd="slow">
    <p:wip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en-US" altLang="zh-CN" sz="4000" b="1" dirty="0" err="1">
                <a:latin typeface="微软雅黑" panose="020B0503020204020204" pitchFamily="34" charset="-122"/>
                <a:ea typeface="微软雅黑" panose="020B0503020204020204" pitchFamily="34" charset="-122"/>
              </a:rPr>
              <a:t>Geolocation</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对象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其他有趣的方法</a:t>
            </a:r>
          </a:p>
        </p:txBody>
      </p:sp>
      <p:sp>
        <p:nvSpPr>
          <p:cNvPr id="4" name="内容占位符 3"/>
          <p:cNvSpPr>
            <a:spLocks noGrp="1"/>
          </p:cNvSpPr>
          <p:nvPr>
            <p:ph idx="1"/>
          </p:nvPr>
        </p:nvSpPr>
        <p:spPr>
          <a:xfrm>
            <a:off x="609441" y="1517072"/>
            <a:ext cx="10969943" cy="5180908"/>
          </a:xfrm>
        </p:spPr>
        <p:txBody>
          <a:bodyPr>
            <a:noAutofit/>
          </a:bodyPr>
          <a:lstStyle/>
          <a:p>
            <a:pPr marL="342900" indent="-342900">
              <a:buFont typeface="Arial" panose="020B0604020202020204" pitchFamily="34" charset="0"/>
              <a:buChar char="•"/>
            </a:pPr>
            <a:r>
              <a:rPr lang="en-US" altLang="zh-CN" sz="2200" dirty="0" err="1">
                <a:solidFill>
                  <a:schemeClr val="tx1"/>
                </a:solidFill>
                <a:latin typeface="微软雅黑" panose="020B0503020204020204" pitchFamily="34" charset="-122"/>
                <a:ea typeface="微软雅黑" panose="020B0503020204020204" pitchFamily="34" charset="-122"/>
              </a:rPr>
              <a:t>watchPosition</a:t>
            </a:r>
            <a:r>
              <a:rPr lang="en-US" altLang="zh-CN" sz="2200" dirty="0">
                <a:solidFill>
                  <a:schemeClr val="tx1"/>
                </a:solidFill>
                <a:latin typeface="微软雅黑" panose="020B0503020204020204" pitchFamily="34" charset="-122"/>
                <a:ea typeface="微软雅黑" panose="020B0503020204020204" pitchFamily="34" charset="-122"/>
              </a:rPr>
              <a:t>() - </a:t>
            </a:r>
            <a:r>
              <a:rPr lang="zh-CN" altLang="en-US" sz="2200" dirty="0">
                <a:solidFill>
                  <a:schemeClr val="tx1"/>
                </a:solidFill>
                <a:latin typeface="微软雅黑" panose="020B0503020204020204" pitchFamily="34" charset="-122"/>
                <a:ea typeface="微软雅黑" panose="020B0503020204020204" pitchFamily="34" charset="-122"/>
              </a:rPr>
              <a:t>返回用户的当前位置，并继续返回用户移动时的更新位置（就像汽车上的 </a:t>
            </a:r>
            <a:r>
              <a:rPr lang="en-US" altLang="zh-CN" sz="2200" dirty="0">
                <a:solidFill>
                  <a:schemeClr val="tx1"/>
                </a:solidFill>
                <a:latin typeface="微软雅黑" panose="020B0503020204020204" pitchFamily="34" charset="-122"/>
                <a:ea typeface="微软雅黑" panose="020B0503020204020204" pitchFamily="34" charset="-122"/>
              </a:rPr>
              <a:t>GPS</a:t>
            </a:r>
            <a:r>
              <a:rPr lang="zh-CN" altLang="en-US" sz="2200" dirty="0">
                <a:solidFill>
                  <a:schemeClr val="tx1"/>
                </a:solidFill>
                <a:latin typeface="微软雅黑" panose="020B0503020204020204" pitchFamily="34" charset="-122"/>
                <a:ea typeface="微软雅黑" panose="020B0503020204020204" pitchFamily="34" charset="-122"/>
              </a:rPr>
              <a:t>）。</a:t>
            </a:r>
          </a:p>
          <a:p>
            <a:pPr marL="342900" indent="-342900">
              <a:buFont typeface="Arial" panose="020B0604020202020204" pitchFamily="34" charset="0"/>
              <a:buChar char="•"/>
            </a:pPr>
            <a:r>
              <a:rPr lang="en-US" altLang="zh-CN" sz="2200" dirty="0" err="1">
                <a:solidFill>
                  <a:schemeClr val="tx1"/>
                </a:solidFill>
                <a:latin typeface="微软雅黑" panose="020B0503020204020204" pitchFamily="34" charset="-122"/>
                <a:ea typeface="微软雅黑" panose="020B0503020204020204" pitchFamily="34" charset="-122"/>
              </a:rPr>
              <a:t>clearWatch</a:t>
            </a:r>
            <a:r>
              <a:rPr lang="en-US" altLang="zh-CN" sz="2200" dirty="0">
                <a:solidFill>
                  <a:schemeClr val="tx1"/>
                </a:solidFill>
                <a:latin typeface="微软雅黑" panose="020B0503020204020204" pitchFamily="34" charset="-122"/>
                <a:ea typeface="微软雅黑" panose="020B0503020204020204" pitchFamily="34" charset="-122"/>
              </a:rPr>
              <a:t>() - </a:t>
            </a:r>
            <a:r>
              <a:rPr lang="zh-CN" altLang="en-US" sz="2200" dirty="0">
                <a:solidFill>
                  <a:schemeClr val="tx1"/>
                </a:solidFill>
                <a:latin typeface="微软雅黑" panose="020B0503020204020204" pitchFamily="34" charset="-122"/>
                <a:ea typeface="微软雅黑" panose="020B0503020204020204" pitchFamily="34" charset="-122"/>
              </a:rPr>
              <a:t>停止 </a:t>
            </a:r>
            <a:r>
              <a:rPr lang="en-US" altLang="zh-CN" sz="2200" dirty="0" err="1">
                <a:solidFill>
                  <a:schemeClr val="tx1"/>
                </a:solidFill>
                <a:latin typeface="微软雅黑" panose="020B0503020204020204" pitchFamily="34" charset="-122"/>
                <a:ea typeface="微软雅黑" panose="020B0503020204020204" pitchFamily="34" charset="-122"/>
              </a:rPr>
              <a:t>watchPosition</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smtClean="0">
                <a:solidFill>
                  <a:schemeClr val="tx1"/>
                </a:solidFill>
                <a:latin typeface="微软雅黑" panose="020B0503020204020204" pitchFamily="34" charset="-122"/>
                <a:ea typeface="微软雅黑" panose="020B0503020204020204" pitchFamily="34" charset="-122"/>
              </a:rPr>
              <a:t>方法</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由于以上方法仅针对移动设备，故不做详细讲解，有兴趣的同学可以自己课后去自学相关知识。</a:t>
            </a:r>
            <a:endParaRPr lang="en-US" altLang="zh-CN"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25380154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a:t>
            </a:r>
            <a:r>
              <a:rPr lang="zh-CN" altLang="en-US" sz="4000" b="1" dirty="0" smtClean="0">
                <a:latin typeface="微软雅黑" panose="020B0503020204020204" pitchFamily="34" charset="-122"/>
                <a:ea typeface="微软雅黑" panose="020B0503020204020204" pitchFamily="34" charset="-122"/>
              </a:rPr>
              <a:t>新增</a:t>
            </a:r>
            <a:r>
              <a:rPr lang="en-US" altLang="zh-CN" sz="4000" b="1" dirty="0" smtClean="0">
                <a:latin typeface="微软雅黑" panose="020B0503020204020204" pitchFamily="34" charset="-122"/>
                <a:ea typeface="微软雅黑" panose="020B0503020204020204" pitchFamily="34" charset="-122"/>
              </a:rPr>
              <a:t>input</a:t>
            </a:r>
            <a:r>
              <a:rPr lang="zh-CN" altLang="en-US" sz="4000" b="1" dirty="0" smtClean="0">
                <a:latin typeface="微软雅黑" panose="020B0503020204020204" pitchFamily="34" charset="-122"/>
                <a:ea typeface="微软雅黑" panose="020B0503020204020204" pitchFamily="34" charset="-122"/>
              </a:rPr>
              <a:t>输入类型</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b="1" dirty="0" smtClean="0">
                <a:solidFill>
                  <a:schemeClr val="tx1"/>
                </a:solidFill>
                <a:latin typeface="微软雅黑" panose="020B0503020204020204" pitchFamily="34" charset="-122"/>
                <a:ea typeface="微软雅黑" panose="020B0503020204020204" pitchFamily="34" charset="-122"/>
              </a:rPr>
              <a:t>HTML5 </a:t>
            </a:r>
            <a:r>
              <a:rPr lang="zh-CN" altLang="en-US" sz="2200" b="1" dirty="0" smtClean="0">
                <a:solidFill>
                  <a:schemeClr val="tx1"/>
                </a:solidFill>
                <a:latin typeface="微软雅黑" panose="020B0503020204020204" pitchFamily="34" charset="-122"/>
                <a:ea typeface="微软雅黑" panose="020B0503020204020204" pitchFamily="34" charset="-122"/>
              </a:rPr>
              <a:t>拥有多个新的表单输入类型。这些新特性提供了更好的输入控制和验证：</a:t>
            </a:r>
            <a:endParaRPr lang="en-US" altLang="zh-CN" sz="2200" b="1"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email-</a:t>
            </a:r>
            <a:r>
              <a:rPr lang="zh-CN" altLang="en-US" sz="2200" dirty="0" smtClean="0">
                <a:solidFill>
                  <a:schemeClr val="tx1"/>
                </a:solidFill>
                <a:latin typeface="微软雅黑" panose="020B0503020204020204" pitchFamily="34" charset="-122"/>
                <a:ea typeface="微软雅黑" panose="020B0503020204020204" pitchFamily="34" charset="-122"/>
              </a:rPr>
              <a:t>输入邮件地址的文本框</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url</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输入</a:t>
            </a:r>
            <a:r>
              <a:rPr lang="en-US" altLang="zh-CN" sz="2200" dirty="0" smtClean="0">
                <a:solidFill>
                  <a:schemeClr val="tx1"/>
                </a:solidFill>
                <a:latin typeface="微软雅黑" panose="020B0503020204020204" pitchFamily="34" charset="-122"/>
                <a:ea typeface="微软雅黑" panose="020B0503020204020204" pitchFamily="34" charset="-122"/>
              </a:rPr>
              <a:t>URL</a:t>
            </a:r>
            <a:r>
              <a:rPr lang="zh-CN" altLang="en-US" sz="2200" dirty="0" smtClean="0">
                <a:solidFill>
                  <a:schemeClr val="tx1"/>
                </a:solidFill>
                <a:latin typeface="微软雅黑" panose="020B0503020204020204" pitchFamily="34" charset="-122"/>
                <a:ea typeface="微软雅黑" panose="020B0503020204020204" pitchFamily="34" charset="-122"/>
              </a:rPr>
              <a:t>地址的文本框</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number-</a:t>
            </a:r>
            <a:r>
              <a:rPr lang="zh-CN" altLang="en-US" sz="2200" dirty="0" smtClean="0">
                <a:solidFill>
                  <a:schemeClr val="tx1"/>
                </a:solidFill>
                <a:latin typeface="微软雅黑" panose="020B0503020204020204" pitchFamily="34" charset="-122"/>
                <a:ea typeface="微软雅黑" panose="020B0503020204020204" pitchFamily="34" charset="-122"/>
              </a:rPr>
              <a:t>输入数字的文本框</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可以设置范围</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range-</a:t>
            </a:r>
            <a:r>
              <a:rPr lang="zh-CN" altLang="en-US" sz="2200" dirty="0" smtClean="0">
                <a:solidFill>
                  <a:schemeClr val="tx1"/>
                </a:solidFill>
                <a:latin typeface="微软雅黑" panose="020B0503020204020204" pitchFamily="34" charset="-122"/>
                <a:ea typeface="微软雅黑" panose="020B0503020204020204" pitchFamily="34" charset="-122"/>
              </a:rPr>
              <a:t>通过滑动条改变一定范围内的数字</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date-</a:t>
            </a:r>
            <a:r>
              <a:rPr lang="zh-CN" altLang="en-US" sz="2200" dirty="0" smtClean="0">
                <a:solidFill>
                  <a:schemeClr val="tx1"/>
                </a:solidFill>
                <a:latin typeface="微软雅黑" panose="020B0503020204020204" pitchFamily="34" charset="-122"/>
                <a:ea typeface="微软雅黑" panose="020B0503020204020204" pitchFamily="34" charset="-122"/>
              </a:rPr>
              <a:t>选择日期</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年、月、日、星期</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的文本框</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search-</a:t>
            </a:r>
            <a:r>
              <a:rPr lang="zh-CN" altLang="en-US" sz="2200" dirty="0" smtClean="0">
                <a:solidFill>
                  <a:schemeClr val="tx1"/>
                </a:solidFill>
                <a:latin typeface="微软雅黑" panose="020B0503020204020204" pitchFamily="34" charset="-122"/>
                <a:ea typeface="微软雅黑" panose="020B0503020204020204" pitchFamily="34" charset="-122"/>
              </a:rPr>
              <a:t>输入搜索关键字操作的文本框</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Color-</a:t>
            </a:r>
            <a:r>
              <a:rPr lang="zh-CN" altLang="en-US" sz="2200" dirty="0" smtClean="0">
                <a:solidFill>
                  <a:schemeClr val="tx1"/>
                </a:solidFill>
                <a:latin typeface="微软雅黑" panose="020B0503020204020204" pitchFamily="34" charset="-122"/>
                <a:ea typeface="微软雅黑" panose="020B0503020204020204" pitchFamily="34" charset="-122"/>
              </a:rPr>
              <a:t>颜色选择器</a:t>
            </a:r>
          </a:p>
          <a:p>
            <a:pPr marL="0" lvl="1" indent="0">
              <a:lnSpc>
                <a:spcPct val="100000"/>
              </a:lnSpc>
            </a:pPr>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b="1"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58812830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latin typeface="微软雅黑" pitchFamily="34" charset="-122"/>
                <a:ea typeface="微软雅黑" pitchFamily="34" charset="-122"/>
              </a:rPr>
              <a:t>浏览器支持</a:t>
            </a:r>
            <a:endParaRPr lang="zh-CN" altLang="en-US" sz="4000" b="1" dirty="0">
              <a:latin typeface="微软雅黑" pitchFamily="34" charset="-122"/>
              <a:ea typeface="微软雅黑" pitchFamily="34" charset="-122"/>
            </a:endParaRPr>
          </a:p>
        </p:txBody>
      </p:sp>
      <p:sp>
        <p:nvSpPr>
          <p:cNvPr id="1025" name="Rectangle 1"/>
          <p:cNvSpPr>
            <a:spLocks noChangeArrowheads="1"/>
          </p:cNvSpPr>
          <p:nvPr/>
        </p:nvSpPr>
        <p:spPr bwMode="auto">
          <a:xfrm>
            <a:off x="838201" y="5242173"/>
            <a:ext cx="8934679" cy="16158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200" b="1" i="0" u="none" strike="noStrike" cap="none" normalizeH="0" baseline="0" dirty="0" smtClean="0">
                <a:ln>
                  <a:noFill/>
                </a:ln>
                <a:solidFill>
                  <a:srgbClr val="000000"/>
                </a:solidFill>
                <a:effectLst/>
                <a:latin typeface="微软雅黑" pitchFamily="34" charset="-122"/>
                <a:ea typeface="微软雅黑" pitchFamily="34" charset="-122"/>
              </a:rPr>
              <a:t>注释：</a:t>
            </a:r>
            <a:r>
              <a:rPr kumimoji="0" lang="zh-CN" altLang="zh-CN" sz="2200" b="0" i="0" u="none" strike="noStrike" cap="none" normalizeH="0" baseline="0" dirty="0" smtClean="0">
                <a:ln>
                  <a:noFill/>
                </a:ln>
                <a:solidFill>
                  <a:srgbClr val="000000"/>
                </a:solidFill>
                <a:effectLst/>
                <a:latin typeface="微软雅黑" pitchFamily="34" charset="-122"/>
                <a:ea typeface="微软雅黑" pitchFamily="34" charset="-122"/>
              </a:rPr>
              <a:t>Opera </a:t>
            </a:r>
            <a:r>
              <a:rPr kumimoji="0" lang="zh-CN" sz="2200" b="0" i="0" u="none" strike="noStrike" cap="none" normalizeH="0" baseline="0" dirty="0" smtClean="0">
                <a:ln>
                  <a:noFill/>
                </a:ln>
                <a:solidFill>
                  <a:srgbClr val="000000"/>
                </a:solidFill>
                <a:effectLst/>
                <a:latin typeface="微软雅黑" pitchFamily="34" charset="-122"/>
                <a:ea typeface="微软雅黑" pitchFamily="34" charset="-122"/>
              </a:rPr>
              <a:t>对新的输入类型的支持最好。</a:t>
            </a:r>
            <a:endParaRPr kumimoji="0" lang="en-US" altLang="zh-CN" sz="2200" b="0" i="0" u="none" strike="noStrike" cap="none" normalizeH="0" baseline="0" dirty="0" smtClean="0">
              <a:ln>
                <a:noFill/>
              </a:ln>
              <a:solidFill>
                <a:srgbClr val="000000"/>
              </a:solidFill>
              <a:effectLst/>
              <a:latin typeface="微软雅黑" pitchFamily="34" charset="-122"/>
              <a:ea typeface="微软雅黑"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sz="2200" b="0" i="0" u="none" strike="noStrike" cap="none" normalizeH="0" baseline="0" dirty="0" smtClean="0">
                <a:ln>
                  <a:noFill/>
                </a:ln>
                <a:solidFill>
                  <a:srgbClr val="000000"/>
                </a:solidFill>
                <a:effectLst/>
                <a:latin typeface="微软雅黑" pitchFamily="34" charset="-122"/>
                <a:ea typeface="微软雅黑" pitchFamily="34" charset="-122"/>
              </a:rPr>
              <a:t>不过您已经可以在所有主流的浏览器中使用它们了。</a:t>
            </a:r>
            <a:endParaRPr kumimoji="0" lang="en-US" altLang="zh-CN" sz="2200" b="0" i="0" u="none" strike="noStrike" cap="none" normalizeH="0" baseline="0" dirty="0" smtClean="0">
              <a:ln>
                <a:noFill/>
              </a:ln>
              <a:solidFill>
                <a:srgbClr val="000000"/>
              </a:solidFill>
              <a:effectLst/>
              <a:latin typeface="微软雅黑" pitchFamily="34" charset="-122"/>
              <a:ea typeface="微软雅黑"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sz="2200" b="0" i="0" u="none" strike="noStrike" cap="none" normalizeH="0" baseline="0" dirty="0" smtClean="0">
                <a:ln>
                  <a:noFill/>
                </a:ln>
                <a:solidFill>
                  <a:srgbClr val="000000"/>
                </a:solidFill>
                <a:effectLst/>
                <a:latin typeface="微软雅黑" pitchFamily="34" charset="-122"/>
                <a:ea typeface="微软雅黑" pitchFamily="34" charset="-122"/>
              </a:rPr>
              <a:t>即使不被支持，仍然可以显示为常规的文本域。</a:t>
            </a:r>
            <a:endParaRPr kumimoji="0" lang="zh-CN" sz="2200" b="0" i="0" u="none" strike="noStrike" cap="none" normalizeH="0" baseline="0" dirty="0" smtClean="0">
              <a:ln>
                <a:noFill/>
              </a:ln>
              <a:solidFill>
                <a:schemeClr val="tx1"/>
              </a:solidFill>
              <a:effectLst/>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862448393"/>
              </p:ext>
            </p:extLst>
          </p:nvPr>
        </p:nvGraphicFramePr>
        <p:xfrm>
          <a:off x="838201" y="1825625"/>
          <a:ext cx="8623963" cy="3234726"/>
        </p:xfrm>
        <a:graphic>
          <a:graphicData uri="http://schemas.openxmlformats.org/drawingml/2006/table">
            <a:tbl>
              <a:tblPr firstRow="1" bandRow="1">
                <a:tableStyleId>{5C22544A-7EE6-4342-B048-85BDC9FD1C3A}</a:tableStyleId>
              </a:tblPr>
              <a:tblGrid>
                <a:gridCol w="1850628"/>
                <a:gridCol w="1354667"/>
                <a:gridCol w="1354667"/>
                <a:gridCol w="1354667"/>
                <a:gridCol w="1354667"/>
                <a:gridCol w="1354667"/>
              </a:tblGrid>
              <a:tr h="370840">
                <a:tc>
                  <a:txBody>
                    <a:bodyPr/>
                    <a:lstStyle/>
                    <a:p>
                      <a:pPr algn="l" fontAlgn="base"/>
                      <a:r>
                        <a:rPr lang="en-US" altLang="en-US" sz="2200" kern="1200" dirty="0" smtClean="0">
                          <a:solidFill>
                            <a:schemeClr val="tx1"/>
                          </a:solidFill>
                          <a:latin typeface="微软雅黑" panose="020B0503020204020204" pitchFamily="34" charset="-122"/>
                          <a:ea typeface="微软雅黑" panose="020B0503020204020204" pitchFamily="34" charset="-122"/>
                          <a:cs typeface="+mn-cs"/>
                        </a:rPr>
                        <a:t>Input type</a:t>
                      </a:r>
                    </a:p>
                  </a:txBody>
                  <a:tcPr marL="35265" marR="88163" marT="29388" marB="29388" anchor="ctr"/>
                </a:tc>
                <a:tc>
                  <a:txBody>
                    <a:bodyPr/>
                    <a:lstStyle/>
                    <a:p>
                      <a:pPr algn="l" fontAlgn="base"/>
                      <a:r>
                        <a:rPr lang="en-US" sz="2200">
                          <a:latin typeface="微软雅黑" pitchFamily="34" charset="-122"/>
                          <a:ea typeface="微软雅黑" pitchFamily="34" charset="-122"/>
                        </a:rPr>
                        <a:t>IE</a:t>
                      </a:r>
                    </a:p>
                  </a:txBody>
                  <a:tcPr marL="35265" marR="88163" marT="29388" marB="29388" anchor="ctr"/>
                </a:tc>
                <a:tc>
                  <a:txBody>
                    <a:bodyPr/>
                    <a:lstStyle/>
                    <a:p>
                      <a:pPr algn="l" fontAlgn="base"/>
                      <a:r>
                        <a:rPr lang="en-US" sz="2200">
                          <a:latin typeface="微软雅黑" pitchFamily="34" charset="-122"/>
                          <a:ea typeface="微软雅黑" pitchFamily="34" charset="-122"/>
                        </a:rPr>
                        <a:t>Firefox</a:t>
                      </a:r>
                    </a:p>
                  </a:txBody>
                  <a:tcPr marL="35265" marR="88163" marT="29388" marB="29388" anchor="ctr"/>
                </a:tc>
                <a:tc>
                  <a:txBody>
                    <a:bodyPr/>
                    <a:lstStyle/>
                    <a:p>
                      <a:pPr algn="l" fontAlgn="base"/>
                      <a:r>
                        <a:rPr lang="en-US" sz="2200">
                          <a:latin typeface="微软雅黑" pitchFamily="34" charset="-122"/>
                          <a:ea typeface="微软雅黑" pitchFamily="34" charset="-122"/>
                        </a:rPr>
                        <a:t>Opera</a:t>
                      </a:r>
                    </a:p>
                  </a:txBody>
                  <a:tcPr marL="35265" marR="88163" marT="29388" marB="29388" anchor="ctr"/>
                </a:tc>
                <a:tc>
                  <a:txBody>
                    <a:bodyPr/>
                    <a:lstStyle/>
                    <a:p>
                      <a:pPr algn="l" fontAlgn="base"/>
                      <a:r>
                        <a:rPr lang="en-US" sz="2200">
                          <a:latin typeface="微软雅黑" pitchFamily="34" charset="-122"/>
                          <a:ea typeface="微软雅黑" pitchFamily="34" charset="-122"/>
                        </a:rPr>
                        <a:t>Chrome</a:t>
                      </a:r>
                    </a:p>
                  </a:txBody>
                  <a:tcPr marL="35265" marR="88163" marT="29388" marB="29388" anchor="ctr"/>
                </a:tc>
                <a:tc>
                  <a:txBody>
                    <a:bodyPr/>
                    <a:lstStyle/>
                    <a:p>
                      <a:pPr algn="l" fontAlgn="base"/>
                      <a:r>
                        <a:rPr lang="en-US" sz="2200" dirty="0">
                          <a:latin typeface="微软雅黑" pitchFamily="34" charset="-122"/>
                          <a:ea typeface="微软雅黑" pitchFamily="34" charset="-122"/>
                        </a:rPr>
                        <a:t>Safari</a:t>
                      </a:r>
                    </a:p>
                  </a:txBody>
                  <a:tcPr marL="35265" marR="88163" marT="29388" marB="29388" anchor="ctr"/>
                </a:tc>
              </a:tr>
              <a:tr h="370840">
                <a:tc>
                  <a:txBody>
                    <a:bodyPr/>
                    <a:lstStyle/>
                    <a:p>
                      <a:pPr algn="l" fontAlgn="t"/>
                      <a:r>
                        <a:rPr lang="en-US" sz="2200" dirty="0">
                          <a:latin typeface="微软雅黑" pitchFamily="34" charset="-122"/>
                          <a:ea typeface="微软雅黑" pitchFamily="34" charset="-122"/>
                        </a:rPr>
                        <a:t>email</a:t>
                      </a: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altLang="zh-CN" sz="2200">
                          <a:latin typeface="微软雅黑" pitchFamily="34" charset="-122"/>
                          <a:ea typeface="微软雅黑" pitchFamily="34" charset="-122"/>
                        </a:rPr>
                        <a:t>4.0</a:t>
                      </a:r>
                    </a:p>
                  </a:txBody>
                  <a:tcPr marL="35265" marR="88163" marT="35265" marB="35265" anchor="ctr"/>
                </a:tc>
                <a:tc>
                  <a:txBody>
                    <a:bodyPr/>
                    <a:lstStyle/>
                    <a:p>
                      <a:pPr algn="l" fontAlgn="t"/>
                      <a:r>
                        <a:rPr lang="en-US" altLang="zh-CN" sz="2200">
                          <a:latin typeface="微软雅黑" pitchFamily="34" charset="-122"/>
                          <a:ea typeface="微软雅黑" pitchFamily="34" charset="-122"/>
                        </a:rPr>
                        <a:t>9.0</a:t>
                      </a:r>
                    </a:p>
                  </a:txBody>
                  <a:tcPr marL="35265" marR="88163" marT="35265" marB="35265" anchor="ctr"/>
                </a:tc>
                <a:tc>
                  <a:txBody>
                    <a:bodyPr/>
                    <a:lstStyle/>
                    <a:p>
                      <a:pPr algn="l" fontAlgn="t"/>
                      <a:r>
                        <a:rPr lang="en-US" altLang="zh-CN" sz="2200">
                          <a:latin typeface="微软雅黑" pitchFamily="34" charset="-122"/>
                          <a:ea typeface="微软雅黑" pitchFamily="34" charset="-122"/>
                        </a:rPr>
                        <a:t>10.0</a:t>
                      </a: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r>
              <a:tr h="370840">
                <a:tc>
                  <a:txBody>
                    <a:bodyPr/>
                    <a:lstStyle/>
                    <a:p>
                      <a:pPr algn="l" fontAlgn="t"/>
                      <a:r>
                        <a:rPr lang="en-US" sz="2200" dirty="0" err="1">
                          <a:latin typeface="微软雅黑" pitchFamily="34" charset="-122"/>
                          <a:ea typeface="微软雅黑" pitchFamily="34" charset="-122"/>
                        </a:rPr>
                        <a:t>url</a:t>
                      </a:r>
                      <a:endParaRPr lang="en-US" sz="2200" dirty="0">
                        <a:latin typeface="微软雅黑" pitchFamily="34" charset="-122"/>
                        <a:ea typeface="微软雅黑" pitchFamily="34" charset="-122"/>
                      </a:endParaRP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altLang="zh-CN" sz="2200">
                          <a:latin typeface="微软雅黑" pitchFamily="34" charset="-122"/>
                          <a:ea typeface="微软雅黑" pitchFamily="34" charset="-122"/>
                        </a:rPr>
                        <a:t>4.0</a:t>
                      </a:r>
                    </a:p>
                  </a:txBody>
                  <a:tcPr marL="35265" marR="88163" marT="35265" marB="35265" anchor="ctr"/>
                </a:tc>
                <a:tc>
                  <a:txBody>
                    <a:bodyPr/>
                    <a:lstStyle/>
                    <a:p>
                      <a:pPr algn="l" fontAlgn="t"/>
                      <a:r>
                        <a:rPr lang="en-US" altLang="zh-CN" sz="2200">
                          <a:latin typeface="微软雅黑" pitchFamily="34" charset="-122"/>
                          <a:ea typeface="微软雅黑" pitchFamily="34" charset="-122"/>
                        </a:rPr>
                        <a:t>9.0</a:t>
                      </a:r>
                    </a:p>
                  </a:txBody>
                  <a:tcPr marL="35265" marR="88163" marT="35265" marB="35265" anchor="ctr"/>
                </a:tc>
                <a:tc>
                  <a:txBody>
                    <a:bodyPr/>
                    <a:lstStyle/>
                    <a:p>
                      <a:pPr algn="l" fontAlgn="t"/>
                      <a:r>
                        <a:rPr lang="en-US" altLang="zh-CN" sz="2200">
                          <a:latin typeface="微软雅黑" pitchFamily="34" charset="-122"/>
                          <a:ea typeface="微软雅黑" pitchFamily="34" charset="-122"/>
                        </a:rPr>
                        <a:t>10.0</a:t>
                      </a: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r>
              <a:tr h="370840">
                <a:tc>
                  <a:txBody>
                    <a:bodyPr/>
                    <a:lstStyle/>
                    <a:p>
                      <a:pPr algn="l" fontAlgn="t"/>
                      <a:r>
                        <a:rPr lang="en-US" sz="2200">
                          <a:latin typeface="微软雅黑" pitchFamily="34" charset="-122"/>
                          <a:ea typeface="微软雅黑" pitchFamily="34" charset="-122"/>
                        </a:rPr>
                        <a:t>number</a:t>
                      </a: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altLang="zh-CN" sz="2200">
                          <a:latin typeface="微软雅黑" pitchFamily="34" charset="-122"/>
                          <a:ea typeface="微软雅黑" pitchFamily="34" charset="-122"/>
                        </a:rPr>
                        <a:t>9.0</a:t>
                      </a:r>
                    </a:p>
                  </a:txBody>
                  <a:tcPr marL="35265" marR="88163" marT="35265" marB="35265" anchor="ctr"/>
                </a:tc>
                <a:tc>
                  <a:txBody>
                    <a:bodyPr/>
                    <a:lstStyle/>
                    <a:p>
                      <a:pPr algn="l" fontAlgn="t"/>
                      <a:r>
                        <a:rPr lang="en-US" altLang="zh-CN" sz="2200">
                          <a:latin typeface="微软雅黑" pitchFamily="34" charset="-122"/>
                          <a:ea typeface="微软雅黑" pitchFamily="34" charset="-122"/>
                        </a:rPr>
                        <a:t>7.0</a:t>
                      </a: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r>
              <a:tr h="370840">
                <a:tc>
                  <a:txBody>
                    <a:bodyPr/>
                    <a:lstStyle/>
                    <a:p>
                      <a:pPr algn="l" fontAlgn="t"/>
                      <a:r>
                        <a:rPr lang="en-US" sz="2200">
                          <a:latin typeface="微软雅黑" pitchFamily="34" charset="-122"/>
                          <a:ea typeface="微软雅黑" pitchFamily="34" charset="-122"/>
                        </a:rPr>
                        <a:t>range</a:t>
                      </a: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c>
                  <a:txBody>
                    <a:bodyPr/>
                    <a:lstStyle/>
                    <a:p>
                      <a:pPr algn="l" fontAlgn="t"/>
                      <a:r>
                        <a:rPr lang="en-US" altLang="zh-CN" sz="2200">
                          <a:latin typeface="微软雅黑" pitchFamily="34" charset="-122"/>
                          <a:ea typeface="微软雅黑" pitchFamily="34" charset="-122"/>
                        </a:rPr>
                        <a:t>9.0</a:t>
                      </a:r>
                    </a:p>
                  </a:txBody>
                  <a:tcPr marL="35265" marR="88163" marT="35265" marB="35265" anchor="ctr"/>
                </a:tc>
                <a:tc>
                  <a:txBody>
                    <a:bodyPr/>
                    <a:lstStyle/>
                    <a:p>
                      <a:pPr algn="l" fontAlgn="t"/>
                      <a:r>
                        <a:rPr lang="en-US" altLang="zh-CN" sz="2200">
                          <a:latin typeface="微软雅黑" pitchFamily="34" charset="-122"/>
                          <a:ea typeface="微软雅黑" pitchFamily="34" charset="-122"/>
                        </a:rPr>
                        <a:t>4.0</a:t>
                      </a:r>
                    </a:p>
                  </a:txBody>
                  <a:tcPr marL="35265" marR="88163" marT="35265" marB="35265" anchor="ctr"/>
                </a:tc>
                <a:tc>
                  <a:txBody>
                    <a:bodyPr/>
                    <a:lstStyle/>
                    <a:p>
                      <a:pPr algn="l" fontAlgn="t"/>
                      <a:r>
                        <a:rPr lang="en-US" altLang="zh-CN" sz="2200" dirty="0">
                          <a:latin typeface="微软雅黑" pitchFamily="34" charset="-122"/>
                          <a:ea typeface="微软雅黑" pitchFamily="34" charset="-122"/>
                        </a:rPr>
                        <a:t>4.0</a:t>
                      </a:r>
                    </a:p>
                  </a:txBody>
                  <a:tcPr marL="35265" marR="88163" marT="35265" marB="35265" anchor="ctr"/>
                </a:tc>
              </a:tr>
              <a:tr h="370840">
                <a:tc>
                  <a:txBody>
                    <a:bodyPr/>
                    <a:lstStyle/>
                    <a:p>
                      <a:pPr algn="l" fontAlgn="t"/>
                      <a:r>
                        <a:rPr lang="en-US" sz="2200" dirty="0">
                          <a:latin typeface="微软雅黑" pitchFamily="34" charset="-122"/>
                          <a:ea typeface="微软雅黑" pitchFamily="34" charset="-122"/>
                        </a:rPr>
                        <a:t>Date pickers</a:t>
                      </a: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altLang="zh-CN" sz="2200">
                          <a:latin typeface="微软雅黑" pitchFamily="34" charset="-122"/>
                          <a:ea typeface="微软雅黑" pitchFamily="34" charset="-122"/>
                        </a:rPr>
                        <a:t>9.0</a:t>
                      </a:r>
                    </a:p>
                  </a:txBody>
                  <a:tcPr marL="35265" marR="88163" marT="35265" marB="35265" anchor="ctr"/>
                </a:tc>
                <a:tc>
                  <a:txBody>
                    <a:bodyPr/>
                    <a:lstStyle/>
                    <a:p>
                      <a:pPr algn="l" fontAlgn="t"/>
                      <a:r>
                        <a:rPr lang="en-US" altLang="zh-CN" sz="2200">
                          <a:latin typeface="微软雅黑" pitchFamily="34" charset="-122"/>
                          <a:ea typeface="微软雅黑" pitchFamily="34" charset="-122"/>
                        </a:rPr>
                        <a:t>10.0</a:t>
                      </a: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r>
              <a:tr h="370840">
                <a:tc>
                  <a:txBody>
                    <a:bodyPr/>
                    <a:lstStyle/>
                    <a:p>
                      <a:pPr algn="l" fontAlgn="t"/>
                      <a:r>
                        <a:rPr lang="en-US" sz="2200">
                          <a:latin typeface="微软雅黑" pitchFamily="34" charset="-122"/>
                          <a:ea typeface="微软雅黑" pitchFamily="34" charset="-122"/>
                        </a:rPr>
                        <a:t>search</a:t>
                      </a: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altLang="zh-CN" sz="2200">
                          <a:latin typeface="微软雅黑" pitchFamily="34" charset="-122"/>
                          <a:ea typeface="微软雅黑" pitchFamily="34" charset="-122"/>
                        </a:rPr>
                        <a:t>4.0</a:t>
                      </a:r>
                    </a:p>
                  </a:txBody>
                  <a:tcPr marL="35265" marR="88163" marT="35265" marB="35265" anchor="ctr"/>
                </a:tc>
                <a:tc>
                  <a:txBody>
                    <a:bodyPr/>
                    <a:lstStyle/>
                    <a:p>
                      <a:pPr algn="l" fontAlgn="t"/>
                      <a:r>
                        <a:rPr lang="en-US" altLang="zh-CN" sz="2200">
                          <a:latin typeface="微软雅黑" pitchFamily="34" charset="-122"/>
                          <a:ea typeface="微软雅黑" pitchFamily="34" charset="-122"/>
                        </a:rPr>
                        <a:t>11.0</a:t>
                      </a:r>
                    </a:p>
                  </a:txBody>
                  <a:tcPr marL="35265" marR="88163" marT="35265" marB="35265" anchor="ctr"/>
                </a:tc>
                <a:tc>
                  <a:txBody>
                    <a:bodyPr/>
                    <a:lstStyle/>
                    <a:p>
                      <a:pPr algn="l" fontAlgn="t"/>
                      <a:r>
                        <a:rPr lang="en-US" altLang="zh-CN" sz="2200">
                          <a:latin typeface="微软雅黑" pitchFamily="34" charset="-122"/>
                          <a:ea typeface="微软雅黑" pitchFamily="34" charset="-122"/>
                        </a:rPr>
                        <a:t>10.0</a:t>
                      </a: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r>
              <a:tr h="370840">
                <a:tc>
                  <a:txBody>
                    <a:bodyPr/>
                    <a:lstStyle/>
                    <a:p>
                      <a:pPr algn="l" fontAlgn="t"/>
                      <a:r>
                        <a:rPr lang="en-US" sz="2200">
                          <a:latin typeface="微软雅黑" pitchFamily="34" charset="-122"/>
                          <a:ea typeface="微软雅黑" pitchFamily="34" charset="-122"/>
                        </a:rPr>
                        <a:t>color</a:t>
                      </a: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altLang="zh-CN" sz="2200">
                          <a:latin typeface="微软雅黑" pitchFamily="34" charset="-122"/>
                          <a:ea typeface="微软雅黑" pitchFamily="34" charset="-122"/>
                        </a:rPr>
                        <a:t>11.0</a:t>
                      </a:r>
                    </a:p>
                  </a:txBody>
                  <a:tcPr marL="35265" marR="88163" marT="35265" marB="35265" anchor="ctr"/>
                </a:tc>
                <a:tc>
                  <a:txBody>
                    <a:bodyPr/>
                    <a:lstStyle/>
                    <a:p>
                      <a:pPr algn="l" fontAlgn="t"/>
                      <a:r>
                        <a:rPr lang="en-US" sz="2200">
                          <a:solidFill>
                            <a:srgbClr val="DD0000"/>
                          </a:solidFill>
                          <a:latin typeface="微软雅黑" pitchFamily="34" charset="-122"/>
                          <a:ea typeface="微软雅黑" pitchFamily="34" charset="-122"/>
                        </a:rPr>
                        <a:t>No</a:t>
                      </a:r>
                      <a:endParaRPr lang="en-US" sz="2200">
                        <a:latin typeface="微软雅黑" pitchFamily="34" charset="-122"/>
                        <a:ea typeface="微软雅黑" pitchFamily="34" charset="-122"/>
                      </a:endParaRPr>
                    </a:p>
                  </a:txBody>
                  <a:tcPr marL="35265" marR="88163" marT="35265" marB="35265" anchor="ctr"/>
                </a:tc>
                <a:tc>
                  <a:txBody>
                    <a:bodyPr/>
                    <a:lstStyle/>
                    <a:p>
                      <a:pPr algn="l" fontAlgn="t"/>
                      <a:r>
                        <a:rPr lang="en-US" sz="2200" dirty="0">
                          <a:solidFill>
                            <a:srgbClr val="DD0000"/>
                          </a:solidFill>
                          <a:latin typeface="微软雅黑" pitchFamily="34" charset="-122"/>
                          <a:ea typeface="微软雅黑" pitchFamily="34" charset="-122"/>
                        </a:rPr>
                        <a:t>No</a:t>
                      </a:r>
                      <a:endParaRPr lang="en-US" sz="2200" dirty="0">
                        <a:latin typeface="微软雅黑" pitchFamily="34" charset="-122"/>
                        <a:ea typeface="微软雅黑" pitchFamily="34" charset="-122"/>
                      </a:endParaRPr>
                    </a:p>
                  </a:txBody>
                  <a:tcPr marL="35265" marR="88163" marT="35265" marB="35265"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Email - </a:t>
            </a:r>
            <a:r>
              <a:rPr lang="zh-CN" altLang="en-US" sz="4000" b="1" dirty="0" smtClean="0">
                <a:latin typeface="微软雅黑" panose="020B0503020204020204" pitchFamily="34" charset="-122"/>
                <a:ea typeface="微软雅黑" panose="020B0503020204020204" pitchFamily="34" charset="-122"/>
              </a:rPr>
              <a:t>输入邮件地址的文本框</a:t>
            </a:r>
            <a:endParaRPr lang="zh-CN" altLang="en-US" sz="4000" b="1" dirty="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031325"/>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email </a:t>
            </a:r>
            <a:r>
              <a:rPr lang="zh-CN" altLang="en-US" sz="2200" dirty="0" smtClean="0">
                <a:latin typeface="微软雅黑" panose="020B0503020204020204" pitchFamily="34" charset="-122"/>
                <a:ea typeface="微软雅黑" panose="020B0503020204020204" pitchFamily="34" charset="-122"/>
              </a:rPr>
              <a:t>类型用于应该包含 </a:t>
            </a:r>
            <a:r>
              <a:rPr lang="en-US" altLang="zh-CN" sz="2200" dirty="0" smtClean="0">
                <a:latin typeface="微软雅黑" panose="020B0503020204020204" pitchFamily="34" charset="-122"/>
                <a:ea typeface="微软雅黑" panose="020B0503020204020204" pitchFamily="34" charset="-122"/>
              </a:rPr>
              <a:t>e-mail </a:t>
            </a:r>
            <a:r>
              <a:rPr lang="zh-CN" altLang="en-US" sz="2200" dirty="0" smtClean="0">
                <a:latin typeface="微软雅黑" panose="020B0503020204020204" pitchFamily="34" charset="-122"/>
                <a:ea typeface="微软雅黑" panose="020B0503020204020204" pitchFamily="34" charset="-122"/>
              </a:rPr>
              <a:t>地址的输入域。</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zh-CN" altLang="en-US" sz="2200" dirty="0" smtClean="0">
                <a:latin typeface="微软雅黑" panose="020B0503020204020204" pitchFamily="34" charset="-122"/>
                <a:ea typeface="微软雅黑" panose="020B0503020204020204" pitchFamily="34" charset="-122"/>
              </a:rPr>
              <a:t>在提交表单时，会自动验证 </a:t>
            </a:r>
            <a:r>
              <a:rPr lang="en-US" altLang="zh-CN" sz="2200" dirty="0" smtClean="0">
                <a:latin typeface="微软雅黑" panose="020B0503020204020204" pitchFamily="34" charset="-122"/>
                <a:ea typeface="微软雅黑" panose="020B0503020204020204" pitchFamily="34" charset="-122"/>
              </a:rPr>
              <a:t>email </a:t>
            </a:r>
            <a:r>
              <a:rPr lang="zh-CN" altLang="en-US" sz="2200" dirty="0" smtClean="0">
                <a:latin typeface="微软雅黑" panose="020B0503020204020204" pitchFamily="34" charset="-122"/>
                <a:ea typeface="微软雅黑" panose="020B0503020204020204" pitchFamily="34" charset="-122"/>
              </a:rPr>
              <a:t>域的值。</a:t>
            </a:r>
          </a:p>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E-mail: &lt;input type="email" name="</a:t>
            </a:r>
            <a:r>
              <a:rPr lang="en-US" altLang="zh-CN" dirty="0" err="1">
                <a:solidFill>
                  <a:schemeClr val="accent2"/>
                </a:solidFill>
                <a:latin typeface="微软雅黑" panose="020B0503020204020204" pitchFamily="34" charset="-122"/>
                <a:ea typeface="微软雅黑" panose="020B0503020204020204" pitchFamily="34" charset="-122"/>
              </a:rPr>
              <a:t>user_email</a:t>
            </a:r>
            <a:r>
              <a:rPr lang="en-US" altLang="zh-CN" dirty="0">
                <a:solidFill>
                  <a:schemeClr val="accent2"/>
                </a:solidFill>
                <a:latin typeface="微软雅黑" panose="020B0503020204020204" pitchFamily="34" charset="-122"/>
                <a:ea typeface="微软雅黑" panose="020B0503020204020204" pitchFamily="34" charset="-122"/>
              </a:rPr>
              <a:t>" /&gt;</a:t>
            </a:r>
            <a:endParaRPr lang="zh-CN" altLang="en-US" dirty="0">
              <a:solidFill>
                <a:schemeClr val="accent2"/>
              </a:solidFill>
              <a:latin typeface="微软雅黑" panose="020B0503020204020204" pitchFamily="34" charset="-122"/>
              <a:ea typeface="微软雅黑" panose="020B0503020204020204" pitchFamily="34" charset="-122"/>
            </a:endParaRPr>
          </a:p>
        </p:txBody>
      </p:sp>
      <p:pic>
        <p:nvPicPr>
          <p:cNvPr id="2049" name="Picture 1"/>
          <p:cNvPicPr>
            <a:picLocks noChangeAspect="1" noChangeArrowheads="1"/>
          </p:cNvPicPr>
          <p:nvPr/>
        </p:nvPicPr>
        <p:blipFill>
          <a:blip r:embed="rId2" cstate="print"/>
          <a:srcRect/>
          <a:stretch>
            <a:fillRect/>
          </a:stretch>
        </p:blipFill>
        <p:spPr bwMode="auto">
          <a:xfrm>
            <a:off x="742145" y="3844830"/>
            <a:ext cx="5541603" cy="1432250"/>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url</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输入</a:t>
            </a:r>
            <a:r>
              <a:rPr lang="en-US" altLang="zh-CN" sz="4000" b="1" dirty="0" smtClean="0">
                <a:latin typeface="微软雅黑" panose="020B0503020204020204" pitchFamily="34" charset="-122"/>
                <a:ea typeface="微软雅黑" panose="020B0503020204020204" pitchFamily="34" charset="-122"/>
              </a:rPr>
              <a:t>URL</a:t>
            </a:r>
            <a:r>
              <a:rPr lang="zh-CN" altLang="en-US" sz="4000" b="1" dirty="0" smtClean="0">
                <a:latin typeface="微软雅黑" panose="020B0503020204020204" pitchFamily="34" charset="-122"/>
                <a:ea typeface="微软雅黑" panose="020B0503020204020204" pitchFamily="34" charset="-122"/>
              </a:rPr>
              <a:t>地址的文本框</a:t>
            </a:r>
            <a:endParaRPr lang="zh-CN" altLang="en-US" sz="4000" b="1" dirty="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031325"/>
          </a:xfrm>
          <a:prstGeom prst="rect">
            <a:avLst/>
          </a:prstGeom>
          <a:noFill/>
        </p:spPr>
        <p:txBody>
          <a:bodyPr wrap="square" rtlCol="0">
            <a:spAutoFit/>
          </a:bodyPr>
          <a:lstStyle/>
          <a:p>
            <a:pPr>
              <a:lnSpc>
                <a:spcPct val="150000"/>
              </a:lnSpc>
            </a:pPr>
            <a:r>
              <a:rPr lang="en-US" altLang="zh-CN" sz="2200" dirty="0" err="1" smtClean="0">
                <a:latin typeface="微软雅黑" panose="020B0503020204020204" pitchFamily="34" charset="-122"/>
                <a:ea typeface="微软雅黑" panose="020B0503020204020204" pitchFamily="34" charset="-122"/>
              </a:rPr>
              <a:t>url</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类型用于应该包含 </a:t>
            </a:r>
            <a:r>
              <a:rPr lang="en-US" altLang="zh-CN" sz="2200" dirty="0" smtClean="0">
                <a:latin typeface="微软雅黑" panose="020B0503020204020204" pitchFamily="34" charset="-122"/>
                <a:ea typeface="微软雅黑" panose="020B0503020204020204" pitchFamily="34" charset="-122"/>
              </a:rPr>
              <a:t>URL </a:t>
            </a:r>
            <a:r>
              <a:rPr lang="zh-CN" altLang="en-US" sz="2200" dirty="0" smtClean="0">
                <a:latin typeface="微软雅黑" panose="020B0503020204020204" pitchFamily="34" charset="-122"/>
                <a:ea typeface="微软雅黑" panose="020B0503020204020204" pitchFamily="34" charset="-122"/>
              </a:rPr>
              <a:t>地址的输入域。</a:t>
            </a:r>
          </a:p>
          <a:p>
            <a:pPr>
              <a:lnSpc>
                <a:spcPct val="150000"/>
              </a:lnSpc>
            </a:pPr>
            <a:r>
              <a:rPr lang="zh-CN" altLang="en-US" sz="2200" dirty="0" smtClean="0">
                <a:latin typeface="微软雅黑" panose="020B0503020204020204" pitchFamily="34" charset="-122"/>
                <a:ea typeface="微软雅黑" panose="020B0503020204020204" pitchFamily="34" charset="-122"/>
              </a:rPr>
              <a:t>在提交表单时，会自动验证 </a:t>
            </a:r>
            <a:r>
              <a:rPr lang="en-US" altLang="zh-CN" sz="2200" dirty="0" err="1" smtClean="0">
                <a:latin typeface="微软雅黑" panose="020B0503020204020204" pitchFamily="34" charset="-122"/>
                <a:ea typeface="微软雅黑" panose="020B0503020204020204" pitchFamily="34" charset="-122"/>
              </a:rPr>
              <a:t>url</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域的值。</a:t>
            </a:r>
          </a:p>
          <a:p>
            <a:pPr>
              <a:lnSpc>
                <a:spcPct val="150000"/>
              </a:lnSpc>
            </a:pPr>
            <a:r>
              <a:rPr lang="zh-CN" altLang="en-US" sz="2200" dirty="0" smtClean="0">
                <a:latin typeface="微软雅黑" panose="020B0503020204020204" pitchFamily="34" charset="-122"/>
                <a:ea typeface="微软雅黑" panose="020B0503020204020204" pitchFamily="34" charset="-122"/>
              </a:rPr>
              <a:t>实例：</a:t>
            </a: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Homepage: &lt;input type="</a:t>
            </a:r>
            <a:r>
              <a:rPr lang="en-US" altLang="zh-CN" dirty="0" err="1">
                <a:solidFill>
                  <a:schemeClr val="accent2"/>
                </a:solidFill>
                <a:latin typeface="微软雅黑" panose="020B0503020204020204" pitchFamily="34" charset="-122"/>
                <a:ea typeface="微软雅黑" panose="020B0503020204020204" pitchFamily="34" charset="-122"/>
              </a:rPr>
              <a:t>url</a:t>
            </a:r>
            <a:r>
              <a:rPr lang="en-US" altLang="zh-CN" dirty="0">
                <a:solidFill>
                  <a:schemeClr val="accent2"/>
                </a:solidFill>
                <a:latin typeface="微软雅黑" panose="020B0503020204020204" pitchFamily="34" charset="-122"/>
                <a:ea typeface="微软雅黑" panose="020B0503020204020204" pitchFamily="34" charset="-122"/>
              </a:rPr>
              <a:t>" name="</a:t>
            </a:r>
            <a:r>
              <a:rPr lang="en-US" altLang="zh-CN" dirty="0" err="1">
                <a:solidFill>
                  <a:schemeClr val="accent2"/>
                </a:solidFill>
                <a:latin typeface="微软雅黑" panose="020B0503020204020204" pitchFamily="34" charset="-122"/>
                <a:ea typeface="微软雅黑" panose="020B0503020204020204" pitchFamily="34" charset="-122"/>
              </a:rPr>
              <a:t>user_url</a:t>
            </a:r>
            <a:r>
              <a:rPr lang="en-US" altLang="zh-CN" dirty="0">
                <a:solidFill>
                  <a:schemeClr val="accent2"/>
                </a:solidFill>
                <a:latin typeface="微软雅黑" panose="020B0503020204020204" pitchFamily="34" charset="-122"/>
                <a:ea typeface="微软雅黑" panose="020B0503020204020204" pitchFamily="34" charset="-122"/>
              </a:rPr>
              <a:t>" /&gt;</a:t>
            </a:r>
          </a:p>
        </p:txBody>
      </p:sp>
      <p:pic>
        <p:nvPicPr>
          <p:cNvPr id="34818" name="Picture 2"/>
          <p:cNvPicPr>
            <a:picLocks noChangeAspect="1" noChangeArrowheads="1"/>
          </p:cNvPicPr>
          <p:nvPr/>
        </p:nvPicPr>
        <p:blipFill>
          <a:blip r:embed="rId2" cstate="print"/>
          <a:srcRect/>
          <a:stretch>
            <a:fillRect/>
          </a:stretch>
        </p:blipFill>
        <p:spPr bwMode="auto">
          <a:xfrm>
            <a:off x="745815" y="4121396"/>
            <a:ext cx="5478711" cy="1513350"/>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number-</a:t>
            </a:r>
            <a:r>
              <a:rPr lang="zh-CN" altLang="en-US" sz="4000" b="1" dirty="0" smtClean="0">
                <a:latin typeface="微软雅黑" panose="020B0503020204020204" pitchFamily="34" charset="-122"/>
                <a:ea typeface="微软雅黑" panose="020B0503020204020204" pitchFamily="34" charset="-122"/>
              </a:rPr>
              <a:t>输入数字的文本框</a:t>
            </a:r>
          </a:p>
        </p:txBody>
      </p:sp>
      <p:sp>
        <p:nvSpPr>
          <p:cNvPr id="10" name="TextBox 3"/>
          <p:cNvSpPr txBox="1"/>
          <p:nvPr/>
        </p:nvSpPr>
        <p:spPr>
          <a:xfrm>
            <a:off x="604433" y="1561471"/>
            <a:ext cx="11152137" cy="2031325"/>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number </a:t>
            </a:r>
            <a:r>
              <a:rPr lang="zh-CN" altLang="en-US" sz="2200" dirty="0" smtClean="0">
                <a:latin typeface="微软雅黑" panose="020B0503020204020204" pitchFamily="34" charset="-122"/>
                <a:ea typeface="微软雅黑" panose="020B0503020204020204" pitchFamily="34" charset="-122"/>
              </a:rPr>
              <a:t>类型用于应该包含数值的输入域。</a:t>
            </a:r>
          </a:p>
          <a:p>
            <a:pPr>
              <a:lnSpc>
                <a:spcPct val="150000"/>
              </a:lnSpc>
            </a:pPr>
            <a:r>
              <a:rPr lang="zh-CN" altLang="en-US" sz="2200" dirty="0" smtClean="0">
                <a:latin typeface="微软雅黑" panose="020B0503020204020204" pitchFamily="34" charset="-122"/>
                <a:ea typeface="微软雅黑" panose="020B0503020204020204" pitchFamily="34" charset="-122"/>
              </a:rPr>
              <a:t>您还能够设定对所接受的数字的限定：</a:t>
            </a:r>
          </a:p>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Points: &lt;input type="number" name="points" min="1" max="10" /&gt;</a:t>
            </a:r>
          </a:p>
        </p:txBody>
      </p:sp>
      <p:pic>
        <p:nvPicPr>
          <p:cNvPr id="35842" name="Picture 2"/>
          <p:cNvPicPr>
            <a:picLocks noChangeAspect="1" noChangeArrowheads="1"/>
          </p:cNvPicPr>
          <p:nvPr/>
        </p:nvPicPr>
        <p:blipFill>
          <a:blip r:embed="rId2" cstate="print"/>
          <a:srcRect/>
          <a:stretch>
            <a:fillRect/>
          </a:stretch>
        </p:blipFill>
        <p:spPr bwMode="auto">
          <a:xfrm>
            <a:off x="822937" y="4326244"/>
            <a:ext cx="5322186" cy="1358460"/>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dirty="0"/>
              <a:t>HTML5</a:t>
            </a:r>
            <a:r>
              <a:rPr lang="zh-CN" altLang="en-US" sz="4000" dirty="0"/>
              <a:t>进阶</a:t>
            </a:r>
            <a:r>
              <a:rPr lang="en-US" altLang="zh-CN" sz="4000" dirty="0" smtClean="0">
                <a:latin typeface="微软雅黑" panose="020B0503020204020204" pitchFamily="34" charset="-122"/>
                <a:ea typeface="微软雅黑" panose="020B0503020204020204" pitchFamily="34" charset="-122"/>
              </a:rPr>
              <a:t>–</a:t>
            </a:r>
            <a:r>
              <a:rPr lang="en-US" altLang="zh-CN" sz="4000" b="1" dirty="0">
                <a:latin typeface="微软雅黑" panose="020B0503020204020204" pitchFamily="34" charset="-122"/>
                <a:ea typeface="微软雅黑" panose="020B0503020204020204" pitchFamily="34" charset="-122"/>
              </a:rPr>
              <a:t> HTML5</a:t>
            </a:r>
            <a:r>
              <a:rPr lang="zh-CN" altLang="en-US" sz="4000" b="1" dirty="0">
                <a:latin typeface="微软雅黑" panose="020B0503020204020204" pitchFamily="34" charset="-122"/>
                <a:ea typeface="微软雅黑" panose="020B0503020204020204" pitchFamily="34" charset="-122"/>
              </a:rPr>
              <a:t>新特性 </a:t>
            </a:r>
            <a:r>
              <a:rPr lang="en-US" altLang="zh-CN" sz="4000" b="1" dirty="0" smtClean="0">
                <a:latin typeface="微软雅黑" panose="020B0503020204020204" pitchFamily="34" charset="-122"/>
                <a:ea typeface="微软雅黑" panose="020B0503020204020204" pitchFamily="34" charset="-122"/>
              </a:rPr>
              <a:t>Day1</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p14="http://schemas.microsoft.com/office/powerpoint/2010/main" xmlns="" val="2505281047"/>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4644656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number-</a:t>
            </a:r>
            <a:r>
              <a:rPr lang="zh-CN" altLang="en-US" sz="4000" b="1" dirty="0" smtClean="0">
                <a:latin typeface="微软雅黑" panose="020B0503020204020204" pitchFamily="34" charset="-122"/>
                <a:ea typeface="微软雅黑" panose="020B0503020204020204" pitchFamily="34" charset="-122"/>
              </a:rPr>
              <a:t>输入数字的文本框</a:t>
            </a:r>
          </a:p>
        </p:txBody>
      </p:sp>
      <p:sp>
        <p:nvSpPr>
          <p:cNvPr id="10" name="TextBox 3"/>
          <p:cNvSpPr txBox="1"/>
          <p:nvPr/>
        </p:nvSpPr>
        <p:spPr>
          <a:xfrm>
            <a:off x="604433" y="1561471"/>
            <a:ext cx="11152137" cy="540341"/>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下面的属性来规定对数字类型的限定：</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2439380017"/>
              </p:ext>
            </p:extLst>
          </p:nvPr>
        </p:nvGraphicFramePr>
        <p:xfrm>
          <a:off x="764032" y="2365586"/>
          <a:ext cx="10868152" cy="2228850"/>
        </p:xfrm>
        <a:graphic>
          <a:graphicData uri="http://schemas.openxmlformats.org/drawingml/2006/table">
            <a:tbl>
              <a:tblPr firstRow="1" bandRow="1">
                <a:tableStyleId>{5C22544A-7EE6-4342-B048-85BDC9FD1C3A}</a:tableStyleId>
              </a:tblPr>
              <a:tblGrid>
                <a:gridCol w="981964"/>
                <a:gridCol w="1330325"/>
                <a:gridCol w="8555863"/>
              </a:tblGrid>
              <a:tr h="370840">
                <a:tc>
                  <a:txBody>
                    <a:bodyPr/>
                    <a:lstStyle/>
                    <a:p>
                      <a:pPr algn="l" fontAlgn="base"/>
                      <a:r>
                        <a:rPr lang="zh-CN" altLang="en-US" sz="2200" dirty="0">
                          <a:latin typeface="微软雅黑" pitchFamily="34" charset="-122"/>
                          <a:ea typeface="微软雅黑" pitchFamily="34" charset="-122"/>
                        </a:rPr>
                        <a:t>属性</a:t>
                      </a:r>
                    </a:p>
                  </a:txBody>
                  <a:tcPr marL="57150" marR="142875" marT="47625" marB="47625" anchor="ctr"/>
                </a:tc>
                <a:tc>
                  <a:txBody>
                    <a:bodyPr/>
                    <a:lstStyle/>
                    <a:p>
                      <a:pPr algn="l" fontAlgn="base"/>
                      <a:r>
                        <a:rPr lang="zh-CN" altLang="en-US" sz="2200" dirty="0">
                          <a:latin typeface="微软雅黑" pitchFamily="34" charset="-122"/>
                          <a:ea typeface="微软雅黑" pitchFamily="34" charset="-122"/>
                        </a:rPr>
                        <a:t>值</a:t>
                      </a:r>
                    </a:p>
                  </a:txBody>
                  <a:tcPr marL="57150" marR="142875" marT="47625" marB="47625" anchor="ctr"/>
                </a:tc>
                <a:tc>
                  <a:txBody>
                    <a:bodyPr/>
                    <a:lstStyle/>
                    <a:p>
                      <a:pPr algn="l" fontAlgn="base"/>
                      <a:r>
                        <a:rPr lang="zh-CN" altLang="en-US" sz="2200" dirty="0">
                          <a:latin typeface="微软雅黑" pitchFamily="34" charset="-122"/>
                          <a:ea typeface="微软雅黑" pitchFamily="34" charset="-122"/>
                        </a:rPr>
                        <a:t>描述</a:t>
                      </a:r>
                    </a:p>
                  </a:txBody>
                  <a:tcPr marL="57150" marR="142875" marT="47625" marB="47625" anchor="ctr"/>
                </a:tc>
              </a:tr>
              <a:tr h="370840">
                <a:tc>
                  <a:txBody>
                    <a:bodyPr/>
                    <a:lstStyle/>
                    <a:p>
                      <a:pPr fontAlgn="t"/>
                      <a:r>
                        <a:rPr lang="en-US" sz="2200" i="0" dirty="0">
                          <a:latin typeface="微软雅黑" pitchFamily="34" charset="-122"/>
                          <a:ea typeface="微软雅黑" pitchFamily="34" charset="-122"/>
                        </a:rPr>
                        <a:t>max</a:t>
                      </a:r>
                    </a:p>
                  </a:txBody>
                  <a:tcPr marL="57150" marR="142875" marT="57150" marB="57150" anchor="ctr"/>
                </a:tc>
                <a:tc>
                  <a:txBody>
                    <a:bodyPr/>
                    <a:lstStyle/>
                    <a:p>
                      <a:pPr fontAlgn="t"/>
                      <a:r>
                        <a:rPr lang="en-US" sz="2200" i="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规定允许的最大值</a:t>
                      </a:r>
                    </a:p>
                  </a:txBody>
                  <a:tcPr marL="57150" marR="142875" marT="57150" marB="57150" anchor="ctr"/>
                </a:tc>
              </a:tr>
              <a:tr h="370840">
                <a:tc>
                  <a:txBody>
                    <a:bodyPr/>
                    <a:lstStyle/>
                    <a:p>
                      <a:pPr fontAlgn="t"/>
                      <a:r>
                        <a:rPr lang="en-US" sz="2200" i="0">
                          <a:latin typeface="微软雅黑" pitchFamily="34" charset="-122"/>
                          <a:ea typeface="微软雅黑" pitchFamily="34" charset="-122"/>
                        </a:rPr>
                        <a:t>min</a:t>
                      </a:r>
                    </a:p>
                  </a:txBody>
                  <a:tcPr marL="57150" marR="142875" marT="57150" marB="57150" anchor="ctr"/>
                </a:tc>
                <a:tc>
                  <a:txBody>
                    <a:bodyPr/>
                    <a:lstStyle/>
                    <a:p>
                      <a:pPr fontAlgn="t"/>
                      <a:r>
                        <a:rPr lang="en-US" sz="2200" i="0" dirty="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规定允许的最小值</a:t>
                      </a:r>
                    </a:p>
                  </a:txBody>
                  <a:tcPr marL="57150" marR="142875" marT="57150" marB="57150" anchor="ctr"/>
                </a:tc>
              </a:tr>
              <a:tr h="370840">
                <a:tc>
                  <a:txBody>
                    <a:bodyPr/>
                    <a:lstStyle/>
                    <a:p>
                      <a:pPr fontAlgn="t"/>
                      <a:r>
                        <a:rPr lang="en-US" sz="2200" i="0">
                          <a:latin typeface="微软雅黑" pitchFamily="34" charset="-122"/>
                          <a:ea typeface="微软雅黑" pitchFamily="34" charset="-122"/>
                        </a:rPr>
                        <a:t>step</a:t>
                      </a:r>
                    </a:p>
                  </a:txBody>
                  <a:tcPr marL="57150" marR="142875" marT="57150" marB="57150" anchor="ctr"/>
                </a:tc>
                <a:tc>
                  <a:txBody>
                    <a:bodyPr/>
                    <a:lstStyle/>
                    <a:p>
                      <a:pPr fontAlgn="t"/>
                      <a:r>
                        <a:rPr lang="en-US" sz="2200" i="0" dirty="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规定合法的数字间隔（如果 </a:t>
                      </a:r>
                      <a:r>
                        <a:rPr lang="en-US" altLang="zh-CN" sz="2200" i="0" dirty="0">
                          <a:latin typeface="微软雅黑" pitchFamily="34" charset="-122"/>
                          <a:ea typeface="微软雅黑" pitchFamily="34" charset="-122"/>
                        </a:rPr>
                        <a:t>step="3"</a:t>
                      </a:r>
                      <a:r>
                        <a:rPr lang="zh-CN" altLang="en-US" sz="2200" i="0" dirty="0">
                          <a:latin typeface="微软雅黑" pitchFamily="34" charset="-122"/>
                          <a:ea typeface="微软雅黑" pitchFamily="34" charset="-122"/>
                        </a:rPr>
                        <a:t>，则合法的数是 </a:t>
                      </a:r>
                      <a:r>
                        <a:rPr lang="en-US" altLang="zh-CN" sz="2200" i="0" dirty="0">
                          <a:latin typeface="微软雅黑" pitchFamily="34" charset="-122"/>
                          <a:ea typeface="微软雅黑" pitchFamily="34" charset="-122"/>
                        </a:rPr>
                        <a:t>-3,0,3,6 </a:t>
                      </a:r>
                      <a:r>
                        <a:rPr lang="zh-CN" altLang="en-US" sz="2200" i="0" dirty="0">
                          <a:latin typeface="微软雅黑" pitchFamily="34" charset="-122"/>
                          <a:ea typeface="微软雅黑" pitchFamily="34" charset="-122"/>
                        </a:rPr>
                        <a:t>等）</a:t>
                      </a:r>
                    </a:p>
                  </a:txBody>
                  <a:tcPr marL="57150" marR="142875" marT="57150" marB="57150" anchor="ctr"/>
                </a:tc>
              </a:tr>
              <a:tr h="370840">
                <a:tc>
                  <a:txBody>
                    <a:bodyPr/>
                    <a:lstStyle/>
                    <a:p>
                      <a:pPr fontAlgn="t"/>
                      <a:r>
                        <a:rPr lang="en-US" sz="2200" i="0">
                          <a:latin typeface="微软雅黑" pitchFamily="34" charset="-122"/>
                          <a:ea typeface="微软雅黑" pitchFamily="34" charset="-122"/>
                        </a:rPr>
                        <a:t>value</a:t>
                      </a:r>
                    </a:p>
                  </a:txBody>
                  <a:tcPr marL="57150" marR="142875" marT="57150" marB="57150" anchor="ctr"/>
                </a:tc>
                <a:tc>
                  <a:txBody>
                    <a:bodyPr/>
                    <a:lstStyle/>
                    <a:p>
                      <a:pPr fontAlgn="t"/>
                      <a:r>
                        <a:rPr lang="en-US" sz="2200" i="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规定默认值</a:t>
                      </a:r>
                    </a:p>
                  </a:txBody>
                  <a:tcPr marL="57150" marR="142875" marT="57150" marB="57150" anchor="ctr"/>
                </a:tc>
              </a:tr>
            </a:tbl>
          </a:graphicData>
        </a:graphic>
      </p:graphicFrame>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range-</a:t>
            </a:r>
            <a:r>
              <a:rPr lang="zh-CN" altLang="en-US" sz="4000" b="1" dirty="0" smtClean="0">
                <a:latin typeface="微软雅黑" panose="020B0503020204020204" pitchFamily="34" charset="-122"/>
                <a:ea typeface="微软雅黑" panose="020B0503020204020204" pitchFamily="34" charset="-122"/>
              </a:rPr>
              <a:t>通过滑动条改变一定范围内的数字</a:t>
            </a:r>
          </a:p>
        </p:txBody>
      </p:sp>
      <p:sp>
        <p:nvSpPr>
          <p:cNvPr id="10" name="TextBox 3"/>
          <p:cNvSpPr txBox="1"/>
          <p:nvPr/>
        </p:nvSpPr>
        <p:spPr>
          <a:xfrm>
            <a:off x="604433" y="1561471"/>
            <a:ext cx="11152137" cy="2631490"/>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range </a:t>
            </a:r>
            <a:r>
              <a:rPr lang="zh-CN" altLang="en-US" sz="2200" dirty="0" smtClean="0">
                <a:latin typeface="微软雅黑" panose="020B0503020204020204" pitchFamily="34" charset="-122"/>
                <a:ea typeface="微软雅黑" panose="020B0503020204020204" pitchFamily="34" charset="-122"/>
              </a:rPr>
              <a:t>类型用于应该包含一定范围内数字值的输入域。</a:t>
            </a:r>
          </a:p>
          <a:p>
            <a:pPr>
              <a:lnSpc>
                <a:spcPct val="150000"/>
              </a:lnSpc>
            </a:pPr>
            <a:r>
              <a:rPr lang="en-US" altLang="zh-CN" sz="2200" dirty="0" smtClean="0">
                <a:latin typeface="微软雅黑" panose="020B0503020204020204" pitchFamily="34" charset="-122"/>
                <a:ea typeface="微软雅黑" panose="020B0503020204020204" pitchFamily="34" charset="-122"/>
              </a:rPr>
              <a:t>range </a:t>
            </a:r>
            <a:r>
              <a:rPr lang="zh-CN" altLang="en-US" sz="2200" dirty="0" smtClean="0">
                <a:latin typeface="微软雅黑" panose="020B0503020204020204" pitchFamily="34" charset="-122"/>
                <a:ea typeface="微软雅黑" panose="020B0503020204020204" pitchFamily="34" charset="-122"/>
              </a:rPr>
              <a:t>类型显示为滑动条。</a:t>
            </a:r>
          </a:p>
          <a:p>
            <a:pPr>
              <a:lnSpc>
                <a:spcPct val="150000"/>
              </a:lnSpc>
            </a:pPr>
            <a:r>
              <a:rPr lang="zh-CN" altLang="en-US" sz="2200" dirty="0" smtClean="0">
                <a:latin typeface="微软雅黑" panose="020B0503020204020204" pitchFamily="34" charset="-122"/>
                <a:ea typeface="微软雅黑" panose="020B0503020204020204" pitchFamily="34" charset="-122"/>
              </a:rPr>
              <a:t>您还能够设定对所接受的数字的限定：</a:t>
            </a:r>
          </a:p>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&lt;input type="range" name="points" min="1" max="10" /&gt;</a:t>
            </a:r>
          </a:p>
        </p:txBody>
      </p:sp>
      <p:pic>
        <p:nvPicPr>
          <p:cNvPr id="39938" name="Picture 2"/>
          <p:cNvPicPr>
            <a:picLocks noChangeAspect="1" noChangeArrowheads="1"/>
          </p:cNvPicPr>
          <p:nvPr/>
        </p:nvPicPr>
        <p:blipFill>
          <a:blip r:embed="rId2" cstate="print"/>
          <a:srcRect/>
          <a:stretch>
            <a:fillRect/>
          </a:stretch>
        </p:blipFill>
        <p:spPr bwMode="auto">
          <a:xfrm>
            <a:off x="795509" y="4599830"/>
            <a:ext cx="4228183" cy="656650"/>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range-</a:t>
            </a:r>
            <a:r>
              <a:rPr lang="zh-CN" altLang="en-US" sz="4000" b="1" dirty="0" smtClean="0">
                <a:latin typeface="微软雅黑" panose="020B0503020204020204" pitchFamily="34" charset="-122"/>
                <a:ea typeface="微软雅黑" panose="020B0503020204020204" pitchFamily="34" charset="-122"/>
              </a:rPr>
              <a:t>通过滑动条改变一定范围内的数字</a:t>
            </a:r>
          </a:p>
        </p:txBody>
      </p:sp>
      <p:sp>
        <p:nvSpPr>
          <p:cNvPr id="5" name="TextBox 3"/>
          <p:cNvSpPr txBox="1"/>
          <p:nvPr/>
        </p:nvSpPr>
        <p:spPr>
          <a:xfrm>
            <a:off x="604433" y="1561471"/>
            <a:ext cx="11152137" cy="540341"/>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下面的属性来规定对数字类型的限定：</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xmlns="" val="1369015857"/>
              </p:ext>
            </p:extLst>
          </p:nvPr>
        </p:nvGraphicFramePr>
        <p:xfrm>
          <a:off x="764032" y="2365586"/>
          <a:ext cx="10868152" cy="2228850"/>
        </p:xfrm>
        <a:graphic>
          <a:graphicData uri="http://schemas.openxmlformats.org/drawingml/2006/table">
            <a:tbl>
              <a:tblPr firstRow="1" bandRow="1">
                <a:tableStyleId>{5C22544A-7EE6-4342-B048-85BDC9FD1C3A}</a:tableStyleId>
              </a:tblPr>
              <a:tblGrid>
                <a:gridCol w="981964"/>
                <a:gridCol w="1330325"/>
                <a:gridCol w="8555863"/>
              </a:tblGrid>
              <a:tr h="370840">
                <a:tc>
                  <a:txBody>
                    <a:bodyPr/>
                    <a:lstStyle/>
                    <a:p>
                      <a:pPr algn="l" fontAlgn="base"/>
                      <a:r>
                        <a:rPr lang="zh-CN" altLang="en-US" sz="2200" i="0" dirty="0">
                          <a:latin typeface="微软雅黑" pitchFamily="34" charset="-122"/>
                          <a:ea typeface="微软雅黑" pitchFamily="34" charset="-122"/>
                        </a:rPr>
                        <a:t>属性</a:t>
                      </a:r>
                    </a:p>
                  </a:txBody>
                  <a:tcPr marL="57150" marR="142875" marT="47625" marB="47625" anchor="ctr"/>
                </a:tc>
                <a:tc>
                  <a:txBody>
                    <a:bodyPr/>
                    <a:lstStyle/>
                    <a:p>
                      <a:pPr algn="l" fontAlgn="base"/>
                      <a:r>
                        <a:rPr lang="zh-CN" altLang="en-US" sz="2200" i="0" dirty="0">
                          <a:latin typeface="微软雅黑" pitchFamily="34" charset="-122"/>
                          <a:ea typeface="微软雅黑" pitchFamily="34" charset="-122"/>
                        </a:rPr>
                        <a:t>值</a:t>
                      </a:r>
                    </a:p>
                  </a:txBody>
                  <a:tcPr marL="57150" marR="142875" marT="47625" marB="47625" anchor="ctr"/>
                </a:tc>
                <a:tc>
                  <a:txBody>
                    <a:bodyPr/>
                    <a:lstStyle/>
                    <a:p>
                      <a:pPr algn="l" fontAlgn="base"/>
                      <a:r>
                        <a:rPr lang="zh-CN" altLang="en-US" sz="2200" i="0" dirty="0">
                          <a:latin typeface="微软雅黑" pitchFamily="34" charset="-122"/>
                          <a:ea typeface="微软雅黑" pitchFamily="34" charset="-122"/>
                        </a:rPr>
                        <a:t>描述</a:t>
                      </a:r>
                    </a:p>
                  </a:txBody>
                  <a:tcPr marL="57150" marR="142875" marT="47625" marB="47625" anchor="ctr"/>
                </a:tc>
              </a:tr>
              <a:tr h="370840">
                <a:tc>
                  <a:txBody>
                    <a:bodyPr/>
                    <a:lstStyle/>
                    <a:p>
                      <a:pPr fontAlgn="t"/>
                      <a:r>
                        <a:rPr lang="en-US" sz="2200" i="0" dirty="0">
                          <a:latin typeface="微软雅黑" pitchFamily="34" charset="-122"/>
                          <a:ea typeface="微软雅黑" pitchFamily="34" charset="-122"/>
                        </a:rPr>
                        <a:t>max</a:t>
                      </a:r>
                    </a:p>
                  </a:txBody>
                  <a:tcPr marL="57150" marR="142875" marT="57150" marB="57150" anchor="ctr"/>
                </a:tc>
                <a:tc>
                  <a:txBody>
                    <a:bodyPr/>
                    <a:lstStyle/>
                    <a:p>
                      <a:pPr fontAlgn="t"/>
                      <a:r>
                        <a:rPr lang="en-US" sz="2200" i="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规定允许的最大值</a:t>
                      </a:r>
                    </a:p>
                  </a:txBody>
                  <a:tcPr marL="57150" marR="142875" marT="57150" marB="57150" anchor="ctr"/>
                </a:tc>
              </a:tr>
              <a:tr h="370840">
                <a:tc>
                  <a:txBody>
                    <a:bodyPr/>
                    <a:lstStyle/>
                    <a:p>
                      <a:pPr fontAlgn="t"/>
                      <a:r>
                        <a:rPr lang="en-US" sz="2200" i="0">
                          <a:latin typeface="微软雅黑" pitchFamily="34" charset="-122"/>
                          <a:ea typeface="微软雅黑" pitchFamily="34" charset="-122"/>
                        </a:rPr>
                        <a:t>min</a:t>
                      </a:r>
                    </a:p>
                  </a:txBody>
                  <a:tcPr marL="57150" marR="142875" marT="57150" marB="57150" anchor="ctr"/>
                </a:tc>
                <a:tc>
                  <a:txBody>
                    <a:bodyPr/>
                    <a:lstStyle/>
                    <a:p>
                      <a:pPr fontAlgn="t"/>
                      <a:r>
                        <a:rPr lang="en-US" sz="2200" i="0" dirty="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规定允许的最小值</a:t>
                      </a:r>
                    </a:p>
                  </a:txBody>
                  <a:tcPr marL="57150" marR="142875" marT="57150" marB="57150" anchor="ctr"/>
                </a:tc>
              </a:tr>
              <a:tr h="370840">
                <a:tc>
                  <a:txBody>
                    <a:bodyPr/>
                    <a:lstStyle/>
                    <a:p>
                      <a:pPr fontAlgn="t"/>
                      <a:r>
                        <a:rPr lang="en-US" sz="2200" i="0">
                          <a:latin typeface="微软雅黑" pitchFamily="34" charset="-122"/>
                          <a:ea typeface="微软雅黑" pitchFamily="34" charset="-122"/>
                        </a:rPr>
                        <a:t>step</a:t>
                      </a:r>
                    </a:p>
                  </a:txBody>
                  <a:tcPr marL="57150" marR="142875" marT="57150" marB="57150" anchor="ctr"/>
                </a:tc>
                <a:tc>
                  <a:txBody>
                    <a:bodyPr/>
                    <a:lstStyle/>
                    <a:p>
                      <a:pPr fontAlgn="t"/>
                      <a:r>
                        <a:rPr lang="en-US" sz="2200" i="0" dirty="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规定合法的数字间隔（如果 </a:t>
                      </a:r>
                      <a:r>
                        <a:rPr lang="en-US" altLang="zh-CN" sz="2200" i="0" dirty="0">
                          <a:latin typeface="微软雅黑" pitchFamily="34" charset="-122"/>
                          <a:ea typeface="微软雅黑" pitchFamily="34" charset="-122"/>
                        </a:rPr>
                        <a:t>step="3"</a:t>
                      </a:r>
                      <a:r>
                        <a:rPr lang="zh-CN" altLang="en-US" sz="2200" i="0" dirty="0">
                          <a:latin typeface="微软雅黑" pitchFamily="34" charset="-122"/>
                          <a:ea typeface="微软雅黑" pitchFamily="34" charset="-122"/>
                        </a:rPr>
                        <a:t>，则合法的数是 </a:t>
                      </a:r>
                      <a:r>
                        <a:rPr lang="en-US" altLang="zh-CN" sz="2200" i="0" dirty="0">
                          <a:latin typeface="微软雅黑" pitchFamily="34" charset="-122"/>
                          <a:ea typeface="微软雅黑" pitchFamily="34" charset="-122"/>
                        </a:rPr>
                        <a:t>-3,0,3,6 </a:t>
                      </a:r>
                      <a:r>
                        <a:rPr lang="zh-CN" altLang="en-US" sz="2200" i="0" dirty="0">
                          <a:latin typeface="微软雅黑" pitchFamily="34" charset="-122"/>
                          <a:ea typeface="微软雅黑" pitchFamily="34" charset="-122"/>
                        </a:rPr>
                        <a:t>等）</a:t>
                      </a:r>
                    </a:p>
                  </a:txBody>
                  <a:tcPr marL="57150" marR="142875" marT="57150" marB="57150" anchor="ctr"/>
                </a:tc>
              </a:tr>
              <a:tr h="370840">
                <a:tc>
                  <a:txBody>
                    <a:bodyPr/>
                    <a:lstStyle/>
                    <a:p>
                      <a:pPr fontAlgn="t"/>
                      <a:r>
                        <a:rPr lang="en-US" sz="2200" i="0">
                          <a:latin typeface="微软雅黑" pitchFamily="34" charset="-122"/>
                          <a:ea typeface="微软雅黑" pitchFamily="34" charset="-122"/>
                        </a:rPr>
                        <a:t>value</a:t>
                      </a:r>
                    </a:p>
                  </a:txBody>
                  <a:tcPr marL="57150" marR="142875" marT="57150" marB="57150" anchor="ctr"/>
                </a:tc>
                <a:tc>
                  <a:txBody>
                    <a:bodyPr/>
                    <a:lstStyle/>
                    <a:p>
                      <a:pPr fontAlgn="t"/>
                      <a:r>
                        <a:rPr lang="en-US" sz="2200" i="0">
                          <a:latin typeface="微软雅黑" pitchFamily="34" charset="-122"/>
                          <a:ea typeface="微软雅黑" pitchFamily="34" charset="-122"/>
                        </a:rPr>
                        <a:t>number</a:t>
                      </a:r>
                    </a:p>
                  </a:txBody>
                  <a:tcPr marL="57150" marR="142875" marT="57150" marB="57150" anchor="ctr"/>
                </a:tc>
                <a:tc>
                  <a:txBody>
                    <a:bodyPr/>
                    <a:lstStyle/>
                    <a:p>
                      <a:pPr fontAlgn="t"/>
                      <a:r>
                        <a:rPr lang="zh-CN" altLang="en-US" sz="2200" i="0" dirty="0">
                          <a:latin typeface="微软雅黑" pitchFamily="34" charset="-122"/>
                          <a:ea typeface="微软雅黑" pitchFamily="34" charset="-122"/>
                        </a:rPr>
                        <a:t>规定默认值</a:t>
                      </a:r>
                    </a:p>
                  </a:txBody>
                  <a:tcPr marL="57150" marR="142875" marT="57150" marB="57150" anchor="ctr"/>
                </a:tc>
              </a:tr>
            </a:tbl>
          </a:graphicData>
        </a:graphic>
      </p:graphicFrame>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date-</a:t>
            </a:r>
            <a:r>
              <a:rPr lang="zh-CN" altLang="en-US" sz="4000" b="1" dirty="0" smtClean="0">
                <a:latin typeface="微软雅黑" panose="020B0503020204020204" pitchFamily="34" charset="-122"/>
                <a:ea typeface="微软雅黑" panose="020B0503020204020204" pitchFamily="34" charset="-122"/>
              </a:rPr>
              <a:t>选择日期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年、月、日、星期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的文本框</a:t>
            </a:r>
          </a:p>
        </p:txBody>
      </p:sp>
      <p:sp>
        <p:nvSpPr>
          <p:cNvPr id="10" name="TextBox 3"/>
          <p:cNvSpPr txBox="1"/>
          <p:nvPr/>
        </p:nvSpPr>
        <p:spPr>
          <a:xfrm>
            <a:off x="604434" y="1561471"/>
            <a:ext cx="11152137" cy="3647152"/>
          </a:xfrm>
          <a:prstGeom prst="rect">
            <a:avLst/>
          </a:prstGeom>
          <a:noFill/>
        </p:spPr>
        <p:txBody>
          <a:bodyPr wrap="square" rtlCol="0">
            <a:spAutoFit/>
          </a:bodyPr>
          <a:lstStyle/>
          <a:p>
            <a:pPr>
              <a:lnSpc>
                <a:spcPct val="150000"/>
              </a:lnSpc>
            </a:pPr>
            <a:r>
              <a:rPr lang="en-US" altLang="zh-CN" sz="2200" b="1" dirty="0" smtClean="0">
                <a:latin typeface="微软雅黑" panose="020B0503020204020204" pitchFamily="34" charset="-122"/>
                <a:ea typeface="微软雅黑" panose="020B0503020204020204" pitchFamily="34" charset="-122"/>
              </a:rPr>
              <a:t>HTML5 </a:t>
            </a:r>
            <a:r>
              <a:rPr lang="zh-CN" altLang="en-US" sz="2200" b="1" dirty="0" smtClean="0">
                <a:latin typeface="微软雅黑" panose="020B0503020204020204" pitchFamily="34" charset="-122"/>
                <a:ea typeface="微软雅黑" panose="020B0503020204020204" pitchFamily="34" charset="-122"/>
              </a:rPr>
              <a:t>拥有多个可供选取日期和时间的新输入类型：</a:t>
            </a:r>
          </a:p>
          <a:p>
            <a:pPr marL="342900" indent="-3429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date - </a:t>
            </a:r>
            <a:r>
              <a:rPr lang="zh-CN" altLang="en-US" sz="2200" dirty="0" smtClean="0">
                <a:latin typeface="微软雅黑" panose="020B0503020204020204" pitchFamily="34" charset="-122"/>
                <a:ea typeface="微软雅黑" panose="020B0503020204020204" pitchFamily="34" charset="-122"/>
              </a:rPr>
              <a:t>选取日、月、年</a:t>
            </a:r>
          </a:p>
          <a:p>
            <a:pPr marL="342900" indent="-3429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month - </a:t>
            </a:r>
            <a:r>
              <a:rPr lang="zh-CN" altLang="en-US" sz="2200" dirty="0" smtClean="0">
                <a:latin typeface="微软雅黑" panose="020B0503020204020204" pitchFamily="34" charset="-122"/>
                <a:ea typeface="微软雅黑" panose="020B0503020204020204" pitchFamily="34" charset="-122"/>
              </a:rPr>
              <a:t>选取月、年</a:t>
            </a:r>
          </a:p>
          <a:p>
            <a:pPr marL="342900" indent="-3429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week - </a:t>
            </a:r>
            <a:r>
              <a:rPr lang="zh-CN" altLang="en-US" sz="2200" dirty="0" smtClean="0">
                <a:latin typeface="微软雅黑" panose="020B0503020204020204" pitchFamily="34" charset="-122"/>
                <a:ea typeface="微软雅黑" panose="020B0503020204020204" pitchFamily="34" charset="-122"/>
              </a:rPr>
              <a:t>选取周和年</a:t>
            </a:r>
          </a:p>
          <a:p>
            <a:pPr marL="342900" indent="-3429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time - </a:t>
            </a:r>
            <a:r>
              <a:rPr lang="zh-CN" altLang="en-US" sz="2200" dirty="0" smtClean="0">
                <a:latin typeface="微软雅黑" panose="020B0503020204020204" pitchFamily="34" charset="-122"/>
                <a:ea typeface="微软雅黑" panose="020B0503020204020204" pitchFamily="34" charset="-122"/>
              </a:rPr>
              <a:t>选取时间（小时和分钟）</a:t>
            </a:r>
          </a:p>
          <a:p>
            <a:pPr marL="342900" indent="-342900">
              <a:lnSpc>
                <a:spcPct val="150000"/>
              </a:lnSpc>
              <a:buFont typeface="Arial" panose="020B0604020202020204" pitchFamily="34" charset="0"/>
              <a:buChar char="•"/>
            </a:pPr>
            <a:r>
              <a:rPr lang="en-US" altLang="zh-CN" sz="2200" dirty="0" err="1" smtClean="0">
                <a:latin typeface="微软雅黑" panose="020B0503020204020204" pitchFamily="34" charset="-122"/>
                <a:ea typeface="微软雅黑" panose="020B0503020204020204" pitchFamily="34" charset="-122"/>
              </a:rPr>
              <a:t>datetime</a:t>
            </a:r>
            <a:r>
              <a:rPr lang="en-US" altLang="zh-CN" sz="2200" dirty="0" smtClean="0">
                <a:latin typeface="微软雅黑" panose="020B0503020204020204" pitchFamily="34" charset="-122"/>
                <a:ea typeface="微软雅黑" panose="020B0503020204020204" pitchFamily="34" charset="-122"/>
              </a:rPr>
              <a:t> - </a:t>
            </a:r>
            <a:r>
              <a:rPr lang="zh-CN" altLang="en-US" sz="2200" dirty="0" smtClean="0">
                <a:latin typeface="微软雅黑" panose="020B0503020204020204" pitchFamily="34" charset="-122"/>
                <a:ea typeface="微软雅黑" panose="020B0503020204020204" pitchFamily="34" charset="-122"/>
              </a:rPr>
              <a:t>选取时间、日、月、年（</a:t>
            </a:r>
            <a:r>
              <a:rPr lang="en-US" altLang="zh-CN" sz="2200" dirty="0" smtClean="0">
                <a:latin typeface="微软雅黑" panose="020B0503020204020204" pitchFamily="34" charset="-122"/>
                <a:ea typeface="微软雅黑" panose="020B0503020204020204" pitchFamily="34" charset="-122"/>
              </a:rPr>
              <a:t>UTC </a:t>
            </a:r>
            <a:r>
              <a:rPr lang="zh-CN" altLang="en-US" sz="2200" dirty="0" smtClean="0">
                <a:latin typeface="微软雅黑" panose="020B0503020204020204" pitchFamily="34" charset="-122"/>
                <a:ea typeface="微软雅黑" panose="020B0503020204020204" pitchFamily="34" charset="-122"/>
              </a:rPr>
              <a:t>时间）</a:t>
            </a:r>
          </a:p>
          <a:p>
            <a:pPr marL="342900" indent="-342900">
              <a:lnSpc>
                <a:spcPct val="150000"/>
              </a:lnSpc>
              <a:buFont typeface="Arial" panose="020B0604020202020204" pitchFamily="34" charset="0"/>
              <a:buChar char="•"/>
            </a:pPr>
            <a:r>
              <a:rPr lang="en-US" altLang="zh-CN" sz="2200" dirty="0" err="1" smtClean="0">
                <a:latin typeface="微软雅黑" panose="020B0503020204020204" pitchFamily="34" charset="-122"/>
                <a:ea typeface="微软雅黑" panose="020B0503020204020204" pitchFamily="34" charset="-122"/>
              </a:rPr>
              <a:t>datetime</a:t>
            </a:r>
            <a:r>
              <a:rPr lang="en-US" altLang="zh-CN" sz="2200" dirty="0" smtClean="0">
                <a:latin typeface="微软雅黑" panose="020B0503020204020204" pitchFamily="34" charset="-122"/>
                <a:ea typeface="微软雅黑" panose="020B0503020204020204" pitchFamily="34" charset="-122"/>
              </a:rPr>
              <a:t>-local - </a:t>
            </a:r>
            <a:r>
              <a:rPr lang="zh-CN" altLang="en-US" sz="2200" dirty="0" smtClean="0">
                <a:latin typeface="微软雅黑" panose="020B0503020204020204" pitchFamily="34" charset="-122"/>
                <a:ea typeface="微软雅黑" panose="020B0503020204020204" pitchFamily="34" charset="-122"/>
              </a:rPr>
              <a:t>选取时间、日、月、年（本地时间）</a:t>
            </a:r>
          </a:p>
        </p:txBody>
      </p:sp>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date-</a:t>
            </a:r>
            <a:r>
              <a:rPr lang="zh-CN" altLang="en-US" sz="4000" b="1" dirty="0" smtClean="0">
                <a:latin typeface="微软雅黑" panose="020B0503020204020204" pitchFamily="34" charset="-122"/>
                <a:ea typeface="微软雅黑" panose="020B0503020204020204" pitchFamily="34" charset="-122"/>
              </a:rPr>
              <a:t>选择日期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年、月、日、星期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的文本框</a:t>
            </a:r>
          </a:p>
        </p:txBody>
      </p:sp>
      <p:sp>
        <p:nvSpPr>
          <p:cNvPr id="10" name="TextBox 3"/>
          <p:cNvSpPr txBox="1"/>
          <p:nvPr/>
        </p:nvSpPr>
        <p:spPr>
          <a:xfrm>
            <a:off x="604433" y="1561471"/>
            <a:ext cx="11152137" cy="1015663"/>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Date: &lt;input type="date" name="</a:t>
            </a:r>
            <a:r>
              <a:rPr lang="en-US" altLang="zh-CN" dirty="0" err="1">
                <a:solidFill>
                  <a:schemeClr val="accent2"/>
                </a:solidFill>
                <a:latin typeface="微软雅黑" panose="020B0503020204020204" pitchFamily="34" charset="-122"/>
                <a:ea typeface="微软雅黑" panose="020B0503020204020204" pitchFamily="34" charset="-122"/>
              </a:rPr>
              <a:t>user_date</a:t>
            </a:r>
            <a:r>
              <a:rPr lang="en-US" altLang="zh-CN" dirty="0">
                <a:solidFill>
                  <a:schemeClr val="accent2"/>
                </a:solidFill>
                <a:latin typeface="微软雅黑" panose="020B0503020204020204" pitchFamily="34" charset="-122"/>
                <a:ea typeface="微软雅黑" panose="020B0503020204020204" pitchFamily="34" charset="-122"/>
              </a:rPr>
              <a:t>" /&gt;</a:t>
            </a:r>
            <a:endParaRPr lang="zh-CN" altLang="en-US" dirty="0">
              <a:solidFill>
                <a:schemeClr val="accent2"/>
              </a:solidFill>
              <a:latin typeface="微软雅黑" panose="020B0503020204020204" pitchFamily="34" charset="-122"/>
              <a:ea typeface="微软雅黑" panose="020B0503020204020204" pitchFamily="34" charset="-122"/>
            </a:endParaRPr>
          </a:p>
        </p:txBody>
      </p:sp>
      <p:pic>
        <p:nvPicPr>
          <p:cNvPr id="40962" name="Picture 2"/>
          <p:cNvPicPr>
            <a:picLocks noChangeAspect="1" noChangeArrowheads="1"/>
          </p:cNvPicPr>
          <p:nvPr/>
        </p:nvPicPr>
        <p:blipFill>
          <a:blip r:embed="rId2" cstate="print"/>
          <a:srcRect/>
          <a:stretch>
            <a:fillRect/>
          </a:stretch>
        </p:blipFill>
        <p:spPr bwMode="auto">
          <a:xfrm>
            <a:off x="744386" y="2786523"/>
            <a:ext cx="4708963" cy="3506050"/>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date-</a:t>
            </a:r>
            <a:r>
              <a:rPr lang="zh-CN" altLang="en-US" sz="4000" b="1" dirty="0" smtClean="0">
                <a:latin typeface="微软雅黑" panose="020B0503020204020204" pitchFamily="34" charset="-122"/>
                <a:ea typeface="微软雅黑" panose="020B0503020204020204" pitchFamily="34" charset="-122"/>
              </a:rPr>
              <a:t>选择日期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年、月、日、星期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的文本框</a:t>
            </a:r>
          </a:p>
        </p:txBody>
      </p:sp>
      <p:sp>
        <p:nvSpPr>
          <p:cNvPr id="10" name="TextBox 3"/>
          <p:cNvSpPr txBox="1"/>
          <p:nvPr/>
        </p:nvSpPr>
        <p:spPr>
          <a:xfrm>
            <a:off x="604433" y="1561471"/>
            <a:ext cx="11152137" cy="1015663"/>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Month: &lt;input type="month" name="</a:t>
            </a:r>
            <a:r>
              <a:rPr lang="en-US" altLang="zh-CN" dirty="0" err="1">
                <a:solidFill>
                  <a:schemeClr val="accent2"/>
                </a:solidFill>
                <a:latin typeface="微软雅黑" panose="020B0503020204020204" pitchFamily="34" charset="-122"/>
                <a:ea typeface="微软雅黑" panose="020B0503020204020204" pitchFamily="34" charset="-122"/>
              </a:rPr>
              <a:t>user_date</a:t>
            </a:r>
            <a:r>
              <a:rPr lang="en-US" altLang="zh-CN" dirty="0">
                <a:solidFill>
                  <a:schemeClr val="accent2"/>
                </a:solidFill>
                <a:latin typeface="微软雅黑" panose="020B0503020204020204" pitchFamily="34" charset="-122"/>
                <a:ea typeface="微软雅黑" panose="020B0503020204020204" pitchFamily="34" charset="-122"/>
              </a:rPr>
              <a:t>" /&gt;</a:t>
            </a:r>
          </a:p>
        </p:txBody>
      </p:sp>
      <p:pic>
        <p:nvPicPr>
          <p:cNvPr id="41986" name="Picture 2"/>
          <p:cNvPicPr>
            <a:picLocks noChangeAspect="1" noChangeArrowheads="1"/>
          </p:cNvPicPr>
          <p:nvPr/>
        </p:nvPicPr>
        <p:blipFill>
          <a:blip r:embed="rId2" cstate="print"/>
          <a:srcRect/>
          <a:stretch>
            <a:fillRect/>
          </a:stretch>
        </p:blipFill>
        <p:spPr bwMode="auto">
          <a:xfrm>
            <a:off x="739048" y="2825825"/>
            <a:ext cx="4912422" cy="3508873"/>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date-</a:t>
            </a:r>
            <a:r>
              <a:rPr lang="zh-CN" altLang="en-US" sz="4000" b="1" dirty="0" smtClean="0">
                <a:latin typeface="微软雅黑" panose="020B0503020204020204" pitchFamily="34" charset="-122"/>
                <a:ea typeface="微软雅黑" panose="020B0503020204020204" pitchFamily="34" charset="-122"/>
              </a:rPr>
              <a:t>选择日期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年、月、日、星期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的文本框</a:t>
            </a:r>
          </a:p>
        </p:txBody>
      </p:sp>
      <p:sp>
        <p:nvSpPr>
          <p:cNvPr id="10" name="TextBox 3"/>
          <p:cNvSpPr txBox="1"/>
          <p:nvPr/>
        </p:nvSpPr>
        <p:spPr>
          <a:xfrm>
            <a:off x="604433" y="1561471"/>
            <a:ext cx="11152137" cy="1048172"/>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Week: &lt;input type="week" name="</a:t>
            </a:r>
            <a:r>
              <a:rPr lang="en-US" altLang="zh-CN" dirty="0" err="1">
                <a:solidFill>
                  <a:schemeClr val="accent2"/>
                </a:solidFill>
                <a:latin typeface="微软雅黑" panose="020B0503020204020204" pitchFamily="34" charset="-122"/>
                <a:ea typeface="微软雅黑" panose="020B0503020204020204" pitchFamily="34" charset="-122"/>
              </a:rPr>
              <a:t>user_date</a:t>
            </a:r>
            <a:r>
              <a:rPr lang="en-US" altLang="zh-CN" dirty="0">
                <a:solidFill>
                  <a:schemeClr val="accent2"/>
                </a:solidFill>
                <a:latin typeface="微软雅黑" panose="020B0503020204020204" pitchFamily="34" charset="-122"/>
                <a:ea typeface="微软雅黑" panose="020B0503020204020204" pitchFamily="34" charset="-122"/>
              </a:rPr>
              <a:t>" /&gt;</a:t>
            </a:r>
            <a:endParaRPr lang="zh-CN" altLang="en-US" dirty="0">
              <a:solidFill>
                <a:schemeClr val="accent2"/>
              </a:solidFill>
              <a:latin typeface="微软雅黑" panose="020B0503020204020204" pitchFamily="34" charset="-122"/>
              <a:ea typeface="微软雅黑" panose="020B0503020204020204" pitchFamily="34" charset="-122"/>
            </a:endParaRPr>
          </a:p>
        </p:txBody>
      </p:sp>
      <p:pic>
        <p:nvPicPr>
          <p:cNvPr id="43010" name="Picture 2"/>
          <p:cNvPicPr>
            <a:picLocks noChangeAspect="1" noChangeArrowheads="1"/>
          </p:cNvPicPr>
          <p:nvPr/>
        </p:nvPicPr>
        <p:blipFill>
          <a:blip r:embed="rId3" cstate="print"/>
          <a:srcRect/>
          <a:stretch>
            <a:fillRect/>
          </a:stretch>
        </p:blipFill>
        <p:spPr bwMode="auto">
          <a:xfrm>
            <a:off x="655733" y="2706132"/>
            <a:ext cx="5712016" cy="3715881"/>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date-</a:t>
            </a:r>
            <a:r>
              <a:rPr lang="zh-CN" altLang="en-US" sz="4000" b="1" dirty="0" smtClean="0">
                <a:latin typeface="微软雅黑" panose="020B0503020204020204" pitchFamily="34" charset="-122"/>
                <a:ea typeface="微软雅黑" panose="020B0503020204020204" pitchFamily="34" charset="-122"/>
              </a:rPr>
              <a:t>选择日期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年、月、日、星期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的文本框</a:t>
            </a:r>
          </a:p>
        </p:txBody>
      </p:sp>
      <p:sp>
        <p:nvSpPr>
          <p:cNvPr id="10" name="TextBox 3"/>
          <p:cNvSpPr txBox="1"/>
          <p:nvPr/>
        </p:nvSpPr>
        <p:spPr>
          <a:xfrm>
            <a:off x="604433" y="1561471"/>
            <a:ext cx="11152137" cy="1015663"/>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2"/>
                </a:solidFill>
                <a:latin typeface="微软雅黑" panose="020B0503020204020204" pitchFamily="34" charset="-122"/>
                <a:ea typeface="微软雅黑" panose="020B0503020204020204" pitchFamily="34" charset="-122"/>
              </a:rPr>
              <a:t>Time: &lt;input type="time" name="</a:t>
            </a:r>
            <a:r>
              <a:rPr lang="en-US" altLang="zh-CN" dirty="0" err="1" smtClean="0">
                <a:solidFill>
                  <a:schemeClr val="accent2"/>
                </a:solidFill>
                <a:latin typeface="微软雅黑" panose="020B0503020204020204" pitchFamily="34" charset="-122"/>
                <a:ea typeface="微软雅黑" panose="020B0503020204020204" pitchFamily="34" charset="-122"/>
              </a:rPr>
              <a:t>user_date</a:t>
            </a:r>
            <a:r>
              <a:rPr lang="en-US" altLang="zh-CN" dirty="0" smtClean="0">
                <a:solidFill>
                  <a:schemeClr val="accent2"/>
                </a:solidFill>
                <a:latin typeface="微软雅黑" panose="020B0503020204020204" pitchFamily="34" charset="-122"/>
                <a:ea typeface="微软雅黑" panose="020B0503020204020204" pitchFamily="34" charset="-122"/>
              </a:rPr>
              <a:t>" /&gt;</a:t>
            </a:r>
            <a:endParaRPr lang="zh-CN" altLang="en-US" dirty="0" smtClean="0">
              <a:solidFill>
                <a:schemeClr val="accent2"/>
              </a:solidFill>
              <a:latin typeface="微软雅黑" panose="020B0503020204020204" pitchFamily="34" charset="-122"/>
              <a:ea typeface="微软雅黑" panose="020B0503020204020204" pitchFamily="34" charset="-122"/>
            </a:endParaRPr>
          </a:p>
        </p:txBody>
      </p:sp>
      <p:pic>
        <p:nvPicPr>
          <p:cNvPr id="44034" name="Picture 2"/>
          <p:cNvPicPr>
            <a:picLocks noChangeAspect="1" noChangeArrowheads="1"/>
          </p:cNvPicPr>
          <p:nvPr/>
        </p:nvPicPr>
        <p:blipFill>
          <a:blip r:embed="rId2" cstate="print"/>
          <a:srcRect/>
          <a:stretch>
            <a:fillRect/>
          </a:stretch>
        </p:blipFill>
        <p:spPr bwMode="auto">
          <a:xfrm>
            <a:off x="759360" y="2925551"/>
            <a:ext cx="3239764" cy="592215"/>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date-</a:t>
            </a:r>
            <a:r>
              <a:rPr lang="zh-CN" altLang="en-US" sz="4000" b="1" dirty="0" smtClean="0">
                <a:latin typeface="微软雅黑" panose="020B0503020204020204" pitchFamily="34" charset="-122"/>
                <a:ea typeface="微软雅黑" panose="020B0503020204020204" pitchFamily="34" charset="-122"/>
              </a:rPr>
              <a:t>选择日期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年、月、日、星期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的文本框</a:t>
            </a:r>
          </a:p>
        </p:txBody>
      </p:sp>
      <p:sp>
        <p:nvSpPr>
          <p:cNvPr id="10" name="TextBox 3"/>
          <p:cNvSpPr txBox="1"/>
          <p:nvPr/>
        </p:nvSpPr>
        <p:spPr>
          <a:xfrm>
            <a:off x="604433" y="1561471"/>
            <a:ext cx="11152137" cy="1015663"/>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2"/>
                </a:solidFill>
                <a:latin typeface="微软雅黑" panose="020B0503020204020204" pitchFamily="34" charset="-122"/>
                <a:ea typeface="微软雅黑" panose="020B0503020204020204" pitchFamily="34" charset="-122"/>
              </a:rPr>
              <a:t>Date and time: &lt;input type="</a:t>
            </a:r>
            <a:r>
              <a:rPr lang="en-US" altLang="zh-CN" dirty="0" err="1" smtClean="0">
                <a:solidFill>
                  <a:schemeClr val="accent2"/>
                </a:solidFill>
                <a:latin typeface="微软雅黑" panose="020B0503020204020204" pitchFamily="34" charset="-122"/>
                <a:ea typeface="微软雅黑" panose="020B0503020204020204" pitchFamily="34" charset="-122"/>
              </a:rPr>
              <a:t>datetime</a:t>
            </a:r>
            <a:r>
              <a:rPr lang="en-US" altLang="zh-CN" dirty="0" smtClean="0">
                <a:solidFill>
                  <a:schemeClr val="accent2"/>
                </a:solidFill>
                <a:latin typeface="微软雅黑" panose="020B0503020204020204" pitchFamily="34" charset="-122"/>
                <a:ea typeface="微软雅黑" panose="020B0503020204020204" pitchFamily="34" charset="-122"/>
              </a:rPr>
              <a:t>" name="</a:t>
            </a:r>
            <a:r>
              <a:rPr lang="en-US" altLang="zh-CN" dirty="0" err="1" smtClean="0">
                <a:solidFill>
                  <a:schemeClr val="accent2"/>
                </a:solidFill>
                <a:latin typeface="微软雅黑" panose="020B0503020204020204" pitchFamily="34" charset="-122"/>
                <a:ea typeface="微软雅黑" panose="020B0503020204020204" pitchFamily="34" charset="-122"/>
              </a:rPr>
              <a:t>user_date</a:t>
            </a:r>
            <a:r>
              <a:rPr lang="en-US" altLang="zh-CN" dirty="0" smtClean="0">
                <a:solidFill>
                  <a:schemeClr val="accent2"/>
                </a:solidFill>
                <a:latin typeface="微软雅黑" panose="020B0503020204020204" pitchFamily="34" charset="-122"/>
                <a:ea typeface="微软雅黑" panose="020B0503020204020204" pitchFamily="34" charset="-122"/>
              </a:rPr>
              <a:t>" /&gt;</a:t>
            </a:r>
          </a:p>
        </p:txBody>
      </p:sp>
      <p:pic>
        <p:nvPicPr>
          <p:cNvPr id="45059" name="Picture 3"/>
          <p:cNvPicPr>
            <a:picLocks noChangeAspect="1" noChangeArrowheads="1"/>
          </p:cNvPicPr>
          <p:nvPr/>
        </p:nvPicPr>
        <p:blipFill>
          <a:blip r:embed="rId2" cstate="print"/>
          <a:srcRect/>
          <a:stretch>
            <a:fillRect/>
          </a:stretch>
        </p:blipFill>
        <p:spPr bwMode="auto">
          <a:xfrm>
            <a:off x="598523" y="3055976"/>
            <a:ext cx="6529170" cy="733826"/>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date-</a:t>
            </a:r>
            <a:r>
              <a:rPr lang="zh-CN" altLang="en-US" sz="4000" b="1" dirty="0" smtClean="0">
                <a:latin typeface="微软雅黑" panose="020B0503020204020204" pitchFamily="34" charset="-122"/>
                <a:ea typeface="微软雅黑" panose="020B0503020204020204" pitchFamily="34" charset="-122"/>
              </a:rPr>
              <a:t>选择日期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年、月、日、星期</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的文本框</a:t>
            </a:r>
          </a:p>
        </p:txBody>
      </p:sp>
      <p:sp>
        <p:nvSpPr>
          <p:cNvPr id="10" name="TextBox 3"/>
          <p:cNvSpPr txBox="1"/>
          <p:nvPr/>
        </p:nvSpPr>
        <p:spPr>
          <a:xfrm>
            <a:off x="604433" y="1561471"/>
            <a:ext cx="11152137" cy="1015663"/>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r>
              <a:rPr lang="en-US" altLang="zh-CN"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2"/>
                </a:solidFill>
                <a:latin typeface="微软雅黑" panose="020B0503020204020204" pitchFamily="34" charset="-122"/>
                <a:ea typeface="微软雅黑" panose="020B0503020204020204" pitchFamily="34" charset="-122"/>
              </a:rPr>
              <a:t>Date and time: &lt;input type="</a:t>
            </a:r>
            <a:r>
              <a:rPr lang="en-US" altLang="zh-CN" dirty="0" err="1" smtClean="0">
                <a:solidFill>
                  <a:schemeClr val="accent2"/>
                </a:solidFill>
                <a:latin typeface="微软雅黑" panose="020B0503020204020204" pitchFamily="34" charset="-122"/>
                <a:ea typeface="微软雅黑" panose="020B0503020204020204" pitchFamily="34" charset="-122"/>
              </a:rPr>
              <a:t>datetime</a:t>
            </a:r>
            <a:r>
              <a:rPr lang="en-US" altLang="zh-CN" dirty="0" smtClean="0">
                <a:solidFill>
                  <a:schemeClr val="accent2"/>
                </a:solidFill>
                <a:latin typeface="微软雅黑" panose="020B0503020204020204" pitchFamily="34" charset="-122"/>
                <a:ea typeface="微软雅黑" panose="020B0503020204020204" pitchFamily="34" charset="-122"/>
              </a:rPr>
              <a:t>-local" name="</a:t>
            </a:r>
            <a:r>
              <a:rPr lang="en-US" altLang="zh-CN" dirty="0" err="1" smtClean="0">
                <a:solidFill>
                  <a:schemeClr val="accent2"/>
                </a:solidFill>
                <a:latin typeface="微软雅黑" panose="020B0503020204020204" pitchFamily="34" charset="-122"/>
                <a:ea typeface="微软雅黑" panose="020B0503020204020204" pitchFamily="34" charset="-122"/>
              </a:rPr>
              <a:t>user_date</a:t>
            </a:r>
            <a:r>
              <a:rPr lang="en-US" altLang="zh-CN" dirty="0" smtClean="0">
                <a:solidFill>
                  <a:schemeClr val="accent2"/>
                </a:solidFill>
                <a:latin typeface="微软雅黑" panose="020B0503020204020204" pitchFamily="34" charset="-122"/>
                <a:ea typeface="微软雅黑" panose="020B0503020204020204" pitchFamily="34" charset="-122"/>
              </a:rPr>
              <a:t>" /&gt;</a:t>
            </a:r>
          </a:p>
        </p:txBody>
      </p:sp>
      <p:pic>
        <p:nvPicPr>
          <p:cNvPr id="46082" name="Picture 2"/>
          <p:cNvPicPr>
            <a:picLocks noChangeAspect="1" noChangeArrowheads="1"/>
          </p:cNvPicPr>
          <p:nvPr/>
        </p:nvPicPr>
        <p:blipFill>
          <a:blip r:embed="rId2" cstate="print"/>
          <a:srcRect/>
          <a:stretch>
            <a:fillRect/>
          </a:stretch>
        </p:blipFill>
        <p:spPr bwMode="auto">
          <a:xfrm>
            <a:off x="662618" y="2679623"/>
            <a:ext cx="6597497" cy="3931842"/>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en-US" altLang="zh-CN" sz="4000" b="1" dirty="0" smtClean="0">
                <a:latin typeface="微软雅黑" panose="020B0503020204020204" pitchFamily="34" charset="-122"/>
                <a:ea typeface="微软雅黑" panose="020B0503020204020204" pitchFamily="34" charset="-122"/>
              </a:rPr>
              <a:t>1. </a:t>
            </a:r>
            <a:r>
              <a:rPr lang="en-US" altLang="en-US" sz="4000" b="1" dirty="0">
                <a:latin typeface="微软雅黑" panose="020B0503020204020204" pitchFamily="34" charset="-122"/>
                <a:ea typeface="微软雅黑" panose="020B0503020204020204" pitchFamily="34" charset="-122"/>
              </a:rPr>
              <a:t>HTML5</a:t>
            </a:r>
            <a:r>
              <a:rPr lang="zh-CN" altLang="en-US" sz="4000" b="1" dirty="0">
                <a:latin typeface="微软雅黑" panose="020B0503020204020204" pitchFamily="34" charset="-122"/>
                <a:ea typeface="微软雅黑" panose="020B0503020204020204" pitchFamily="34" charset="-122"/>
              </a:rPr>
              <a:t>概述</a:t>
            </a:r>
          </a:p>
        </p:txBody>
      </p:sp>
      <p:sp>
        <p:nvSpPr>
          <p:cNvPr id="4" name="文本框 3"/>
          <p:cNvSpPr txBox="1"/>
          <p:nvPr/>
        </p:nvSpPr>
        <p:spPr>
          <a:xfrm>
            <a:off x="604434" y="1389530"/>
            <a:ext cx="10963452" cy="4493538"/>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HTML5</a:t>
            </a:r>
            <a:r>
              <a:rPr lang="zh-CN" altLang="en-US" sz="2200" dirty="0">
                <a:latin typeface="微软雅黑" panose="020B0503020204020204" pitchFamily="34" charset="-122"/>
                <a:ea typeface="微软雅黑" panose="020B0503020204020204" pitchFamily="34" charset="-122"/>
              </a:rPr>
              <a:t>是一个新的网络标准，现在仍处于发展阶段。目标是取代现有的</a:t>
            </a:r>
            <a:r>
              <a:rPr lang="en-US" altLang="zh-CN" sz="2200" dirty="0">
                <a:latin typeface="微软雅黑" panose="020B0503020204020204" pitchFamily="34" charset="-122"/>
                <a:ea typeface="微软雅黑" panose="020B0503020204020204" pitchFamily="34" charset="-122"/>
              </a:rPr>
              <a:t>HTML 4.01</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XHTML 1.0 </a:t>
            </a:r>
            <a:r>
              <a:rPr lang="zh-CN" altLang="en-US" sz="2200" dirty="0">
                <a:latin typeface="微软雅黑" panose="020B0503020204020204" pitchFamily="34" charset="-122"/>
                <a:ea typeface="微软雅黑" panose="020B0503020204020204" pitchFamily="34" charset="-122"/>
              </a:rPr>
              <a:t>标准。它希望能够减少互联网富应用（</a:t>
            </a:r>
            <a:r>
              <a:rPr lang="en-US" altLang="zh-CN" sz="2200" dirty="0">
                <a:latin typeface="微软雅黑" panose="020B0503020204020204" pitchFamily="34" charset="-122"/>
                <a:ea typeface="微软雅黑" panose="020B0503020204020204" pitchFamily="34" charset="-122"/>
              </a:rPr>
              <a:t>RIA)</a:t>
            </a:r>
            <a:r>
              <a:rPr lang="zh-CN" altLang="en-US" sz="2200" dirty="0">
                <a:latin typeface="微软雅黑" panose="020B0503020204020204" pitchFamily="34" charset="-122"/>
                <a:ea typeface="微软雅黑" panose="020B0503020204020204" pitchFamily="34" charset="-122"/>
              </a:rPr>
              <a:t>对</a:t>
            </a:r>
            <a:r>
              <a:rPr lang="en-US" altLang="zh-CN" sz="2200" dirty="0">
                <a:latin typeface="微软雅黑" panose="020B0503020204020204" pitchFamily="34" charset="-122"/>
                <a:ea typeface="微软雅黑" panose="020B0503020204020204" pitchFamily="34" charset="-122"/>
              </a:rPr>
              <a:t>Flash</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Silverlight</a:t>
            </a:r>
            <a:r>
              <a:rPr lang="zh-CN" altLang="en-US"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JavaFX</a:t>
            </a:r>
            <a:r>
              <a:rPr lang="zh-CN" altLang="en-US" sz="2200" dirty="0">
                <a:latin typeface="微软雅黑" panose="020B0503020204020204" pitchFamily="34" charset="-122"/>
                <a:ea typeface="微软雅黑" panose="020B0503020204020204" pitchFamily="34" charset="-122"/>
              </a:rPr>
              <a:t>等的依赖，并且提供更多能有效增强网络应用的</a:t>
            </a:r>
            <a:r>
              <a:rPr lang="en-US" altLang="zh-CN" sz="2200" dirty="0">
                <a:latin typeface="微软雅黑" panose="020B0503020204020204" pitchFamily="34" charset="-122"/>
                <a:ea typeface="微软雅黑" panose="020B0503020204020204" pitchFamily="34" charset="-122"/>
              </a:rPr>
              <a:t>API</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广义的</a:t>
            </a:r>
            <a:r>
              <a:rPr lang="en-US" altLang="zh-CN" sz="2200" dirty="0">
                <a:latin typeface="微软雅黑" panose="020B0503020204020204" pitchFamily="34" charset="-122"/>
                <a:ea typeface="微软雅黑" panose="020B0503020204020204" pitchFamily="34" charset="-122"/>
              </a:rPr>
              <a:t>HTML5</a:t>
            </a:r>
            <a:r>
              <a:rPr lang="zh-CN" altLang="en-US" sz="2200" dirty="0">
                <a:latin typeface="微软雅黑" panose="020B0503020204020204" pitchFamily="34" charset="-122"/>
                <a:ea typeface="微软雅黑" panose="020B0503020204020204" pitchFamily="34" charset="-122"/>
              </a:rPr>
              <a:t>包括</a:t>
            </a:r>
            <a:r>
              <a:rPr lang="en-US" altLang="zh-CN" sz="2200" dirty="0">
                <a:latin typeface="微软雅黑" panose="020B0503020204020204" pitchFamily="34" charset="-122"/>
                <a:ea typeface="微软雅黑" panose="020B0503020204020204" pitchFamily="34" charset="-122"/>
              </a:rPr>
              <a:t>HTML, CSS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在内的一套技术组合，其目标是减少浏览器对于插件的依赖，提供丰富的</a:t>
            </a:r>
            <a:r>
              <a:rPr lang="en-US" altLang="zh-CN" sz="2200" dirty="0">
                <a:latin typeface="微软雅黑" panose="020B0503020204020204" pitchFamily="34" charset="-122"/>
                <a:ea typeface="微软雅黑" panose="020B0503020204020204" pitchFamily="34" charset="-122"/>
              </a:rPr>
              <a:t>RIA</a:t>
            </a:r>
            <a:r>
              <a:rPr lang="zh-CN" altLang="en-US" sz="2200" dirty="0">
                <a:latin typeface="微软雅黑" panose="020B0503020204020204" pitchFamily="34" charset="-122"/>
                <a:ea typeface="微软雅黑" panose="020B0503020204020204" pitchFamily="34" charset="-122"/>
              </a:rPr>
              <a:t>（富客户端）应用。所以</a:t>
            </a:r>
            <a:r>
              <a:rPr lang="en-US" altLang="zh-CN" sz="2200" dirty="0">
                <a:latin typeface="微软雅黑" panose="020B0503020204020204" pitchFamily="34" charset="-122"/>
                <a:ea typeface="微软雅黑" panose="020B0503020204020204" pitchFamily="34" charset="-122"/>
              </a:rPr>
              <a:t>CSS3</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SVG</a:t>
            </a:r>
            <a:r>
              <a:rPr lang="zh-CN" altLang="en-US"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WebGL</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Touch</a:t>
            </a:r>
            <a:r>
              <a:rPr lang="zh-CN" altLang="en-US" sz="2200" dirty="0">
                <a:latin typeface="微软雅黑" panose="020B0503020204020204" pitchFamily="34" charset="-122"/>
                <a:ea typeface="微软雅黑" panose="020B0503020204020204" pitchFamily="34" charset="-122"/>
              </a:rPr>
              <a:t>事件，动画支持等都属于</a:t>
            </a:r>
            <a:r>
              <a:rPr lang="en-US" altLang="zh-CN" sz="2200" dirty="0">
                <a:latin typeface="微软雅黑" panose="020B0503020204020204" pitchFamily="34" charset="-122"/>
                <a:ea typeface="微软雅黑" panose="020B0503020204020204" pitchFamily="34" charset="-122"/>
              </a:rPr>
              <a:t>HTML5</a:t>
            </a:r>
            <a:r>
              <a:rPr lang="zh-CN" altLang="en-US" sz="2200" dirty="0">
                <a:latin typeface="微软雅黑" panose="020B0503020204020204" pitchFamily="34" charset="-122"/>
                <a:ea typeface="微软雅黑" panose="020B0503020204020204" pitchFamily="34" charset="-122"/>
              </a:rPr>
              <a:t>技术</a:t>
            </a:r>
            <a:r>
              <a:rPr lang="zh-CN" altLang="en-US" sz="2200" dirty="0" smtClean="0">
                <a:latin typeface="微软雅黑" panose="020B0503020204020204" pitchFamily="34" charset="-122"/>
                <a:ea typeface="微软雅黑" panose="020B0503020204020204" pitchFamily="34" charset="-122"/>
              </a:rPr>
              <a:t>范围</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endParaRPr lang="zh-CN" altLang="en-US" sz="2200" dirty="0">
              <a:latin typeface="微软雅黑" panose="020B0503020204020204" pitchFamily="34" charset="-122"/>
              <a:ea typeface="微软雅黑" panose="020B0503020204020204" pitchFamily="34" charset="-122"/>
            </a:endParaRPr>
          </a:p>
          <a:p>
            <a:pPr>
              <a:lnSpc>
                <a:spcPct val="150000"/>
              </a:lnSpc>
            </a:pPr>
            <a:endParaRPr lang="zh-CN" altLang="en-US" sz="2200" dirty="0">
              <a:latin typeface="微软雅黑" panose="020B0503020204020204" pitchFamily="34" charset="-122"/>
              <a:ea typeface="微软雅黑" panose="020B0503020204020204" pitchFamily="34" charset="-122"/>
            </a:endParaRPr>
          </a:p>
          <a:p>
            <a:endParaRPr lang="en-US" altLang="zh-CN" sz="2200" b="1" u="sng"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1413612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search-</a:t>
            </a:r>
            <a:r>
              <a:rPr lang="zh-CN" altLang="en-US" sz="4000" b="1" dirty="0" smtClean="0">
                <a:latin typeface="微软雅黑" panose="020B0503020204020204" pitchFamily="34" charset="-122"/>
                <a:ea typeface="微软雅黑" panose="020B0503020204020204" pitchFamily="34" charset="-122"/>
              </a:rPr>
              <a:t>输入搜索关键字操作的文本框</a:t>
            </a:r>
          </a:p>
        </p:txBody>
      </p:sp>
      <p:sp>
        <p:nvSpPr>
          <p:cNvPr id="10" name="TextBox 3"/>
          <p:cNvSpPr txBox="1"/>
          <p:nvPr/>
        </p:nvSpPr>
        <p:spPr>
          <a:xfrm>
            <a:off x="604433" y="1561471"/>
            <a:ext cx="11152137" cy="1048172"/>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search </a:t>
            </a:r>
            <a:r>
              <a:rPr lang="zh-CN" altLang="en-US" sz="2200" dirty="0" smtClean="0">
                <a:latin typeface="微软雅黑" panose="020B0503020204020204" pitchFamily="34" charset="-122"/>
                <a:ea typeface="微软雅黑" panose="020B0503020204020204" pitchFamily="34" charset="-122"/>
              </a:rPr>
              <a:t>类型用于搜索域，比如站点搜索或 </a:t>
            </a:r>
            <a:r>
              <a:rPr lang="en-US" altLang="zh-CN" sz="2200" dirty="0" smtClean="0">
                <a:latin typeface="微软雅黑" panose="020B0503020204020204" pitchFamily="34" charset="-122"/>
                <a:ea typeface="微软雅黑" panose="020B0503020204020204" pitchFamily="34" charset="-122"/>
              </a:rPr>
              <a:t>Google </a:t>
            </a:r>
            <a:r>
              <a:rPr lang="zh-CN" altLang="en-US" sz="2200" dirty="0" smtClean="0">
                <a:latin typeface="微软雅黑" panose="020B0503020204020204" pitchFamily="34" charset="-122"/>
                <a:ea typeface="微软雅黑" panose="020B0503020204020204" pitchFamily="34" charset="-122"/>
              </a:rPr>
              <a:t>搜索。</a:t>
            </a:r>
          </a:p>
          <a:p>
            <a:pPr>
              <a:lnSpc>
                <a:spcPct val="150000"/>
              </a:lnSpc>
            </a:pPr>
            <a:r>
              <a:rPr lang="en-US" altLang="zh-CN" sz="2200" dirty="0" smtClean="0">
                <a:latin typeface="微软雅黑" panose="020B0503020204020204" pitchFamily="34" charset="-122"/>
                <a:ea typeface="微软雅黑" panose="020B0503020204020204" pitchFamily="34" charset="-122"/>
              </a:rPr>
              <a:t>search </a:t>
            </a:r>
            <a:r>
              <a:rPr lang="zh-CN" altLang="en-US" sz="2200" dirty="0" smtClean="0">
                <a:latin typeface="微软雅黑" panose="020B0503020204020204" pitchFamily="34" charset="-122"/>
                <a:ea typeface="微软雅黑" panose="020B0503020204020204" pitchFamily="34" charset="-122"/>
              </a:rPr>
              <a:t>域显示为常规的文本域。</a:t>
            </a:r>
          </a:p>
        </p:txBody>
      </p:sp>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search-</a:t>
            </a:r>
            <a:r>
              <a:rPr lang="zh-CN" altLang="en-US" sz="4000" b="1" dirty="0" smtClean="0">
                <a:latin typeface="微软雅黑" panose="020B0503020204020204" pitchFamily="34" charset="-122"/>
                <a:ea typeface="微软雅黑" panose="020B0503020204020204" pitchFamily="34" charset="-122"/>
              </a:rPr>
              <a:t>输入搜索关键字操作的文本框</a:t>
            </a:r>
          </a:p>
        </p:txBody>
      </p:sp>
      <p:sp>
        <p:nvSpPr>
          <p:cNvPr id="10" name="TextBox 3"/>
          <p:cNvSpPr txBox="1"/>
          <p:nvPr/>
        </p:nvSpPr>
        <p:spPr>
          <a:xfrm>
            <a:off x="604433" y="1561471"/>
            <a:ext cx="11152137" cy="2769989"/>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Search:</a:t>
            </a:r>
          </a:p>
          <a:p>
            <a:r>
              <a:rPr lang="en-US" altLang="zh-CN" dirty="0" smtClean="0">
                <a:solidFill>
                  <a:schemeClr val="accent2"/>
                </a:solidFill>
                <a:latin typeface="微软雅黑" panose="020B0503020204020204" pitchFamily="34" charset="-122"/>
                <a:ea typeface="微软雅黑" panose="020B0503020204020204" pitchFamily="34" charset="-122"/>
              </a:rPr>
              <a:t>&lt;input id="search" type="</a:t>
            </a:r>
            <a:r>
              <a:rPr lang="en-US" altLang="zh-CN" dirty="0" err="1" smtClean="0">
                <a:solidFill>
                  <a:schemeClr val="accent2"/>
                </a:solidFill>
                <a:latin typeface="微软雅黑" panose="020B0503020204020204" pitchFamily="34" charset="-122"/>
                <a:ea typeface="微软雅黑" panose="020B0503020204020204" pitchFamily="34" charset="-122"/>
              </a:rPr>
              <a:t>url</a:t>
            </a:r>
            <a:r>
              <a:rPr lang="en-US" altLang="zh-CN" dirty="0" smtClean="0">
                <a:solidFill>
                  <a:schemeClr val="accent2"/>
                </a:solidFill>
                <a:latin typeface="微软雅黑" panose="020B0503020204020204" pitchFamily="34" charset="-122"/>
                <a:ea typeface="微软雅黑" panose="020B0503020204020204" pitchFamily="34" charset="-122"/>
              </a:rPr>
              <a:t>" list="</a:t>
            </a:r>
            <a:r>
              <a:rPr lang="en-US" altLang="zh-CN" dirty="0" err="1" smtClean="0">
                <a:solidFill>
                  <a:schemeClr val="accent2"/>
                </a:solidFill>
                <a:latin typeface="微软雅黑" panose="020B0503020204020204" pitchFamily="34" charset="-122"/>
                <a:ea typeface="微软雅黑" panose="020B0503020204020204" pitchFamily="34" charset="-122"/>
              </a:rPr>
              <a:t>searchlist</a:t>
            </a:r>
            <a:r>
              <a:rPr lang="en-US" altLang="zh-CN" dirty="0" smtClean="0">
                <a:solidFill>
                  <a:schemeClr val="accent2"/>
                </a:solidFill>
                <a:latin typeface="微软雅黑" panose="020B0503020204020204" pitchFamily="34" charset="-122"/>
                <a:ea typeface="微软雅黑" panose="020B0503020204020204" pitchFamily="34" charset="-122"/>
              </a:rPr>
              <a:t>" required /&gt;</a:t>
            </a:r>
          </a:p>
          <a:p>
            <a:r>
              <a:rPr lang="en-US" altLang="zh-CN" dirty="0" smtClean="0">
                <a:solidFill>
                  <a:schemeClr val="accent2"/>
                </a:solidFill>
                <a:latin typeface="微软雅黑" panose="020B0503020204020204" pitchFamily="34" charset="-122"/>
                <a:ea typeface="微软雅黑" panose="020B0503020204020204" pitchFamily="34" charset="-122"/>
              </a:rPr>
              <a:t>&lt;</a:t>
            </a:r>
            <a:r>
              <a:rPr lang="en-US" altLang="zh-CN" dirty="0" err="1" smtClean="0">
                <a:solidFill>
                  <a:schemeClr val="accent2"/>
                </a:solidFill>
                <a:latin typeface="微软雅黑" panose="020B0503020204020204" pitchFamily="34" charset="-122"/>
                <a:ea typeface="微软雅黑" panose="020B0503020204020204" pitchFamily="34" charset="-122"/>
              </a:rPr>
              <a:t>datalist</a:t>
            </a:r>
            <a:r>
              <a:rPr lang="en-US" altLang="zh-CN" dirty="0" smtClean="0">
                <a:solidFill>
                  <a:schemeClr val="accent2"/>
                </a:solidFill>
                <a:latin typeface="微软雅黑" panose="020B0503020204020204" pitchFamily="34" charset="-122"/>
                <a:ea typeface="微软雅黑" panose="020B0503020204020204" pitchFamily="34" charset="-122"/>
              </a:rPr>
              <a:t> id="</a:t>
            </a:r>
            <a:r>
              <a:rPr lang="en-US" altLang="zh-CN" dirty="0" err="1" smtClean="0">
                <a:solidFill>
                  <a:schemeClr val="accent2"/>
                </a:solidFill>
                <a:latin typeface="微软雅黑" panose="020B0503020204020204" pitchFamily="34" charset="-122"/>
                <a:ea typeface="微软雅黑" panose="020B0503020204020204" pitchFamily="34" charset="-122"/>
              </a:rPr>
              <a:t>searchlist</a:t>
            </a:r>
            <a:r>
              <a:rPr lang="en-US" altLang="zh-CN" dirty="0" smtClean="0">
                <a:solidFill>
                  <a:schemeClr val="accent2"/>
                </a:solidFill>
                <a:latin typeface="微软雅黑" panose="020B0503020204020204" pitchFamily="34" charset="-122"/>
                <a:ea typeface="微软雅黑" panose="020B0503020204020204" pitchFamily="34" charset="-122"/>
              </a:rPr>
              <a:t>"&gt;</a:t>
            </a:r>
          </a:p>
          <a:p>
            <a:r>
              <a:rPr lang="en-US" altLang="zh-CN" dirty="0" smtClean="0">
                <a:solidFill>
                  <a:schemeClr val="accent2"/>
                </a:solidFill>
                <a:latin typeface="微软雅黑" panose="020B0503020204020204" pitchFamily="34" charset="-122"/>
                <a:ea typeface="微软雅黑" panose="020B0503020204020204" pitchFamily="34" charset="-122"/>
              </a:rPr>
              <a:t>                &lt;option value="http://www.google.com" label="Google" /&gt;</a:t>
            </a:r>
          </a:p>
          <a:p>
            <a:r>
              <a:rPr lang="en-US" altLang="zh-CN" dirty="0" smtClean="0">
                <a:solidFill>
                  <a:schemeClr val="accent2"/>
                </a:solidFill>
                <a:latin typeface="微软雅黑" panose="020B0503020204020204" pitchFamily="34" charset="-122"/>
                <a:ea typeface="微软雅黑" panose="020B0503020204020204" pitchFamily="34" charset="-122"/>
              </a:rPr>
              <a:t>                &lt;option value="http://www.yahoo.com" label="Yahoo" /&gt;</a:t>
            </a:r>
          </a:p>
          <a:p>
            <a:r>
              <a:rPr lang="en-US" altLang="zh-CN" dirty="0" smtClean="0">
                <a:solidFill>
                  <a:schemeClr val="accent2"/>
                </a:solidFill>
                <a:latin typeface="微软雅黑" panose="020B0503020204020204" pitchFamily="34" charset="-122"/>
                <a:ea typeface="微软雅黑" panose="020B0503020204020204" pitchFamily="34" charset="-122"/>
              </a:rPr>
              <a:t>                &lt;option value="http://www.bing.com" label="Bing" /&gt;</a:t>
            </a:r>
          </a:p>
          <a:p>
            <a:r>
              <a:rPr lang="en-US" altLang="zh-CN" dirty="0" smtClean="0">
                <a:solidFill>
                  <a:schemeClr val="accent2"/>
                </a:solidFill>
                <a:latin typeface="微软雅黑" panose="020B0503020204020204" pitchFamily="34" charset="-122"/>
                <a:ea typeface="微软雅黑" panose="020B0503020204020204" pitchFamily="34" charset="-122"/>
              </a:rPr>
              <a:t>&lt;/</a:t>
            </a:r>
            <a:r>
              <a:rPr lang="en-US" altLang="zh-CN" dirty="0" err="1" smtClean="0">
                <a:solidFill>
                  <a:schemeClr val="accent2"/>
                </a:solidFill>
                <a:latin typeface="微软雅黑" panose="020B0503020204020204" pitchFamily="34" charset="-122"/>
                <a:ea typeface="微软雅黑" panose="020B0503020204020204" pitchFamily="34" charset="-122"/>
              </a:rPr>
              <a:t>datalist</a:t>
            </a:r>
            <a:r>
              <a:rPr lang="en-US" altLang="zh-CN" dirty="0" smtClean="0">
                <a:solidFill>
                  <a:schemeClr val="accent2"/>
                </a:solidFill>
                <a:latin typeface="微软雅黑" panose="020B0503020204020204" pitchFamily="34" charset="-122"/>
                <a:ea typeface="微软雅黑" panose="020B0503020204020204" pitchFamily="34" charset="-122"/>
              </a:rPr>
              <a:t>&gt;</a:t>
            </a:r>
            <a:endParaRPr lang="zh-CN" altLang="en-US" dirty="0" smtClean="0">
              <a:solidFill>
                <a:schemeClr val="accent2"/>
              </a:solidFill>
              <a:latin typeface="微软雅黑" panose="020B0503020204020204" pitchFamily="34" charset="-122"/>
              <a:ea typeface="微软雅黑" panose="020B0503020204020204" pitchFamily="34"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0557" y="4656575"/>
            <a:ext cx="2486025" cy="1076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Color-</a:t>
            </a:r>
            <a:r>
              <a:rPr lang="zh-CN" altLang="en-US" sz="4000" b="1" dirty="0" smtClean="0">
                <a:latin typeface="微软雅黑" panose="020B0503020204020204" pitchFamily="34" charset="-122"/>
                <a:ea typeface="微软雅黑" panose="020B0503020204020204" pitchFamily="34" charset="-122"/>
              </a:rPr>
              <a:t>颜色选择器</a:t>
            </a:r>
          </a:p>
        </p:txBody>
      </p:sp>
      <p:sp>
        <p:nvSpPr>
          <p:cNvPr id="10" name="TextBox 3"/>
          <p:cNvSpPr txBox="1"/>
          <p:nvPr/>
        </p:nvSpPr>
        <p:spPr>
          <a:xfrm>
            <a:off x="604433" y="1561471"/>
            <a:ext cx="11152137" cy="1523494"/>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这是颜色选择器控件，相当的给力。使用很简单。</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zh-CN" altLang="en-US" sz="2200" dirty="0" smtClean="0">
                <a:latin typeface="微软雅黑" panose="020B0503020204020204" pitchFamily="34" charset="-122"/>
                <a:ea typeface="微软雅黑" panose="020B0503020204020204" pitchFamily="34" charset="-122"/>
              </a:rPr>
              <a:t>实例：</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2"/>
                </a:solidFill>
                <a:latin typeface="微软雅黑" panose="020B0503020204020204" pitchFamily="34" charset="-122"/>
                <a:ea typeface="微软雅黑" panose="020B0503020204020204" pitchFamily="34" charset="-122"/>
              </a:rPr>
              <a:t>Color</a:t>
            </a:r>
            <a:r>
              <a:rPr lang="zh-CN" altLang="en-US" dirty="0" smtClean="0">
                <a:solidFill>
                  <a:schemeClr val="accent2"/>
                </a:solidFill>
                <a:latin typeface="微软雅黑" panose="020B0503020204020204" pitchFamily="34" charset="-122"/>
                <a:ea typeface="微软雅黑" panose="020B0503020204020204" pitchFamily="34" charset="-122"/>
              </a:rPr>
              <a:t>：</a:t>
            </a:r>
            <a:r>
              <a:rPr lang="en-US" altLang="zh-CN" dirty="0" smtClean="0">
                <a:solidFill>
                  <a:schemeClr val="accent2"/>
                </a:solidFill>
                <a:latin typeface="微软雅黑" panose="020B0503020204020204" pitchFamily="34" charset="-122"/>
                <a:ea typeface="微软雅黑" panose="020B0503020204020204" pitchFamily="34" charset="-122"/>
              </a:rPr>
              <a:t>&lt;input type="color"/&gt;</a:t>
            </a:r>
          </a:p>
        </p:txBody>
      </p:sp>
      <p:pic>
        <p:nvPicPr>
          <p:cNvPr id="48130" name="Picture 2"/>
          <p:cNvPicPr>
            <a:picLocks noChangeAspect="1" noChangeArrowheads="1"/>
          </p:cNvPicPr>
          <p:nvPr/>
        </p:nvPicPr>
        <p:blipFill>
          <a:blip r:embed="rId2" cstate="print"/>
          <a:srcRect/>
          <a:stretch>
            <a:fillRect/>
          </a:stretch>
        </p:blipFill>
        <p:spPr bwMode="auto">
          <a:xfrm>
            <a:off x="866029" y="3348209"/>
            <a:ext cx="6140699" cy="3184803"/>
          </a:xfrm>
          <a:prstGeom prst="rect">
            <a:avLst/>
          </a:prstGeom>
          <a:noFill/>
          <a:ln w="9525">
            <a:noFill/>
            <a:miter lim="800000"/>
            <a:headEnd/>
            <a:tailEnd/>
          </a:ln>
        </p:spPr>
      </p:pic>
    </p:spTree>
    <p:extLst>
      <p:ext uri="{BB962C8B-B14F-4D97-AF65-F5344CB8AC3E}">
        <p14:creationId xmlns:p14="http://schemas.microsoft.com/office/powerpoint/2010/main" xmlns="" val="208140138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2. </a:t>
            </a:r>
            <a:r>
              <a:rPr lang="zh-CN" altLang="en-US" sz="4000" b="1" dirty="0" smtClean="0">
                <a:latin typeface="微软雅黑" panose="020B0503020204020204" pitchFamily="34" charset="-122"/>
                <a:ea typeface="微软雅黑" panose="020B0503020204020204" pitchFamily="34" charset="-122"/>
              </a:rPr>
              <a:t>新增</a:t>
            </a:r>
            <a:r>
              <a:rPr lang="en-US" altLang="zh-CN" sz="4000" b="1" dirty="0" smtClean="0">
                <a:latin typeface="微软雅黑" panose="020B0503020204020204" pitchFamily="34" charset="-122"/>
                <a:ea typeface="微软雅黑" panose="020B0503020204020204" pitchFamily="34" charset="-122"/>
              </a:rPr>
              <a:t>input</a:t>
            </a:r>
            <a:r>
              <a:rPr lang="zh-CN" altLang="en-US" sz="4000" b="1" dirty="0" smtClean="0">
                <a:latin typeface="微软雅黑" panose="020B0503020204020204" pitchFamily="34" charset="-122"/>
                <a:ea typeface="微软雅黑" panose="020B0503020204020204" pitchFamily="34" charset="-122"/>
              </a:rPr>
              <a:t>属性</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marL="0" lvl="1" indent="0">
              <a:buNone/>
            </a:pPr>
            <a:r>
              <a:rPr lang="en-US" altLang="zh-CN" sz="2200" dirty="0" smtClean="0">
                <a:solidFill>
                  <a:schemeClr val="tx1"/>
                </a:solidFill>
                <a:latin typeface="微软雅黑" panose="020B0503020204020204" pitchFamily="34" charset="-122"/>
                <a:ea typeface="微软雅黑" panose="020B0503020204020204" pitchFamily="34" charset="-122"/>
              </a:rPr>
              <a:t>HTML5</a:t>
            </a:r>
            <a:r>
              <a:rPr lang="zh-CN" altLang="en-US" sz="2200" dirty="0" smtClean="0">
                <a:solidFill>
                  <a:schemeClr val="tx1"/>
                </a:solidFill>
                <a:latin typeface="微软雅黑" panose="020B0503020204020204" pitchFamily="34" charset="-122"/>
                <a:ea typeface="微软雅黑" panose="020B0503020204020204" pitchFamily="34" charset="-122"/>
              </a:rPr>
              <a:t>的</a:t>
            </a:r>
            <a:r>
              <a:rPr lang="en-US" altLang="zh-CN" sz="2200" dirty="0" smtClean="0">
                <a:solidFill>
                  <a:schemeClr val="tx1"/>
                </a:solidFill>
                <a:latin typeface="微软雅黑" panose="020B0503020204020204" pitchFamily="34" charset="-122"/>
                <a:ea typeface="微软雅黑" panose="020B0503020204020204" pitchFamily="34" charset="-122"/>
              </a:rPr>
              <a:t>input</a:t>
            </a:r>
            <a:r>
              <a:rPr lang="zh-CN" altLang="en-US" sz="2200" dirty="0" smtClean="0">
                <a:solidFill>
                  <a:schemeClr val="tx1"/>
                </a:solidFill>
                <a:latin typeface="微软雅黑" panose="020B0503020204020204" pitchFamily="34" charset="-122"/>
                <a:ea typeface="微软雅黑" panose="020B0503020204020204" pitchFamily="34" charset="-122"/>
              </a:rPr>
              <a:t>标签新增了很多属性，也是让大家非常兴奋的一件事，用简单的一个属性搞定以前复杂的</a:t>
            </a:r>
            <a:r>
              <a:rPr lang="en-US" altLang="zh-CN" sz="2200" dirty="0" smtClean="0">
                <a:solidFill>
                  <a:schemeClr val="tx1"/>
                </a:solidFill>
                <a:latin typeface="微软雅黑" panose="020B0503020204020204" pitchFamily="34" charset="-122"/>
                <a:ea typeface="微软雅黑" panose="020B0503020204020204" pitchFamily="34" charset="-122"/>
              </a:rPr>
              <a:t>JS</a:t>
            </a:r>
            <a:r>
              <a:rPr lang="zh-CN" altLang="en-US" sz="2200" dirty="0" smtClean="0">
                <a:solidFill>
                  <a:schemeClr val="tx1"/>
                </a:solidFill>
                <a:latin typeface="微软雅黑" panose="020B0503020204020204" pitchFamily="34" charset="-122"/>
                <a:ea typeface="微软雅黑" panose="020B0503020204020204" pitchFamily="34" charset="-122"/>
              </a:rPr>
              <a:t>验证。</a:t>
            </a:r>
            <a:r>
              <a:rPr lang="en-US" altLang="zh-CN" sz="2200" dirty="0" smtClean="0">
                <a:solidFill>
                  <a:schemeClr val="tx1"/>
                </a:solidFill>
                <a:latin typeface="微软雅黑" panose="020B0503020204020204" pitchFamily="34" charset="-122"/>
                <a:ea typeface="微软雅黑" panose="020B0503020204020204" pitchFamily="34" charset="-122"/>
              </a:rPr>
              <a:t>input</a:t>
            </a:r>
            <a:r>
              <a:rPr lang="zh-CN" altLang="en-US" sz="2200" dirty="0" smtClean="0">
                <a:solidFill>
                  <a:schemeClr val="tx1"/>
                </a:solidFill>
                <a:latin typeface="微软雅黑" panose="020B0503020204020204" pitchFamily="34" charset="-122"/>
                <a:ea typeface="微软雅黑" panose="020B0503020204020204" pitchFamily="34" charset="-122"/>
              </a:rPr>
              <a:t>新增的这些属性，使得</a:t>
            </a:r>
            <a:r>
              <a:rPr lang="en-US" altLang="zh-CN" sz="2200" dirty="0" smtClean="0">
                <a:solidFill>
                  <a:schemeClr val="tx1"/>
                </a:solidFill>
                <a:latin typeface="微软雅黑" panose="020B0503020204020204" pitchFamily="34" charset="-122"/>
                <a:ea typeface="微软雅黑" panose="020B0503020204020204" pitchFamily="34" charset="-122"/>
              </a:rPr>
              <a:t>html</a:t>
            </a:r>
            <a:r>
              <a:rPr lang="zh-CN" altLang="en-US" sz="2200" dirty="0" smtClean="0">
                <a:solidFill>
                  <a:schemeClr val="tx1"/>
                </a:solidFill>
                <a:latin typeface="微软雅黑" panose="020B0503020204020204" pitchFamily="34" charset="-122"/>
                <a:ea typeface="微软雅黑" panose="020B0503020204020204" pitchFamily="34" charset="-122"/>
              </a:rPr>
              <a:t>和</a:t>
            </a:r>
            <a:r>
              <a:rPr lang="en-US" altLang="zh-CN" sz="2200" dirty="0" err="1" smtClean="0">
                <a:solidFill>
                  <a:schemeClr val="tx1"/>
                </a:solidFill>
                <a:latin typeface="微软雅黑" panose="020B0503020204020204" pitchFamily="34" charset="-122"/>
                <a:ea typeface="微软雅黑" panose="020B0503020204020204" pitchFamily="34" charset="-122"/>
              </a:rPr>
              <a:t>js</a:t>
            </a:r>
            <a:r>
              <a:rPr lang="zh-CN" altLang="en-US" sz="2200" dirty="0" smtClean="0">
                <a:solidFill>
                  <a:schemeClr val="tx1"/>
                </a:solidFill>
                <a:latin typeface="微软雅黑" panose="020B0503020204020204" pitchFamily="34" charset="-122"/>
                <a:ea typeface="微软雅黑" panose="020B0503020204020204" pitchFamily="34" charset="-122"/>
              </a:rPr>
              <a:t>的分工更明确了，使用起来十分舒畅。新增主要属性如下：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autoconmplete</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autofocus</a:t>
            </a: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required</a:t>
            </a:r>
          </a:p>
          <a:p>
            <a:pPr marL="342900" lvl="1" indent="-342900">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placeholder</a:t>
            </a:r>
          </a:p>
          <a:p>
            <a:endParaRPr lang="en-US" altLang="zh-CN" sz="2200" b="1"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588128309"/>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autocomplete</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631490"/>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autocomplete</a:t>
            </a:r>
            <a:r>
              <a:rPr lang="zh-CN" altLang="en-US" sz="2200" dirty="0">
                <a:latin typeface="微软雅黑" panose="020B0503020204020204" pitchFamily="34" charset="-122"/>
                <a:ea typeface="微软雅黑" panose="020B0503020204020204" pitchFamily="34" charset="-122"/>
              </a:rPr>
              <a:t>可以赋值为 </a:t>
            </a:r>
            <a:r>
              <a:rPr lang="en-US" altLang="zh-CN" sz="2200" dirty="0">
                <a:latin typeface="微软雅黑" panose="020B0503020204020204" pitchFamily="34" charset="-122"/>
                <a:ea typeface="微软雅黑" panose="020B0503020204020204" pitchFamily="34" charset="-122"/>
              </a:rPr>
              <a:t>on </a:t>
            </a:r>
            <a:r>
              <a:rPr lang="zh-CN" altLang="en-US" sz="2200" dirty="0">
                <a:latin typeface="微软雅黑" panose="020B0503020204020204" pitchFamily="34" charset="-122"/>
                <a:ea typeface="微软雅黑" panose="020B0503020204020204" pitchFamily="34" charset="-122"/>
              </a:rPr>
              <a:t>或者 </a:t>
            </a:r>
            <a:r>
              <a:rPr lang="en-US" altLang="zh-CN" sz="2200" dirty="0">
                <a:latin typeface="微软雅黑" panose="020B0503020204020204" pitchFamily="34" charset="-122"/>
                <a:ea typeface="微软雅黑" panose="020B0503020204020204" pitchFamily="34" charset="-122"/>
              </a:rPr>
              <a:t>off</a:t>
            </a:r>
            <a:r>
              <a:rPr lang="zh-CN" altLang="en-US" sz="2200" dirty="0">
                <a:latin typeface="微软雅黑" panose="020B0503020204020204" pitchFamily="34" charset="-122"/>
                <a:ea typeface="微软雅黑" panose="020B0503020204020204" pitchFamily="34" charset="-122"/>
              </a:rPr>
              <a:t>。当为 </a:t>
            </a:r>
            <a:r>
              <a:rPr lang="en-US" altLang="zh-CN" sz="2200" dirty="0">
                <a:latin typeface="微软雅黑" panose="020B0503020204020204" pitchFamily="34" charset="-122"/>
                <a:ea typeface="微软雅黑" panose="020B0503020204020204" pitchFamily="34" charset="-122"/>
              </a:rPr>
              <a:t>on</a:t>
            </a:r>
            <a:r>
              <a:rPr lang="zh-CN" altLang="en-US" sz="2200" dirty="0">
                <a:latin typeface="微软雅黑" panose="020B0503020204020204" pitchFamily="34" charset="-122"/>
                <a:ea typeface="微软雅黑" panose="020B0503020204020204" pitchFamily="34" charset="-122"/>
              </a:rPr>
              <a:t>的时候，浏览器能自动存储用户输入的内容。当用户返回到曾经填写过值的页面的时候，浏览器能把用户写过的值自动填写在相应的</a:t>
            </a:r>
            <a:r>
              <a:rPr lang="en-US" altLang="zh-CN" sz="2200" dirty="0">
                <a:latin typeface="微软雅黑" panose="020B0503020204020204" pitchFamily="34" charset="-122"/>
                <a:ea typeface="微软雅黑" panose="020B0503020204020204" pitchFamily="34" charset="-122"/>
              </a:rPr>
              <a:t>input</a:t>
            </a:r>
            <a:r>
              <a:rPr lang="zh-CN" altLang="en-US" sz="2200" dirty="0">
                <a:latin typeface="微软雅黑" panose="020B0503020204020204" pitchFamily="34" charset="-122"/>
                <a:ea typeface="微软雅黑" panose="020B0503020204020204" pitchFamily="34" charset="-122"/>
              </a:rPr>
              <a:t>框里。</a:t>
            </a:r>
          </a:p>
          <a:p>
            <a:pPr>
              <a:lnSpc>
                <a:spcPct val="150000"/>
              </a:lnSpc>
            </a:pPr>
            <a:r>
              <a:rPr lang="zh-CN" altLang="en-US" sz="2200" dirty="0" smtClean="0">
                <a:latin typeface="微软雅黑" panose="020B0503020204020204" pitchFamily="34" charset="-122"/>
                <a:ea typeface="微软雅黑" panose="020B0503020204020204" pitchFamily="34" charset="-122"/>
              </a:rPr>
              <a:t>现在</a:t>
            </a:r>
            <a:r>
              <a:rPr lang="zh-CN" altLang="en-US" sz="2200" dirty="0">
                <a:latin typeface="微软雅黑" panose="020B0503020204020204" pitchFamily="34" charset="-122"/>
                <a:ea typeface="微软雅黑" panose="020B0503020204020204" pitchFamily="34" charset="-122"/>
              </a:rPr>
              <a:t>很多网站都实现了这个功能，不过基本都是用</a:t>
            </a:r>
            <a:r>
              <a:rPr lang="en-US" altLang="zh-CN" sz="2200" dirty="0" err="1">
                <a:latin typeface="微软雅黑" panose="020B0503020204020204" pitchFamily="34" charset="-122"/>
                <a:ea typeface="微软雅黑" panose="020B0503020204020204" pitchFamily="34" charset="-122"/>
              </a:rPr>
              <a:t>php</a:t>
            </a:r>
            <a:r>
              <a:rPr lang="zh-CN" altLang="en-US" sz="2200" dirty="0">
                <a:latin typeface="微软雅黑" panose="020B0503020204020204" pitchFamily="34" charset="-122"/>
                <a:ea typeface="微软雅黑" panose="020B0503020204020204" pitchFamily="34" charset="-122"/>
              </a:rPr>
              <a:t>来实现的。用了这个属性，无疑可以减少很多前端和后台的交流量和工作量</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99483211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a:latin typeface="微软雅黑" panose="020B0503020204020204" pitchFamily="34" charset="-122"/>
                <a:ea typeface="微软雅黑" panose="020B0503020204020204" pitchFamily="34" charset="-122"/>
              </a:rPr>
              <a:t>autoconmplete</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539157"/>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实例：</a:t>
            </a:r>
            <a:endParaRPr lang="en-US" altLang="zh-CN" sz="2200" dirty="0" smtClean="0">
              <a:latin typeface="微软雅黑" panose="020B0503020204020204" pitchFamily="34" charset="-122"/>
              <a:ea typeface="微软雅黑" panose="020B0503020204020204" pitchFamily="34" charset="-122"/>
            </a:endParaRPr>
          </a:p>
          <a:p>
            <a:r>
              <a:rPr lang="en-US" altLang="zh-CN" dirty="0">
                <a:solidFill>
                  <a:schemeClr val="accent2"/>
                </a:solidFill>
                <a:latin typeface="微软雅黑" panose="020B0503020204020204" pitchFamily="34" charset="-122"/>
                <a:ea typeface="微软雅黑" panose="020B0503020204020204" pitchFamily="34" charset="-122"/>
              </a:rPr>
              <a:t>First name: &lt;input type="text" name="</a:t>
            </a:r>
            <a:r>
              <a:rPr lang="en-US" altLang="zh-CN" dirty="0" err="1">
                <a:solidFill>
                  <a:schemeClr val="accent2"/>
                </a:solidFill>
                <a:latin typeface="微软雅黑" panose="020B0503020204020204" pitchFamily="34" charset="-122"/>
                <a:ea typeface="微软雅黑" panose="020B0503020204020204" pitchFamily="34" charset="-122"/>
              </a:rPr>
              <a:t>fname</a:t>
            </a:r>
            <a:r>
              <a:rPr lang="en-US" altLang="zh-CN" dirty="0">
                <a:solidFill>
                  <a:schemeClr val="accent2"/>
                </a:solidFill>
                <a:latin typeface="微软雅黑" panose="020B0503020204020204" pitchFamily="34" charset="-122"/>
                <a:ea typeface="微软雅黑" panose="020B0503020204020204" pitchFamily="34" charset="-122"/>
              </a:rPr>
              <a:t>" /&gt;</a:t>
            </a:r>
          </a:p>
          <a:p>
            <a:r>
              <a:rPr lang="en-US" altLang="zh-CN" dirty="0">
                <a:solidFill>
                  <a:schemeClr val="accent2"/>
                </a:solidFill>
                <a:latin typeface="微软雅黑" panose="020B0503020204020204" pitchFamily="34" charset="-122"/>
                <a:ea typeface="微软雅黑" panose="020B0503020204020204" pitchFamily="34" charset="-122"/>
              </a:rPr>
              <a:t> &lt;</a:t>
            </a:r>
            <a:r>
              <a:rPr lang="en-US" altLang="zh-CN" dirty="0" err="1">
                <a:solidFill>
                  <a:schemeClr val="accent2"/>
                </a:solidFill>
                <a:latin typeface="微软雅黑" panose="020B0503020204020204" pitchFamily="34" charset="-122"/>
                <a:ea typeface="微软雅黑" panose="020B0503020204020204" pitchFamily="34" charset="-122"/>
              </a:rPr>
              <a:t>br</a:t>
            </a:r>
            <a:r>
              <a:rPr lang="en-US" altLang="zh-CN" dirty="0">
                <a:solidFill>
                  <a:schemeClr val="accent2"/>
                </a:solidFill>
                <a:latin typeface="微软雅黑" panose="020B0503020204020204" pitchFamily="34" charset="-122"/>
                <a:ea typeface="微软雅黑" panose="020B0503020204020204" pitchFamily="34" charset="-122"/>
              </a:rPr>
              <a:t>&gt;&lt;</a:t>
            </a:r>
            <a:r>
              <a:rPr lang="en-US" altLang="zh-CN" dirty="0" err="1">
                <a:solidFill>
                  <a:schemeClr val="accent2"/>
                </a:solidFill>
                <a:latin typeface="微软雅黑" panose="020B0503020204020204" pitchFamily="34" charset="-122"/>
                <a:ea typeface="微软雅黑" panose="020B0503020204020204" pitchFamily="34" charset="-122"/>
              </a:rPr>
              <a:t>br</a:t>
            </a:r>
            <a:r>
              <a:rPr lang="en-US" altLang="zh-CN" dirty="0">
                <a:solidFill>
                  <a:schemeClr val="accent2"/>
                </a:solidFill>
                <a:latin typeface="微软雅黑" panose="020B0503020204020204" pitchFamily="34" charset="-122"/>
                <a:ea typeface="微软雅黑" panose="020B0503020204020204" pitchFamily="34" charset="-122"/>
              </a:rPr>
              <a:t>/&gt;</a:t>
            </a:r>
          </a:p>
          <a:p>
            <a:r>
              <a:rPr lang="en-US" altLang="zh-CN" dirty="0">
                <a:solidFill>
                  <a:schemeClr val="accent2"/>
                </a:solidFill>
                <a:latin typeface="微软雅黑" panose="020B0503020204020204" pitchFamily="34" charset="-122"/>
                <a:ea typeface="微软雅黑" panose="020B0503020204020204" pitchFamily="34" charset="-122"/>
              </a:rPr>
              <a:t>Last name: &lt;input type="text" name="</a:t>
            </a:r>
            <a:r>
              <a:rPr lang="en-US" altLang="zh-CN" dirty="0" err="1">
                <a:solidFill>
                  <a:schemeClr val="accent2"/>
                </a:solidFill>
                <a:latin typeface="微软雅黑" panose="020B0503020204020204" pitchFamily="34" charset="-122"/>
                <a:ea typeface="微软雅黑" panose="020B0503020204020204" pitchFamily="34" charset="-122"/>
              </a:rPr>
              <a:t>lname</a:t>
            </a:r>
            <a:r>
              <a:rPr lang="en-US" altLang="zh-CN" dirty="0">
                <a:solidFill>
                  <a:schemeClr val="accent2"/>
                </a:solidFill>
                <a:latin typeface="微软雅黑" panose="020B0503020204020204" pitchFamily="34" charset="-122"/>
                <a:ea typeface="微软雅黑" panose="020B0503020204020204" pitchFamily="34" charset="-122"/>
              </a:rPr>
              <a:t>" /&gt; </a:t>
            </a:r>
          </a:p>
          <a:p>
            <a:r>
              <a:rPr lang="en-US" altLang="zh-CN" dirty="0">
                <a:solidFill>
                  <a:schemeClr val="accent2"/>
                </a:solidFill>
                <a:latin typeface="微软雅黑" panose="020B0503020204020204" pitchFamily="34" charset="-122"/>
                <a:ea typeface="微软雅黑" panose="020B0503020204020204" pitchFamily="34" charset="-122"/>
              </a:rPr>
              <a:t> &lt;</a:t>
            </a:r>
            <a:r>
              <a:rPr lang="en-US" altLang="zh-CN" dirty="0" err="1">
                <a:solidFill>
                  <a:schemeClr val="accent2"/>
                </a:solidFill>
                <a:latin typeface="微软雅黑" panose="020B0503020204020204" pitchFamily="34" charset="-122"/>
                <a:ea typeface="微软雅黑" panose="020B0503020204020204" pitchFamily="34" charset="-122"/>
              </a:rPr>
              <a:t>br</a:t>
            </a:r>
            <a:r>
              <a:rPr lang="en-US" altLang="zh-CN" dirty="0">
                <a:solidFill>
                  <a:schemeClr val="accent2"/>
                </a:solidFill>
                <a:latin typeface="微软雅黑" panose="020B0503020204020204" pitchFamily="34" charset="-122"/>
                <a:ea typeface="微软雅黑" panose="020B0503020204020204" pitchFamily="34" charset="-122"/>
              </a:rPr>
              <a:t>&gt;&lt;</a:t>
            </a:r>
            <a:r>
              <a:rPr lang="en-US" altLang="zh-CN" dirty="0" err="1">
                <a:solidFill>
                  <a:schemeClr val="accent2"/>
                </a:solidFill>
                <a:latin typeface="微软雅黑" panose="020B0503020204020204" pitchFamily="34" charset="-122"/>
                <a:ea typeface="微软雅黑" panose="020B0503020204020204" pitchFamily="34" charset="-122"/>
              </a:rPr>
              <a:t>br</a:t>
            </a:r>
            <a:r>
              <a:rPr lang="en-US" altLang="zh-CN" dirty="0">
                <a:solidFill>
                  <a:schemeClr val="accent2"/>
                </a:solidFill>
                <a:latin typeface="微软雅黑" panose="020B0503020204020204" pitchFamily="34" charset="-122"/>
                <a:ea typeface="微软雅黑" panose="020B0503020204020204" pitchFamily="34" charset="-122"/>
              </a:rPr>
              <a:t>/&gt;</a:t>
            </a:r>
          </a:p>
          <a:p>
            <a:r>
              <a:rPr lang="en-US" altLang="zh-CN" dirty="0">
                <a:solidFill>
                  <a:schemeClr val="accent2"/>
                </a:solidFill>
                <a:latin typeface="微软雅黑" panose="020B0503020204020204" pitchFamily="34" charset="-122"/>
                <a:ea typeface="微软雅黑" panose="020B0503020204020204" pitchFamily="34" charset="-122"/>
              </a:rPr>
              <a:t>E-mail: &lt;input type="email" name="email" autocomplete="off" /&gt;</a:t>
            </a:r>
          </a:p>
          <a:p>
            <a:r>
              <a:rPr lang="en-US" altLang="zh-CN" dirty="0">
                <a:solidFill>
                  <a:schemeClr val="accent2"/>
                </a:solidFill>
                <a:latin typeface="微软雅黑" panose="020B0503020204020204" pitchFamily="34" charset="-122"/>
                <a:ea typeface="微软雅黑" panose="020B0503020204020204" pitchFamily="34" charset="-122"/>
              </a:rPr>
              <a:t> &lt;</a:t>
            </a:r>
            <a:r>
              <a:rPr lang="en-US" altLang="zh-CN" dirty="0" err="1">
                <a:solidFill>
                  <a:schemeClr val="accent2"/>
                </a:solidFill>
                <a:latin typeface="微软雅黑" panose="020B0503020204020204" pitchFamily="34" charset="-122"/>
                <a:ea typeface="微软雅黑" panose="020B0503020204020204" pitchFamily="34" charset="-122"/>
              </a:rPr>
              <a:t>br</a:t>
            </a:r>
            <a:r>
              <a:rPr lang="en-US" altLang="zh-CN" dirty="0">
                <a:solidFill>
                  <a:schemeClr val="accent2"/>
                </a:solidFill>
                <a:latin typeface="微软雅黑" panose="020B0503020204020204" pitchFamily="34" charset="-122"/>
                <a:ea typeface="微软雅黑" panose="020B0503020204020204" pitchFamily="34" charset="-122"/>
              </a:rPr>
              <a:t>&gt;&lt;</a:t>
            </a:r>
            <a:r>
              <a:rPr lang="en-US" altLang="zh-CN" dirty="0" err="1">
                <a:solidFill>
                  <a:schemeClr val="accent2"/>
                </a:solidFill>
                <a:latin typeface="微软雅黑" panose="020B0503020204020204" pitchFamily="34" charset="-122"/>
                <a:ea typeface="微软雅黑" panose="020B0503020204020204" pitchFamily="34" charset="-122"/>
              </a:rPr>
              <a:t>br</a:t>
            </a:r>
            <a:r>
              <a:rPr lang="en-US" altLang="zh-CN" dirty="0" smtClean="0">
                <a:solidFill>
                  <a:schemeClr val="accent2"/>
                </a:solidFill>
                <a:latin typeface="微软雅黑" panose="020B0503020204020204" pitchFamily="34" charset="-122"/>
                <a:ea typeface="微软雅黑" panose="020B0503020204020204" pitchFamily="34" charset="-122"/>
              </a:rPr>
              <a:t>/&gt;</a:t>
            </a:r>
          </a:p>
          <a:p>
            <a:r>
              <a:rPr lang="en-US" altLang="zh-CN" dirty="0">
                <a:solidFill>
                  <a:schemeClr val="accent2"/>
                </a:solidFill>
                <a:latin typeface="微软雅黑" panose="020B0503020204020204" pitchFamily="34" charset="-122"/>
                <a:ea typeface="微软雅黑" panose="020B0503020204020204" pitchFamily="34" charset="-122"/>
              </a:rPr>
              <a:t>&lt;input type="submit" value="</a:t>
            </a:r>
            <a:r>
              <a:rPr lang="zh-CN" altLang="en-US" dirty="0">
                <a:solidFill>
                  <a:schemeClr val="accent2"/>
                </a:solidFill>
                <a:latin typeface="微软雅黑" panose="020B0503020204020204" pitchFamily="34" charset="-122"/>
                <a:ea typeface="微软雅黑" panose="020B0503020204020204" pitchFamily="34" charset="-122"/>
              </a:rPr>
              <a:t>提交</a:t>
            </a:r>
            <a:r>
              <a:rPr lang="en-US" altLang="zh-CN" dirty="0">
                <a:solidFill>
                  <a:schemeClr val="accent2"/>
                </a:solidFill>
                <a:latin typeface="微软雅黑" panose="020B0503020204020204" pitchFamily="34" charset="-122"/>
                <a:ea typeface="微软雅黑" panose="020B0503020204020204" pitchFamily="34" charset="-122"/>
              </a:rPr>
              <a:t>" /&gt;</a:t>
            </a:r>
          </a:p>
        </p:txBody>
      </p:sp>
      <p:pic>
        <p:nvPicPr>
          <p:cNvPr id="3" name="图片 2"/>
          <p:cNvPicPr>
            <a:picLocks noChangeAspect="1"/>
          </p:cNvPicPr>
          <p:nvPr/>
        </p:nvPicPr>
        <p:blipFill>
          <a:blip r:embed="rId2" cstate="print"/>
          <a:stretch>
            <a:fillRect/>
          </a:stretch>
        </p:blipFill>
        <p:spPr>
          <a:xfrm>
            <a:off x="770303" y="4583506"/>
            <a:ext cx="3823468" cy="2214311"/>
          </a:xfrm>
          <a:prstGeom prst="rect">
            <a:avLst/>
          </a:prstGeom>
        </p:spPr>
      </p:pic>
    </p:spTree>
    <p:extLst>
      <p:ext uri="{BB962C8B-B14F-4D97-AF65-F5344CB8AC3E}">
        <p14:creationId xmlns:p14="http://schemas.microsoft.com/office/powerpoint/2010/main" xmlns="" val="999752127"/>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autofocus</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4062651"/>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autofocus </a:t>
            </a:r>
            <a:r>
              <a:rPr lang="zh-CN" altLang="en-US" sz="2200" dirty="0">
                <a:latin typeface="微软雅黑" panose="020B0503020204020204" pitchFamily="34" charset="-122"/>
                <a:ea typeface="微软雅黑" panose="020B0503020204020204" pitchFamily="34" charset="-122"/>
              </a:rPr>
              <a:t>可以赋值为 </a:t>
            </a:r>
            <a:r>
              <a:rPr lang="en-US" altLang="zh-CN" sz="2200" dirty="0">
                <a:latin typeface="微软雅黑" panose="020B0503020204020204" pitchFamily="34" charset="-122"/>
                <a:ea typeface="微软雅黑" panose="020B0503020204020204" pitchFamily="34" charset="-122"/>
              </a:rPr>
              <a:t>autofocus</a:t>
            </a:r>
            <a:r>
              <a:rPr lang="zh-CN" altLang="en-US" sz="2200" dirty="0">
                <a:latin typeface="微软雅黑" panose="020B0503020204020204" pitchFamily="34" charset="-122"/>
                <a:ea typeface="微软雅黑" panose="020B0503020204020204" pitchFamily="34" charset="-122"/>
              </a:rPr>
              <a:t>，也就是在页面加载完成的时候自动聚焦到这个</a:t>
            </a:r>
            <a:r>
              <a:rPr lang="en-US" altLang="zh-CN" sz="2200" dirty="0">
                <a:latin typeface="微软雅黑" panose="020B0503020204020204" pitchFamily="34" charset="-122"/>
                <a:ea typeface="微软雅黑" panose="020B0503020204020204" pitchFamily="34" charset="-122"/>
              </a:rPr>
              <a:t>input</a:t>
            </a:r>
            <a:r>
              <a:rPr lang="zh-CN" altLang="en-US" sz="2200" dirty="0">
                <a:latin typeface="微软雅黑" panose="020B0503020204020204" pitchFamily="34" charset="-122"/>
                <a:ea typeface="微软雅黑" panose="020B0503020204020204" pitchFamily="34" charset="-122"/>
              </a:rPr>
              <a:t>标签，自然 </a:t>
            </a:r>
            <a:r>
              <a:rPr lang="en-US" altLang="zh-CN" sz="2200" dirty="0">
                <a:latin typeface="微软雅黑" panose="020B0503020204020204" pitchFamily="34" charset="-122"/>
                <a:ea typeface="微软雅黑" panose="020B0503020204020204" pitchFamily="34" charset="-122"/>
              </a:rPr>
              <a:t>type="hidden"</a:t>
            </a:r>
            <a:r>
              <a:rPr lang="zh-CN" altLang="en-US" sz="2200" dirty="0">
                <a:latin typeface="微软雅黑" panose="020B0503020204020204" pitchFamily="34" charset="-122"/>
                <a:ea typeface="微软雅黑" panose="020B0503020204020204" pitchFamily="34" charset="-122"/>
              </a:rPr>
              <a:t>的时候是不能用的。 这个也是一个比较常见的效果，至今为止的实现方法是用</a:t>
            </a:r>
            <a:r>
              <a:rPr lang="en-US" altLang="zh-CN" sz="2200" dirty="0" err="1">
                <a:latin typeface="微软雅黑" panose="020B0503020204020204" pitchFamily="34" charset="-122"/>
                <a:ea typeface="微软雅黑" panose="020B0503020204020204" pitchFamily="34" charset="-122"/>
              </a:rPr>
              <a:t>js</a:t>
            </a:r>
            <a:r>
              <a:rPr lang="zh-CN" altLang="en-US" sz="2200" dirty="0">
                <a:latin typeface="微软雅黑" panose="020B0503020204020204" pitchFamily="34" charset="-122"/>
                <a:ea typeface="微软雅黑" panose="020B0503020204020204" pitchFamily="34" charset="-122"/>
              </a:rPr>
              <a:t>。在页面加载完时执行聚焦操作，现在也被一个属性搞定了</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a:lnSpc>
                <a:spcPct val="150000"/>
              </a:lnSpc>
            </a:pPr>
            <a:r>
              <a:rPr lang="zh-CN" altLang="en-US" sz="2200" dirty="0" smtClean="0">
                <a:latin typeface="微软雅黑" panose="020B0503020204020204" pitchFamily="34" charset="-122"/>
                <a:ea typeface="微软雅黑" panose="020B0503020204020204" pitchFamily="34" charset="-122"/>
              </a:rPr>
              <a:t>可以</a:t>
            </a:r>
            <a:r>
              <a:rPr lang="zh-CN" altLang="en-US" sz="2200" dirty="0">
                <a:latin typeface="微软雅黑" panose="020B0503020204020204" pitchFamily="34" charset="-122"/>
                <a:ea typeface="微软雅黑" panose="020B0503020204020204" pitchFamily="34" charset="-122"/>
              </a:rPr>
              <a:t>想象，一个页面至多只有一个</a:t>
            </a:r>
            <a:r>
              <a:rPr lang="en-US" altLang="zh-CN" sz="2200" dirty="0">
                <a:latin typeface="微软雅黑" panose="020B0503020204020204" pitchFamily="34" charset="-122"/>
                <a:ea typeface="微软雅黑" panose="020B0503020204020204" pitchFamily="34" charset="-122"/>
              </a:rPr>
              <a:t>input</a:t>
            </a:r>
            <a:r>
              <a:rPr lang="zh-CN" altLang="en-US" sz="2200" dirty="0">
                <a:latin typeface="微软雅黑" panose="020B0503020204020204" pitchFamily="34" charset="-122"/>
                <a:ea typeface="微软雅黑" panose="020B0503020204020204" pitchFamily="34" charset="-122"/>
              </a:rPr>
              <a:t>标签会设置 </a:t>
            </a:r>
            <a:r>
              <a:rPr lang="en-US" altLang="zh-CN" sz="2200" dirty="0">
                <a:latin typeface="微软雅黑" panose="020B0503020204020204" pitchFamily="34" charset="-122"/>
                <a:ea typeface="微软雅黑" panose="020B0503020204020204" pitchFamily="34" charset="-122"/>
              </a:rPr>
              <a:t>autofocus</a:t>
            </a:r>
            <a:r>
              <a:rPr lang="zh-CN" altLang="en-US" sz="2200" dirty="0">
                <a:latin typeface="微软雅黑" panose="020B0503020204020204" pitchFamily="34" charset="-122"/>
                <a:ea typeface="微软雅黑" panose="020B0503020204020204" pitchFamily="34" charset="-122"/>
              </a:rPr>
              <a:t>，否则必然不会达到预期效果。因为</a:t>
            </a:r>
            <a:r>
              <a:rPr lang="zh-CN" altLang="en-US" sz="2200" dirty="0" smtClean="0">
                <a:latin typeface="微软雅黑" panose="020B0503020204020204" pitchFamily="34" charset="-122"/>
                <a:ea typeface="微软雅黑" panose="020B0503020204020204" pitchFamily="34" charset="-122"/>
              </a:rPr>
              <a:t>不可能同时聚焦</a:t>
            </a:r>
            <a:r>
              <a:rPr lang="zh-CN" altLang="en-US" sz="2200" dirty="0">
                <a:latin typeface="微软雅黑" panose="020B0503020204020204" pitchFamily="34" charset="-122"/>
                <a:ea typeface="微软雅黑" panose="020B0503020204020204" pitchFamily="34" charset="-122"/>
              </a:rPr>
              <a:t>在两个</a:t>
            </a:r>
            <a:r>
              <a:rPr lang="en-US" altLang="zh-CN" sz="2200" dirty="0">
                <a:latin typeface="微软雅黑" panose="020B0503020204020204" pitchFamily="34" charset="-122"/>
                <a:ea typeface="微软雅黑" panose="020B0503020204020204" pitchFamily="34" charset="-122"/>
              </a:rPr>
              <a:t>input</a:t>
            </a:r>
            <a:r>
              <a:rPr lang="zh-CN" altLang="en-US" sz="2200" dirty="0">
                <a:latin typeface="微软雅黑" panose="020B0503020204020204" pitchFamily="34" charset="-122"/>
                <a:ea typeface="微软雅黑" panose="020B0503020204020204" pitchFamily="34" charset="-122"/>
              </a:rPr>
              <a:t>上</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实例：</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User name: &lt;input type="text" name="</a:t>
            </a:r>
            <a:r>
              <a:rPr lang="en-US" altLang="zh-CN" dirty="0" err="1">
                <a:solidFill>
                  <a:schemeClr val="accent2"/>
                </a:solidFill>
                <a:latin typeface="微软雅黑" panose="020B0503020204020204" pitchFamily="34" charset="-122"/>
                <a:ea typeface="微软雅黑" panose="020B0503020204020204" pitchFamily="34" charset="-122"/>
              </a:rPr>
              <a:t>user_name</a:t>
            </a:r>
            <a:r>
              <a:rPr lang="en-US" altLang="zh-CN" dirty="0">
                <a:solidFill>
                  <a:schemeClr val="accent2"/>
                </a:solidFill>
                <a:latin typeface="微软雅黑" panose="020B0503020204020204" pitchFamily="34" charset="-122"/>
                <a:ea typeface="微软雅黑" panose="020B0503020204020204" pitchFamily="34" charset="-122"/>
              </a:rPr>
              <a:t>"  autofocus="autofocus" </a:t>
            </a:r>
            <a:r>
              <a:rPr lang="en-US" altLang="zh-CN" dirty="0" smtClean="0">
                <a:solidFill>
                  <a:schemeClr val="accent2"/>
                </a:solidFill>
                <a:latin typeface="微软雅黑" panose="020B0503020204020204" pitchFamily="34" charset="-122"/>
                <a:ea typeface="微软雅黑" panose="020B0503020204020204" pitchFamily="34" charset="-122"/>
              </a:rPr>
              <a:t>/&gt;</a:t>
            </a:r>
            <a:endParaRPr lang="en-US" altLang="zh-CN" dirty="0">
              <a:solidFill>
                <a:schemeClr val="accent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print"/>
          <a:stretch>
            <a:fillRect/>
          </a:stretch>
        </p:blipFill>
        <p:spPr>
          <a:xfrm>
            <a:off x="684438" y="5881385"/>
            <a:ext cx="6318987" cy="715357"/>
          </a:xfrm>
          <a:prstGeom prst="rect">
            <a:avLst/>
          </a:prstGeom>
        </p:spPr>
      </p:pic>
    </p:spTree>
    <p:extLst>
      <p:ext uri="{BB962C8B-B14F-4D97-AF65-F5344CB8AC3E}">
        <p14:creationId xmlns:p14="http://schemas.microsoft.com/office/powerpoint/2010/main" xmlns="" val="1428083568"/>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required</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4154984"/>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input</a:t>
            </a:r>
            <a:r>
              <a:rPr lang="zh-CN" altLang="en-US" sz="2200" dirty="0">
                <a:latin typeface="微软雅黑" panose="020B0503020204020204" pitchFamily="34" charset="-122"/>
                <a:ea typeface="微软雅黑" panose="020B0503020204020204" pitchFamily="34" charset="-122"/>
              </a:rPr>
              <a:t>的有一个强力新增属性，免去验证的麻烦。可以赋值为 </a:t>
            </a:r>
            <a:r>
              <a:rPr lang="en-US" altLang="zh-CN" sz="2200" dirty="0">
                <a:latin typeface="微软雅黑" panose="020B0503020204020204" pitchFamily="34" charset="-122"/>
                <a:ea typeface="微软雅黑" panose="020B0503020204020204" pitchFamily="34" charset="-122"/>
              </a:rPr>
              <a:t>required</a:t>
            </a:r>
            <a:r>
              <a:rPr lang="zh-CN" altLang="en-US" sz="2200" dirty="0">
                <a:latin typeface="微软雅黑" panose="020B0503020204020204" pitchFamily="34" charset="-122"/>
                <a:ea typeface="微软雅黑" panose="020B0503020204020204" pitchFamily="34" charset="-122"/>
              </a:rPr>
              <a:t>。</a:t>
            </a:r>
          </a:p>
          <a:p>
            <a:pPr>
              <a:lnSpc>
                <a:spcPct val="150000"/>
              </a:lnSpc>
            </a:pPr>
            <a:r>
              <a:rPr lang="zh-CN" altLang="en-US" sz="2200" dirty="0" smtClean="0">
                <a:latin typeface="微软雅黑" panose="020B0503020204020204" pitchFamily="34" charset="-122"/>
                <a:ea typeface="微软雅黑" panose="020B0503020204020204" pitchFamily="34" charset="-122"/>
              </a:rPr>
              <a:t>比如</a:t>
            </a:r>
            <a:r>
              <a:rPr lang="zh-CN" altLang="en-US" sz="2200" dirty="0">
                <a:latin typeface="微软雅黑" panose="020B0503020204020204" pitchFamily="34" charset="-122"/>
                <a:ea typeface="微软雅黑" panose="020B0503020204020204" pitchFamily="34" charset="-122"/>
              </a:rPr>
              <a:t>用户注册页面的用户名和密码都是必填的，只要设置一个</a:t>
            </a:r>
            <a:r>
              <a:rPr lang="en-US" altLang="zh-CN" sz="2200" dirty="0">
                <a:latin typeface="微软雅黑" panose="020B0503020204020204" pitchFamily="34" charset="-122"/>
                <a:ea typeface="微软雅黑" panose="020B0503020204020204" pitchFamily="34" charset="-122"/>
              </a:rPr>
              <a:t>required</a:t>
            </a:r>
            <a:r>
              <a:rPr lang="zh-CN" altLang="en-US" sz="2200" dirty="0">
                <a:latin typeface="微软雅黑" panose="020B0503020204020204" pitchFamily="34" charset="-122"/>
                <a:ea typeface="微软雅黑" panose="020B0503020204020204" pitchFamily="34" charset="-122"/>
              </a:rPr>
              <a:t>就可以了。而在以前是需要</a:t>
            </a:r>
            <a:r>
              <a:rPr lang="en-US" altLang="zh-CN" sz="2200" dirty="0" err="1">
                <a:latin typeface="微软雅黑" panose="020B0503020204020204" pitchFamily="34" charset="-122"/>
                <a:ea typeface="微软雅黑" panose="020B0503020204020204" pitchFamily="34" charset="-122"/>
              </a:rPr>
              <a:t>js</a:t>
            </a:r>
            <a:r>
              <a:rPr lang="zh-CN" altLang="en-US" sz="2200" dirty="0">
                <a:latin typeface="微软雅黑" panose="020B0503020204020204" pitchFamily="34" charset="-122"/>
                <a:ea typeface="微软雅黑" panose="020B0503020204020204" pitchFamily="34" charset="-122"/>
              </a:rPr>
              <a:t>来验证或者后台验证的。</a:t>
            </a:r>
          </a:p>
          <a:p>
            <a:pPr>
              <a:lnSpc>
                <a:spcPct val="150000"/>
              </a:lnSpc>
            </a:pPr>
            <a:r>
              <a:rPr lang="zh-CN" altLang="en-US" sz="2200" dirty="0" smtClean="0">
                <a:latin typeface="微软雅黑" panose="020B0503020204020204" pitchFamily="34" charset="-122"/>
                <a:ea typeface="微软雅黑" panose="020B0503020204020204" pitchFamily="34" charset="-122"/>
              </a:rPr>
              <a:t>注意</a:t>
            </a:r>
            <a:r>
              <a:rPr lang="zh-CN" altLang="en-US" sz="2200" dirty="0">
                <a:latin typeface="微软雅黑" panose="020B0503020204020204" pitchFamily="34" charset="-122"/>
                <a:ea typeface="微软雅黑" panose="020B0503020204020204" pitchFamily="34" charset="-122"/>
              </a:rPr>
              <a:t>：这里</a:t>
            </a:r>
            <a:r>
              <a:rPr lang="en-US" altLang="zh-CN" sz="2200" dirty="0">
                <a:latin typeface="微软雅黑" panose="020B0503020204020204" pitchFamily="34" charset="-122"/>
                <a:ea typeface="微软雅黑" panose="020B0503020204020204" pitchFamily="34" charset="-122"/>
              </a:rPr>
              <a:t>required</a:t>
            </a:r>
            <a:r>
              <a:rPr lang="zh-CN" altLang="en-US" sz="2200" dirty="0">
                <a:latin typeface="微软雅黑" panose="020B0503020204020204" pitchFamily="34" charset="-122"/>
                <a:ea typeface="微软雅黑" panose="020B0503020204020204" pitchFamily="34" charset="-122"/>
              </a:rPr>
              <a:t>属性是需要用户来填写的，所以</a:t>
            </a:r>
            <a:r>
              <a:rPr lang="en-US" altLang="zh-CN" sz="2200" dirty="0" smtClean="0">
                <a:latin typeface="微软雅黑" panose="020B0503020204020204" pitchFamily="34" charset="-122"/>
                <a:ea typeface="微软雅黑" panose="020B0503020204020204" pitchFamily="34" charset="-122"/>
              </a:rPr>
              <a:t>Type</a:t>
            </a:r>
            <a:r>
              <a:rPr lang="zh-CN" altLang="en-US" sz="2200" dirty="0" smtClean="0">
                <a:latin typeface="微软雅黑" panose="020B0503020204020204" pitchFamily="34" charset="-122"/>
                <a:ea typeface="微软雅黑" panose="020B0503020204020204" pitchFamily="34" charset="-122"/>
              </a:rPr>
              <a:t>是</a:t>
            </a:r>
            <a:r>
              <a:rPr lang="en-US" altLang="zh-CN" sz="2200" dirty="0">
                <a:latin typeface="微软雅黑" panose="020B0503020204020204" pitchFamily="34" charset="-122"/>
                <a:ea typeface="微软雅黑" panose="020B0503020204020204" pitchFamily="34" charset="-122"/>
              </a:rPr>
              <a:t>button</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submit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reset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image</a:t>
            </a:r>
            <a:r>
              <a:rPr lang="zh-CN" altLang="en-US" sz="2200" dirty="0">
                <a:latin typeface="微软雅黑" panose="020B0503020204020204" pitchFamily="34" charset="-122"/>
                <a:ea typeface="微软雅黑" panose="020B0503020204020204" pitchFamily="34" charset="-122"/>
              </a:rPr>
              <a:t>等等不需要用户填写选择的类型是不可以使用这个属性的</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endParaRPr lang="zh-CN" altLang="en-US" sz="2200" dirty="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实例：</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Name: &lt;input type="text" name="</a:t>
            </a:r>
            <a:r>
              <a:rPr lang="en-US" altLang="zh-CN" dirty="0" err="1">
                <a:solidFill>
                  <a:schemeClr val="accent2"/>
                </a:solidFill>
                <a:latin typeface="微软雅黑" panose="020B0503020204020204" pitchFamily="34" charset="-122"/>
                <a:ea typeface="微软雅黑" panose="020B0503020204020204" pitchFamily="34" charset="-122"/>
              </a:rPr>
              <a:t>usr_name</a:t>
            </a:r>
            <a:r>
              <a:rPr lang="en-US" altLang="zh-CN" dirty="0">
                <a:solidFill>
                  <a:schemeClr val="accent2"/>
                </a:solidFill>
                <a:latin typeface="微软雅黑" panose="020B0503020204020204" pitchFamily="34" charset="-122"/>
                <a:ea typeface="微软雅黑" panose="020B0503020204020204" pitchFamily="34" charset="-122"/>
              </a:rPr>
              <a:t>" required="required" /&gt;</a:t>
            </a:r>
          </a:p>
        </p:txBody>
      </p:sp>
      <p:pic>
        <p:nvPicPr>
          <p:cNvPr id="3" name="图片 2"/>
          <p:cNvPicPr>
            <a:picLocks noChangeAspect="1"/>
          </p:cNvPicPr>
          <p:nvPr/>
        </p:nvPicPr>
        <p:blipFill>
          <a:blip r:embed="rId2" cstate="print"/>
          <a:stretch>
            <a:fillRect/>
          </a:stretch>
        </p:blipFill>
        <p:spPr>
          <a:xfrm>
            <a:off x="765401" y="5721123"/>
            <a:ext cx="4000123" cy="1136877"/>
          </a:xfrm>
          <a:prstGeom prst="rect">
            <a:avLst/>
          </a:prstGeom>
        </p:spPr>
      </p:pic>
    </p:spTree>
    <p:extLst>
      <p:ext uri="{BB962C8B-B14F-4D97-AF65-F5344CB8AC3E}">
        <p14:creationId xmlns:p14="http://schemas.microsoft.com/office/powerpoint/2010/main" xmlns="" val="2606943820"/>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placeholder</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539157"/>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这个新增属性也是非常使用，用在</a:t>
            </a:r>
            <a:r>
              <a:rPr lang="en-US" sz="2200" dirty="0">
                <a:latin typeface="微软雅黑" panose="020B0503020204020204" pitchFamily="34" charset="-122"/>
                <a:ea typeface="微软雅黑" panose="020B0503020204020204" pitchFamily="34" charset="-122"/>
              </a:rPr>
              <a:t>type= text email</a:t>
            </a:r>
            <a:r>
              <a:rPr lang="zh-CN" altLang="en-US" sz="2200" dirty="0">
                <a:latin typeface="微软雅黑" panose="020B0503020204020204" pitchFamily="34" charset="-122"/>
                <a:ea typeface="微软雅黑" panose="020B0503020204020204" pitchFamily="34" charset="-122"/>
              </a:rPr>
              <a:t>等等类型的时候，提示用户输入信息的格式或者内容等等。这个效果在之前也是需要</a:t>
            </a:r>
            <a:r>
              <a:rPr lang="en-US" sz="2200" dirty="0" err="1">
                <a:latin typeface="微软雅黑" panose="020B0503020204020204" pitchFamily="34" charset="-122"/>
                <a:ea typeface="微软雅黑" panose="020B0503020204020204" pitchFamily="34" charset="-122"/>
              </a:rPr>
              <a:t>js</a:t>
            </a:r>
            <a:r>
              <a:rPr lang="zh-CN" altLang="en-US" sz="2200" dirty="0">
                <a:latin typeface="微软雅黑" panose="020B0503020204020204" pitchFamily="34" charset="-122"/>
                <a:ea typeface="微软雅黑" panose="020B0503020204020204" pitchFamily="34" charset="-122"/>
              </a:rPr>
              <a:t>来实现的。是一种比较常见的</a:t>
            </a:r>
            <a:r>
              <a:rPr lang="zh-CN" altLang="en-US" sz="2200" dirty="0" smtClean="0">
                <a:latin typeface="微软雅黑" panose="020B0503020204020204" pitchFamily="34" charset="-122"/>
                <a:ea typeface="微软雅黑" panose="020B0503020204020204" pitchFamily="34" charset="-122"/>
              </a:rPr>
              <a:t>效果</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pPr>
            <a:endParaRPr lang="en-US" sz="2200" dirty="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实例：</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en-US" dirty="0">
                <a:solidFill>
                  <a:schemeClr val="accent2"/>
                </a:solidFill>
                <a:latin typeface="微软雅黑" panose="020B0503020204020204" pitchFamily="34" charset="-122"/>
                <a:ea typeface="微软雅黑" panose="020B0503020204020204" pitchFamily="34" charset="-122"/>
              </a:rPr>
              <a:t>&lt;input type=“search” name=“</a:t>
            </a:r>
            <a:r>
              <a:rPr lang="en-US" dirty="0" err="1">
                <a:solidFill>
                  <a:schemeClr val="accent2"/>
                </a:solidFill>
                <a:latin typeface="微软雅黑" panose="020B0503020204020204" pitchFamily="34" charset="-122"/>
                <a:ea typeface="微软雅黑" panose="020B0503020204020204" pitchFamily="34" charset="-122"/>
              </a:rPr>
              <a:t>user_search</a:t>
            </a:r>
            <a:r>
              <a:rPr lang="en-US" dirty="0">
                <a:solidFill>
                  <a:schemeClr val="accent2"/>
                </a:solidFill>
                <a:latin typeface="微软雅黑" panose="020B0503020204020204" pitchFamily="34" charset="-122"/>
                <a:ea typeface="微软雅黑" panose="020B0503020204020204" pitchFamily="34" charset="-122"/>
              </a:rPr>
              <a:t>”  placeholder=“</a:t>
            </a:r>
            <a:r>
              <a:rPr lang="zh-CN" altLang="en-US" dirty="0">
                <a:solidFill>
                  <a:schemeClr val="accent2"/>
                </a:solidFill>
                <a:latin typeface="微软雅黑" panose="020B0503020204020204" pitchFamily="34" charset="-122"/>
                <a:ea typeface="微软雅黑" panose="020B0503020204020204" pitchFamily="34" charset="-122"/>
              </a:rPr>
              <a:t>请输入内容</a:t>
            </a:r>
            <a:r>
              <a:rPr lang="en-US" dirty="0">
                <a:solidFill>
                  <a:schemeClr val="accent2"/>
                </a:solidFill>
                <a:latin typeface="微软雅黑" panose="020B0503020204020204" pitchFamily="34" charset="-122"/>
                <a:ea typeface="微软雅黑" panose="020B0503020204020204" pitchFamily="34" charset="-122"/>
              </a:rPr>
              <a:t>" /&gt;</a:t>
            </a:r>
          </a:p>
        </p:txBody>
      </p:sp>
      <p:pic>
        <p:nvPicPr>
          <p:cNvPr id="3" name="图片 2"/>
          <p:cNvPicPr>
            <a:picLocks noChangeAspect="1"/>
          </p:cNvPicPr>
          <p:nvPr/>
        </p:nvPicPr>
        <p:blipFill>
          <a:blip r:embed="rId2" cstate="print"/>
          <a:stretch>
            <a:fillRect/>
          </a:stretch>
        </p:blipFill>
        <p:spPr>
          <a:xfrm>
            <a:off x="604433" y="4161268"/>
            <a:ext cx="4090035" cy="723900"/>
          </a:xfrm>
          <a:prstGeom prst="rect">
            <a:avLst/>
          </a:prstGeom>
        </p:spPr>
      </p:pic>
    </p:spTree>
    <p:extLst>
      <p:ext uri="{BB962C8B-B14F-4D97-AF65-F5344CB8AC3E}">
        <p14:creationId xmlns:p14="http://schemas.microsoft.com/office/powerpoint/2010/main" xmlns="" val="4011799422"/>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3</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新增</a:t>
            </a:r>
            <a:r>
              <a:rPr lang="en-US" altLang="zh-CN" sz="4000" b="1" dirty="0">
                <a:latin typeface="微软雅黑" panose="020B0503020204020204" pitchFamily="34" charset="-122"/>
                <a:ea typeface="微软雅黑" panose="020B0503020204020204" pitchFamily="34" charset="-122"/>
              </a:rPr>
              <a:t>form</a:t>
            </a:r>
            <a:r>
              <a:rPr lang="zh-CN" altLang="en-US" sz="4000" b="1" dirty="0">
                <a:latin typeface="微软雅黑" panose="020B0503020204020204" pitchFamily="34" charset="-122"/>
                <a:ea typeface="微软雅黑" panose="020B0503020204020204" pitchFamily="34" charset="-122"/>
              </a:rPr>
              <a:t>元素</a:t>
            </a:r>
          </a:p>
        </p:txBody>
      </p:sp>
      <p:sp>
        <p:nvSpPr>
          <p:cNvPr id="4" name="内容占位符 3"/>
          <p:cNvSpPr>
            <a:spLocks noGrp="1"/>
          </p:cNvSpPr>
          <p:nvPr>
            <p:ph idx="1"/>
          </p:nvPr>
        </p:nvSpPr>
        <p:spPr>
          <a:xfrm>
            <a:off x="609441" y="1351817"/>
            <a:ext cx="10969943" cy="5340928"/>
          </a:xfrm>
        </p:spPr>
        <p:txBody>
          <a:bodyPr>
            <a:noAutofit/>
          </a:bodyPr>
          <a:lstStyle/>
          <a:p>
            <a:pPr marL="0" lvl="1" indent="0">
              <a:buNone/>
            </a:pPr>
            <a:r>
              <a:rPr lang="en-US" altLang="zh-CN" sz="2200" dirty="0" smtClean="0">
                <a:solidFill>
                  <a:schemeClr val="tx1"/>
                </a:solidFill>
                <a:latin typeface="微软雅黑" panose="020B0503020204020204" pitchFamily="34" charset="-122"/>
                <a:ea typeface="微软雅黑" panose="020B0503020204020204" pitchFamily="34" charset="-122"/>
              </a:rPr>
              <a:t>HTML5</a:t>
            </a:r>
            <a:r>
              <a:rPr lang="zh-CN" altLang="en-US" sz="2200" dirty="0" smtClean="0">
                <a:solidFill>
                  <a:schemeClr val="tx1"/>
                </a:solidFill>
                <a:latin typeface="微软雅黑" panose="020B0503020204020204" pitchFamily="34" charset="-122"/>
                <a:ea typeface="微软雅黑" panose="020B0503020204020204" pitchFamily="34" charset="-122"/>
              </a:rPr>
              <a:t>主要新增的</a:t>
            </a:r>
            <a:r>
              <a:rPr lang="en-US" altLang="zh-CN" sz="2200" dirty="0" smtClean="0">
                <a:solidFill>
                  <a:schemeClr val="tx1"/>
                </a:solidFill>
                <a:latin typeface="微软雅黑" panose="020B0503020204020204" pitchFamily="34" charset="-122"/>
                <a:ea typeface="微软雅黑" panose="020B0503020204020204" pitchFamily="34" charset="-122"/>
              </a:rPr>
              <a:t>form</a:t>
            </a:r>
            <a:r>
              <a:rPr lang="zh-CN" altLang="en-US" sz="2200" dirty="0" smtClean="0">
                <a:solidFill>
                  <a:schemeClr val="tx1"/>
                </a:solidFill>
                <a:latin typeface="微软雅黑" panose="020B0503020204020204" pitchFamily="34" charset="-122"/>
                <a:ea typeface="微软雅黑" panose="020B0503020204020204" pitchFamily="34" charset="-122"/>
              </a:rPr>
              <a:t>元素如下：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datalist</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keygen</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a:solidFill>
                  <a:schemeClr val="tx1"/>
                </a:solidFill>
                <a:latin typeface="微软雅黑" panose="020B0503020204020204" pitchFamily="34" charset="-122"/>
                <a:ea typeface="微软雅黑" panose="020B0503020204020204" pitchFamily="34" charset="-122"/>
              </a:rPr>
              <a:t>output</a:t>
            </a:r>
            <a:endParaRPr lang="en-US" altLang="zh-CN" sz="2200" b="1"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63475273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pPr lvl="0"/>
            <a:r>
              <a:rPr lang="en-US" altLang="zh-CN" sz="4000" b="1" dirty="0" smtClean="0">
                <a:latin typeface="微软雅黑" panose="020B0503020204020204" pitchFamily="34" charset="-122"/>
                <a:ea typeface="微软雅黑" panose="020B0503020204020204" pitchFamily="34" charset="-122"/>
              </a:rPr>
              <a:t>HTML5</a:t>
            </a:r>
            <a:r>
              <a:rPr lang="zh-CN" altLang="en-US" sz="4000" b="1" dirty="0" smtClean="0">
                <a:latin typeface="微软雅黑" panose="020B0503020204020204" pitchFamily="34" charset="-122"/>
                <a:ea typeface="微软雅黑" panose="020B0503020204020204" pitchFamily="34" charset="-122"/>
              </a:rPr>
              <a:t>时间表</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5" name="内容占位符 5"/>
          <p:cNvGraphicFramePr>
            <a:graphicFrameLocks noGrp="1"/>
          </p:cNvGraphicFramePr>
          <p:nvPr>
            <p:ph idx="4294967295"/>
            <p:extLst>
              <p:ext uri="{D42A27DB-BD31-4B8C-83A1-F6EECF244321}">
                <p14:modId xmlns:p14="http://schemas.microsoft.com/office/powerpoint/2010/main" xmlns="" val="594773703"/>
              </p:ext>
            </p:extLst>
          </p:nvPr>
        </p:nvGraphicFramePr>
        <p:xfrm>
          <a:off x="0" y="1600200"/>
          <a:ext cx="109696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15421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dgm id="{8F1D347B-C654-4CF2-903F-D6E04C73CB74}"/>
                                            </p:graphicEl>
                                          </p:spTgt>
                                        </p:tgtEl>
                                        <p:attrNameLst>
                                          <p:attrName>style.visibility</p:attrName>
                                        </p:attrNameLst>
                                      </p:cBhvr>
                                      <p:to>
                                        <p:strVal val="visible"/>
                                      </p:to>
                                    </p:set>
                                    <p:animEffect transition="in" filter="wipe(down)">
                                      <p:cBhvr>
                                        <p:cTn id="7" dur="500"/>
                                        <p:tgtEl>
                                          <p:spTgt spid="5">
                                            <p:graphicEl>
                                              <a:dgm id="{8F1D347B-C654-4CF2-903F-D6E04C73CB74}"/>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graphicEl>
                                              <a:dgm id="{4257517D-1EC6-4C3D-BEE5-A0AE862EDE65}"/>
                                            </p:graphicEl>
                                          </p:spTgt>
                                        </p:tgtEl>
                                        <p:attrNameLst>
                                          <p:attrName>style.visibility</p:attrName>
                                        </p:attrNameLst>
                                      </p:cBhvr>
                                      <p:to>
                                        <p:strVal val="visible"/>
                                      </p:to>
                                    </p:set>
                                    <p:animEffect transition="in" filter="wipe(down)">
                                      <p:cBhvr>
                                        <p:cTn id="11" dur="500"/>
                                        <p:tgtEl>
                                          <p:spTgt spid="5">
                                            <p:graphicEl>
                                              <a:dgm id="{4257517D-1EC6-4C3D-BEE5-A0AE862EDE65}"/>
                                            </p:graphic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graphicEl>
                                              <a:dgm id="{47B5F838-EEF8-4183-9CC6-0142EAF74683}"/>
                                            </p:graphicEl>
                                          </p:spTgt>
                                        </p:tgtEl>
                                        <p:attrNameLst>
                                          <p:attrName>style.visibility</p:attrName>
                                        </p:attrNameLst>
                                      </p:cBhvr>
                                      <p:to>
                                        <p:strVal val="visible"/>
                                      </p:to>
                                    </p:set>
                                    <p:animEffect transition="in" filter="wipe(down)">
                                      <p:cBhvr>
                                        <p:cTn id="14" dur="500"/>
                                        <p:tgtEl>
                                          <p:spTgt spid="5">
                                            <p:graphicEl>
                                              <a:dgm id="{47B5F838-EEF8-4183-9CC6-0142EAF74683}"/>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graphicEl>
                                              <a:dgm id="{26108A8F-E31E-4D14-85E0-0D80B245140C}"/>
                                            </p:graphicEl>
                                          </p:spTgt>
                                        </p:tgtEl>
                                        <p:attrNameLst>
                                          <p:attrName>style.visibility</p:attrName>
                                        </p:attrNameLst>
                                      </p:cBhvr>
                                      <p:to>
                                        <p:strVal val="visible"/>
                                      </p:to>
                                    </p:set>
                                    <p:animEffect transition="in" filter="wipe(down)">
                                      <p:cBhvr>
                                        <p:cTn id="19" dur="500"/>
                                        <p:tgtEl>
                                          <p:spTgt spid="5">
                                            <p:graphicEl>
                                              <a:dgm id="{26108A8F-E31E-4D14-85E0-0D80B245140C}"/>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graphicEl>
                                              <a:dgm id="{478B1F86-5956-4D56-9E24-BC76F0CB808A}"/>
                                            </p:graphicEl>
                                          </p:spTgt>
                                        </p:tgtEl>
                                        <p:attrNameLst>
                                          <p:attrName>style.visibility</p:attrName>
                                        </p:attrNameLst>
                                      </p:cBhvr>
                                      <p:to>
                                        <p:strVal val="visible"/>
                                      </p:to>
                                    </p:set>
                                    <p:animEffect transition="in" filter="wipe(down)">
                                      <p:cBhvr>
                                        <p:cTn id="22" dur="500"/>
                                        <p:tgtEl>
                                          <p:spTgt spid="5">
                                            <p:graphicEl>
                                              <a:dgm id="{478B1F86-5956-4D56-9E24-BC76F0CB808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graphicEl>
                                              <a:dgm id="{781ADD63-9F56-496F-9201-1979D0329858}"/>
                                            </p:graphicEl>
                                          </p:spTgt>
                                        </p:tgtEl>
                                        <p:attrNameLst>
                                          <p:attrName>style.visibility</p:attrName>
                                        </p:attrNameLst>
                                      </p:cBhvr>
                                      <p:to>
                                        <p:strVal val="visible"/>
                                      </p:to>
                                    </p:set>
                                    <p:animEffect transition="in" filter="wipe(down)">
                                      <p:cBhvr>
                                        <p:cTn id="27" dur="500"/>
                                        <p:tgtEl>
                                          <p:spTgt spid="5">
                                            <p:graphicEl>
                                              <a:dgm id="{781ADD63-9F56-496F-9201-1979D0329858}"/>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graphicEl>
                                              <a:dgm id="{8D718BE9-27B9-43AC-A0E5-C86A60BF4D2D}"/>
                                            </p:graphicEl>
                                          </p:spTgt>
                                        </p:tgtEl>
                                        <p:attrNameLst>
                                          <p:attrName>style.visibility</p:attrName>
                                        </p:attrNameLst>
                                      </p:cBhvr>
                                      <p:to>
                                        <p:strVal val="visible"/>
                                      </p:to>
                                    </p:set>
                                    <p:animEffect transition="in" filter="wipe(down)">
                                      <p:cBhvr>
                                        <p:cTn id="30" dur="500"/>
                                        <p:tgtEl>
                                          <p:spTgt spid="5">
                                            <p:graphicEl>
                                              <a:dgm id="{8D718BE9-27B9-43AC-A0E5-C86A60BF4D2D}"/>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graphicEl>
                                              <a:dgm id="{51601B69-2A5B-42B6-BEA3-06CF4F26CB55}"/>
                                            </p:graphicEl>
                                          </p:spTgt>
                                        </p:tgtEl>
                                        <p:attrNameLst>
                                          <p:attrName>style.visibility</p:attrName>
                                        </p:attrNameLst>
                                      </p:cBhvr>
                                      <p:to>
                                        <p:strVal val="visible"/>
                                      </p:to>
                                    </p:set>
                                    <p:animEffect transition="in" filter="wipe(down)">
                                      <p:cBhvr>
                                        <p:cTn id="35" dur="500"/>
                                        <p:tgtEl>
                                          <p:spTgt spid="5">
                                            <p:graphicEl>
                                              <a:dgm id="{51601B69-2A5B-42B6-BEA3-06CF4F26CB55}"/>
                                            </p:graphic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graphicEl>
                                              <a:dgm id="{F2DB21A2-0992-41C6-9988-B661751350A1}"/>
                                            </p:graphicEl>
                                          </p:spTgt>
                                        </p:tgtEl>
                                        <p:attrNameLst>
                                          <p:attrName>style.visibility</p:attrName>
                                        </p:attrNameLst>
                                      </p:cBhvr>
                                      <p:to>
                                        <p:strVal val="visible"/>
                                      </p:to>
                                    </p:set>
                                    <p:animEffect transition="in" filter="wipe(down)">
                                      <p:cBhvr>
                                        <p:cTn id="38" dur="500"/>
                                        <p:tgtEl>
                                          <p:spTgt spid="5">
                                            <p:graphicEl>
                                              <a:dgm id="{F2DB21A2-0992-41C6-9988-B661751350A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
                                            <p:graphicEl>
                                              <a:dgm id="{FD6B8692-6A18-4B93-A3D3-8E60D7B18F2A}"/>
                                            </p:graphicEl>
                                          </p:spTgt>
                                        </p:tgtEl>
                                        <p:attrNameLst>
                                          <p:attrName>style.visibility</p:attrName>
                                        </p:attrNameLst>
                                      </p:cBhvr>
                                      <p:to>
                                        <p:strVal val="visible"/>
                                      </p:to>
                                    </p:set>
                                    <p:animEffect transition="in" filter="wipe(down)">
                                      <p:cBhvr>
                                        <p:cTn id="43" dur="500"/>
                                        <p:tgtEl>
                                          <p:spTgt spid="5">
                                            <p:graphicEl>
                                              <a:dgm id="{FD6B8692-6A18-4B93-A3D3-8E60D7B18F2A}"/>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
                                            <p:graphicEl>
                                              <a:dgm id="{DD659AAC-4B9A-42E0-87B1-D12C78CC18D9}"/>
                                            </p:graphicEl>
                                          </p:spTgt>
                                        </p:tgtEl>
                                        <p:attrNameLst>
                                          <p:attrName>style.visibility</p:attrName>
                                        </p:attrNameLst>
                                      </p:cBhvr>
                                      <p:to>
                                        <p:strVal val="visible"/>
                                      </p:to>
                                    </p:set>
                                    <p:animEffect transition="in" filter="wipe(down)">
                                      <p:cBhvr>
                                        <p:cTn id="46" dur="500"/>
                                        <p:tgtEl>
                                          <p:spTgt spid="5">
                                            <p:graphicEl>
                                              <a:dgm id="{DD659AAC-4B9A-42E0-87B1-D12C78CC18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a:latin typeface="微软雅黑" panose="020B0503020204020204" pitchFamily="34" charset="-122"/>
                <a:ea typeface="微软雅黑" panose="020B0503020204020204" pitchFamily="34" charset="-122"/>
              </a:rPr>
              <a:t>datalist</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1754326"/>
          </a:xfrm>
          <a:prstGeom prst="rect">
            <a:avLst/>
          </a:prstGeom>
          <a:noFill/>
        </p:spPr>
        <p:txBody>
          <a:bodyPr wrap="square" rtlCol="0">
            <a:spAutoFit/>
          </a:bodyPr>
          <a:lstStyle/>
          <a:p>
            <a:pPr>
              <a:lnSpc>
                <a:spcPct val="150000"/>
              </a:lnSpc>
            </a:pPr>
            <a:r>
              <a:rPr lang="en-US" altLang="zh-CN" sz="2400" dirty="0" err="1">
                <a:latin typeface="Microsoft YaHei" panose="020B0503020204020204" pitchFamily="34" charset="-122"/>
                <a:ea typeface="Microsoft YaHei" panose="020B0503020204020204" pitchFamily="34" charset="-122"/>
              </a:rPr>
              <a:t>datalist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元素规定输入域的选项列表。</a:t>
            </a:r>
          </a:p>
          <a:p>
            <a:pPr>
              <a:lnSpc>
                <a:spcPct val="150000"/>
              </a:lnSpc>
            </a:pPr>
            <a:r>
              <a:rPr lang="zh-CN" altLang="en-US" sz="2400" dirty="0" smtClean="0">
                <a:latin typeface="Microsoft YaHei" panose="020B0503020204020204" pitchFamily="34" charset="-122"/>
                <a:ea typeface="Microsoft YaHei" panose="020B0503020204020204" pitchFamily="34" charset="-122"/>
              </a:rPr>
              <a:t>列表</a:t>
            </a:r>
            <a:r>
              <a:rPr lang="zh-CN" altLang="en-US" sz="2400" dirty="0">
                <a:latin typeface="Microsoft YaHei" panose="020B0503020204020204" pitchFamily="34" charset="-122"/>
                <a:ea typeface="Microsoft YaHei" panose="020B0503020204020204" pitchFamily="34" charset="-122"/>
              </a:rPr>
              <a:t>是通过 </a:t>
            </a:r>
            <a:r>
              <a:rPr lang="en-US" altLang="zh-CN" sz="2200" dirty="0" err="1">
                <a:latin typeface="Microsoft YaHei" panose="020B0503020204020204" pitchFamily="34" charset="-122"/>
                <a:ea typeface="Microsoft YaHei" panose="020B0503020204020204" pitchFamily="34" charset="-122"/>
              </a:rPr>
              <a:t>datalist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内的 </a:t>
            </a:r>
            <a:r>
              <a:rPr lang="en-US" altLang="zh-CN" sz="2400" dirty="0">
                <a:latin typeface="Microsoft YaHei" panose="020B0503020204020204" pitchFamily="34" charset="-122"/>
                <a:ea typeface="Microsoft YaHei" panose="020B0503020204020204" pitchFamily="34" charset="-122"/>
              </a:rPr>
              <a:t>option </a:t>
            </a:r>
            <a:r>
              <a:rPr lang="zh-CN" altLang="en-US" sz="2400" dirty="0">
                <a:latin typeface="Microsoft YaHei" panose="020B0503020204020204" pitchFamily="34" charset="-122"/>
                <a:ea typeface="Microsoft YaHei" panose="020B0503020204020204" pitchFamily="34" charset="-122"/>
              </a:rPr>
              <a:t>元素创建的。</a:t>
            </a:r>
          </a:p>
          <a:p>
            <a:pPr>
              <a:lnSpc>
                <a:spcPct val="150000"/>
              </a:lnSpc>
            </a:pPr>
            <a:r>
              <a:rPr lang="zh-CN" altLang="en-US" sz="2400" dirty="0" smtClean="0">
                <a:latin typeface="Microsoft YaHei" panose="020B0503020204020204" pitchFamily="34" charset="-122"/>
                <a:ea typeface="Microsoft YaHei" panose="020B0503020204020204" pitchFamily="34" charset="-122"/>
              </a:rPr>
              <a:t>如</a:t>
            </a:r>
            <a:r>
              <a:rPr lang="zh-CN" altLang="en-US" sz="2400" dirty="0">
                <a:latin typeface="Microsoft YaHei" panose="020B0503020204020204" pitchFamily="34" charset="-122"/>
                <a:ea typeface="Microsoft YaHei" panose="020B0503020204020204" pitchFamily="34" charset="-122"/>
              </a:rPr>
              <a:t>需把 </a:t>
            </a:r>
            <a:r>
              <a:rPr lang="en-US" altLang="zh-CN" sz="2400" dirty="0" err="1">
                <a:latin typeface="Microsoft YaHei" panose="020B0503020204020204" pitchFamily="34" charset="-122"/>
                <a:ea typeface="Microsoft YaHei" panose="020B0503020204020204" pitchFamily="34" charset="-122"/>
              </a:rPr>
              <a:t>datalist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绑定到输入域，请用输入域的 </a:t>
            </a:r>
            <a:r>
              <a:rPr lang="en-US" altLang="zh-CN" sz="2400" dirty="0">
                <a:latin typeface="Microsoft YaHei" panose="020B0503020204020204" pitchFamily="34" charset="-122"/>
                <a:ea typeface="Microsoft YaHei" panose="020B0503020204020204" pitchFamily="34" charset="-122"/>
              </a:rPr>
              <a:t>list </a:t>
            </a:r>
            <a:r>
              <a:rPr lang="zh-CN" altLang="en-US" sz="2400" dirty="0">
                <a:latin typeface="Microsoft YaHei" panose="020B0503020204020204" pitchFamily="34" charset="-122"/>
                <a:ea typeface="Microsoft YaHei" panose="020B0503020204020204" pitchFamily="34" charset="-122"/>
              </a:rPr>
              <a:t>属性引用 </a:t>
            </a:r>
            <a:r>
              <a:rPr lang="en-US" altLang="zh-CN" sz="2400" dirty="0" err="1">
                <a:latin typeface="Microsoft YaHei" panose="020B0503020204020204" pitchFamily="34" charset="-122"/>
                <a:ea typeface="Microsoft YaHei" panose="020B0503020204020204" pitchFamily="34" charset="-122"/>
              </a:rPr>
              <a:t>datalist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 </a:t>
            </a:r>
            <a:r>
              <a:rPr lang="en-US" altLang="zh-CN" sz="2400" dirty="0" smtClean="0">
                <a:latin typeface="Microsoft YaHei" panose="020B0503020204020204" pitchFamily="34" charset="-122"/>
                <a:ea typeface="Microsoft YaHei" panose="020B0503020204020204" pitchFamily="34" charset="-122"/>
              </a:rPr>
              <a:t>id</a:t>
            </a:r>
            <a:r>
              <a:rPr lang="zh-CN" altLang="en-US" sz="24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xmlns="" val="3405803774"/>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a:latin typeface="微软雅黑" panose="020B0503020204020204" pitchFamily="34" charset="-122"/>
                <a:ea typeface="微软雅黑" panose="020B0503020204020204" pitchFamily="34" charset="-122"/>
              </a:rPr>
              <a:t>datalist</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092881"/>
          </a:xfrm>
          <a:prstGeom prst="rect">
            <a:avLst/>
          </a:prstGeom>
          <a:noFill/>
        </p:spPr>
        <p:txBody>
          <a:bodyPr wrap="square" rtlCol="0">
            <a:spAutoFit/>
          </a:bodyPr>
          <a:lstStyle/>
          <a:p>
            <a:r>
              <a:rPr lang="zh-CN" altLang="en-US" sz="2200" dirty="0" smtClean="0">
                <a:latin typeface="Microsoft YaHei" panose="020B0503020204020204" pitchFamily="34" charset="-122"/>
                <a:ea typeface="Microsoft YaHei" panose="020B0503020204020204" pitchFamily="34" charset="-122"/>
              </a:rPr>
              <a:t>实例：</a:t>
            </a:r>
            <a:endParaRPr lang="en-US" altLang="zh-CN" sz="2200" dirty="0" smtClean="0">
              <a:latin typeface="Microsoft YaHei" panose="020B0503020204020204" pitchFamily="34" charset="-122"/>
              <a:ea typeface="Microsoft YaHei" panose="020B0503020204020204" pitchFamily="34" charset="-122"/>
            </a:endParaRPr>
          </a:p>
          <a:p>
            <a:r>
              <a:rPr lang="en-US" dirty="0">
                <a:solidFill>
                  <a:schemeClr val="accent2"/>
                </a:solidFill>
                <a:latin typeface="Microsoft YaHei" panose="020B0503020204020204" pitchFamily="34" charset="-122"/>
                <a:ea typeface="Microsoft YaHei" panose="020B0503020204020204" pitchFamily="34" charset="-122"/>
              </a:rPr>
              <a:t> Webpage: &lt;input type="</a:t>
            </a:r>
            <a:r>
              <a:rPr lang="en-US" dirty="0" err="1">
                <a:solidFill>
                  <a:schemeClr val="accent2"/>
                </a:solidFill>
                <a:latin typeface="Microsoft YaHei" panose="020B0503020204020204" pitchFamily="34" charset="-122"/>
                <a:ea typeface="Microsoft YaHei" panose="020B0503020204020204" pitchFamily="34" charset="-122"/>
              </a:rPr>
              <a:t>url</a:t>
            </a:r>
            <a:r>
              <a:rPr lang="en-US" dirty="0">
                <a:solidFill>
                  <a:schemeClr val="accent2"/>
                </a:solidFill>
                <a:latin typeface="Microsoft YaHei" panose="020B0503020204020204" pitchFamily="34" charset="-122"/>
                <a:ea typeface="Microsoft YaHei" panose="020B0503020204020204" pitchFamily="34" charset="-122"/>
              </a:rPr>
              <a:t>" list="</a:t>
            </a:r>
            <a:r>
              <a:rPr lang="en-US" dirty="0" err="1">
                <a:solidFill>
                  <a:schemeClr val="accent2"/>
                </a:solidFill>
                <a:latin typeface="Microsoft YaHei" panose="020B0503020204020204" pitchFamily="34" charset="-122"/>
                <a:ea typeface="Microsoft YaHei" panose="020B0503020204020204" pitchFamily="34" charset="-122"/>
              </a:rPr>
              <a:t>url_list</a:t>
            </a:r>
            <a:r>
              <a:rPr lang="en-US" dirty="0">
                <a:solidFill>
                  <a:schemeClr val="accent2"/>
                </a:solidFill>
                <a:latin typeface="Microsoft YaHei" panose="020B0503020204020204" pitchFamily="34" charset="-122"/>
                <a:ea typeface="Microsoft YaHei" panose="020B0503020204020204" pitchFamily="34" charset="-122"/>
              </a:rPr>
              <a:t>" name="</a:t>
            </a:r>
            <a:r>
              <a:rPr lang="en-US" dirty="0" smtClean="0">
                <a:solidFill>
                  <a:schemeClr val="accent2"/>
                </a:solidFill>
                <a:latin typeface="Microsoft YaHei" panose="020B0503020204020204" pitchFamily="34" charset="-122"/>
                <a:ea typeface="Microsoft YaHei" panose="020B0503020204020204" pitchFamily="34" charset="-122"/>
              </a:rPr>
              <a:t>link"  /&gt; </a:t>
            </a:r>
            <a:endParaRPr lang="en-US" dirty="0">
              <a:solidFill>
                <a:schemeClr val="accent2"/>
              </a:solidFill>
              <a:latin typeface="Microsoft YaHei" panose="020B0503020204020204" pitchFamily="34" charset="-122"/>
              <a:ea typeface="Microsoft YaHei" panose="020B0503020204020204" pitchFamily="34" charset="-122"/>
            </a:endParaRPr>
          </a:p>
          <a:p>
            <a:r>
              <a:rPr lang="en-US" dirty="0">
                <a:solidFill>
                  <a:schemeClr val="accent2"/>
                </a:solidFill>
                <a:latin typeface="Microsoft YaHei" panose="020B0503020204020204" pitchFamily="34" charset="-122"/>
                <a:ea typeface="Microsoft YaHei" panose="020B0503020204020204" pitchFamily="34" charset="-122"/>
              </a:rPr>
              <a:t>    &lt;</a:t>
            </a:r>
            <a:r>
              <a:rPr lang="en-US" dirty="0" err="1">
                <a:solidFill>
                  <a:schemeClr val="accent2"/>
                </a:solidFill>
                <a:latin typeface="Microsoft YaHei" panose="020B0503020204020204" pitchFamily="34" charset="-122"/>
                <a:ea typeface="Microsoft YaHei" panose="020B0503020204020204" pitchFamily="34" charset="-122"/>
              </a:rPr>
              <a:t>datalist</a:t>
            </a:r>
            <a:r>
              <a:rPr lang="en-US" dirty="0">
                <a:solidFill>
                  <a:schemeClr val="accent2"/>
                </a:solidFill>
                <a:latin typeface="Microsoft YaHei" panose="020B0503020204020204" pitchFamily="34" charset="-122"/>
                <a:ea typeface="Microsoft YaHei" panose="020B0503020204020204" pitchFamily="34" charset="-122"/>
              </a:rPr>
              <a:t> id="</a:t>
            </a:r>
            <a:r>
              <a:rPr lang="en-US" dirty="0" err="1">
                <a:solidFill>
                  <a:schemeClr val="accent2"/>
                </a:solidFill>
                <a:latin typeface="Microsoft YaHei" panose="020B0503020204020204" pitchFamily="34" charset="-122"/>
                <a:ea typeface="Microsoft YaHei" panose="020B0503020204020204" pitchFamily="34" charset="-122"/>
              </a:rPr>
              <a:t>url_list</a:t>
            </a:r>
            <a:r>
              <a:rPr lang="en-US" dirty="0">
                <a:solidFill>
                  <a:schemeClr val="accent2"/>
                </a:solidFill>
                <a:latin typeface="Microsoft YaHei" panose="020B0503020204020204" pitchFamily="34" charset="-122"/>
                <a:ea typeface="Microsoft YaHei" panose="020B0503020204020204" pitchFamily="34" charset="-122"/>
              </a:rPr>
              <a:t>"&gt; </a:t>
            </a:r>
          </a:p>
          <a:p>
            <a:r>
              <a:rPr lang="en-US" dirty="0">
                <a:solidFill>
                  <a:schemeClr val="accent2"/>
                </a:solidFill>
                <a:latin typeface="Microsoft YaHei" panose="020B0503020204020204" pitchFamily="34" charset="-122"/>
                <a:ea typeface="Microsoft YaHei" panose="020B0503020204020204" pitchFamily="34" charset="-122"/>
              </a:rPr>
              <a:t>        &lt;option label="Google" value="http://www.google.com" /&gt;</a:t>
            </a:r>
          </a:p>
          <a:p>
            <a:r>
              <a:rPr lang="en-US" dirty="0">
                <a:solidFill>
                  <a:schemeClr val="accent2"/>
                </a:solidFill>
                <a:latin typeface="Microsoft YaHei" panose="020B0503020204020204" pitchFamily="34" charset="-122"/>
                <a:ea typeface="Microsoft YaHei" panose="020B0503020204020204" pitchFamily="34" charset="-122"/>
              </a:rPr>
              <a:t>        &lt;option label="Microsoft" value="http://www.microsoft.com" /&gt; </a:t>
            </a:r>
          </a:p>
          <a:p>
            <a:r>
              <a:rPr lang="en-US" dirty="0">
                <a:solidFill>
                  <a:schemeClr val="accent2"/>
                </a:solidFill>
                <a:latin typeface="Microsoft YaHei" panose="020B0503020204020204" pitchFamily="34" charset="-122"/>
                <a:ea typeface="Microsoft YaHei" panose="020B0503020204020204" pitchFamily="34" charset="-122"/>
              </a:rPr>
              <a:t>	    &lt;option label="</a:t>
            </a:r>
            <a:r>
              <a:rPr lang="en-US" dirty="0" err="1">
                <a:solidFill>
                  <a:schemeClr val="accent2"/>
                </a:solidFill>
                <a:latin typeface="Microsoft YaHei" panose="020B0503020204020204" pitchFamily="34" charset="-122"/>
                <a:ea typeface="Microsoft YaHei" panose="020B0503020204020204" pitchFamily="34" charset="-122"/>
              </a:rPr>
              <a:t>Baidu</a:t>
            </a:r>
            <a:r>
              <a:rPr lang="en-US" dirty="0">
                <a:solidFill>
                  <a:schemeClr val="accent2"/>
                </a:solidFill>
                <a:latin typeface="Microsoft YaHei" panose="020B0503020204020204" pitchFamily="34" charset="-122"/>
                <a:ea typeface="Microsoft YaHei" panose="020B0503020204020204" pitchFamily="34" charset="-122"/>
              </a:rPr>
              <a:t>" value="http://www.baidu.com" /&gt;</a:t>
            </a:r>
          </a:p>
          <a:p>
            <a:r>
              <a:rPr lang="en-US" dirty="0">
                <a:solidFill>
                  <a:schemeClr val="accent2"/>
                </a:solidFill>
                <a:latin typeface="Microsoft YaHei" panose="020B0503020204020204" pitchFamily="34" charset="-122"/>
                <a:ea typeface="Microsoft YaHei" panose="020B0503020204020204" pitchFamily="34" charset="-122"/>
              </a:rPr>
              <a:t>    &lt;/</a:t>
            </a:r>
            <a:r>
              <a:rPr lang="en-US" dirty="0" err="1">
                <a:solidFill>
                  <a:schemeClr val="accent2"/>
                </a:solidFill>
                <a:latin typeface="Microsoft YaHei" panose="020B0503020204020204" pitchFamily="34" charset="-122"/>
                <a:ea typeface="Microsoft YaHei" panose="020B0503020204020204" pitchFamily="34" charset="-122"/>
              </a:rPr>
              <a:t>datalist</a:t>
            </a:r>
            <a:r>
              <a:rPr lang="en-US" dirty="0">
                <a:solidFill>
                  <a:schemeClr val="accent2"/>
                </a:solidFill>
                <a:latin typeface="Microsoft YaHei" panose="020B0503020204020204" pitchFamily="34" charset="-122"/>
                <a:ea typeface="Microsoft YaHei" panose="020B0503020204020204" pitchFamily="34" charset="-122"/>
              </a:rPr>
              <a:t>&gt;</a:t>
            </a:r>
          </a:p>
        </p:txBody>
      </p:sp>
      <p:pic>
        <p:nvPicPr>
          <p:cNvPr id="4" name="图片 3"/>
          <p:cNvPicPr>
            <a:picLocks noChangeAspect="1"/>
          </p:cNvPicPr>
          <p:nvPr/>
        </p:nvPicPr>
        <p:blipFill>
          <a:blip r:embed="rId2" cstate="print"/>
          <a:stretch>
            <a:fillRect/>
          </a:stretch>
        </p:blipFill>
        <p:spPr>
          <a:xfrm>
            <a:off x="604433" y="4660447"/>
            <a:ext cx="4827538" cy="1741895"/>
          </a:xfrm>
          <a:prstGeom prst="rect">
            <a:avLst/>
          </a:prstGeom>
        </p:spPr>
      </p:pic>
    </p:spTree>
    <p:extLst>
      <p:ext uri="{BB962C8B-B14F-4D97-AF65-F5344CB8AC3E}">
        <p14:creationId xmlns:p14="http://schemas.microsoft.com/office/powerpoint/2010/main" xmlns="" val="3128497350"/>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a:latin typeface="微软雅黑" panose="020B0503020204020204" pitchFamily="34" charset="-122"/>
                <a:ea typeface="微软雅黑" panose="020B0503020204020204" pitchFamily="34" charset="-122"/>
              </a:rPr>
              <a:t>keygen</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4662815"/>
          </a:xfrm>
          <a:prstGeom prst="rect">
            <a:avLst/>
          </a:prstGeom>
          <a:noFill/>
        </p:spPr>
        <p:txBody>
          <a:bodyPr wrap="square" rtlCol="0">
            <a:spAutoFit/>
          </a:bodyPr>
          <a:lstStyle/>
          <a:p>
            <a:pPr>
              <a:lnSpc>
                <a:spcPct val="150000"/>
              </a:lnSpc>
            </a:pPr>
            <a:r>
              <a:rPr lang="en-US" altLang="zh-CN" sz="2200" dirty="0" err="1">
                <a:latin typeface="Microsoft YaHei" panose="020B0503020204020204" pitchFamily="34" charset="-122"/>
                <a:ea typeface="Microsoft YaHei" panose="020B0503020204020204" pitchFamily="34" charset="-122"/>
              </a:rPr>
              <a:t>keygen</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元素的作用是提供一种验证用户的可靠方法</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en-US" altLang="zh-CN" sz="2200" dirty="0" err="1">
                <a:latin typeface="Microsoft YaHei" panose="020B0503020204020204" pitchFamily="34" charset="-122"/>
                <a:ea typeface="Microsoft YaHei" panose="020B0503020204020204" pitchFamily="34" charset="-122"/>
              </a:rPr>
              <a:t>keygen</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元素是密钥对生成器（</a:t>
            </a:r>
            <a:r>
              <a:rPr lang="en-US" altLang="zh-CN" sz="2200" dirty="0">
                <a:latin typeface="Microsoft YaHei" panose="020B0503020204020204" pitchFamily="34" charset="-122"/>
                <a:ea typeface="Microsoft YaHei" panose="020B0503020204020204" pitchFamily="34" charset="-122"/>
              </a:rPr>
              <a:t>key-pair generator</a:t>
            </a:r>
            <a:r>
              <a:rPr lang="zh-CN" altLang="en-US" sz="2200" dirty="0">
                <a:latin typeface="Microsoft YaHei" panose="020B0503020204020204" pitchFamily="34" charset="-122"/>
                <a:ea typeface="Microsoft YaHei" panose="020B0503020204020204" pitchFamily="34" charset="-122"/>
              </a:rPr>
              <a:t>）。当提交表单时，会生成两个键，一个是私钥，一个公钥</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私钥（</a:t>
            </a:r>
            <a:r>
              <a:rPr lang="en-US" altLang="zh-CN" sz="2200" dirty="0">
                <a:latin typeface="Microsoft YaHei" panose="020B0503020204020204" pitchFamily="34" charset="-122"/>
                <a:ea typeface="Microsoft YaHei" panose="020B0503020204020204" pitchFamily="34" charset="-122"/>
              </a:rPr>
              <a:t>private key</a:t>
            </a:r>
            <a:r>
              <a:rPr lang="zh-CN" altLang="en-US" sz="2200" dirty="0">
                <a:latin typeface="Microsoft YaHei" panose="020B0503020204020204" pitchFamily="34" charset="-122"/>
                <a:ea typeface="Microsoft YaHei" panose="020B0503020204020204" pitchFamily="34" charset="-122"/>
              </a:rPr>
              <a:t>）存储于客户端，公钥（</a:t>
            </a:r>
            <a:r>
              <a:rPr lang="en-US" altLang="zh-CN" sz="2200" dirty="0">
                <a:latin typeface="Microsoft YaHei" panose="020B0503020204020204" pitchFamily="34" charset="-122"/>
                <a:ea typeface="Microsoft YaHei" panose="020B0503020204020204" pitchFamily="34" charset="-122"/>
              </a:rPr>
              <a:t>public key</a:t>
            </a:r>
            <a:r>
              <a:rPr lang="zh-CN" altLang="en-US" sz="2200" dirty="0">
                <a:latin typeface="Microsoft YaHei" panose="020B0503020204020204" pitchFamily="34" charset="-122"/>
                <a:ea typeface="Microsoft YaHei" panose="020B0503020204020204" pitchFamily="34" charset="-122"/>
              </a:rPr>
              <a:t>）则被发送到服务器。公钥可用于之后验证用户的客户端证书（</a:t>
            </a:r>
            <a:r>
              <a:rPr lang="en-US" altLang="zh-CN" sz="2200" dirty="0">
                <a:latin typeface="Microsoft YaHei" panose="020B0503020204020204" pitchFamily="34" charset="-122"/>
                <a:ea typeface="Microsoft YaHei" panose="020B0503020204020204" pitchFamily="34" charset="-122"/>
              </a:rPr>
              <a:t>client certificate</a:t>
            </a:r>
            <a:r>
              <a:rPr lang="zh-CN" altLang="en-US" sz="2200" dirty="0">
                <a:latin typeface="Microsoft YaHei" panose="020B0503020204020204" pitchFamily="34" charset="-122"/>
                <a:ea typeface="Microsoft YaHei" panose="020B0503020204020204" pitchFamily="34" charset="-122"/>
              </a:rPr>
              <a:t>）</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目前，浏览器对此元素的糟糕的支持度不足以使其成为一种有用的安全标准</a:t>
            </a:r>
            <a:r>
              <a:rPr lang="zh-CN" altLang="en-US" sz="2200" dirty="0" smtClean="0">
                <a:latin typeface="Microsoft YaHei" panose="020B0503020204020204" pitchFamily="34" charset="-122"/>
                <a:ea typeface="Microsoft YaHei" panose="020B0503020204020204" pitchFamily="34" charset="-122"/>
              </a:rPr>
              <a:t>。</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endParaRPr lang="en-US" altLang="zh-CN" sz="2200" dirty="0">
              <a:latin typeface="Microsoft YaHei" panose="020B0503020204020204" pitchFamily="34" charset="-122"/>
              <a:ea typeface="Microsoft YaHei" panose="020B0503020204020204" pitchFamily="34" charset="-122"/>
            </a:endParaRPr>
          </a:p>
          <a:p>
            <a:pPr>
              <a:lnSpc>
                <a:spcPct val="150000"/>
              </a:lnSpc>
            </a:pPr>
            <a:r>
              <a:rPr lang="zh-CN" altLang="en-US" sz="2200" dirty="0" smtClean="0">
                <a:latin typeface="Microsoft YaHei" panose="020B0503020204020204" pitchFamily="34" charset="-122"/>
                <a:ea typeface="Microsoft YaHei" panose="020B0503020204020204" pitchFamily="34" charset="-122"/>
              </a:rPr>
              <a:t>实例：</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Encryption</a:t>
            </a:r>
            <a:r>
              <a:rPr lang="en-US" altLang="zh-CN" dirty="0">
                <a:solidFill>
                  <a:schemeClr val="accent2"/>
                </a:solidFill>
                <a:latin typeface="Microsoft YaHei" panose="020B0503020204020204" pitchFamily="34" charset="-122"/>
                <a:ea typeface="Microsoft YaHei" panose="020B0503020204020204" pitchFamily="34" charset="-122"/>
              </a:rPr>
              <a:t>: &lt;</a:t>
            </a:r>
            <a:r>
              <a:rPr lang="en-US" altLang="zh-CN" dirty="0" err="1">
                <a:solidFill>
                  <a:schemeClr val="accent2"/>
                </a:solidFill>
                <a:latin typeface="Microsoft YaHei" panose="020B0503020204020204" pitchFamily="34" charset="-122"/>
                <a:ea typeface="Microsoft YaHei" panose="020B0503020204020204" pitchFamily="34" charset="-122"/>
              </a:rPr>
              <a:t>keygen</a:t>
            </a:r>
            <a:r>
              <a:rPr lang="en-US" altLang="zh-CN" dirty="0">
                <a:solidFill>
                  <a:schemeClr val="accent2"/>
                </a:solidFill>
                <a:latin typeface="Microsoft YaHei" panose="020B0503020204020204" pitchFamily="34" charset="-122"/>
                <a:ea typeface="Microsoft YaHei" panose="020B0503020204020204" pitchFamily="34" charset="-122"/>
              </a:rPr>
              <a:t> name="security" </a:t>
            </a:r>
            <a:r>
              <a:rPr lang="en-US" altLang="zh-CN" dirty="0" smtClean="0">
                <a:solidFill>
                  <a:schemeClr val="accent2"/>
                </a:solidFill>
                <a:latin typeface="Microsoft YaHei" panose="020B0503020204020204" pitchFamily="34" charset="-122"/>
                <a:ea typeface="Microsoft YaHei" panose="020B0503020204020204" pitchFamily="34" charset="-122"/>
              </a:rPr>
              <a:t>/&gt;</a:t>
            </a:r>
            <a:endParaRPr lang="en-US" altLang="zh-CN" dirty="0">
              <a:solidFill>
                <a:schemeClr val="accent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xmlns="" val="2826762326"/>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output</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492990"/>
          </a:xfrm>
          <a:prstGeom prst="rect">
            <a:avLst/>
          </a:prstGeom>
          <a:noFill/>
        </p:spPr>
        <p:txBody>
          <a:bodyPr wrap="square" rtlCol="0">
            <a:spAutoFit/>
          </a:bodyPr>
          <a:lstStyle/>
          <a:p>
            <a:r>
              <a:rPr lang="en-US" sz="2200" dirty="0" smtClean="0">
                <a:latin typeface="Microsoft YaHei" panose="020B0503020204020204" pitchFamily="34" charset="-122"/>
                <a:ea typeface="Microsoft YaHei" panose="020B0503020204020204" pitchFamily="34" charset="-122"/>
              </a:rPr>
              <a:t>output </a:t>
            </a:r>
            <a:r>
              <a:rPr lang="zh-CN" altLang="en-US" sz="2200" dirty="0" smtClean="0">
                <a:latin typeface="Microsoft YaHei" panose="020B0503020204020204" pitchFamily="34" charset="-122"/>
                <a:ea typeface="Microsoft YaHei" panose="020B0503020204020204" pitchFamily="34" charset="-122"/>
              </a:rPr>
              <a:t>元素用于不同类型的输出，比如计算或脚本输出：</a:t>
            </a:r>
            <a:endParaRPr lang="en-US" altLang="zh-CN" sz="2200" dirty="0" smtClean="0">
              <a:latin typeface="Microsoft YaHei" panose="020B0503020204020204" pitchFamily="34" charset="-122"/>
              <a:ea typeface="Microsoft YaHei" panose="020B0503020204020204" pitchFamily="34" charset="-122"/>
            </a:endParaRPr>
          </a:p>
          <a:p>
            <a:endParaRPr lang="en-US" sz="2200" dirty="0">
              <a:latin typeface="Microsoft YaHei" panose="020B0503020204020204" pitchFamily="34" charset="-122"/>
              <a:ea typeface="Microsoft YaHei" panose="020B0503020204020204" pitchFamily="34" charset="-122"/>
            </a:endParaRPr>
          </a:p>
          <a:p>
            <a:r>
              <a:rPr lang="zh-CN" altLang="en-US" sz="2200" dirty="0" smtClean="0">
                <a:latin typeface="Microsoft YaHei" panose="020B0503020204020204" pitchFamily="34" charset="-122"/>
                <a:ea typeface="Microsoft YaHei" panose="020B0503020204020204" pitchFamily="34" charset="-122"/>
              </a:rPr>
              <a:t>实例：</a:t>
            </a:r>
            <a:endParaRPr lang="en-US" altLang="zh-CN" sz="2200" dirty="0" smtClean="0">
              <a:latin typeface="Microsoft YaHei" panose="020B0503020204020204" pitchFamily="34" charset="-122"/>
              <a:ea typeface="Microsoft YaHei" panose="020B0503020204020204" pitchFamily="34" charset="-122"/>
            </a:endParaRPr>
          </a:p>
          <a:p>
            <a:r>
              <a:rPr lang="en-US" dirty="0">
                <a:solidFill>
                  <a:schemeClr val="accent2"/>
                </a:solidFill>
                <a:latin typeface="Microsoft YaHei" panose="020B0503020204020204" pitchFamily="34" charset="-122"/>
                <a:ea typeface="Microsoft YaHei" panose="020B0503020204020204" pitchFamily="34" charset="-122"/>
              </a:rPr>
              <a:t>&lt;form </a:t>
            </a:r>
            <a:r>
              <a:rPr lang="en-US" dirty="0" err="1">
                <a:solidFill>
                  <a:schemeClr val="accent2"/>
                </a:solidFill>
                <a:latin typeface="Microsoft YaHei" panose="020B0503020204020204" pitchFamily="34" charset="-122"/>
                <a:ea typeface="Microsoft YaHei" panose="020B0503020204020204" pitchFamily="34" charset="-122"/>
              </a:rPr>
              <a:t>oninput</a:t>
            </a:r>
            <a:r>
              <a:rPr lang="en-US" dirty="0">
                <a:solidFill>
                  <a:schemeClr val="accent2"/>
                </a:solidFill>
                <a:latin typeface="Microsoft YaHei" panose="020B0503020204020204" pitchFamily="34" charset="-122"/>
                <a:ea typeface="Microsoft YaHei" panose="020B0503020204020204" pitchFamily="34" charset="-122"/>
              </a:rPr>
              <a:t>="</a:t>
            </a:r>
            <a:r>
              <a:rPr lang="en-US" dirty="0" err="1">
                <a:solidFill>
                  <a:schemeClr val="accent2"/>
                </a:solidFill>
                <a:latin typeface="Microsoft YaHei" panose="020B0503020204020204" pitchFamily="34" charset="-122"/>
                <a:ea typeface="Microsoft YaHei" panose="020B0503020204020204" pitchFamily="34" charset="-122"/>
              </a:rPr>
              <a:t>x.value</a:t>
            </a:r>
            <a:r>
              <a:rPr lang="en-US" dirty="0">
                <a:solidFill>
                  <a:schemeClr val="accent2"/>
                </a:solidFill>
                <a:latin typeface="Microsoft YaHei" panose="020B0503020204020204" pitchFamily="34" charset="-122"/>
                <a:ea typeface="Microsoft YaHei" panose="020B0503020204020204" pitchFamily="34" charset="-122"/>
              </a:rPr>
              <a:t>=</a:t>
            </a:r>
            <a:r>
              <a:rPr lang="en-US" dirty="0" err="1">
                <a:solidFill>
                  <a:schemeClr val="accent2"/>
                </a:solidFill>
                <a:latin typeface="Microsoft YaHei" panose="020B0503020204020204" pitchFamily="34" charset="-122"/>
                <a:ea typeface="Microsoft YaHei" panose="020B0503020204020204" pitchFamily="34" charset="-122"/>
              </a:rPr>
              <a:t>parseInt</a:t>
            </a:r>
            <a:r>
              <a:rPr lang="en-US" dirty="0">
                <a:solidFill>
                  <a:schemeClr val="accent2"/>
                </a:solidFill>
                <a:latin typeface="Microsoft YaHei" panose="020B0503020204020204" pitchFamily="34" charset="-122"/>
                <a:ea typeface="Microsoft YaHei" panose="020B0503020204020204" pitchFamily="34" charset="-122"/>
              </a:rPr>
              <a:t>(</a:t>
            </a:r>
            <a:r>
              <a:rPr lang="en-US" dirty="0" err="1">
                <a:solidFill>
                  <a:schemeClr val="accent2"/>
                </a:solidFill>
                <a:latin typeface="Microsoft YaHei" panose="020B0503020204020204" pitchFamily="34" charset="-122"/>
                <a:ea typeface="Microsoft YaHei" panose="020B0503020204020204" pitchFamily="34" charset="-122"/>
              </a:rPr>
              <a:t>a.value</a:t>
            </a:r>
            <a:r>
              <a:rPr lang="en-US" dirty="0">
                <a:solidFill>
                  <a:schemeClr val="accent2"/>
                </a:solidFill>
                <a:latin typeface="Microsoft YaHei" panose="020B0503020204020204" pitchFamily="34" charset="-122"/>
                <a:ea typeface="Microsoft YaHei" panose="020B0503020204020204" pitchFamily="34" charset="-122"/>
              </a:rPr>
              <a:t>)+</a:t>
            </a:r>
            <a:r>
              <a:rPr lang="en-US" dirty="0" err="1">
                <a:solidFill>
                  <a:schemeClr val="accent2"/>
                </a:solidFill>
                <a:latin typeface="Microsoft YaHei" panose="020B0503020204020204" pitchFamily="34" charset="-122"/>
                <a:ea typeface="Microsoft YaHei" panose="020B0503020204020204" pitchFamily="34" charset="-122"/>
              </a:rPr>
              <a:t>parseInt</a:t>
            </a:r>
            <a:r>
              <a:rPr lang="en-US" dirty="0">
                <a:solidFill>
                  <a:schemeClr val="accent2"/>
                </a:solidFill>
                <a:latin typeface="Microsoft YaHei" panose="020B0503020204020204" pitchFamily="34" charset="-122"/>
                <a:ea typeface="Microsoft YaHei" panose="020B0503020204020204" pitchFamily="34" charset="-122"/>
              </a:rPr>
              <a:t>(</a:t>
            </a:r>
            <a:r>
              <a:rPr lang="en-US" dirty="0" err="1">
                <a:solidFill>
                  <a:schemeClr val="accent2"/>
                </a:solidFill>
                <a:latin typeface="Microsoft YaHei" panose="020B0503020204020204" pitchFamily="34" charset="-122"/>
                <a:ea typeface="Microsoft YaHei" panose="020B0503020204020204" pitchFamily="34" charset="-122"/>
              </a:rPr>
              <a:t>b.value</a:t>
            </a:r>
            <a:r>
              <a:rPr lang="en-US" dirty="0">
                <a:solidFill>
                  <a:schemeClr val="accent2"/>
                </a:solidFill>
                <a:latin typeface="Microsoft YaHei" panose="020B0503020204020204" pitchFamily="34" charset="-122"/>
                <a:ea typeface="Microsoft YaHei" panose="020B0503020204020204" pitchFamily="34" charset="-122"/>
              </a:rPr>
              <a:t>)"&gt;</a:t>
            </a:r>
          </a:p>
          <a:p>
            <a:r>
              <a:rPr lang="en-US" dirty="0" smtClean="0">
                <a:solidFill>
                  <a:schemeClr val="accent2"/>
                </a:solidFill>
                <a:latin typeface="Microsoft YaHei" panose="020B0503020204020204" pitchFamily="34" charset="-122"/>
                <a:ea typeface="Microsoft YaHei" panose="020B0503020204020204" pitchFamily="34" charset="-122"/>
              </a:rPr>
              <a:t>    0&lt;input </a:t>
            </a:r>
            <a:r>
              <a:rPr lang="en-US" dirty="0">
                <a:solidFill>
                  <a:schemeClr val="accent2"/>
                </a:solidFill>
                <a:latin typeface="Microsoft YaHei" panose="020B0503020204020204" pitchFamily="34" charset="-122"/>
                <a:ea typeface="Microsoft YaHei" panose="020B0503020204020204" pitchFamily="34" charset="-122"/>
              </a:rPr>
              <a:t>type="range" id="a" value="50"&gt;100</a:t>
            </a:r>
          </a:p>
          <a:p>
            <a:r>
              <a:rPr lang="en-US" dirty="0" smtClean="0">
                <a:solidFill>
                  <a:schemeClr val="accent2"/>
                </a:solidFill>
                <a:latin typeface="Microsoft YaHei" panose="020B0503020204020204" pitchFamily="34" charset="-122"/>
                <a:ea typeface="Microsoft YaHei" panose="020B0503020204020204" pitchFamily="34" charset="-122"/>
              </a:rPr>
              <a:t>    +&lt;</a:t>
            </a:r>
            <a:r>
              <a:rPr lang="en-US" dirty="0">
                <a:solidFill>
                  <a:schemeClr val="accent2"/>
                </a:solidFill>
                <a:latin typeface="Microsoft YaHei" panose="020B0503020204020204" pitchFamily="34" charset="-122"/>
                <a:ea typeface="Microsoft YaHei" panose="020B0503020204020204" pitchFamily="34" charset="-122"/>
              </a:rPr>
              <a:t>input type="number" id="b" value="50"&gt;</a:t>
            </a:r>
          </a:p>
          <a:p>
            <a:r>
              <a:rPr lang="en-US" dirty="0" smtClean="0">
                <a:solidFill>
                  <a:schemeClr val="accent2"/>
                </a:solidFill>
                <a:latin typeface="Microsoft YaHei" panose="020B0503020204020204" pitchFamily="34" charset="-122"/>
                <a:ea typeface="Microsoft YaHei" panose="020B0503020204020204" pitchFamily="34" charset="-122"/>
              </a:rPr>
              <a:t>    =&lt;</a:t>
            </a:r>
            <a:r>
              <a:rPr lang="en-US" dirty="0">
                <a:solidFill>
                  <a:schemeClr val="accent2"/>
                </a:solidFill>
                <a:latin typeface="Microsoft YaHei" panose="020B0503020204020204" pitchFamily="34" charset="-122"/>
                <a:ea typeface="Microsoft YaHei" panose="020B0503020204020204" pitchFamily="34" charset="-122"/>
              </a:rPr>
              <a:t>output name="x" for="a b"&gt;&lt;/output&gt;</a:t>
            </a:r>
          </a:p>
          <a:p>
            <a:r>
              <a:rPr lang="en-US" dirty="0">
                <a:solidFill>
                  <a:schemeClr val="accent2"/>
                </a:solidFill>
                <a:latin typeface="Microsoft YaHei" panose="020B0503020204020204" pitchFamily="34" charset="-122"/>
                <a:ea typeface="Microsoft YaHei" panose="020B0503020204020204" pitchFamily="34" charset="-122"/>
              </a:rPr>
              <a:t>&lt;/form&gt;</a:t>
            </a:r>
            <a:endParaRPr lang="en-US" altLang="zh-CN" dirty="0" smtClean="0">
              <a:solidFill>
                <a:schemeClr val="accent2"/>
              </a:solidFill>
              <a:latin typeface="Microsoft YaHei" panose="020B0503020204020204" pitchFamily="34" charset="-122"/>
              <a:ea typeface="Microsoft YaHei" panose="020B0503020204020204" pitchFamily="34" charset="-122"/>
            </a:endParaRPr>
          </a:p>
        </p:txBody>
      </p:sp>
      <p:pic>
        <p:nvPicPr>
          <p:cNvPr id="3" name="图片 2"/>
          <p:cNvPicPr>
            <a:picLocks noChangeAspect="1"/>
          </p:cNvPicPr>
          <p:nvPr/>
        </p:nvPicPr>
        <p:blipFill>
          <a:blip r:embed="rId2" cstate="print"/>
          <a:stretch>
            <a:fillRect/>
          </a:stretch>
        </p:blipFill>
        <p:spPr>
          <a:xfrm>
            <a:off x="604433" y="5049612"/>
            <a:ext cx="6378637" cy="687160"/>
          </a:xfrm>
          <a:prstGeom prst="rect">
            <a:avLst/>
          </a:prstGeom>
        </p:spPr>
      </p:pic>
    </p:spTree>
    <p:extLst>
      <p:ext uri="{BB962C8B-B14F-4D97-AF65-F5344CB8AC3E}">
        <p14:creationId xmlns:p14="http://schemas.microsoft.com/office/powerpoint/2010/main" xmlns="" val="2539413120"/>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4. </a:t>
            </a:r>
            <a:r>
              <a:rPr lang="zh-CN" altLang="en-US" sz="4000" b="1" dirty="0">
                <a:latin typeface="微软雅黑" panose="020B0503020204020204" pitchFamily="34" charset="-122"/>
                <a:ea typeface="微软雅黑" panose="020B0503020204020204" pitchFamily="34" charset="-122"/>
              </a:rPr>
              <a:t>新增</a:t>
            </a:r>
            <a:r>
              <a:rPr lang="en-US" altLang="zh-CN" sz="4000" b="1" dirty="0" smtClean="0">
                <a:latin typeface="微软雅黑" panose="020B0503020204020204" pitchFamily="34" charset="-122"/>
                <a:ea typeface="微软雅黑" panose="020B0503020204020204" pitchFamily="34" charset="-122"/>
              </a:rPr>
              <a:t>form</a:t>
            </a:r>
            <a:r>
              <a:rPr lang="zh-CN" altLang="en-US" sz="4000" b="1" dirty="0" smtClean="0">
                <a:latin typeface="微软雅黑" panose="020B0503020204020204" pitchFamily="34" charset="-122"/>
                <a:ea typeface="微软雅黑" panose="020B0503020204020204" pitchFamily="34" charset="-122"/>
              </a:rPr>
              <a:t>属性</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marL="0" lvl="1" indent="0">
              <a:buNone/>
            </a:pPr>
            <a:r>
              <a:rPr lang="en-US" altLang="zh-CN" sz="2200" b="1" dirty="0" smtClean="0">
                <a:solidFill>
                  <a:schemeClr val="tx1"/>
                </a:solidFill>
                <a:latin typeface="微软雅黑" panose="020B0503020204020204" pitchFamily="34" charset="-122"/>
                <a:ea typeface="微软雅黑" panose="020B0503020204020204" pitchFamily="34" charset="-122"/>
              </a:rPr>
              <a:t>HTML5</a:t>
            </a:r>
            <a:r>
              <a:rPr lang="zh-CN" altLang="en-US" sz="2200" b="1" dirty="0" smtClean="0">
                <a:solidFill>
                  <a:schemeClr val="tx1"/>
                </a:solidFill>
                <a:latin typeface="微软雅黑" panose="020B0503020204020204" pitchFamily="34" charset="-122"/>
                <a:ea typeface="微软雅黑" panose="020B0503020204020204" pitchFamily="34" charset="-122"/>
              </a:rPr>
              <a:t>主要新增的</a:t>
            </a:r>
            <a:r>
              <a:rPr lang="en-US" altLang="zh-CN" sz="2200" b="1" dirty="0" smtClean="0">
                <a:solidFill>
                  <a:schemeClr val="tx1"/>
                </a:solidFill>
                <a:latin typeface="微软雅黑" panose="020B0503020204020204" pitchFamily="34" charset="-122"/>
                <a:ea typeface="微软雅黑" panose="020B0503020204020204" pitchFamily="34" charset="-122"/>
              </a:rPr>
              <a:t>form</a:t>
            </a:r>
            <a:r>
              <a:rPr lang="zh-CN" altLang="en-US" sz="2200" b="1" dirty="0">
                <a:solidFill>
                  <a:schemeClr val="tx1"/>
                </a:solidFill>
                <a:latin typeface="微软雅黑" panose="020B0503020204020204" pitchFamily="34" charset="-122"/>
                <a:ea typeface="微软雅黑" panose="020B0503020204020204" pitchFamily="34" charset="-122"/>
              </a:rPr>
              <a:t>属性</a:t>
            </a:r>
            <a:r>
              <a:rPr lang="zh-CN" altLang="en-US" sz="2200" b="1" dirty="0" smtClean="0">
                <a:solidFill>
                  <a:schemeClr val="tx1"/>
                </a:solidFill>
                <a:latin typeface="微软雅黑" panose="020B0503020204020204" pitchFamily="34" charset="-122"/>
                <a:ea typeface="微软雅黑" panose="020B0503020204020204" pitchFamily="34" charset="-122"/>
              </a:rPr>
              <a:t>如下：</a:t>
            </a:r>
            <a:endParaRPr lang="en-US" altLang="zh-CN" sz="2200" b="1" dirty="0" smtClean="0">
              <a:solidFill>
                <a:schemeClr val="tx1"/>
              </a:solidFill>
              <a:latin typeface="微软雅黑" panose="020B0503020204020204" pitchFamily="34" charset="-122"/>
              <a:ea typeface="微软雅黑" panose="020B0503020204020204" pitchFamily="34" charset="-122"/>
            </a:endParaRPr>
          </a:p>
          <a:p>
            <a:pPr marL="342900" lvl="1" indent="-342900">
              <a:lnSpc>
                <a:spcPct val="100000"/>
              </a:lnSpc>
            </a:pPr>
            <a:r>
              <a:rPr lang="en-US" altLang="zh-CN" sz="2200" dirty="0">
                <a:solidFill>
                  <a:schemeClr val="tx1"/>
                </a:solidFill>
                <a:latin typeface="微软雅黑" panose="020B0503020204020204" pitchFamily="34" charset="-122"/>
                <a:ea typeface="微软雅黑" panose="020B0503020204020204" pitchFamily="34" charset="-122"/>
              </a:rPr>
              <a:t>autocomplete</a:t>
            </a:r>
          </a:p>
          <a:p>
            <a:pPr marL="342900" lvl="1" indent="-342900">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novalidate</a:t>
            </a:r>
            <a:endParaRPr lang="en-US" altLang="zh-CN" sz="2200" b="1"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701426120"/>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autocomplete</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2123658"/>
          </a:xfrm>
          <a:prstGeom prst="rect">
            <a:avLst/>
          </a:prstGeom>
          <a:noFill/>
        </p:spPr>
        <p:txBody>
          <a:bodyPr wrap="square" rtlCol="0">
            <a:spAutoFit/>
          </a:bodyPr>
          <a:lstStyle/>
          <a:p>
            <a:pPr>
              <a:lnSpc>
                <a:spcPct val="150000"/>
              </a:lnSpc>
            </a:pPr>
            <a:r>
              <a:rPr lang="en-US" altLang="zh-CN" sz="2200" dirty="0">
                <a:latin typeface="Microsoft YaHei" panose="020B0503020204020204" pitchFamily="34" charset="-122"/>
                <a:ea typeface="Microsoft YaHei" panose="020B0503020204020204" pitchFamily="34" charset="-122"/>
              </a:rPr>
              <a:t>autocomplete </a:t>
            </a:r>
            <a:r>
              <a:rPr lang="zh-CN" altLang="en-US" sz="2200" dirty="0">
                <a:latin typeface="Microsoft YaHei" panose="020B0503020204020204" pitchFamily="34" charset="-122"/>
                <a:ea typeface="Microsoft YaHei" panose="020B0503020204020204" pitchFamily="34" charset="-122"/>
              </a:rPr>
              <a:t>属性规定 </a:t>
            </a:r>
            <a:r>
              <a:rPr lang="en-US" altLang="zh-CN" sz="2200" dirty="0">
                <a:latin typeface="Microsoft YaHei" panose="020B0503020204020204" pitchFamily="34" charset="-122"/>
                <a:ea typeface="Microsoft YaHei" panose="020B0503020204020204" pitchFamily="34" charset="-122"/>
              </a:rPr>
              <a:t>form </a:t>
            </a:r>
            <a:r>
              <a:rPr lang="zh-CN" altLang="en-US" sz="2200" dirty="0">
                <a:latin typeface="Microsoft YaHei" panose="020B0503020204020204" pitchFamily="34" charset="-122"/>
                <a:ea typeface="Microsoft YaHei" panose="020B0503020204020204" pitchFamily="34" charset="-122"/>
              </a:rPr>
              <a:t>或 </a:t>
            </a:r>
            <a:r>
              <a:rPr lang="en-US" altLang="zh-CN" sz="2200" dirty="0">
                <a:latin typeface="Microsoft YaHei" panose="020B0503020204020204" pitchFamily="34" charset="-122"/>
                <a:ea typeface="Microsoft YaHei" panose="020B0503020204020204" pitchFamily="34" charset="-122"/>
              </a:rPr>
              <a:t>input </a:t>
            </a:r>
            <a:r>
              <a:rPr lang="zh-CN" altLang="en-US" sz="2200" dirty="0">
                <a:latin typeface="Microsoft YaHei" panose="020B0503020204020204" pitchFamily="34" charset="-122"/>
                <a:ea typeface="Microsoft YaHei" panose="020B0503020204020204" pitchFamily="34" charset="-122"/>
              </a:rPr>
              <a:t>域应该拥有自动完成功能</a:t>
            </a:r>
            <a:r>
              <a:rPr lang="zh-CN" altLang="en-US" sz="2200" dirty="0" smtClean="0">
                <a:latin typeface="Microsoft YaHei" panose="020B0503020204020204" pitchFamily="34" charset="-122"/>
                <a:ea typeface="Microsoft YaHei" panose="020B0503020204020204" pitchFamily="34" charset="-122"/>
              </a:rPr>
              <a:t>。</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注释：</a:t>
            </a:r>
            <a:r>
              <a:rPr lang="en-US" altLang="zh-CN" sz="2200" dirty="0">
                <a:latin typeface="Microsoft YaHei" panose="020B0503020204020204" pitchFamily="34" charset="-122"/>
                <a:ea typeface="Microsoft YaHei" panose="020B0503020204020204" pitchFamily="34" charset="-122"/>
              </a:rPr>
              <a:t>autocomplete </a:t>
            </a:r>
            <a:r>
              <a:rPr lang="zh-CN" altLang="en-US" sz="2200" dirty="0">
                <a:latin typeface="Microsoft YaHei" panose="020B0503020204020204" pitchFamily="34" charset="-122"/>
                <a:ea typeface="Microsoft YaHei" panose="020B0503020204020204" pitchFamily="34" charset="-122"/>
              </a:rPr>
              <a:t>适用于 </a:t>
            </a:r>
            <a:r>
              <a:rPr lang="en-US" altLang="zh-CN" sz="2200" dirty="0">
                <a:latin typeface="Microsoft YaHei" panose="020B0503020204020204" pitchFamily="34" charset="-122"/>
                <a:ea typeface="Microsoft YaHei" panose="020B0503020204020204" pitchFamily="34" charset="-122"/>
              </a:rPr>
              <a:t>&lt;form&gt; </a:t>
            </a:r>
            <a:r>
              <a:rPr lang="zh-CN" altLang="en-US" sz="2200" dirty="0">
                <a:latin typeface="Microsoft YaHei" panose="020B0503020204020204" pitchFamily="34" charset="-122"/>
                <a:ea typeface="Microsoft YaHei" panose="020B0503020204020204" pitchFamily="34" charset="-122"/>
              </a:rPr>
              <a:t>标签，以及以下类型的 </a:t>
            </a:r>
            <a:r>
              <a:rPr lang="en-US" altLang="zh-CN" sz="2200" dirty="0">
                <a:latin typeface="Microsoft YaHei" panose="020B0503020204020204" pitchFamily="34" charset="-122"/>
                <a:ea typeface="Microsoft YaHei" panose="020B0503020204020204" pitchFamily="34" charset="-122"/>
              </a:rPr>
              <a:t>&lt;input&gt; </a:t>
            </a:r>
            <a:r>
              <a:rPr lang="zh-CN" altLang="en-US" sz="2200" dirty="0">
                <a:latin typeface="Microsoft YaHei" panose="020B0503020204020204" pitchFamily="34" charset="-122"/>
                <a:ea typeface="Microsoft YaHei" panose="020B0503020204020204" pitchFamily="34" charset="-122"/>
              </a:rPr>
              <a:t>标签：</a:t>
            </a:r>
            <a:r>
              <a:rPr lang="en-US" altLang="zh-CN" sz="2200" dirty="0">
                <a:latin typeface="Microsoft YaHei" panose="020B0503020204020204" pitchFamily="34" charset="-122"/>
                <a:ea typeface="Microsoft YaHei" panose="020B0503020204020204" pitchFamily="34" charset="-122"/>
              </a:rPr>
              <a:t>text, search, </a:t>
            </a:r>
            <a:r>
              <a:rPr lang="en-US" altLang="zh-CN" sz="2200" dirty="0" err="1">
                <a:latin typeface="Microsoft YaHei" panose="020B0503020204020204" pitchFamily="34" charset="-122"/>
                <a:ea typeface="Microsoft YaHei" panose="020B0503020204020204" pitchFamily="34" charset="-122"/>
              </a:rPr>
              <a:t>url</a:t>
            </a:r>
            <a:r>
              <a:rPr lang="en-US" altLang="zh-CN" sz="2200" dirty="0">
                <a:latin typeface="Microsoft YaHei" panose="020B0503020204020204" pitchFamily="34" charset="-122"/>
                <a:ea typeface="Microsoft YaHei" panose="020B0503020204020204" pitchFamily="34" charset="-122"/>
              </a:rPr>
              <a:t>, telephone, email, password, </a:t>
            </a:r>
            <a:r>
              <a:rPr lang="en-US" altLang="zh-CN" sz="2200" dirty="0" err="1">
                <a:latin typeface="Microsoft YaHei" panose="020B0503020204020204" pitchFamily="34" charset="-122"/>
                <a:ea typeface="Microsoft YaHei" panose="020B0503020204020204" pitchFamily="34" charset="-122"/>
              </a:rPr>
              <a:t>datepickers</a:t>
            </a:r>
            <a:r>
              <a:rPr lang="en-US" altLang="zh-CN" sz="2200" dirty="0">
                <a:latin typeface="Microsoft YaHei" panose="020B0503020204020204" pitchFamily="34" charset="-122"/>
                <a:ea typeface="Microsoft YaHei" panose="020B0503020204020204" pitchFamily="34" charset="-122"/>
              </a:rPr>
              <a:t>, range </a:t>
            </a:r>
            <a:r>
              <a:rPr lang="zh-CN" altLang="en-US" sz="2200" dirty="0">
                <a:latin typeface="Microsoft YaHei" panose="020B0503020204020204" pitchFamily="34" charset="-122"/>
                <a:ea typeface="Microsoft YaHei" panose="020B0503020204020204" pitchFamily="34" charset="-122"/>
              </a:rPr>
              <a:t>以及 </a:t>
            </a:r>
            <a:r>
              <a:rPr lang="en-US" altLang="zh-CN" sz="2200" dirty="0">
                <a:latin typeface="Microsoft YaHei" panose="020B0503020204020204" pitchFamily="34" charset="-122"/>
                <a:ea typeface="Microsoft YaHei" panose="020B0503020204020204" pitchFamily="34" charset="-122"/>
              </a:rPr>
              <a:t>color</a:t>
            </a:r>
            <a:r>
              <a:rPr lang="zh-CN" altLang="en-US" sz="2200" dirty="0" smtClean="0">
                <a:latin typeface="Microsoft YaHei" panose="020B0503020204020204" pitchFamily="34" charset="-122"/>
                <a:ea typeface="Microsoft YaHei" panose="020B0503020204020204" pitchFamily="34" charset="-122"/>
              </a:rPr>
              <a:t>。</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zh-CN" altLang="en-US" sz="2200" dirty="0" smtClean="0">
                <a:latin typeface="Microsoft YaHei" panose="020B0503020204020204" pitchFamily="34" charset="-122"/>
                <a:ea typeface="Microsoft YaHei" panose="020B0503020204020204" pitchFamily="34" charset="-122"/>
              </a:rPr>
              <a:t>当</a:t>
            </a:r>
            <a:r>
              <a:rPr lang="zh-CN" altLang="en-US" sz="2200" dirty="0">
                <a:latin typeface="Microsoft YaHei" panose="020B0503020204020204" pitchFamily="34" charset="-122"/>
                <a:ea typeface="Microsoft YaHei" panose="020B0503020204020204" pitchFamily="34" charset="-122"/>
              </a:rPr>
              <a:t>用户在自动完成域中开始输入时，浏览器应该在该域中显示填写的选项</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xmlns="" val="1885870987"/>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autocomplete</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441725"/>
            <a:ext cx="11152137" cy="3093154"/>
          </a:xfrm>
          <a:prstGeom prst="rect">
            <a:avLst/>
          </a:prstGeom>
          <a:noFill/>
        </p:spPr>
        <p:txBody>
          <a:bodyPr wrap="square" rtlCol="0">
            <a:spAutoFit/>
          </a:bodyPr>
          <a:lstStyle/>
          <a:p>
            <a:pPr>
              <a:lnSpc>
                <a:spcPct val="150000"/>
              </a:lnSpc>
            </a:pPr>
            <a:r>
              <a:rPr lang="zh-CN" altLang="en-US" sz="2200" dirty="0" smtClean="0">
                <a:latin typeface="Microsoft YaHei" panose="020B0503020204020204" pitchFamily="34" charset="-122"/>
                <a:ea typeface="Microsoft YaHei" panose="020B0503020204020204" pitchFamily="34" charset="-122"/>
              </a:rPr>
              <a:t>实例：</a:t>
            </a:r>
            <a:endParaRPr lang="en-US" altLang="zh-CN" sz="2200" dirty="0" smtClean="0">
              <a:latin typeface="Microsoft YaHei" panose="020B0503020204020204" pitchFamily="34" charset="-122"/>
              <a:ea typeface="Microsoft YaHei" panose="020B0503020204020204" pitchFamily="34" charset="-122"/>
            </a:endParaRPr>
          </a:p>
          <a:p>
            <a:r>
              <a:rPr lang="en-US" altLang="zh-CN" dirty="0" smtClean="0">
                <a:solidFill>
                  <a:schemeClr val="accent2"/>
                </a:solidFill>
                <a:latin typeface="Microsoft YaHei" panose="020B0503020204020204" pitchFamily="34" charset="-122"/>
                <a:ea typeface="Microsoft YaHei" panose="020B0503020204020204" pitchFamily="34" charset="-122"/>
              </a:rPr>
              <a:t>&lt;</a:t>
            </a:r>
            <a:r>
              <a:rPr lang="en-US" altLang="zh-CN" dirty="0">
                <a:solidFill>
                  <a:schemeClr val="accent2"/>
                </a:solidFill>
                <a:latin typeface="Microsoft YaHei" panose="020B0503020204020204" pitchFamily="34" charset="-122"/>
                <a:ea typeface="Microsoft YaHei" panose="020B0503020204020204" pitchFamily="34" charset="-122"/>
              </a:rPr>
              <a:t>form action="demo_form.asp" method="get" autocomplete="on"&gt; </a:t>
            </a:r>
            <a:endParaRPr lang="en-US" altLang="zh-CN" dirty="0" smtClean="0">
              <a:solidFill>
                <a:schemeClr val="accent2"/>
              </a:solidFill>
              <a:latin typeface="Microsoft YaHei" panose="020B0503020204020204" pitchFamily="34" charset="-122"/>
              <a:ea typeface="Microsoft YaHei" panose="020B0503020204020204" pitchFamily="34" charset="-122"/>
            </a:endParaRPr>
          </a:p>
          <a:p>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   First </a:t>
            </a:r>
            <a:r>
              <a:rPr lang="en-US" altLang="zh-CN" dirty="0">
                <a:solidFill>
                  <a:schemeClr val="accent2"/>
                </a:solidFill>
                <a:latin typeface="Microsoft YaHei" panose="020B0503020204020204" pitchFamily="34" charset="-122"/>
                <a:ea typeface="Microsoft YaHei" panose="020B0503020204020204" pitchFamily="34" charset="-122"/>
              </a:rPr>
              <a:t>name</a:t>
            </a:r>
            <a:r>
              <a:rPr lang="en-US" altLang="zh-CN" dirty="0" smtClean="0">
                <a:solidFill>
                  <a:schemeClr val="accent2"/>
                </a:solidFill>
                <a:latin typeface="Microsoft YaHei" panose="020B0503020204020204" pitchFamily="34" charset="-122"/>
                <a:ea typeface="Microsoft YaHei" panose="020B0503020204020204" pitchFamily="34" charset="-122"/>
              </a:rPr>
              <a:t>:&lt;</a:t>
            </a:r>
            <a:r>
              <a:rPr lang="en-US" altLang="zh-CN" dirty="0">
                <a:solidFill>
                  <a:schemeClr val="accent2"/>
                </a:solidFill>
                <a:latin typeface="Microsoft YaHei" panose="020B0503020204020204" pitchFamily="34" charset="-122"/>
                <a:ea typeface="Microsoft YaHei" panose="020B0503020204020204" pitchFamily="34" charset="-122"/>
              </a:rPr>
              <a:t>input type="text" name="</a:t>
            </a:r>
            <a:r>
              <a:rPr lang="en-US" altLang="zh-CN" dirty="0" err="1">
                <a:solidFill>
                  <a:schemeClr val="accent2"/>
                </a:solidFill>
                <a:latin typeface="Microsoft YaHei" panose="020B0503020204020204" pitchFamily="34" charset="-122"/>
                <a:ea typeface="Microsoft YaHei" panose="020B0503020204020204" pitchFamily="34" charset="-122"/>
              </a:rPr>
              <a:t>fname</a:t>
            </a:r>
            <a:r>
              <a:rPr lang="en-US" altLang="zh-CN" dirty="0">
                <a:solidFill>
                  <a:schemeClr val="accent2"/>
                </a:solidFill>
                <a:latin typeface="Microsoft YaHei" panose="020B0503020204020204" pitchFamily="34" charset="-122"/>
                <a:ea typeface="Microsoft YaHei" panose="020B0503020204020204" pitchFamily="34" charset="-122"/>
              </a:rPr>
              <a:t>" /&gt;</a:t>
            </a:r>
          </a:p>
          <a:p>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   &lt;</a:t>
            </a:r>
            <a:r>
              <a:rPr lang="en-US" altLang="zh-CN" dirty="0" err="1">
                <a:solidFill>
                  <a:schemeClr val="accent2"/>
                </a:solidFill>
                <a:latin typeface="Microsoft YaHei" panose="020B0503020204020204" pitchFamily="34" charset="-122"/>
                <a:ea typeface="Microsoft YaHei" panose="020B0503020204020204" pitchFamily="34" charset="-122"/>
              </a:rPr>
              <a:t>br</a:t>
            </a:r>
            <a:r>
              <a:rPr lang="en-US" altLang="zh-CN" dirty="0">
                <a:solidFill>
                  <a:schemeClr val="accent2"/>
                </a:solidFill>
                <a:latin typeface="Microsoft YaHei" panose="020B0503020204020204" pitchFamily="34" charset="-122"/>
                <a:ea typeface="Microsoft YaHei" panose="020B0503020204020204" pitchFamily="34" charset="-122"/>
              </a:rPr>
              <a:t>&gt;&lt;</a:t>
            </a:r>
            <a:r>
              <a:rPr lang="en-US" altLang="zh-CN" dirty="0" err="1">
                <a:solidFill>
                  <a:schemeClr val="accent2"/>
                </a:solidFill>
                <a:latin typeface="Microsoft YaHei" panose="020B0503020204020204" pitchFamily="34" charset="-122"/>
                <a:ea typeface="Microsoft YaHei" panose="020B0503020204020204" pitchFamily="34" charset="-122"/>
              </a:rPr>
              <a:t>br</a:t>
            </a:r>
            <a:r>
              <a:rPr lang="en-US" altLang="zh-CN" dirty="0">
                <a:solidFill>
                  <a:schemeClr val="accent2"/>
                </a:solidFill>
                <a:latin typeface="Microsoft YaHei" panose="020B0503020204020204" pitchFamily="34" charset="-122"/>
                <a:ea typeface="Microsoft YaHei" panose="020B0503020204020204" pitchFamily="34" charset="-122"/>
              </a:rPr>
              <a:t>/&gt;</a:t>
            </a:r>
          </a:p>
          <a:p>
            <a:r>
              <a:rPr lang="en-US" altLang="zh-CN" dirty="0" smtClean="0">
                <a:solidFill>
                  <a:schemeClr val="accent2"/>
                </a:solidFill>
                <a:latin typeface="Microsoft YaHei" panose="020B0503020204020204" pitchFamily="34" charset="-122"/>
                <a:ea typeface="Microsoft YaHei" panose="020B0503020204020204" pitchFamily="34" charset="-122"/>
              </a:rPr>
              <a:t>    Last </a:t>
            </a:r>
            <a:r>
              <a:rPr lang="en-US" altLang="zh-CN" dirty="0">
                <a:solidFill>
                  <a:schemeClr val="accent2"/>
                </a:solidFill>
                <a:latin typeface="Microsoft YaHei" panose="020B0503020204020204" pitchFamily="34" charset="-122"/>
                <a:ea typeface="Microsoft YaHei" panose="020B0503020204020204" pitchFamily="34" charset="-122"/>
              </a:rPr>
              <a:t>name: &lt;input type="text" name="</a:t>
            </a:r>
            <a:r>
              <a:rPr lang="en-US" altLang="zh-CN" dirty="0" err="1">
                <a:solidFill>
                  <a:schemeClr val="accent2"/>
                </a:solidFill>
                <a:latin typeface="Microsoft YaHei" panose="020B0503020204020204" pitchFamily="34" charset="-122"/>
                <a:ea typeface="Microsoft YaHei" panose="020B0503020204020204" pitchFamily="34" charset="-122"/>
              </a:rPr>
              <a:t>lname</a:t>
            </a:r>
            <a:r>
              <a:rPr lang="en-US" altLang="zh-CN" dirty="0">
                <a:solidFill>
                  <a:schemeClr val="accent2"/>
                </a:solidFill>
                <a:latin typeface="Microsoft YaHei" panose="020B0503020204020204" pitchFamily="34" charset="-122"/>
                <a:ea typeface="Microsoft YaHei" panose="020B0503020204020204" pitchFamily="34" charset="-122"/>
              </a:rPr>
              <a:t>" /&gt; </a:t>
            </a:r>
          </a:p>
          <a:p>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   &lt;</a:t>
            </a:r>
            <a:r>
              <a:rPr lang="en-US" altLang="zh-CN" dirty="0" err="1">
                <a:solidFill>
                  <a:schemeClr val="accent2"/>
                </a:solidFill>
                <a:latin typeface="Microsoft YaHei" panose="020B0503020204020204" pitchFamily="34" charset="-122"/>
                <a:ea typeface="Microsoft YaHei" panose="020B0503020204020204" pitchFamily="34" charset="-122"/>
              </a:rPr>
              <a:t>br</a:t>
            </a:r>
            <a:r>
              <a:rPr lang="en-US" altLang="zh-CN" dirty="0">
                <a:solidFill>
                  <a:schemeClr val="accent2"/>
                </a:solidFill>
                <a:latin typeface="Microsoft YaHei" panose="020B0503020204020204" pitchFamily="34" charset="-122"/>
                <a:ea typeface="Microsoft YaHei" panose="020B0503020204020204" pitchFamily="34" charset="-122"/>
              </a:rPr>
              <a:t>&gt;&lt;</a:t>
            </a:r>
            <a:r>
              <a:rPr lang="en-US" altLang="zh-CN" dirty="0" err="1">
                <a:solidFill>
                  <a:schemeClr val="accent2"/>
                </a:solidFill>
                <a:latin typeface="Microsoft YaHei" panose="020B0503020204020204" pitchFamily="34" charset="-122"/>
                <a:ea typeface="Microsoft YaHei" panose="020B0503020204020204" pitchFamily="34" charset="-122"/>
              </a:rPr>
              <a:t>br</a:t>
            </a:r>
            <a:r>
              <a:rPr lang="en-US" altLang="zh-CN" dirty="0">
                <a:solidFill>
                  <a:schemeClr val="accent2"/>
                </a:solidFill>
                <a:latin typeface="Microsoft YaHei" panose="020B0503020204020204" pitchFamily="34" charset="-122"/>
                <a:ea typeface="Microsoft YaHei" panose="020B0503020204020204" pitchFamily="34" charset="-122"/>
              </a:rPr>
              <a:t>/&gt;</a:t>
            </a:r>
          </a:p>
          <a:p>
            <a:r>
              <a:rPr lang="en-US" altLang="zh-CN" dirty="0" smtClean="0">
                <a:solidFill>
                  <a:schemeClr val="accent2"/>
                </a:solidFill>
                <a:latin typeface="Microsoft YaHei" panose="020B0503020204020204" pitchFamily="34" charset="-122"/>
                <a:ea typeface="Microsoft YaHei" panose="020B0503020204020204" pitchFamily="34" charset="-122"/>
              </a:rPr>
              <a:t>    E-mail</a:t>
            </a:r>
            <a:r>
              <a:rPr lang="en-US" altLang="zh-CN" dirty="0">
                <a:solidFill>
                  <a:schemeClr val="accent2"/>
                </a:solidFill>
                <a:latin typeface="Microsoft YaHei" panose="020B0503020204020204" pitchFamily="34" charset="-122"/>
                <a:ea typeface="Microsoft YaHei" panose="020B0503020204020204" pitchFamily="34" charset="-122"/>
              </a:rPr>
              <a:t>: &lt;input type="email" name="email</a:t>
            </a:r>
            <a:r>
              <a:rPr lang="en-US" altLang="zh-CN" dirty="0" smtClean="0">
                <a:solidFill>
                  <a:schemeClr val="accent2"/>
                </a:solidFill>
                <a:latin typeface="Microsoft YaHei" panose="020B0503020204020204" pitchFamily="34" charset="-122"/>
                <a:ea typeface="Microsoft YaHei" panose="020B0503020204020204" pitchFamily="34" charset="-122"/>
              </a:rPr>
              <a:t>"/&gt;</a:t>
            </a:r>
            <a:endParaRPr lang="en-US" altLang="zh-CN" dirty="0">
              <a:solidFill>
                <a:schemeClr val="accent2"/>
              </a:solidFill>
              <a:latin typeface="Microsoft YaHei" panose="020B0503020204020204" pitchFamily="34" charset="-122"/>
              <a:ea typeface="Microsoft YaHei" panose="020B0503020204020204" pitchFamily="34" charset="-122"/>
            </a:endParaRPr>
          </a:p>
          <a:p>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    &lt;</a:t>
            </a:r>
            <a:r>
              <a:rPr lang="en-US" altLang="zh-CN" dirty="0" err="1">
                <a:solidFill>
                  <a:schemeClr val="accent2"/>
                </a:solidFill>
                <a:latin typeface="Microsoft YaHei" panose="020B0503020204020204" pitchFamily="34" charset="-122"/>
                <a:ea typeface="Microsoft YaHei" panose="020B0503020204020204" pitchFamily="34" charset="-122"/>
              </a:rPr>
              <a:t>br</a:t>
            </a:r>
            <a:r>
              <a:rPr lang="en-US" altLang="zh-CN" dirty="0">
                <a:solidFill>
                  <a:schemeClr val="accent2"/>
                </a:solidFill>
                <a:latin typeface="Microsoft YaHei" panose="020B0503020204020204" pitchFamily="34" charset="-122"/>
                <a:ea typeface="Microsoft YaHei" panose="020B0503020204020204" pitchFamily="34" charset="-122"/>
              </a:rPr>
              <a:t>&gt;&lt;</a:t>
            </a:r>
            <a:r>
              <a:rPr lang="en-US" altLang="zh-CN" dirty="0" err="1">
                <a:solidFill>
                  <a:schemeClr val="accent2"/>
                </a:solidFill>
                <a:latin typeface="Microsoft YaHei" panose="020B0503020204020204" pitchFamily="34" charset="-122"/>
                <a:ea typeface="Microsoft YaHei" panose="020B0503020204020204" pitchFamily="34" charset="-122"/>
              </a:rPr>
              <a:t>br</a:t>
            </a:r>
            <a:r>
              <a:rPr lang="en-US" altLang="zh-CN" dirty="0">
                <a:solidFill>
                  <a:schemeClr val="accent2"/>
                </a:solidFill>
                <a:latin typeface="Microsoft YaHei" panose="020B0503020204020204" pitchFamily="34" charset="-122"/>
                <a:ea typeface="Microsoft YaHei" panose="020B0503020204020204" pitchFamily="34" charset="-122"/>
              </a:rPr>
              <a:t>/&gt;</a:t>
            </a:r>
          </a:p>
          <a:p>
            <a:r>
              <a:rPr lang="en-US" altLang="zh-CN" dirty="0" smtClean="0">
                <a:solidFill>
                  <a:schemeClr val="accent2"/>
                </a:solidFill>
                <a:latin typeface="Microsoft YaHei" panose="020B0503020204020204" pitchFamily="34" charset="-122"/>
                <a:ea typeface="Microsoft YaHei" panose="020B0503020204020204" pitchFamily="34" charset="-122"/>
              </a:rPr>
              <a:t>    &lt;</a:t>
            </a:r>
            <a:r>
              <a:rPr lang="en-US" altLang="zh-CN" dirty="0">
                <a:solidFill>
                  <a:schemeClr val="accent2"/>
                </a:solidFill>
                <a:latin typeface="Microsoft YaHei" panose="020B0503020204020204" pitchFamily="34" charset="-122"/>
                <a:ea typeface="Microsoft YaHei" panose="020B0503020204020204" pitchFamily="34" charset="-122"/>
              </a:rPr>
              <a:t>input type="submit" /&gt;</a:t>
            </a:r>
          </a:p>
          <a:p>
            <a:r>
              <a:rPr lang="en-US" altLang="zh-CN" dirty="0">
                <a:solidFill>
                  <a:schemeClr val="accent2"/>
                </a:solidFill>
                <a:latin typeface="Microsoft YaHei" panose="020B0503020204020204" pitchFamily="34" charset="-122"/>
                <a:ea typeface="Microsoft YaHei" panose="020B0503020204020204" pitchFamily="34" charset="-122"/>
              </a:rPr>
              <a:t>&lt;/form&gt;</a:t>
            </a:r>
          </a:p>
        </p:txBody>
      </p:sp>
      <p:pic>
        <p:nvPicPr>
          <p:cNvPr id="3" name="图片 2"/>
          <p:cNvPicPr>
            <a:picLocks noChangeAspect="1"/>
          </p:cNvPicPr>
          <p:nvPr/>
        </p:nvPicPr>
        <p:blipFill>
          <a:blip r:embed="rId3" cstate="print"/>
          <a:stretch>
            <a:fillRect/>
          </a:stretch>
        </p:blipFill>
        <p:spPr>
          <a:xfrm>
            <a:off x="604433" y="5282374"/>
            <a:ext cx="3390624" cy="1575626"/>
          </a:xfrm>
          <a:prstGeom prst="rect">
            <a:avLst/>
          </a:prstGeom>
        </p:spPr>
      </p:pic>
    </p:spTree>
    <p:extLst>
      <p:ext uri="{BB962C8B-B14F-4D97-AF65-F5344CB8AC3E}">
        <p14:creationId xmlns:p14="http://schemas.microsoft.com/office/powerpoint/2010/main" xmlns="" val="2229870564"/>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a:latin typeface="微软雅黑" panose="020B0503020204020204" pitchFamily="34" charset="-122"/>
                <a:ea typeface="微软雅黑" panose="020B0503020204020204" pitchFamily="34" charset="-122"/>
              </a:rPr>
              <a:t>novalidate</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561471"/>
            <a:ext cx="11152137" cy="3785652"/>
          </a:xfrm>
          <a:prstGeom prst="rect">
            <a:avLst/>
          </a:prstGeom>
          <a:noFill/>
        </p:spPr>
        <p:txBody>
          <a:bodyPr wrap="square" rtlCol="0">
            <a:spAutoFit/>
          </a:bodyPr>
          <a:lstStyle/>
          <a:p>
            <a:pPr>
              <a:lnSpc>
                <a:spcPct val="150000"/>
              </a:lnSpc>
            </a:pPr>
            <a:r>
              <a:rPr lang="en-US" altLang="zh-CN" sz="2200" dirty="0" err="1">
                <a:latin typeface="Microsoft YaHei" panose="020B0503020204020204" pitchFamily="34" charset="-122"/>
                <a:ea typeface="Microsoft YaHei" panose="020B0503020204020204" pitchFamily="34" charset="-122"/>
              </a:rPr>
              <a:t>novalidate</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属性规定在提交表单时不应该验证 </a:t>
            </a:r>
            <a:r>
              <a:rPr lang="en-US" altLang="zh-CN" sz="2200" dirty="0">
                <a:latin typeface="Microsoft YaHei" panose="020B0503020204020204" pitchFamily="34" charset="-122"/>
                <a:ea typeface="Microsoft YaHei" panose="020B0503020204020204" pitchFamily="34" charset="-122"/>
              </a:rPr>
              <a:t>form </a:t>
            </a:r>
            <a:r>
              <a:rPr lang="zh-CN" altLang="en-US" sz="2200" dirty="0">
                <a:latin typeface="Microsoft YaHei" panose="020B0503020204020204" pitchFamily="34" charset="-122"/>
                <a:ea typeface="Microsoft YaHei" panose="020B0503020204020204" pitchFamily="34" charset="-122"/>
              </a:rPr>
              <a:t>或 </a:t>
            </a:r>
            <a:r>
              <a:rPr lang="en-US" altLang="zh-CN" sz="2200" dirty="0">
                <a:latin typeface="Microsoft YaHei" panose="020B0503020204020204" pitchFamily="34" charset="-122"/>
                <a:ea typeface="Microsoft YaHei" panose="020B0503020204020204" pitchFamily="34" charset="-122"/>
              </a:rPr>
              <a:t>input </a:t>
            </a:r>
            <a:r>
              <a:rPr lang="zh-CN" altLang="en-US" sz="2200" dirty="0">
                <a:latin typeface="Microsoft YaHei" panose="020B0503020204020204" pitchFamily="34" charset="-122"/>
                <a:ea typeface="Microsoft YaHei" panose="020B0503020204020204" pitchFamily="34" charset="-122"/>
              </a:rPr>
              <a:t>域。</a:t>
            </a:r>
          </a:p>
          <a:p>
            <a:pPr>
              <a:lnSpc>
                <a:spcPct val="150000"/>
              </a:lnSpc>
            </a:pPr>
            <a:r>
              <a:rPr lang="zh-CN" altLang="en-US" sz="2200" dirty="0" smtClean="0">
                <a:latin typeface="Microsoft YaHei" panose="020B0503020204020204" pitchFamily="34" charset="-122"/>
                <a:ea typeface="Microsoft YaHei" panose="020B0503020204020204" pitchFamily="34" charset="-122"/>
              </a:rPr>
              <a:t>注释</a:t>
            </a:r>
            <a:r>
              <a:rPr lang="zh-CN" altLang="en-US" sz="2200" b="1" dirty="0">
                <a:latin typeface="Microsoft YaHei" panose="020B0503020204020204" pitchFamily="34" charset="-122"/>
                <a:ea typeface="Microsoft YaHei" panose="020B0503020204020204" pitchFamily="34" charset="-122"/>
              </a:rPr>
              <a:t>：</a:t>
            </a:r>
            <a:r>
              <a:rPr lang="en-US" altLang="zh-CN" sz="2200" dirty="0" err="1">
                <a:latin typeface="Microsoft YaHei" panose="020B0503020204020204" pitchFamily="34" charset="-122"/>
                <a:ea typeface="Microsoft YaHei" panose="020B0503020204020204" pitchFamily="34" charset="-122"/>
              </a:rPr>
              <a:t>novalidate</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属性适用于 </a:t>
            </a:r>
            <a:r>
              <a:rPr lang="en-US" altLang="zh-CN" sz="2200" dirty="0">
                <a:latin typeface="Microsoft YaHei" panose="020B0503020204020204" pitchFamily="34" charset="-122"/>
                <a:ea typeface="Microsoft YaHei" panose="020B0503020204020204" pitchFamily="34" charset="-122"/>
              </a:rPr>
              <a:t>&lt;form&gt; </a:t>
            </a:r>
            <a:r>
              <a:rPr lang="zh-CN" altLang="en-US" sz="2200" dirty="0">
                <a:latin typeface="Microsoft YaHei" panose="020B0503020204020204" pitchFamily="34" charset="-122"/>
                <a:ea typeface="Microsoft YaHei" panose="020B0503020204020204" pitchFamily="34" charset="-122"/>
              </a:rPr>
              <a:t>以及以下类型的 </a:t>
            </a:r>
            <a:r>
              <a:rPr lang="en-US" altLang="zh-CN" sz="2200" dirty="0">
                <a:latin typeface="Microsoft YaHei" panose="020B0503020204020204" pitchFamily="34" charset="-122"/>
                <a:ea typeface="Microsoft YaHei" panose="020B0503020204020204" pitchFamily="34" charset="-122"/>
              </a:rPr>
              <a:t>&lt;input&gt; </a:t>
            </a:r>
            <a:r>
              <a:rPr lang="zh-CN" altLang="en-US" sz="2200" dirty="0">
                <a:latin typeface="Microsoft YaHei" panose="020B0503020204020204" pitchFamily="34" charset="-122"/>
                <a:ea typeface="Microsoft YaHei" panose="020B0503020204020204" pitchFamily="34" charset="-122"/>
              </a:rPr>
              <a:t>标签：</a:t>
            </a:r>
            <a:r>
              <a:rPr lang="en-US" altLang="zh-CN" sz="2200" dirty="0">
                <a:latin typeface="Microsoft YaHei" panose="020B0503020204020204" pitchFamily="34" charset="-122"/>
                <a:ea typeface="Microsoft YaHei" panose="020B0503020204020204" pitchFamily="34" charset="-122"/>
              </a:rPr>
              <a:t>text, search, </a:t>
            </a:r>
            <a:r>
              <a:rPr lang="en-US" altLang="zh-CN" sz="2200" dirty="0" err="1">
                <a:latin typeface="Microsoft YaHei" panose="020B0503020204020204" pitchFamily="34" charset="-122"/>
                <a:ea typeface="Microsoft YaHei" panose="020B0503020204020204" pitchFamily="34" charset="-122"/>
              </a:rPr>
              <a:t>url</a:t>
            </a:r>
            <a:r>
              <a:rPr lang="en-US" altLang="zh-CN" sz="2200" dirty="0">
                <a:latin typeface="Microsoft YaHei" panose="020B0503020204020204" pitchFamily="34" charset="-122"/>
                <a:ea typeface="Microsoft YaHei" panose="020B0503020204020204" pitchFamily="34" charset="-122"/>
              </a:rPr>
              <a:t>, telephone, email, password, date pickers, range </a:t>
            </a:r>
            <a:r>
              <a:rPr lang="zh-CN" altLang="en-US" sz="2200" dirty="0">
                <a:latin typeface="Microsoft YaHei" panose="020B0503020204020204" pitchFamily="34" charset="-122"/>
                <a:ea typeface="Microsoft YaHei" panose="020B0503020204020204" pitchFamily="34" charset="-122"/>
              </a:rPr>
              <a:t>以及 </a:t>
            </a:r>
            <a:r>
              <a:rPr lang="en-US" altLang="zh-CN" sz="2200" dirty="0">
                <a:latin typeface="Microsoft YaHei" panose="020B0503020204020204" pitchFamily="34" charset="-122"/>
                <a:ea typeface="Microsoft YaHei" panose="020B0503020204020204" pitchFamily="34" charset="-122"/>
              </a:rPr>
              <a:t>color</a:t>
            </a:r>
            <a:r>
              <a:rPr lang="en-US" altLang="zh-CN" sz="2200" dirty="0" smtClean="0">
                <a:latin typeface="Microsoft YaHei" panose="020B0503020204020204" pitchFamily="34" charset="-122"/>
                <a:ea typeface="Microsoft YaHei" panose="020B0503020204020204" pitchFamily="34" charset="-122"/>
              </a:rPr>
              <a:t>.</a:t>
            </a:r>
            <a:endParaRPr lang="en-US" altLang="zh-CN" sz="2200" dirty="0">
              <a:latin typeface="Microsoft YaHei" panose="020B0503020204020204" pitchFamily="34" charset="-122"/>
              <a:ea typeface="Microsoft YaHei" panose="020B0503020204020204" pitchFamily="34" charset="-122"/>
            </a:endParaRPr>
          </a:p>
          <a:p>
            <a:pPr>
              <a:lnSpc>
                <a:spcPct val="150000"/>
              </a:lnSpc>
            </a:pPr>
            <a:r>
              <a:rPr lang="zh-CN" altLang="en-US" sz="2200" dirty="0" smtClean="0">
                <a:latin typeface="Microsoft YaHei" panose="020B0503020204020204" pitchFamily="34" charset="-122"/>
                <a:ea typeface="Microsoft YaHei" panose="020B0503020204020204" pitchFamily="34" charset="-122"/>
              </a:rPr>
              <a:t>实例：</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&lt;form action="demo_form.asp" method="get" </a:t>
            </a:r>
            <a:r>
              <a:rPr lang="en-US" altLang="zh-CN" dirty="0" err="1">
                <a:solidFill>
                  <a:schemeClr val="accent2"/>
                </a:solidFill>
                <a:latin typeface="Microsoft YaHei" panose="020B0503020204020204" pitchFamily="34" charset="-122"/>
                <a:ea typeface="Microsoft YaHei" panose="020B0503020204020204" pitchFamily="34" charset="-122"/>
              </a:rPr>
              <a:t>novalidate</a:t>
            </a:r>
            <a:r>
              <a:rPr lang="en-US" altLang="zh-CN" dirty="0">
                <a:solidFill>
                  <a:schemeClr val="accent2"/>
                </a:solidFill>
                <a:latin typeface="Microsoft YaHei" panose="020B0503020204020204" pitchFamily="34" charset="-122"/>
                <a:ea typeface="Microsoft YaHei" panose="020B0503020204020204" pitchFamily="34" charset="-122"/>
              </a:rPr>
              <a:t>="true"&gt;</a:t>
            </a: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    E-mail</a:t>
            </a:r>
            <a:r>
              <a:rPr lang="en-US" altLang="zh-CN" dirty="0">
                <a:solidFill>
                  <a:schemeClr val="accent2"/>
                </a:solidFill>
                <a:latin typeface="Microsoft YaHei" panose="020B0503020204020204" pitchFamily="34" charset="-122"/>
                <a:ea typeface="Microsoft YaHei" panose="020B0503020204020204" pitchFamily="34" charset="-122"/>
              </a:rPr>
              <a:t>: &lt;input type="email" name="</a:t>
            </a:r>
            <a:r>
              <a:rPr lang="en-US" altLang="zh-CN" dirty="0" err="1">
                <a:solidFill>
                  <a:schemeClr val="accent2"/>
                </a:solidFill>
                <a:latin typeface="Microsoft YaHei" panose="020B0503020204020204" pitchFamily="34" charset="-122"/>
                <a:ea typeface="Microsoft YaHei" panose="020B0503020204020204" pitchFamily="34" charset="-122"/>
              </a:rPr>
              <a:t>user_email</a:t>
            </a:r>
            <a:r>
              <a:rPr lang="en-US" altLang="zh-CN" dirty="0">
                <a:solidFill>
                  <a:schemeClr val="accent2"/>
                </a:solidFill>
                <a:latin typeface="Microsoft YaHei" panose="020B0503020204020204" pitchFamily="34" charset="-122"/>
                <a:ea typeface="Microsoft YaHei" panose="020B0503020204020204" pitchFamily="34" charset="-122"/>
              </a:rPr>
              <a:t>" /&gt; </a:t>
            </a:r>
            <a:endParaRPr lang="en-US" altLang="zh-CN" dirty="0" smtClean="0">
              <a:solidFill>
                <a:schemeClr val="accent2"/>
              </a:solidFill>
              <a:latin typeface="Microsoft YaHei" panose="020B0503020204020204" pitchFamily="34" charset="-122"/>
              <a:ea typeface="Microsoft YaHei" panose="020B0503020204020204" pitchFamily="34" charset="-122"/>
            </a:endParaRP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   &lt;</a:t>
            </a:r>
            <a:r>
              <a:rPr lang="en-US" altLang="zh-CN" dirty="0">
                <a:solidFill>
                  <a:schemeClr val="accent2"/>
                </a:solidFill>
                <a:latin typeface="Microsoft YaHei" panose="020B0503020204020204" pitchFamily="34" charset="-122"/>
                <a:ea typeface="Microsoft YaHei" panose="020B0503020204020204" pitchFamily="34" charset="-122"/>
              </a:rPr>
              <a:t>input type="submit" /&gt; </a:t>
            </a:r>
            <a:endParaRPr lang="en-US" altLang="zh-CN" dirty="0" smtClean="0">
              <a:solidFill>
                <a:schemeClr val="accent2"/>
              </a:solidFill>
              <a:latin typeface="Microsoft YaHei" panose="020B0503020204020204" pitchFamily="34" charset="-122"/>
              <a:ea typeface="Microsoft YaHei" panose="020B0503020204020204" pitchFamily="34" charset="-122"/>
            </a:endParaRP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&lt;/</a:t>
            </a:r>
            <a:r>
              <a:rPr lang="en-US" altLang="zh-CN" dirty="0">
                <a:solidFill>
                  <a:schemeClr val="accent2"/>
                </a:solidFill>
                <a:latin typeface="Microsoft YaHei" panose="020B0503020204020204" pitchFamily="34" charset="-122"/>
                <a:ea typeface="Microsoft YaHei" panose="020B0503020204020204" pitchFamily="34" charset="-122"/>
              </a:rPr>
              <a:t>form&gt;</a:t>
            </a:r>
          </a:p>
        </p:txBody>
      </p:sp>
      <p:pic>
        <p:nvPicPr>
          <p:cNvPr id="3" name="图片 2"/>
          <p:cNvPicPr>
            <a:picLocks noChangeAspect="1"/>
          </p:cNvPicPr>
          <p:nvPr/>
        </p:nvPicPr>
        <p:blipFill>
          <a:blip r:embed="rId3" cstate="print"/>
          <a:stretch>
            <a:fillRect/>
          </a:stretch>
        </p:blipFill>
        <p:spPr>
          <a:xfrm>
            <a:off x="604433" y="5716454"/>
            <a:ext cx="6801204" cy="1141545"/>
          </a:xfrm>
          <a:prstGeom prst="rect">
            <a:avLst/>
          </a:prstGeom>
        </p:spPr>
      </p:pic>
    </p:spTree>
    <p:extLst>
      <p:ext uri="{BB962C8B-B14F-4D97-AF65-F5344CB8AC3E}">
        <p14:creationId xmlns:p14="http://schemas.microsoft.com/office/powerpoint/2010/main" xmlns="" val="236805694"/>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课后作业</a:t>
            </a:r>
            <a:endParaRPr lang="zh-CN" altLang="en-US" sz="4000" b="1" dirty="0">
              <a:latin typeface="微软雅黑" panose="020B0503020204020204" pitchFamily="34" charset="-122"/>
              <a:ea typeface="微软雅黑" panose="020B0503020204020204" pitchFamily="34" charset="-122"/>
            </a:endParaRPr>
          </a:p>
        </p:txBody>
      </p:sp>
      <p:sp>
        <p:nvSpPr>
          <p:cNvPr id="5" name="TextBox 3"/>
          <p:cNvSpPr txBox="1"/>
          <p:nvPr/>
        </p:nvSpPr>
        <p:spPr>
          <a:xfrm>
            <a:off x="610171" y="1653576"/>
            <a:ext cx="10957715" cy="2123658"/>
          </a:xfrm>
          <a:prstGeom prst="rect">
            <a:avLst/>
          </a:prstGeom>
          <a:noFill/>
        </p:spPr>
        <p:txBody>
          <a:bodyPr wrap="square" rtlCol="0">
            <a:spAutoFit/>
          </a:bodyPr>
          <a:lstStyle/>
          <a:p>
            <a:pPr marL="457200" indent="-457200">
              <a:lnSpc>
                <a:spcPct val="200000"/>
              </a:lnSpc>
              <a:buAutoNum type="arabicPeriod"/>
            </a:pPr>
            <a:r>
              <a:rPr lang="zh-CN" altLang="en-US" sz="2200" dirty="0" smtClean="0">
                <a:latin typeface="微软雅黑" panose="020B0503020204020204" pitchFamily="34" charset="-122"/>
                <a:ea typeface="微软雅黑" panose="020B0503020204020204" pitchFamily="34" charset="-122"/>
              </a:rPr>
              <a:t>熟悉</a:t>
            </a:r>
            <a:r>
              <a:rPr lang="en-US" altLang="zh-CN" sz="2200" dirty="0" smtClean="0">
                <a:latin typeface="微软雅黑" panose="020B0503020204020204" pitchFamily="34" charset="-122"/>
                <a:ea typeface="微软雅黑" panose="020B0503020204020204" pitchFamily="34" charset="-122"/>
              </a:rPr>
              <a:t>html5</a:t>
            </a:r>
            <a:r>
              <a:rPr lang="zh-CN" altLang="en-US" sz="2200" dirty="0" smtClean="0">
                <a:latin typeface="微软雅黑" panose="020B0503020204020204" pitchFamily="34" charset="-122"/>
                <a:ea typeface="微软雅黑" panose="020B0503020204020204" pitchFamily="34" charset="-122"/>
              </a:rPr>
              <a:t>的新特性</a:t>
            </a:r>
            <a:endParaRPr lang="en-US" altLang="zh-CN" sz="2200" dirty="0" smtClean="0">
              <a:latin typeface="微软雅黑" panose="020B0503020204020204" pitchFamily="34" charset="-122"/>
              <a:ea typeface="微软雅黑" panose="020B0503020204020204" pitchFamily="34" charset="-122"/>
            </a:endParaRPr>
          </a:p>
          <a:p>
            <a:pPr marL="457200" indent="-457200">
              <a:lnSpc>
                <a:spcPct val="200000"/>
              </a:lnSpc>
              <a:buAutoNum type="arabicPeriod"/>
            </a:pPr>
            <a:r>
              <a:rPr lang="zh-CN" altLang="en-US" sz="2200" dirty="0" smtClean="0">
                <a:latin typeface="微软雅黑" panose="020B0503020204020204" pitchFamily="34" charset="-122"/>
                <a:ea typeface="微软雅黑" panose="020B0503020204020204" pitchFamily="34" charset="-122"/>
              </a:rPr>
              <a:t>运用所学的</a:t>
            </a:r>
            <a:r>
              <a:rPr lang="en-US" altLang="zh-CN" sz="2200" dirty="0" smtClean="0">
                <a:latin typeface="微软雅黑" panose="020B0503020204020204" pitchFamily="34" charset="-122"/>
                <a:ea typeface="微软雅黑" panose="020B0503020204020204" pitchFamily="34" charset="-122"/>
              </a:rPr>
              <a:t>html5</a:t>
            </a:r>
            <a:r>
              <a:rPr lang="zh-CN" altLang="en-US" sz="2200" dirty="0" smtClean="0">
                <a:latin typeface="微软雅黑" panose="020B0503020204020204" pitchFamily="34" charset="-122"/>
                <a:ea typeface="微软雅黑" panose="020B0503020204020204" pitchFamily="34" charset="-122"/>
              </a:rPr>
              <a:t>新增的输入类型和属性等制作一个完整的</a:t>
            </a:r>
            <a:r>
              <a:rPr lang="en-US" altLang="zh-CN" sz="2200" dirty="0" smtClean="0">
                <a:latin typeface="微软雅黑" panose="020B0503020204020204" pitchFamily="34" charset="-122"/>
                <a:ea typeface="微软雅黑" panose="020B0503020204020204" pitchFamily="34" charset="-122"/>
              </a:rPr>
              <a:t>form</a:t>
            </a:r>
            <a:r>
              <a:rPr lang="zh-CN" altLang="en-US" sz="2200" dirty="0" smtClean="0">
                <a:latin typeface="微软雅黑" panose="020B0503020204020204" pitchFamily="34" charset="-122"/>
                <a:ea typeface="微软雅黑" panose="020B0503020204020204" pitchFamily="34" charset="-122"/>
              </a:rPr>
              <a:t>表单。</a:t>
            </a:r>
            <a:endParaRPr lang="en-US" altLang="zh-CN" sz="2200" dirty="0" smtClean="0">
              <a:latin typeface="微软雅黑" panose="020B0503020204020204" pitchFamily="34" charset="-122"/>
              <a:ea typeface="微软雅黑" panose="020B0503020204020204" pitchFamily="34" charset="-122"/>
            </a:endParaRPr>
          </a:p>
          <a:p>
            <a:pPr marL="457200" indent="-457200">
              <a:lnSpc>
                <a:spcPct val="200000"/>
              </a:lnSpc>
              <a:buAutoNum type="arabicPeriod"/>
            </a:pPr>
            <a:r>
              <a:rPr lang="zh-CN" altLang="en-US" sz="2200" dirty="0" smtClean="0">
                <a:latin typeface="微软雅黑" panose="020B0503020204020204" pitchFamily="34" charset="-122"/>
                <a:ea typeface="微软雅黑" panose="020B0503020204020204" pitchFamily="34" charset="-122"/>
              </a:rPr>
              <a:t>预习下节课的内容</a:t>
            </a:r>
            <a:r>
              <a:rPr lang="en-US" altLang="zh-CN" sz="2200" dirty="0" smtClean="0">
                <a:latin typeface="微软雅黑" panose="020B0503020204020204" pitchFamily="34" charset="-122"/>
                <a:ea typeface="微软雅黑" panose="020B0503020204020204" pitchFamily="34" charset="-122"/>
              </a:rPr>
              <a:t>—html5</a:t>
            </a:r>
            <a:r>
              <a:rPr lang="zh-CN" altLang="en-US" sz="2200" dirty="0" smtClean="0">
                <a:latin typeface="微软雅黑" panose="020B0503020204020204" pitchFamily="34" charset="-122"/>
                <a:ea typeface="微软雅黑" panose="020B0503020204020204" pitchFamily="34" charset="-122"/>
              </a:rPr>
              <a:t>画布</a:t>
            </a:r>
          </a:p>
        </p:txBody>
      </p:sp>
    </p:spTree>
    <p:extLst>
      <p:ext uri="{BB962C8B-B14F-4D97-AF65-F5344CB8AC3E}">
        <p14:creationId xmlns:p14="http://schemas.microsoft.com/office/powerpoint/2010/main" xmlns="" val="2628542703"/>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dirty="0" smtClean="0">
                <a:latin typeface="微软雅黑" panose="020B0503020204020204" pitchFamily="34" charset="-122"/>
                <a:ea typeface="微软雅黑" panose="020B0503020204020204" pitchFamily="34" charset="-122"/>
              </a:rPr>
              <a:t>HTML5</a:t>
            </a:r>
            <a:r>
              <a:rPr lang="zh-CN" altLang="en-US" sz="4000" b="1" dirty="0">
                <a:latin typeface="微软雅黑" panose="020B0503020204020204" pitchFamily="34" charset="-122"/>
                <a:ea typeface="微软雅黑" panose="020B0503020204020204" pitchFamily="34" charset="-122"/>
              </a:rPr>
              <a:t>画布</a:t>
            </a:r>
            <a:r>
              <a:rPr lang="zh-CN" altLang="en-US" sz="4000" b="1" dirty="0" smtClean="0">
                <a:latin typeface="微软雅黑" panose="020B0503020204020204" pitchFamily="34" charset="-122"/>
                <a:ea typeface="微软雅黑" panose="020B0503020204020204" pitchFamily="34" charset="-122"/>
              </a:rPr>
              <a:t> </a:t>
            </a:r>
            <a:r>
              <a:rPr lang="en-US" altLang="zh-CN" sz="4000" b="1" dirty="0" smtClean="0">
                <a:latin typeface="微软雅黑" panose="020B0503020204020204" pitchFamily="34" charset="-122"/>
                <a:ea typeface="微软雅黑" panose="020B0503020204020204" pitchFamily="34" charset="-122"/>
              </a:rPr>
              <a:t>Day2&amp;Day3</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p14="http://schemas.microsoft.com/office/powerpoint/2010/main" xmlns="" val="2568889521"/>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263259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2. HTML5</a:t>
            </a:r>
            <a:r>
              <a:rPr lang="zh-CN" altLang="en-US" sz="4000" b="1" dirty="0" smtClean="0">
                <a:latin typeface="微软雅黑" panose="020B0503020204020204" pitchFamily="34" charset="-122"/>
                <a:ea typeface="微软雅黑" panose="020B0503020204020204" pitchFamily="34" charset="-122"/>
              </a:rPr>
              <a:t>的新特性</a:t>
            </a:r>
            <a:endParaRPr lang="zh-CN" altLang="en-US" sz="4000" b="1" dirty="0">
              <a:latin typeface="微软雅黑" panose="020B0503020204020204" pitchFamily="34" charset="-122"/>
              <a:ea typeface="微软雅黑" panose="020B0503020204020204" pitchFamily="34" charset="-122"/>
            </a:endParaRPr>
          </a:p>
        </p:txBody>
      </p:sp>
      <p:sp>
        <p:nvSpPr>
          <p:cNvPr id="107" name="TextBox 3"/>
          <p:cNvSpPr txBox="1"/>
          <p:nvPr/>
        </p:nvSpPr>
        <p:spPr>
          <a:xfrm>
            <a:off x="1975897" y="2860285"/>
            <a:ext cx="2441696"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语义</a:t>
            </a:r>
            <a:endParaRPr lang="zh-CN" altLang="en-US" sz="2200" dirty="0">
              <a:solidFill>
                <a:schemeClr val="bg1"/>
              </a:solidFill>
              <a:latin typeface="微软雅黑" pitchFamily="34" charset="-122"/>
              <a:ea typeface="微软雅黑" pitchFamily="34" charset="-122"/>
            </a:endParaRPr>
          </a:p>
        </p:txBody>
      </p:sp>
      <p:sp>
        <p:nvSpPr>
          <p:cNvPr id="109" name="TextBox 13"/>
          <p:cNvSpPr txBox="1"/>
          <p:nvPr/>
        </p:nvSpPr>
        <p:spPr>
          <a:xfrm>
            <a:off x="6826968" y="3883567"/>
            <a:ext cx="2441697"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离线存储</a:t>
            </a:r>
            <a:endParaRPr lang="zh-CN" altLang="en-US" sz="2200" dirty="0">
              <a:solidFill>
                <a:schemeClr val="bg1"/>
              </a:solidFill>
              <a:latin typeface="微软雅黑" pitchFamily="34" charset="-122"/>
              <a:ea typeface="微软雅黑" pitchFamily="34" charset="-122"/>
            </a:endParaRPr>
          </a:p>
        </p:txBody>
      </p:sp>
      <p:sp>
        <p:nvSpPr>
          <p:cNvPr id="111" name="TextBox 14"/>
          <p:cNvSpPr txBox="1"/>
          <p:nvPr/>
        </p:nvSpPr>
        <p:spPr>
          <a:xfrm>
            <a:off x="1975888" y="4848993"/>
            <a:ext cx="2441697"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设备通用</a:t>
            </a:r>
            <a:endParaRPr lang="zh-CN" altLang="en-US" sz="2200" dirty="0">
              <a:solidFill>
                <a:schemeClr val="bg1"/>
              </a:solidFill>
              <a:latin typeface="微软雅黑" pitchFamily="34" charset="-122"/>
              <a:ea typeface="微软雅黑" pitchFamily="34" charset="-122"/>
            </a:endParaRPr>
          </a:p>
        </p:txBody>
      </p:sp>
      <p:sp>
        <p:nvSpPr>
          <p:cNvPr id="112" name="TextBox 15"/>
          <p:cNvSpPr txBox="1"/>
          <p:nvPr/>
        </p:nvSpPr>
        <p:spPr>
          <a:xfrm>
            <a:off x="6826968" y="4890130"/>
            <a:ext cx="2441696"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位置</a:t>
            </a:r>
            <a:endParaRPr lang="zh-CN" altLang="en-US" sz="2200" dirty="0">
              <a:solidFill>
                <a:schemeClr val="bg1"/>
              </a:solidFill>
              <a:latin typeface="微软雅黑" pitchFamily="34" charset="-122"/>
              <a:ea typeface="微软雅黑" pitchFamily="34" charset="-122"/>
            </a:endParaRPr>
          </a:p>
        </p:txBody>
      </p:sp>
      <p:sp>
        <p:nvSpPr>
          <p:cNvPr id="113" name="TextBox 16"/>
          <p:cNvSpPr txBox="1"/>
          <p:nvPr/>
        </p:nvSpPr>
        <p:spPr>
          <a:xfrm>
            <a:off x="6826971" y="2860285"/>
            <a:ext cx="2441693"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多媒体</a:t>
            </a:r>
            <a:endParaRPr lang="zh-CN" altLang="en-US" sz="2200" dirty="0">
              <a:solidFill>
                <a:schemeClr val="bg1"/>
              </a:solidFill>
              <a:latin typeface="微软雅黑" pitchFamily="34" charset="-122"/>
              <a:ea typeface="微软雅黑" pitchFamily="34" charset="-122"/>
            </a:endParaRPr>
          </a:p>
        </p:txBody>
      </p:sp>
      <p:sp>
        <p:nvSpPr>
          <p:cNvPr id="114" name="TextBox 17"/>
          <p:cNvSpPr txBox="1"/>
          <p:nvPr/>
        </p:nvSpPr>
        <p:spPr>
          <a:xfrm>
            <a:off x="1975900" y="3860747"/>
            <a:ext cx="2441693"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200" dirty="0">
                <a:solidFill>
                  <a:schemeClr val="bg1"/>
                </a:solidFill>
                <a:latin typeface="微软雅黑" pitchFamily="34" charset="-122"/>
                <a:ea typeface="微软雅黑" pitchFamily="34" charset="-122"/>
              </a:rPr>
              <a:t>三维</a:t>
            </a:r>
            <a:r>
              <a:rPr lang="zh-CN" altLang="en-US" sz="2200" dirty="0" smtClean="0">
                <a:solidFill>
                  <a:schemeClr val="bg1"/>
                </a:solidFill>
                <a:latin typeface="微软雅黑" pitchFamily="34" charset="-122"/>
                <a:ea typeface="微软雅黑" pitchFamily="34" charset="-122"/>
              </a:rPr>
              <a:t>、图形与特效</a:t>
            </a:r>
            <a:endParaRPr lang="zh-CN" altLang="en-US" sz="2200" dirty="0">
              <a:solidFill>
                <a:schemeClr val="bg1"/>
              </a:solidFill>
              <a:latin typeface="微软雅黑" pitchFamily="34" charset="-122"/>
              <a:ea typeface="微软雅黑" pitchFamily="34" charset="-122"/>
            </a:endParaRPr>
          </a:p>
        </p:txBody>
      </p:sp>
      <p:sp>
        <p:nvSpPr>
          <p:cNvPr id="115" name="TextBox 18"/>
          <p:cNvSpPr txBox="1"/>
          <p:nvPr/>
        </p:nvSpPr>
        <p:spPr>
          <a:xfrm>
            <a:off x="1975896" y="5849455"/>
            <a:ext cx="2441689"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200" dirty="0" smtClean="0">
                <a:solidFill>
                  <a:schemeClr val="bg1"/>
                </a:solidFill>
                <a:latin typeface="微软雅黑" pitchFamily="34" charset="-122"/>
                <a:ea typeface="微软雅黑" pitchFamily="34" charset="-122"/>
              </a:rPr>
              <a:t>性能与集成</a:t>
            </a:r>
            <a:endParaRPr lang="zh-CN" altLang="en-US" sz="2200" dirty="0">
              <a:solidFill>
                <a:schemeClr val="bg1"/>
              </a:solidFill>
              <a:latin typeface="微软雅黑" pitchFamily="34" charset="-122"/>
              <a:ea typeface="微软雅黑" pitchFamily="34" charset="-122"/>
            </a:endParaRPr>
          </a:p>
        </p:txBody>
      </p:sp>
      <p:sp>
        <p:nvSpPr>
          <p:cNvPr id="3" name="文本框 2"/>
          <p:cNvSpPr txBox="1"/>
          <p:nvPr/>
        </p:nvSpPr>
        <p:spPr>
          <a:xfrm>
            <a:off x="-1" y="1413547"/>
            <a:ext cx="12063845" cy="1107996"/>
          </a:xfrm>
          <a:prstGeom prst="rect">
            <a:avLst/>
          </a:prstGeom>
          <a:noFill/>
        </p:spPr>
        <p:txBody>
          <a:bodyPr wrap="square" rtlCol="0">
            <a:spAutoFit/>
          </a:bodyPr>
          <a:lstStyle/>
          <a:p>
            <a:r>
              <a:rPr lang="en-US" sz="2200" dirty="0">
                <a:latin typeface="微软雅黑" panose="020B0503020204020204" pitchFamily="34" charset="-122"/>
                <a:ea typeface="微软雅黑" panose="020B0503020204020204" pitchFamily="34" charset="-122"/>
              </a:rPr>
              <a:t>Web2.0</a:t>
            </a:r>
            <a:r>
              <a:rPr lang="zh-CN" altLang="en-US" sz="2200" dirty="0">
                <a:latin typeface="微软雅黑" panose="020B0503020204020204" pitchFamily="34" charset="-122"/>
                <a:ea typeface="微软雅黑" panose="020B0503020204020204" pitchFamily="34" charset="-122"/>
              </a:rPr>
              <a:t>带来的丰富互联网技术让所有人都享受到了技术发展和体验进步的乐趣。作为下一代互联网标准，</a:t>
            </a:r>
            <a:r>
              <a:rPr lang="en-US" sz="2200" dirty="0">
                <a:latin typeface="微软雅黑" panose="020B0503020204020204" pitchFamily="34" charset="-122"/>
                <a:ea typeface="微软雅黑" panose="020B0503020204020204" pitchFamily="34" charset="-122"/>
              </a:rPr>
              <a:t>HTML5</a:t>
            </a:r>
            <a:r>
              <a:rPr lang="zh-CN" altLang="en-US" sz="2200" dirty="0">
                <a:latin typeface="微软雅黑" panose="020B0503020204020204" pitchFamily="34" charset="-122"/>
                <a:ea typeface="微软雅黑" panose="020B0503020204020204" pitchFamily="34" charset="-122"/>
              </a:rPr>
              <a:t>自然也是备受期待和瞩目，技术人员、设计者、互联网爱好者们都在热议</a:t>
            </a:r>
            <a:r>
              <a:rPr lang="en-US" sz="2200" dirty="0">
                <a:latin typeface="微软雅黑" panose="020B0503020204020204" pitchFamily="34" charset="-122"/>
                <a:ea typeface="微软雅黑" panose="020B0503020204020204" pitchFamily="34" charset="-122"/>
              </a:rPr>
              <a:t>HTML5</a:t>
            </a:r>
            <a:r>
              <a:rPr lang="zh-CN" altLang="en-US" sz="2200" dirty="0">
                <a:latin typeface="微软雅黑" panose="020B0503020204020204" pitchFamily="34" charset="-122"/>
                <a:ea typeface="微软雅黑" panose="020B0503020204020204" pitchFamily="34" charset="-122"/>
              </a:rPr>
              <a:t>究竟能带来什么。那么就一起来窥探一下这个还未诞生就已经声名在外的新标准吧。</a:t>
            </a:r>
            <a:endParaRPr 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5099231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fade">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9" grpId="0" animBg="1"/>
      <p:bldP spid="111" grpId="0" animBg="1"/>
      <p:bldP spid="112" grpId="0" animBg="1"/>
      <p:bldP spid="113" grpId="0" animBg="1"/>
      <p:bldP spid="114" grpId="0" animBg="1"/>
      <p:bldP spid="1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a:t>
            </a:r>
            <a:r>
              <a:rPr lang="zh-CN" altLang="en-US" sz="4000" b="1" dirty="0">
                <a:latin typeface="微软雅黑" panose="020B0503020204020204" pitchFamily="34" charset="-122"/>
                <a:ea typeface="微软雅黑" panose="020B0503020204020204" pitchFamily="34" charset="-122"/>
              </a:rPr>
              <a:t>认识</a:t>
            </a:r>
            <a:r>
              <a:rPr lang="en-US" altLang="zh-CN" sz="4000" b="1" dirty="0">
                <a:latin typeface="微软雅黑" panose="020B0503020204020204" pitchFamily="34" charset="-122"/>
                <a:ea typeface="微软雅黑" panose="020B0503020204020204" pitchFamily="34" charset="-122"/>
              </a:rPr>
              <a:t>HTML5 Canvas</a:t>
            </a:r>
            <a:r>
              <a:rPr lang="zh-CN" altLang="en-US" sz="4000" b="1" dirty="0">
                <a:latin typeface="微软雅黑" panose="020B0503020204020204" pitchFamily="34" charset="-122"/>
                <a:ea typeface="微软雅黑" panose="020B0503020204020204" pitchFamily="34" charset="-122"/>
              </a:rPr>
              <a:t>元素</a:t>
            </a: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最伟大之处在于引入了画布</a:t>
            </a:r>
            <a:r>
              <a:rPr lang="en-US" altLang="zh-CN" sz="2200" dirty="0">
                <a:solidFill>
                  <a:schemeClr val="tx1"/>
                </a:solidFill>
                <a:latin typeface="微软雅黑" panose="020B0503020204020204" pitchFamily="34" charset="-122"/>
                <a:ea typeface="微软雅黑" panose="020B0503020204020204" pitchFamily="34" charset="-122"/>
              </a:rPr>
              <a:t>Canvas</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Canvas</a:t>
            </a:r>
            <a:r>
              <a:rPr lang="zh-CN" altLang="en-US" sz="2200" dirty="0">
                <a:solidFill>
                  <a:schemeClr val="tx1"/>
                </a:solidFill>
                <a:latin typeface="微软雅黑" panose="020B0503020204020204" pitchFamily="34" charset="-122"/>
                <a:ea typeface="微软雅黑" panose="020B0503020204020204" pitchFamily="34" charset="-122"/>
              </a:rPr>
              <a:t>元素是为了客户端点阵图形而设计的，它本身没有绘图能力，但却把一个绘图</a:t>
            </a:r>
            <a:r>
              <a:rPr lang="en-US" altLang="zh-CN" sz="2200" dirty="0">
                <a:solidFill>
                  <a:schemeClr val="tx1"/>
                </a:solidFill>
                <a:latin typeface="微软雅黑" panose="020B0503020204020204" pitchFamily="34" charset="-122"/>
                <a:ea typeface="微软雅黑" panose="020B0503020204020204" pitchFamily="34" charset="-122"/>
              </a:rPr>
              <a:t>API</a:t>
            </a:r>
            <a:r>
              <a:rPr lang="zh-CN" altLang="en-US" sz="2200" dirty="0">
                <a:solidFill>
                  <a:schemeClr val="tx1"/>
                </a:solidFill>
                <a:latin typeface="微软雅黑" panose="020B0503020204020204" pitchFamily="34" charset="-122"/>
                <a:ea typeface="微软雅黑" panose="020B0503020204020204" pitchFamily="34" charset="-122"/>
              </a:rPr>
              <a:t>展现给客户端</a:t>
            </a:r>
            <a:r>
              <a:rPr lang="en-US" altLang="zh-CN" sz="2200" dirty="0">
                <a:solidFill>
                  <a:schemeClr val="tx1"/>
                </a:solidFill>
                <a:latin typeface="微软雅黑" panose="020B0503020204020204" pitchFamily="34" charset="-122"/>
                <a:ea typeface="微软雅黑" panose="020B0503020204020204" pitchFamily="34" charset="-122"/>
              </a:rPr>
              <a:t>JavaScript</a:t>
            </a:r>
            <a:r>
              <a:rPr lang="zh-CN" altLang="en-US" sz="2200" dirty="0">
                <a:solidFill>
                  <a:schemeClr val="tx1"/>
                </a:solidFill>
                <a:latin typeface="微软雅黑" panose="020B0503020204020204" pitchFamily="34" charset="-122"/>
                <a:ea typeface="微软雅黑" panose="020B0503020204020204" pitchFamily="34" charset="-122"/>
              </a:rPr>
              <a:t>以使脚本能够把想绘制的东西都绘制到一块画布上</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本章通过下面几点我们来初步认识一下</a:t>
            </a:r>
            <a:r>
              <a:rPr lang="en-US" altLang="zh-CN" sz="2200" dirty="0" smtClean="0">
                <a:solidFill>
                  <a:schemeClr val="tx1"/>
                </a:solidFill>
                <a:latin typeface="微软雅黑" panose="020B0503020204020204" pitchFamily="34" charset="-122"/>
                <a:ea typeface="微软雅黑" panose="020B0503020204020204" pitchFamily="34" charset="-122"/>
              </a:rPr>
              <a:t>HTML</a:t>
            </a:r>
            <a:r>
              <a:rPr lang="zh-CN" altLang="en-US" sz="2200" dirty="0" smtClean="0">
                <a:solidFill>
                  <a:schemeClr val="tx1"/>
                </a:solidFill>
                <a:latin typeface="微软雅黑" panose="020B0503020204020204" pitchFamily="34" charset="-122"/>
                <a:ea typeface="微软雅黑" panose="020B0503020204020204" pitchFamily="34" charset="-122"/>
              </a:rPr>
              <a:t>的</a:t>
            </a:r>
            <a:r>
              <a:rPr lang="en-US" altLang="zh-CN" sz="2200" dirty="0" smtClean="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元素。</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什么是 </a:t>
            </a:r>
            <a:r>
              <a:rPr lang="en-US" altLang="zh-CN" sz="2200" dirty="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创建 </a:t>
            </a:r>
            <a:r>
              <a:rPr lang="en-US" altLang="zh-CN" sz="2200" dirty="0">
                <a:solidFill>
                  <a:schemeClr val="tx1"/>
                </a:solidFill>
                <a:latin typeface="微软雅黑" panose="020B0503020204020204" pitchFamily="34" charset="-122"/>
                <a:ea typeface="微软雅黑" panose="020B0503020204020204" pitchFamily="34" charset="-122"/>
              </a:rPr>
              <a:t>Canvas </a:t>
            </a:r>
            <a:r>
              <a:rPr lang="zh-CN" altLang="en-US" sz="2200" dirty="0" smtClean="0">
                <a:solidFill>
                  <a:schemeClr val="tx1"/>
                </a:solidFill>
                <a:latin typeface="微软雅黑" panose="020B0503020204020204" pitchFamily="34" charset="-122"/>
                <a:ea typeface="微软雅黑" panose="020B0503020204020204" pitchFamily="34" charset="-122"/>
              </a:rPr>
              <a:t>元素</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操作</a:t>
            </a:r>
            <a:r>
              <a:rPr lang="en-US" altLang="zh-CN" sz="2200" dirty="0">
                <a:solidFill>
                  <a:schemeClr val="tx1"/>
                </a:solidFill>
                <a:latin typeface="微软雅黑" panose="020B0503020204020204" pitchFamily="34" charset="-122"/>
                <a:ea typeface="微软雅黑" panose="020B0503020204020204" pitchFamily="34" charset="-122"/>
              </a:rPr>
              <a:t>Canvas </a:t>
            </a:r>
            <a:r>
              <a:rPr lang="zh-CN" altLang="en-US" sz="2200" dirty="0" smtClean="0">
                <a:solidFill>
                  <a:schemeClr val="tx1"/>
                </a:solidFill>
                <a:latin typeface="微软雅黑" panose="020B0503020204020204" pitchFamily="34" charset="-122"/>
                <a:ea typeface="微软雅黑" panose="020B0503020204020204" pitchFamily="34" charset="-122"/>
              </a:rPr>
              <a:t>元素</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理解坐标系统</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212823159"/>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创建</a:t>
            </a:r>
            <a:r>
              <a:rPr lang="en-US" altLang="zh-CN" sz="4000" b="1" dirty="0" smtClean="0">
                <a:latin typeface="微软雅黑" panose="020B0503020204020204" pitchFamily="34" charset="-122"/>
                <a:ea typeface="微软雅黑" panose="020B0503020204020204" pitchFamily="34" charset="-122"/>
              </a:rPr>
              <a:t>canvas</a:t>
            </a:r>
            <a:r>
              <a:rPr lang="zh-CN" altLang="en-US" sz="4000" b="1" dirty="0" smtClean="0">
                <a:latin typeface="微软雅黑" panose="020B0503020204020204" pitchFamily="34" charset="-122"/>
                <a:ea typeface="微软雅黑" panose="020B0503020204020204" pitchFamily="34" charset="-122"/>
              </a:rPr>
              <a:t>元素</a:t>
            </a:r>
          </a:p>
        </p:txBody>
      </p:sp>
      <p:sp>
        <p:nvSpPr>
          <p:cNvPr id="10" name="TextBox 3"/>
          <p:cNvSpPr txBox="1"/>
          <p:nvPr/>
        </p:nvSpPr>
        <p:spPr>
          <a:xfrm>
            <a:off x="604433" y="1441725"/>
            <a:ext cx="11152137" cy="4293483"/>
          </a:xfrm>
          <a:prstGeom prst="rect">
            <a:avLst/>
          </a:prstGeom>
          <a:noFill/>
        </p:spPr>
        <p:txBody>
          <a:bodyPr wrap="square" rtlCol="0">
            <a:spAutoFit/>
          </a:bodyPr>
          <a:lstStyle/>
          <a:p>
            <a:pPr>
              <a:lnSpc>
                <a:spcPct val="150000"/>
              </a:lnSpc>
            </a:pPr>
            <a:r>
              <a:rPr lang="zh-CN" altLang="en-US" sz="2200" dirty="0">
                <a:latin typeface="Microsoft YaHei" panose="020B0503020204020204" pitchFamily="34" charset="-122"/>
                <a:ea typeface="Microsoft YaHei" panose="020B0503020204020204" pitchFamily="34" charset="-122"/>
              </a:rPr>
              <a:t>用</a:t>
            </a:r>
            <a:r>
              <a:rPr lang="en-US" altLang="zh-CN" sz="2200" dirty="0">
                <a:latin typeface="Microsoft YaHei" panose="020B0503020204020204" pitchFamily="34" charset="-122"/>
                <a:ea typeface="Microsoft YaHei" panose="020B0503020204020204" pitchFamily="34" charset="-122"/>
              </a:rPr>
              <a:t>canvas</a:t>
            </a:r>
            <a:r>
              <a:rPr lang="zh-CN" altLang="en-US" sz="2200" dirty="0">
                <a:latin typeface="Microsoft YaHei" panose="020B0503020204020204" pitchFamily="34" charset="-122"/>
                <a:ea typeface="Microsoft YaHei" panose="020B0503020204020204" pitchFamily="34" charset="-122"/>
              </a:rPr>
              <a:t>标记在网页上绘制图形和图像，首先需要在页面中添加一个</a:t>
            </a:r>
            <a:r>
              <a:rPr lang="en-US" altLang="zh-CN" sz="2200" dirty="0">
                <a:latin typeface="Microsoft YaHei" panose="020B0503020204020204" pitchFamily="34" charset="-122"/>
                <a:ea typeface="Microsoft YaHei" panose="020B0503020204020204" pitchFamily="34" charset="-122"/>
              </a:rPr>
              <a:t>canvas</a:t>
            </a:r>
            <a:r>
              <a:rPr lang="zh-CN" altLang="en-US" sz="2200" dirty="0">
                <a:latin typeface="Microsoft YaHei" panose="020B0503020204020204" pitchFamily="34" charset="-122"/>
                <a:ea typeface="Microsoft YaHei" panose="020B0503020204020204" pitchFamily="34" charset="-122"/>
              </a:rPr>
              <a:t>元素作为画布，并规定元素的</a:t>
            </a:r>
            <a:r>
              <a:rPr lang="en-US" altLang="zh-CN" sz="2200" dirty="0">
                <a:latin typeface="Microsoft YaHei" panose="020B0503020204020204" pitchFamily="34" charset="-122"/>
                <a:ea typeface="Microsoft YaHei" panose="020B0503020204020204" pitchFamily="34" charset="-122"/>
              </a:rPr>
              <a:t>id</a:t>
            </a:r>
            <a:r>
              <a:rPr lang="zh-CN" altLang="en-US" sz="2200" dirty="0">
                <a:latin typeface="Microsoft YaHei" panose="020B0503020204020204" pitchFamily="34" charset="-122"/>
                <a:ea typeface="Microsoft YaHei" panose="020B0503020204020204" pitchFamily="34" charset="-122"/>
              </a:rPr>
              <a:t>、宽度和高度</a:t>
            </a:r>
            <a:r>
              <a:rPr lang="zh-CN" altLang="en-US" sz="2200" dirty="0" smtClean="0">
                <a:latin typeface="Microsoft YaHei" panose="020B0503020204020204" pitchFamily="34" charset="-122"/>
                <a:ea typeface="Microsoft YaHei" panose="020B0503020204020204" pitchFamily="34" charset="-122"/>
              </a:rPr>
              <a:t>。</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zh-CN" altLang="en-US" sz="2200" dirty="0" smtClean="0">
                <a:latin typeface="Microsoft YaHei" panose="020B0503020204020204" pitchFamily="34" charset="-122"/>
                <a:ea typeface="Microsoft YaHei" panose="020B0503020204020204" pitchFamily="34" charset="-122"/>
              </a:rPr>
              <a:t>实例：</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&lt;canvas id="</a:t>
            </a:r>
            <a:r>
              <a:rPr lang="en-US" altLang="zh-CN" dirty="0" err="1">
                <a:solidFill>
                  <a:schemeClr val="accent2"/>
                </a:solidFill>
                <a:latin typeface="Microsoft YaHei" panose="020B0503020204020204" pitchFamily="34" charset="-122"/>
                <a:ea typeface="Microsoft YaHei" panose="020B0503020204020204" pitchFamily="34" charset="-122"/>
              </a:rPr>
              <a:t>myCanvas</a:t>
            </a:r>
            <a:r>
              <a:rPr lang="en-US" altLang="zh-CN" dirty="0">
                <a:solidFill>
                  <a:schemeClr val="accent2"/>
                </a:solidFill>
                <a:latin typeface="Microsoft YaHei" panose="020B0503020204020204" pitchFamily="34" charset="-122"/>
                <a:ea typeface="Microsoft YaHei" panose="020B0503020204020204" pitchFamily="34" charset="-122"/>
              </a:rPr>
              <a:t>" width="200" height="100</a:t>
            </a:r>
            <a:r>
              <a:rPr lang="en-US" altLang="zh-CN" dirty="0" smtClean="0">
                <a:solidFill>
                  <a:schemeClr val="accent2"/>
                </a:solidFill>
                <a:latin typeface="Microsoft YaHei" panose="020B0503020204020204" pitchFamily="34" charset="-122"/>
                <a:ea typeface="Microsoft YaHei" panose="020B0503020204020204" pitchFamily="34" charset="-122"/>
              </a:rPr>
              <a:t>"&gt;</a:t>
            </a: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    &lt;!-- </a:t>
            </a:r>
            <a:r>
              <a:rPr lang="zh-CN" altLang="en-US" dirty="0">
                <a:solidFill>
                  <a:schemeClr val="accent2"/>
                </a:solidFill>
                <a:latin typeface="Microsoft YaHei" panose="020B0503020204020204" pitchFamily="34" charset="-122"/>
                <a:ea typeface="Microsoft YaHei" panose="020B0503020204020204" pitchFamily="34" charset="-122"/>
              </a:rPr>
              <a:t>在这里插入向后兼容的内容，不支持</a:t>
            </a:r>
            <a:r>
              <a:rPr lang="en-US" altLang="zh-CN" dirty="0">
                <a:solidFill>
                  <a:schemeClr val="accent2"/>
                </a:solidFill>
                <a:latin typeface="Microsoft YaHei" panose="020B0503020204020204" pitchFamily="34" charset="-122"/>
                <a:ea typeface="Microsoft YaHei" panose="020B0503020204020204" pitchFamily="34" charset="-122"/>
              </a:rPr>
              <a:t>canvas</a:t>
            </a:r>
            <a:r>
              <a:rPr lang="zh-CN" altLang="en-US" dirty="0">
                <a:solidFill>
                  <a:schemeClr val="accent2"/>
                </a:solidFill>
                <a:latin typeface="Microsoft YaHei" panose="020B0503020204020204" pitchFamily="34" charset="-122"/>
                <a:ea typeface="Microsoft YaHei" panose="020B0503020204020204" pitchFamily="34" charset="-122"/>
              </a:rPr>
              <a:t>的浏览器可以解析和显示 </a:t>
            </a:r>
            <a:r>
              <a:rPr lang="en-US" altLang="zh-CN" dirty="0">
                <a:solidFill>
                  <a:schemeClr val="accent2"/>
                </a:solidFill>
                <a:latin typeface="Microsoft YaHei" panose="020B0503020204020204" pitchFamily="34" charset="-122"/>
                <a:ea typeface="Microsoft YaHei" panose="020B0503020204020204" pitchFamily="34" charset="-122"/>
              </a:rPr>
              <a:t>--&gt;</a:t>
            </a: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&lt;/</a:t>
            </a:r>
            <a:r>
              <a:rPr lang="en-US" altLang="zh-CN" dirty="0">
                <a:solidFill>
                  <a:schemeClr val="accent2"/>
                </a:solidFill>
                <a:latin typeface="Microsoft YaHei" panose="020B0503020204020204" pitchFamily="34" charset="-122"/>
                <a:ea typeface="Microsoft YaHei" panose="020B0503020204020204" pitchFamily="34" charset="-122"/>
              </a:rPr>
              <a:t>canvas</a:t>
            </a:r>
            <a:r>
              <a:rPr lang="en-US" altLang="zh-CN" dirty="0" smtClean="0">
                <a:solidFill>
                  <a:schemeClr val="accent2"/>
                </a:solidFill>
                <a:latin typeface="Microsoft YaHei" panose="020B0503020204020204" pitchFamily="34" charset="-122"/>
                <a:ea typeface="Microsoft YaHei" panose="020B0503020204020204" pitchFamily="34" charset="-122"/>
              </a:rPr>
              <a:t>&gt;</a:t>
            </a:r>
          </a:p>
          <a:p>
            <a:pPr>
              <a:lnSpc>
                <a:spcPct val="150000"/>
              </a:lnSpc>
            </a:pPr>
            <a:endParaRPr lang="en-US" altLang="zh-CN" dirty="0" smtClean="0">
              <a:solidFill>
                <a:schemeClr val="accent2"/>
              </a:solidFill>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上面的代码在页面中插入了一个透明的画布，</a:t>
            </a:r>
            <a:r>
              <a:rPr lang="en-US" altLang="zh-CN" sz="2200" dirty="0">
                <a:latin typeface="Microsoft YaHei" panose="020B0503020204020204" pitchFamily="34" charset="-122"/>
                <a:ea typeface="Microsoft YaHei" panose="020B0503020204020204" pitchFamily="34" charset="-122"/>
              </a:rPr>
              <a:t>canvas</a:t>
            </a:r>
            <a:r>
              <a:rPr lang="zh-CN" altLang="en-US" sz="2200" dirty="0">
                <a:latin typeface="Microsoft YaHei" panose="020B0503020204020204" pitchFamily="34" charset="-122"/>
                <a:ea typeface="Microsoft YaHei" panose="020B0503020204020204" pitchFamily="34" charset="-122"/>
              </a:rPr>
              <a:t>元素内部的内容可以在不支持</a:t>
            </a:r>
            <a:r>
              <a:rPr lang="en-US" altLang="zh-CN" sz="2200" dirty="0">
                <a:latin typeface="Microsoft YaHei" panose="020B0503020204020204" pitchFamily="34" charset="-122"/>
                <a:ea typeface="Microsoft YaHei" panose="020B0503020204020204" pitchFamily="34" charset="-122"/>
              </a:rPr>
              <a:t>canvas</a:t>
            </a:r>
            <a:r>
              <a:rPr lang="zh-CN" altLang="en-US" sz="2200" dirty="0">
                <a:latin typeface="Microsoft YaHei" panose="020B0503020204020204" pitchFamily="34" charset="-122"/>
                <a:ea typeface="Microsoft YaHei" panose="020B0503020204020204" pitchFamily="34" charset="-122"/>
              </a:rPr>
              <a:t>功能的浏览器下显示你想给你的用户提供的</a:t>
            </a:r>
            <a:r>
              <a:rPr lang="zh-CN" altLang="en-US" sz="2200" dirty="0" smtClean="0">
                <a:latin typeface="Microsoft YaHei" panose="020B0503020204020204" pitchFamily="34" charset="-122"/>
                <a:ea typeface="Microsoft YaHei" panose="020B0503020204020204" pitchFamily="34" charset="-122"/>
              </a:rPr>
              <a:t>信息。</a:t>
            </a:r>
            <a:endParaRPr lang="en-US" altLang="zh-CN" sz="2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xmlns="" val="3092164279"/>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操作</a:t>
            </a:r>
            <a:r>
              <a:rPr lang="en-US" altLang="zh-CN" sz="4000" b="1" dirty="0" smtClean="0">
                <a:latin typeface="微软雅黑" panose="020B0503020204020204" pitchFamily="34" charset="-122"/>
                <a:ea typeface="微软雅黑" panose="020B0503020204020204" pitchFamily="34" charset="-122"/>
              </a:rPr>
              <a:t>canvas</a:t>
            </a:r>
            <a:r>
              <a:rPr lang="zh-CN" altLang="en-US" sz="4000" b="1" dirty="0" smtClean="0">
                <a:latin typeface="微软雅黑" panose="020B0503020204020204" pitchFamily="34" charset="-122"/>
                <a:ea typeface="微软雅黑" panose="020B0503020204020204" pitchFamily="34" charset="-122"/>
              </a:rPr>
              <a:t>元素</a:t>
            </a:r>
          </a:p>
        </p:txBody>
      </p:sp>
      <p:sp>
        <p:nvSpPr>
          <p:cNvPr id="10" name="TextBox 3"/>
          <p:cNvSpPr txBox="1"/>
          <p:nvPr/>
        </p:nvSpPr>
        <p:spPr>
          <a:xfrm>
            <a:off x="604433" y="1441725"/>
            <a:ext cx="11152137" cy="4847481"/>
          </a:xfrm>
          <a:prstGeom prst="rect">
            <a:avLst/>
          </a:prstGeom>
          <a:noFill/>
        </p:spPr>
        <p:txBody>
          <a:bodyPr wrap="square" rtlCol="0">
            <a:spAutoFit/>
          </a:bodyPr>
          <a:lstStyle/>
          <a:p>
            <a:pPr>
              <a:lnSpc>
                <a:spcPct val="150000"/>
              </a:lnSpc>
            </a:pPr>
            <a:r>
              <a:rPr lang="en-US" altLang="zh-CN" sz="2200" dirty="0">
                <a:latin typeface="Microsoft YaHei" panose="020B0503020204020204" pitchFamily="34" charset="-122"/>
                <a:ea typeface="Microsoft YaHei" panose="020B0503020204020204" pitchFamily="34" charset="-122"/>
              </a:rPr>
              <a:t>canvas </a:t>
            </a:r>
            <a:r>
              <a:rPr lang="zh-CN" altLang="en-US" sz="2200" dirty="0">
                <a:latin typeface="Microsoft YaHei" panose="020B0503020204020204" pitchFamily="34" charset="-122"/>
                <a:ea typeface="Microsoft YaHei" panose="020B0503020204020204" pitchFamily="34" charset="-122"/>
              </a:rPr>
              <a:t>元素本身是没有绘图能力的。所有的绘制工作必须在 </a:t>
            </a:r>
            <a:r>
              <a:rPr lang="en-US" altLang="zh-CN" sz="2200" dirty="0">
                <a:latin typeface="Microsoft YaHei" panose="020B0503020204020204" pitchFamily="34" charset="-122"/>
                <a:ea typeface="Microsoft YaHei" panose="020B0503020204020204" pitchFamily="34" charset="-122"/>
              </a:rPr>
              <a:t>JavaScript </a:t>
            </a:r>
            <a:r>
              <a:rPr lang="zh-CN" altLang="en-US" sz="2200" dirty="0">
                <a:latin typeface="Microsoft YaHei" panose="020B0503020204020204" pitchFamily="34" charset="-122"/>
                <a:ea typeface="Microsoft YaHei" panose="020B0503020204020204" pitchFamily="34" charset="-122"/>
              </a:rPr>
              <a:t>内部</a:t>
            </a:r>
            <a:r>
              <a:rPr lang="zh-CN" altLang="en-US" sz="2200" dirty="0" smtClean="0">
                <a:latin typeface="Microsoft YaHei" panose="020B0503020204020204" pitchFamily="34" charset="-122"/>
                <a:ea typeface="Microsoft YaHei" panose="020B0503020204020204" pitchFamily="34" charset="-122"/>
              </a:rPr>
              <a:t>完成。</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zh-CN" altLang="en-US" sz="2200" dirty="0" smtClean="0">
                <a:latin typeface="Microsoft YaHei" panose="020B0503020204020204" pitchFamily="34" charset="-122"/>
                <a:ea typeface="Microsoft YaHei" panose="020B0503020204020204" pitchFamily="34" charset="-122"/>
              </a:rPr>
              <a:t>实例：</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&lt;script&gt;</a:t>
            </a:r>
            <a:endParaRPr lang="en-US" altLang="zh-CN" dirty="0">
              <a:solidFill>
                <a:schemeClr val="accent2"/>
              </a:solidFill>
              <a:latin typeface="Microsoft YaHei" panose="020B0503020204020204" pitchFamily="34" charset="-122"/>
              <a:ea typeface="Microsoft YaHei" panose="020B0503020204020204" pitchFamily="34" charset="-122"/>
            </a:endParaRP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   </a:t>
            </a:r>
            <a:r>
              <a:rPr lang="en-US" altLang="zh-CN" dirty="0" err="1" smtClean="0">
                <a:solidFill>
                  <a:schemeClr val="accent2"/>
                </a:solidFill>
                <a:latin typeface="Microsoft YaHei" panose="020B0503020204020204" pitchFamily="34" charset="-122"/>
                <a:ea typeface="Microsoft YaHei" panose="020B0503020204020204" pitchFamily="34" charset="-122"/>
              </a:rPr>
              <a:t>window.onload</a:t>
            </a:r>
            <a:r>
              <a:rPr lang="en-US" altLang="zh-CN" dirty="0" smtClean="0">
                <a:solidFill>
                  <a:schemeClr val="accent2"/>
                </a:solidFill>
                <a:latin typeface="Microsoft YaHei" panose="020B0503020204020204" pitchFamily="34" charset="-122"/>
                <a:ea typeface="Microsoft YaHei" panose="020B0503020204020204" pitchFamily="34" charset="-122"/>
              </a:rPr>
              <a:t> </a:t>
            </a:r>
            <a:r>
              <a:rPr lang="en-US" altLang="zh-CN" dirty="0">
                <a:solidFill>
                  <a:schemeClr val="accent2"/>
                </a:solidFill>
                <a:latin typeface="Microsoft YaHei" panose="020B0503020204020204" pitchFamily="34" charset="-122"/>
                <a:ea typeface="Microsoft YaHei" panose="020B0503020204020204" pitchFamily="34" charset="-122"/>
              </a:rPr>
              <a:t>=function() {</a:t>
            </a: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        </a:t>
            </a:r>
            <a:r>
              <a:rPr lang="en-US" altLang="zh-CN" dirty="0" err="1" smtClean="0">
                <a:solidFill>
                  <a:schemeClr val="accent2"/>
                </a:solidFill>
                <a:latin typeface="Microsoft YaHei" panose="020B0503020204020204" pitchFamily="34" charset="-122"/>
                <a:ea typeface="Microsoft YaHei" panose="020B0503020204020204" pitchFamily="34" charset="-122"/>
              </a:rPr>
              <a:t>var</a:t>
            </a:r>
            <a:r>
              <a:rPr lang="en-US" altLang="zh-CN" dirty="0" smtClean="0">
                <a:solidFill>
                  <a:schemeClr val="accent2"/>
                </a:solidFill>
                <a:latin typeface="Microsoft YaHei" panose="020B0503020204020204" pitchFamily="34" charset="-122"/>
                <a:ea typeface="Microsoft YaHei" panose="020B0503020204020204" pitchFamily="34" charset="-122"/>
              </a:rPr>
              <a:t> </a:t>
            </a:r>
            <a:r>
              <a:rPr lang="en-US" altLang="zh-CN" dirty="0" err="1" smtClean="0">
                <a:solidFill>
                  <a:schemeClr val="accent2"/>
                </a:solidFill>
                <a:latin typeface="Microsoft YaHei" panose="020B0503020204020204" pitchFamily="34" charset="-122"/>
                <a:ea typeface="Microsoft YaHei" panose="020B0503020204020204" pitchFamily="34" charset="-122"/>
              </a:rPr>
              <a:t>varcanvas</a:t>
            </a:r>
            <a:r>
              <a:rPr lang="en-US" altLang="zh-CN" dirty="0" smtClean="0">
                <a:solidFill>
                  <a:schemeClr val="accent2"/>
                </a:solidFill>
                <a:latin typeface="Microsoft YaHei" panose="020B0503020204020204" pitchFamily="34" charset="-122"/>
                <a:ea typeface="Microsoft YaHei" panose="020B0503020204020204" pitchFamily="34" charset="-122"/>
              </a:rPr>
              <a:t> = </a:t>
            </a:r>
            <a:r>
              <a:rPr lang="en-US" altLang="zh-CN" dirty="0" err="1">
                <a:solidFill>
                  <a:schemeClr val="accent2"/>
                </a:solidFill>
                <a:latin typeface="Microsoft YaHei" panose="020B0503020204020204" pitchFamily="34" charset="-122"/>
                <a:ea typeface="Microsoft YaHei" panose="020B0503020204020204" pitchFamily="34" charset="-122"/>
              </a:rPr>
              <a:t>document.getElementById</a:t>
            </a:r>
            <a:r>
              <a:rPr lang="en-US" altLang="zh-CN" dirty="0">
                <a:solidFill>
                  <a:schemeClr val="accent2"/>
                </a:solidFill>
                <a:latin typeface="Microsoft YaHei" panose="020B0503020204020204" pitchFamily="34" charset="-122"/>
                <a:ea typeface="Microsoft YaHei" panose="020B0503020204020204" pitchFamily="34" charset="-122"/>
              </a:rPr>
              <a:t>("</a:t>
            </a:r>
            <a:r>
              <a:rPr lang="en-US" altLang="zh-CN" dirty="0" err="1">
                <a:solidFill>
                  <a:schemeClr val="accent2"/>
                </a:solidFill>
                <a:latin typeface="Microsoft YaHei" panose="020B0503020204020204" pitchFamily="34" charset="-122"/>
                <a:ea typeface="Microsoft YaHei" panose="020B0503020204020204" pitchFamily="34" charset="-122"/>
              </a:rPr>
              <a:t>myCanvas</a:t>
            </a:r>
            <a:r>
              <a:rPr lang="en-US" altLang="zh-CN" dirty="0">
                <a:solidFill>
                  <a:schemeClr val="accent2"/>
                </a:solidFill>
                <a:latin typeface="Microsoft YaHei" panose="020B0503020204020204" pitchFamily="34" charset="-122"/>
                <a:ea typeface="Microsoft YaHei" panose="020B0503020204020204" pitchFamily="34" charset="-122"/>
              </a:rPr>
              <a:t>");</a:t>
            </a: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err="1" smtClean="0">
                <a:solidFill>
                  <a:schemeClr val="accent2"/>
                </a:solidFill>
                <a:latin typeface="Microsoft YaHei" panose="020B0503020204020204" pitchFamily="34" charset="-122"/>
                <a:ea typeface="Microsoft YaHei" panose="020B0503020204020204" pitchFamily="34" charset="-122"/>
              </a:rPr>
              <a:t>var</a:t>
            </a:r>
            <a:r>
              <a:rPr lang="en-US" altLang="zh-CN" dirty="0" smtClean="0">
                <a:solidFill>
                  <a:schemeClr val="accent2"/>
                </a:solidFill>
                <a:latin typeface="Microsoft YaHei" panose="020B0503020204020204" pitchFamily="34" charset="-122"/>
                <a:ea typeface="Microsoft YaHei" panose="020B0503020204020204" pitchFamily="34" charset="-122"/>
              </a:rPr>
              <a:t> </a:t>
            </a:r>
            <a:r>
              <a:rPr lang="en-US" altLang="zh-CN" dirty="0" err="1" smtClean="0">
                <a:solidFill>
                  <a:schemeClr val="accent2"/>
                </a:solidFill>
                <a:latin typeface="Microsoft YaHei" panose="020B0503020204020204" pitchFamily="34" charset="-122"/>
                <a:ea typeface="Microsoft YaHei" panose="020B0503020204020204" pitchFamily="34" charset="-122"/>
              </a:rPr>
              <a:t>varcontext</a:t>
            </a:r>
            <a:r>
              <a:rPr lang="en-US" altLang="zh-CN" dirty="0" smtClean="0">
                <a:solidFill>
                  <a:schemeClr val="accent2"/>
                </a:solidFill>
                <a:latin typeface="Microsoft YaHei" panose="020B0503020204020204" pitchFamily="34" charset="-122"/>
                <a:ea typeface="Microsoft YaHei" panose="020B0503020204020204" pitchFamily="34" charset="-122"/>
              </a:rPr>
              <a:t> </a:t>
            </a: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accent2"/>
                </a:solidFill>
                <a:latin typeface="Microsoft YaHei" panose="020B0503020204020204" pitchFamily="34" charset="-122"/>
                <a:ea typeface="Microsoft YaHei" panose="020B0503020204020204" pitchFamily="34" charset="-122"/>
              </a:rPr>
              <a:t>varcanvas.getContext</a:t>
            </a:r>
            <a:r>
              <a:rPr lang="en-US" altLang="zh-CN" dirty="0">
                <a:solidFill>
                  <a:schemeClr val="accent2"/>
                </a:solidFill>
                <a:latin typeface="Microsoft YaHei" panose="020B0503020204020204" pitchFamily="34" charset="-122"/>
                <a:ea typeface="Microsoft YaHei" panose="020B0503020204020204" pitchFamily="34" charset="-122"/>
              </a:rPr>
              <a:t>("2d");</a:t>
            </a: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        //</a:t>
            </a:r>
            <a:r>
              <a:rPr lang="zh-CN" altLang="en-US" dirty="0">
                <a:solidFill>
                  <a:schemeClr val="accent2"/>
                </a:solidFill>
                <a:latin typeface="Microsoft YaHei" panose="020B0503020204020204" pitchFamily="34" charset="-122"/>
                <a:ea typeface="Microsoft YaHei" panose="020B0503020204020204" pitchFamily="34" charset="-122"/>
              </a:rPr>
              <a:t>在此添加绘图代码</a:t>
            </a:r>
          </a:p>
          <a:p>
            <a:pPr>
              <a:lnSpc>
                <a:spcPct val="150000"/>
              </a:lnSpc>
            </a:pPr>
            <a:r>
              <a:rPr lang="zh-CN" altLang="en-US"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accent2"/>
                </a:solidFill>
                <a:latin typeface="Microsoft YaHei" panose="020B0503020204020204" pitchFamily="34" charset="-122"/>
                <a:ea typeface="Microsoft YaHei" panose="020B0503020204020204" pitchFamily="34" charset="-122"/>
              </a:rPr>
              <a:t>varcontext.fillStyle</a:t>
            </a:r>
            <a:r>
              <a:rPr lang="en-US" altLang="zh-CN" dirty="0">
                <a:solidFill>
                  <a:schemeClr val="accent2"/>
                </a:solidFill>
                <a:latin typeface="Microsoft YaHei" panose="020B0503020204020204" pitchFamily="34" charset="-122"/>
                <a:ea typeface="Microsoft YaHei" panose="020B0503020204020204" pitchFamily="34" charset="-122"/>
              </a:rPr>
              <a:t>="#FF0000";</a:t>
            </a: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accent2"/>
                </a:solidFill>
                <a:latin typeface="Microsoft YaHei" panose="020B0503020204020204" pitchFamily="34" charset="-122"/>
                <a:ea typeface="Microsoft YaHei" panose="020B0503020204020204" pitchFamily="34" charset="-122"/>
              </a:rPr>
              <a:t>varcontext.fillRect</a:t>
            </a:r>
            <a:r>
              <a:rPr lang="en-US" altLang="zh-CN" dirty="0">
                <a:solidFill>
                  <a:schemeClr val="accent2"/>
                </a:solidFill>
                <a:latin typeface="Microsoft YaHei" panose="020B0503020204020204" pitchFamily="34" charset="-122"/>
                <a:ea typeface="Microsoft YaHei" panose="020B0503020204020204" pitchFamily="34" charset="-122"/>
              </a:rPr>
              <a:t>(0,0,150,75);</a:t>
            </a:r>
          </a:p>
          <a:p>
            <a:pPr>
              <a:lnSpc>
                <a:spcPct val="150000"/>
              </a:lnSpc>
            </a:pP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a:t>
            </a:r>
          </a:p>
          <a:p>
            <a:pPr>
              <a:lnSpc>
                <a:spcPct val="150000"/>
              </a:lnSpc>
            </a:pPr>
            <a:r>
              <a:rPr lang="en-US" altLang="zh-CN" dirty="0" smtClean="0">
                <a:solidFill>
                  <a:schemeClr val="accent2"/>
                </a:solidFill>
                <a:latin typeface="Microsoft YaHei" panose="020B0503020204020204" pitchFamily="34" charset="-122"/>
                <a:ea typeface="Microsoft YaHei" panose="020B0503020204020204" pitchFamily="34" charset="-122"/>
              </a:rPr>
              <a:t>&lt;/script&gt;</a:t>
            </a:r>
          </a:p>
        </p:txBody>
      </p:sp>
      <p:pic>
        <p:nvPicPr>
          <p:cNvPr id="3" name="图片 2"/>
          <p:cNvPicPr>
            <a:picLocks noChangeAspect="1"/>
          </p:cNvPicPr>
          <p:nvPr/>
        </p:nvPicPr>
        <p:blipFill>
          <a:blip r:embed="rId3" cstate="print"/>
          <a:stretch>
            <a:fillRect/>
          </a:stretch>
        </p:blipFill>
        <p:spPr>
          <a:xfrm>
            <a:off x="4838583" y="2075440"/>
            <a:ext cx="1533525" cy="857250"/>
          </a:xfrm>
          <a:prstGeom prst="rect">
            <a:avLst/>
          </a:prstGeom>
        </p:spPr>
      </p:pic>
    </p:spTree>
    <p:extLst>
      <p:ext uri="{BB962C8B-B14F-4D97-AF65-F5344CB8AC3E}">
        <p14:creationId xmlns:p14="http://schemas.microsoft.com/office/powerpoint/2010/main" xmlns="" val="2146180500"/>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操作</a:t>
            </a:r>
            <a:r>
              <a:rPr lang="en-US" altLang="zh-CN" sz="4000" b="1" dirty="0">
                <a:latin typeface="微软雅黑" panose="020B0503020204020204" pitchFamily="34" charset="-122"/>
                <a:ea typeface="微软雅黑" panose="020B0503020204020204" pitchFamily="34" charset="-122"/>
              </a:rPr>
              <a:t>canvas</a:t>
            </a:r>
            <a:r>
              <a:rPr lang="zh-CN" altLang="en-US" sz="4000" b="1" dirty="0">
                <a:latin typeface="微软雅黑" panose="020B0503020204020204" pitchFamily="34" charset="-122"/>
                <a:ea typeface="微软雅黑" panose="020B0503020204020204" pitchFamily="34" charset="-122"/>
              </a:rPr>
              <a:t>元素</a:t>
            </a:r>
            <a:endParaRPr lang="zh-CN" altLang="en-US" sz="4000" b="1" dirty="0" smtClean="0">
              <a:latin typeface="微软雅黑" panose="020B0503020204020204" pitchFamily="34" charset="-122"/>
              <a:ea typeface="微软雅黑" panose="020B0503020204020204" pitchFamily="34" charset="-122"/>
            </a:endParaRPr>
          </a:p>
        </p:txBody>
      </p:sp>
      <p:sp>
        <p:nvSpPr>
          <p:cNvPr id="10" name="TextBox 3"/>
          <p:cNvSpPr txBox="1"/>
          <p:nvPr/>
        </p:nvSpPr>
        <p:spPr>
          <a:xfrm>
            <a:off x="604433" y="1441725"/>
            <a:ext cx="11152137" cy="4985980"/>
          </a:xfrm>
          <a:prstGeom prst="rect">
            <a:avLst/>
          </a:prstGeom>
          <a:noFill/>
        </p:spPr>
        <p:txBody>
          <a:bodyPr wrap="square" rtlCol="0">
            <a:spAutoFit/>
          </a:bodyPr>
          <a:lstStyle/>
          <a:p>
            <a:pPr>
              <a:lnSpc>
                <a:spcPct val="150000"/>
              </a:lnSpc>
            </a:pPr>
            <a:r>
              <a:rPr lang="en-US" altLang="zh-CN" sz="2200" dirty="0">
                <a:latin typeface="Microsoft YaHei" panose="020B0503020204020204" pitchFamily="34" charset="-122"/>
                <a:ea typeface="Microsoft YaHei" panose="020B0503020204020204" pitchFamily="34" charset="-122"/>
              </a:rPr>
              <a:t>JavaScript </a:t>
            </a:r>
            <a:r>
              <a:rPr lang="zh-CN" altLang="en-US" sz="2200" dirty="0">
                <a:latin typeface="Microsoft YaHei" panose="020B0503020204020204" pitchFamily="34" charset="-122"/>
                <a:ea typeface="Microsoft YaHei" panose="020B0503020204020204" pitchFamily="34" charset="-122"/>
              </a:rPr>
              <a:t>使用 </a:t>
            </a:r>
            <a:r>
              <a:rPr lang="en-US" altLang="zh-CN" sz="2200" dirty="0">
                <a:latin typeface="Microsoft YaHei" panose="020B0503020204020204" pitchFamily="34" charset="-122"/>
                <a:ea typeface="Microsoft YaHei" panose="020B0503020204020204" pitchFamily="34" charset="-122"/>
              </a:rPr>
              <a:t>id </a:t>
            </a:r>
            <a:r>
              <a:rPr lang="zh-CN" altLang="en-US" sz="2200" dirty="0">
                <a:latin typeface="Microsoft YaHei" panose="020B0503020204020204" pitchFamily="34" charset="-122"/>
                <a:ea typeface="Microsoft YaHei" panose="020B0503020204020204" pitchFamily="34" charset="-122"/>
              </a:rPr>
              <a:t>来寻找 </a:t>
            </a:r>
            <a:r>
              <a:rPr lang="en-US" altLang="zh-CN" sz="2200" dirty="0">
                <a:latin typeface="Microsoft YaHei" panose="020B0503020204020204" pitchFamily="34" charset="-122"/>
                <a:ea typeface="Microsoft YaHei" panose="020B0503020204020204" pitchFamily="34" charset="-122"/>
              </a:rPr>
              <a:t>canvas </a:t>
            </a:r>
            <a:r>
              <a:rPr lang="zh-CN" altLang="en-US" sz="2200" dirty="0">
                <a:latin typeface="Microsoft YaHei" panose="020B0503020204020204" pitchFamily="34" charset="-122"/>
                <a:ea typeface="Microsoft YaHei" panose="020B0503020204020204" pitchFamily="34" charset="-122"/>
              </a:rPr>
              <a:t>元素</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en-US" altLang="zh-CN" dirty="0" err="1">
                <a:solidFill>
                  <a:schemeClr val="accent2"/>
                </a:solidFill>
                <a:latin typeface="Microsoft YaHei" panose="020B0503020204020204" pitchFamily="34" charset="-122"/>
                <a:ea typeface="Microsoft YaHei" panose="020B0503020204020204" pitchFamily="34" charset="-122"/>
              </a:rPr>
              <a:t>var</a:t>
            </a: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accent2"/>
                </a:solidFill>
                <a:latin typeface="Microsoft YaHei" panose="020B0503020204020204" pitchFamily="34" charset="-122"/>
                <a:ea typeface="Microsoft YaHei" panose="020B0503020204020204" pitchFamily="34" charset="-122"/>
              </a:rPr>
              <a:t>varcanvas</a:t>
            </a: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a:t>
            </a:r>
            <a:r>
              <a:rPr lang="en-US" altLang="zh-CN" dirty="0" err="1" smtClean="0">
                <a:solidFill>
                  <a:schemeClr val="accent2"/>
                </a:solidFill>
                <a:latin typeface="Microsoft YaHei" panose="020B0503020204020204" pitchFamily="34" charset="-122"/>
                <a:ea typeface="Microsoft YaHei" panose="020B0503020204020204" pitchFamily="34" charset="-122"/>
              </a:rPr>
              <a:t>document.getElementById</a:t>
            </a:r>
            <a:r>
              <a:rPr lang="en-US" altLang="zh-CN" dirty="0">
                <a:solidFill>
                  <a:schemeClr val="accent2"/>
                </a:solidFill>
                <a:latin typeface="Microsoft YaHei" panose="020B0503020204020204" pitchFamily="34" charset="-122"/>
                <a:ea typeface="Microsoft YaHei" panose="020B0503020204020204" pitchFamily="34" charset="-122"/>
              </a:rPr>
              <a:t>("</a:t>
            </a:r>
            <a:r>
              <a:rPr lang="en-US" altLang="zh-CN" dirty="0" err="1">
                <a:solidFill>
                  <a:schemeClr val="accent2"/>
                </a:solidFill>
                <a:latin typeface="Microsoft YaHei" panose="020B0503020204020204" pitchFamily="34" charset="-122"/>
                <a:ea typeface="Microsoft YaHei" panose="020B0503020204020204" pitchFamily="34" charset="-122"/>
              </a:rPr>
              <a:t>myCanvas</a:t>
            </a:r>
            <a:r>
              <a:rPr lang="en-US" altLang="zh-CN" dirty="0" smtClean="0">
                <a:solidFill>
                  <a:schemeClr val="accent2"/>
                </a:solidFill>
                <a:latin typeface="Microsoft YaHei" panose="020B0503020204020204" pitchFamily="34" charset="-122"/>
                <a:ea typeface="Microsoft YaHei" panose="020B0503020204020204" pitchFamily="34" charset="-122"/>
              </a:rPr>
              <a:t>");</a:t>
            </a:r>
            <a:endParaRPr lang="en-US" altLang="zh-CN" dirty="0">
              <a:solidFill>
                <a:schemeClr val="accent2"/>
              </a:solidFill>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然后，创建 </a:t>
            </a:r>
            <a:r>
              <a:rPr lang="en-US" altLang="zh-CN" sz="2200" dirty="0">
                <a:latin typeface="Microsoft YaHei" panose="020B0503020204020204" pitchFamily="34" charset="-122"/>
                <a:ea typeface="Microsoft YaHei" panose="020B0503020204020204" pitchFamily="34" charset="-122"/>
              </a:rPr>
              <a:t>context </a:t>
            </a:r>
            <a:r>
              <a:rPr lang="zh-CN" altLang="en-US" sz="2200" dirty="0">
                <a:latin typeface="Microsoft YaHei" panose="020B0503020204020204" pitchFamily="34" charset="-122"/>
                <a:ea typeface="Microsoft YaHei" panose="020B0503020204020204" pitchFamily="34" charset="-122"/>
              </a:rPr>
              <a:t>对象</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en-US" altLang="zh-CN" dirty="0" err="1">
                <a:solidFill>
                  <a:schemeClr val="accent2"/>
                </a:solidFill>
                <a:latin typeface="Microsoft YaHei" panose="020B0503020204020204" pitchFamily="34" charset="-122"/>
                <a:ea typeface="Microsoft YaHei" panose="020B0503020204020204" pitchFamily="34" charset="-122"/>
              </a:rPr>
              <a:t>var</a:t>
            </a: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accent2"/>
                </a:solidFill>
                <a:latin typeface="Microsoft YaHei" panose="020B0503020204020204" pitchFamily="34" charset="-122"/>
                <a:ea typeface="Microsoft YaHei" panose="020B0503020204020204" pitchFamily="34" charset="-122"/>
              </a:rPr>
              <a:t>varcontext</a:t>
            </a: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smtClean="0">
                <a:solidFill>
                  <a:schemeClr val="accent2"/>
                </a:solidFill>
                <a:latin typeface="Microsoft YaHei" panose="020B0503020204020204" pitchFamily="34" charset="-122"/>
                <a:ea typeface="Microsoft YaHei" panose="020B0503020204020204" pitchFamily="34" charset="-122"/>
              </a:rPr>
              <a:t>=</a:t>
            </a:r>
            <a:r>
              <a:rPr lang="en-US" altLang="zh-CN"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accent2"/>
                </a:solidFill>
                <a:latin typeface="Microsoft YaHei" panose="020B0503020204020204" pitchFamily="34" charset="-122"/>
                <a:ea typeface="Microsoft YaHei" panose="020B0503020204020204" pitchFamily="34" charset="-122"/>
              </a:rPr>
              <a:t>varcanvas</a:t>
            </a:r>
            <a:r>
              <a:rPr lang="en-US" altLang="zh-CN" dirty="0" err="1" smtClean="0">
                <a:solidFill>
                  <a:schemeClr val="accent2"/>
                </a:solidFill>
                <a:latin typeface="Microsoft YaHei" panose="020B0503020204020204" pitchFamily="34" charset="-122"/>
                <a:ea typeface="Microsoft YaHei" panose="020B0503020204020204" pitchFamily="34" charset="-122"/>
              </a:rPr>
              <a:t>.getContext</a:t>
            </a:r>
            <a:r>
              <a:rPr lang="en-US" altLang="zh-CN" dirty="0">
                <a:solidFill>
                  <a:schemeClr val="accent2"/>
                </a:solidFill>
                <a:latin typeface="Microsoft YaHei" panose="020B0503020204020204" pitchFamily="34" charset="-122"/>
                <a:ea typeface="Microsoft YaHei" panose="020B0503020204020204" pitchFamily="34" charset="-122"/>
              </a:rPr>
              <a:t>("2d"); </a:t>
            </a:r>
          </a:p>
          <a:p>
            <a:pPr>
              <a:lnSpc>
                <a:spcPct val="150000"/>
              </a:lnSpc>
            </a:pPr>
            <a:r>
              <a:rPr lang="en-US" altLang="zh-CN" sz="2200" dirty="0" err="1">
                <a:latin typeface="Microsoft YaHei" panose="020B0503020204020204" pitchFamily="34" charset="-122"/>
                <a:ea typeface="Microsoft YaHei" panose="020B0503020204020204" pitchFamily="34" charset="-122"/>
              </a:rPr>
              <a:t>getContext</a:t>
            </a:r>
            <a:r>
              <a:rPr lang="en-US" altLang="zh-CN" sz="2200" dirty="0">
                <a:latin typeface="Microsoft YaHei" panose="020B0503020204020204" pitchFamily="34" charset="-122"/>
                <a:ea typeface="Microsoft YaHei" panose="020B0503020204020204" pitchFamily="34" charset="-122"/>
              </a:rPr>
              <a:t>("2d") </a:t>
            </a:r>
            <a:r>
              <a:rPr lang="zh-CN" altLang="en-US" sz="2200" dirty="0">
                <a:latin typeface="Microsoft YaHei" panose="020B0503020204020204" pitchFamily="34" charset="-122"/>
                <a:ea typeface="Microsoft YaHei" panose="020B0503020204020204" pitchFamily="34" charset="-122"/>
              </a:rPr>
              <a:t>对象是内建的 </a:t>
            </a:r>
            <a:r>
              <a:rPr lang="en-US" altLang="zh-CN" sz="2200" dirty="0">
                <a:latin typeface="Microsoft YaHei" panose="020B0503020204020204" pitchFamily="34" charset="-122"/>
                <a:ea typeface="Microsoft YaHei" panose="020B0503020204020204" pitchFamily="34" charset="-122"/>
              </a:rPr>
              <a:t>HTML5 </a:t>
            </a:r>
            <a:r>
              <a:rPr lang="zh-CN" altLang="en-US" sz="2200" dirty="0">
                <a:latin typeface="Microsoft YaHei" panose="020B0503020204020204" pitchFamily="34" charset="-122"/>
                <a:ea typeface="Microsoft YaHei" panose="020B0503020204020204" pitchFamily="34" charset="-122"/>
              </a:rPr>
              <a:t>对象，拥有多种绘制路径、矩形、圆形、字符以及添加图像的方法</a:t>
            </a:r>
            <a:r>
              <a:rPr lang="zh-CN" altLang="en-US" sz="2200" dirty="0" smtClean="0">
                <a:latin typeface="Microsoft YaHei" panose="020B0503020204020204" pitchFamily="34" charset="-122"/>
                <a:ea typeface="Microsoft YaHei" panose="020B0503020204020204" pitchFamily="34" charset="-122"/>
              </a:rPr>
              <a:t>。</a:t>
            </a:r>
            <a:endParaRPr lang="en-US" altLang="zh-CN" sz="2200" dirty="0" smtClean="0">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下面的两行代码绘制一个红色的矩形：</a:t>
            </a:r>
          </a:p>
          <a:p>
            <a:pPr>
              <a:lnSpc>
                <a:spcPct val="150000"/>
              </a:lnSpc>
            </a:pPr>
            <a:r>
              <a:rPr lang="en-US" altLang="zh-CN" dirty="0" err="1">
                <a:solidFill>
                  <a:schemeClr val="accent2"/>
                </a:solidFill>
                <a:latin typeface="Microsoft YaHei" panose="020B0503020204020204" pitchFamily="34" charset="-122"/>
                <a:ea typeface="Microsoft YaHei" panose="020B0503020204020204" pitchFamily="34" charset="-122"/>
              </a:rPr>
              <a:t>varcontext</a:t>
            </a:r>
            <a:r>
              <a:rPr lang="en-US" altLang="zh-CN" dirty="0" err="1" smtClean="0">
                <a:solidFill>
                  <a:schemeClr val="accent2"/>
                </a:solidFill>
                <a:latin typeface="Microsoft YaHei" panose="020B0503020204020204" pitchFamily="34" charset="-122"/>
                <a:ea typeface="Microsoft YaHei" panose="020B0503020204020204" pitchFamily="34" charset="-122"/>
              </a:rPr>
              <a:t>.fillStyle</a:t>
            </a:r>
            <a:r>
              <a:rPr lang="en-US" altLang="zh-CN" dirty="0">
                <a:solidFill>
                  <a:schemeClr val="accent2"/>
                </a:solidFill>
                <a:latin typeface="Microsoft YaHei" panose="020B0503020204020204" pitchFamily="34" charset="-122"/>
                <a:ea typeface="Microsoft YaHei" panose="020B0503020204020204" pitchFamily="34" charset="-122"/>
              </a:rPr>
              <a:t>="#FF0000";</a:t>
            </a:r>
          </a:p>
          <a:p>
            <a:pPr>
              <a:lnSpc>
                <a:spcPct val="150000"/>
              </a:lnSpc>
            </a:pPr>
            <a:r>
              <a:rPr lang="en-US" altLang="zh-CN" dirty="0" err="1">
                <a:solidFill>
                  <a:schemeClr val="accent2"/>
                </a:solidFill>
                <a:latin typeface="Microsoft YaHei" panose="020B0503020204020204" pitchFamily="34" charset="-122"/>
                <a:ea typeface="Microsoft YaHei" panose="020B0503020204020204" pitchFamily="34" charset="-122"/>
              </a:rPr>
              <a:t>varcontext</a:t>
            </a:r>
            <a:r>
              <a:rPr lang="en-US" altLang="zh-CN" dirty="0" err="1" smtClean="0">
                <a:solidFill>
                  <a:schemeClr val="accent2"/>
                </a:solidFill>
                <a:latin typeface="Microsoft YaHei" panose="020B0503020204020204" pitchFamily="34" charset="-122"/>
                <a:ea typeface="Microsoft YaHei" panose="020B0503020204020204" pitchFamily="34" charset="-122"/>
              </a:rPr>
              <a:t>.fillRect</a:t>
            </a:r>
            <a:r>
              <a:rPr lang="en-US" altLang="zh-CN" dirty="0" smtClean="0">
                <a:solidFill>
                  <a:schemeClr val="accent2"/>
                </a:solidFill>
                <a:latin typeface="Microsoft YaHei" panose="020B0503020204020204" pitchFamily="34" charset="-122"/>
                <a:ea typeface="Microsoft YaHei" panose="020B0503020204020204" pitchFamily="34" charset="-122"/>
              </a:rPr>
              <a:t>(0,0,150,75</a:t>
            </a:r>
            <a:r>
              <a:rPr lang="en-US" altLang="zh-CN" dirty="0">
                <a:solidFill>
                  <a:schemeClr val="accent2"/>
                </a:solidFill>
                <a:latin typeface="Microsoft YaHei" panose="020B0503020204020204" pitchFamily="34" charset="-122"/>
                <a:ea typeface="Microsoft YaHei" panose="020B0503020204020204" pitchFamily="34" charset="-122"/>
              </a:rPr>
              <a:t>); </a:t>
            </a:r>
          </a:p>
          <a:p>
            <a:pPr>
              <a:lnSpc>
                <a:spcPct val="150000"/>
              </a:lnSpc>
            </a:pPr>
            <a:r>
              <a:rPr lang="en-US" altLang="zh-CN" sz="2200" dirty="0" err="1">
                <a:latin typeface="Microsoft YaHei" panose="020B0503020204020204" pitchFamily="34" charset="-122"/>
                <a:ea typeface="Microsoft YaHei" panose="020B0503020204020204" pitchFamily="34" charset="-122"/>
              </a:rPr>
              <a:t>fillStyle</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方法将其染成红色，</a:t>
            </a:r>
            <a:r>
              <a:rPr lang="en-US" altLang="zh-CN" sz="2200" dirty="0" err="1">
                <a:latin typeface="Microsoft YaHei" panose="020B0503020204020204" pitchFamily="34" charset="-122"/>
                <a:ea typeface="Microsoft YaHei" panose="020B0503020204020204" pitchFamily="34" charset="-122"/>
              </a:rPr>
              <a:t>fillRect</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方法规定了形状、位置和尺寸。</a:t>
            </a:r>
          </a:p>
        </p:txBody>
      </p:sp>
    </p:spTree>
    <p:extLst>
      <p:ext uri="{BB962C8B-B14F-4D97-AF65-F5344CB8AC3E}">
        <p14:creationId xmlns:p14="http://schemas.microsoft.com/office/powerpoint/2010/main" xmlns="" val="2484478857"/>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理解坐标系统</a:t>
            </a:r>
          </a:p>
        </p:txBody>
      </p:sp>
      <p:sp>
        <p:nvSpPr>
          <p:cNvPr id="10" name="TextBox 3"/>
          <p:cNvSpPr txBox="1"/>
          <p:nvPr/>
        </p:nvSpPr>
        <p:spPr>
          <a:xfrm>
            <a:off x="604433" y="1441725"/>
            <a:ext cx="11152137" cy="1615827"/>
          </a:xfrm>
          <a:prstGeom prst="rect">
            <a:avLst/>
          </a:prstGeom>
          <a:noFill/>
        </p:spPr>
        <p:txBody>
          <a:bodyPr wrap="square" rtlCol="0">
            <a:spAutoFit/>
          </a:bodyPr>
          <a:lstStyle/>
          <a:p>
            <a:pPr>
              <a:lnSpc>
                <a:spcPct val="150000"/>
              </a:lnSpc>
            </a:pPr>
            <a:r>
              <a:rPr lang="zh-CN" altLang="en-US" sz="2200" dirty="0">
                <a:latin typeface="Microsoft YaHei" panose="020B0503020204020204" pitchFamily="34" charset="-122"/>
                <a:ea typeface="Microsoft YaHei" panose="020B0503020204020204" pitchFamily="34" charset="-122"/>
              </a:rPr>
              <a:t>上面的 </a:t>
            </a:r>
            <a:r>
              <a:rPr lang="en-US" altLang="zh-CN" sz="2200" dirty="0" err="1">
                <a:latin typeface="Microsoft YaHei" panose="020B0503020204020204" pitchFamily="34" charset="-122"/>
                <a:ea typeface="Microsoft YaHei" panose="020B0503020204020204" pitchFamily="34" charset="-122"/>
              </a:rPr>
              <a:t>fillRect</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方法拥有参数 </a:t>
            </a:r>
            <a:r>
              <a:rPr lang="en-US" altLang="zh-CN" sz="2200" dirty="0">
                <a:latin typeface="Microsoft YaHei" panose="020B0503020204020204" pitchFamily="34" charset="-122"/>
                <a:ea typeface="Microsoft YaHei" panose="020B0503020204020204" pitchFamily="34" charset="-122"/>
              </a:rPr>
              <a:t>(0,0,150,75)</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意思是：在画布上绘制 </a:t>
            </a:r>
            <a:r>
              <a:rPr lang="en-US" altLang="zh-CN" sz="2200" dirty="0">
                <a:latin typeface="Microsoft YaHei" panose="020B0503020204020204" pitchFamily="34" charset="-122"/>
                <a:ea typeface="Microsoft YaHei" panose="020B0503020204020204" pitchFamily="34" charset="-122"/>
              </a:rPr>
              <a:t>150x75 </a:t>
            </a:r>
            <a:r>
              <a:rPr lang="zh-CN" altLang="en-US" sz="2200" dirty="0">
                <a:latin typeface="Microsoft YaHei" panose="020B0503020204020204" pitchFamily="34" charset="-122"/>
                <a:ea typeface="Microsoft YaHei" panose="020B0503020204020204" pitchFamily="34" charset="-122"/>
              </a:rPr>
              <a:t>的矩形，从左上角开始 </a:t>
            </a:r>
            <a:r>
              <a:rPr lang="en-US" altLang="zh-CN" sz="2200" dirty="0">
                <a:latin typeface="Microsoft YaHei" panose="020B0503020204020204" pitchFamily="34" charset="-122"/>
                <a:ea typeface="Microsoft YaHei" panose="020B0503020204020204" pitchFamily="34" charset="-122"/>
              </a:rPr>
              <a:t>(0,0)</a:t>
            </a:r>
            <a:r>
              <a:rPr lang="zh-CN" altLang="en-US" sz="2200" dirty="0" smtClean="0">
                <a:latin typeface="Microsoft YaHei" panose="020B0503020204020204" pitchFamily="34" charset="-122"/>
                <a:ea typeface="Microsoft YaHei" panose="020B0503020204020204" pitchFamily="34" charset="-122"/>
              </a:rPr>
              <a:t>。</a:t>
            </a:r>
            <a:endParaRPr lang="zh-CN" altLang="en-US" sz="2200" dirty="0">
              <a:latin typeface="Microsoft YaHei" panose="020B0503020204020204" pitchFamily="34" charset="-122"/>
              <a:ea typeface="Microsoft YaHei" panose="020B0503020204020204" pitchFamily="34" charset="-122"/>
            </a:endParaRPr>
          </a:p>
          <a:p>
            <a:pPr>
              <a:lnSpc>
                <a:spcPct val="150000"/>
              </a:lnSpc>
            </a:pPr>
            <a:r>
              <a:rPr lang="zh-CN" altLang="en-US" sz="2200" dirty="0">
                <a:latin typeface="Microsoft YaHei" panose="020B0503020204020204" pitchFamily="34" charset="-122"/>
                <a:ea typeface="Microsoft YaHei" panose="020B0503020204020204" pitchFamily="34" charset="-122"/>
              </a:rPr>
              <a:t>如下图所示，画布的 </a:t>
            </a:r>
            <a:r>
              <a:rPr lang="en-US" altLang="zh-CN" sz="2200" dirty="0">
                <a:latin typeface="Microsoft YaHei" panose="020B0503020204020204" pitchFamily="34" charset="-122"/>
                <a:ea typeface="Microsoft YaHei" panose="020B0503020204020204" pitchFamily="34" charset="-122"/>
              </a:rPr>
              <a:t>X </a:t>
            </a:r>
            <a:r>
              <a:rPr lang="zh-CN" altLang="en-US" sz="2200" dirty="0">
                <a:latin typeface="Microsoft YaHei" panose="020B0503020204020204" pitchFamily="34" charset="-122"/>
                <a:ea typeface="Microsoft YaHei" panose="020B0503020204020204" pitchFamily="34" charset="-122"/>
              </a:rPr>
              <a:t>和 </a:t>
            </a:r>
            <a:r>
              <a:rPr lang="en-US" altLang="zh-CN" sz="2200" dirty="0">
                <a:latin typeface="Microsoft YaHei" panose="020B0503020204020204" pitchFamily="34" charset="-122"/>
                <a:ea typeface="Microsoft YaHei" panose="020B0503020204020204" pitchFamily="34" charset="-122"/>
              </a:rPr>
              <a:t>Y </a:t>
            </a:r>
            <a:r>
              <a:rPr lang="zh-CN" altLang="en-US" sz="2200" dirty="0">
                <a:latin typeface="Microsoft YaHei" panose="020B0503020204020204" pitchFamily="34" charset="-122"/>
                <a:ea typeface="Microsoft YaHei" panose="020B0503020204020204" pitchFamily="34" charset="-122"/>
              </a:rPr>
              <a:t>坐标用于在画布上对绘画进行定位。</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0899" y="3276058"/>
            <a:ext cx="4801258" cy="3376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51944863"/>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绘制简单图形</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认识了</a:t>
            </a:r>
            <a:r>
              <a:rPr lang="en-US" altLang="zh-CN" sz="2200" dirty="0" smtClean="0">
                <a:solidFill>
                  <a:schemeClr val="tx1"/>
                </a:solidFill>
                <a:latin typeface="微软雅黑" panose="020B0503020204020204" pitchFamily="34" charset="-122"/>
                <a:ea typeface="微软雅黑" panose="020B0503020204020204" pitchFamily="34" charset="-122"/>
              </a:rPr>
              <a:t>canvas </a:t>
            </a:r>
            <a:r>
              <a:rPr lang="zh-CN" altLang="en-US" sz="2200" dirty="0" smtClean="0">
                <a:solidFill>
                  <a:schemeClr val="tx1"/>
                </a:solidFill>
                <a:latin typeface="微软雅黑" panose="020B0503020204020204" pitchFamily="34" charset="-122"/>
                <a:ea typeface="微软雅黑" panose="020B0503020204020204" pitchFamily="34" charset="-122"/>
              </a:rPr>
              <a:t>元素之后那么就让我们在其上面进行绘画一些简单的图形：。</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矩形</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线条</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圆形和弧形</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034458864"/>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矩形</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b="1" dirty="0">
                <a:solidFill>
                  <a:schemeClr val="tx1"/>
                </a:solidFill>
                <a:latin typeface="微软雅黑" panose="020B0503020204020204" pitchFamily="34" charset="-122"/>
                <a:ea typeface="微软雅黑" panose="020B0503020204020204" pitchFamily="34" charset="-122"/>
              </a:rPr>
              <a:t>canvas</a:t>
            </a:r>
            <a:r>
              <a:rPr lang="zh-CN" altLang="en-US" sz="2200" b="1" dirty="0">
                <a:solidFill>
                  <a:schemeClr val="tx1"/>
                </a:solidFill>
                <a:latin typeface="微软雅黑" panose="020B0503020204020204" pitchFamily="34" charset="-122"/>
                <a:ea typeface="微软雅黑" panose="020B0503020204020204" pitchFamily="34" charset="-122"/>
              </a:rPr>
              <a:t>绘制矩形的</a:t>
            </a:r>
            <a:r>
              <a:rPr lang="zh-CN" altLang="en-US" sz="2200" b="1" dirty="0" smtClean="0">
                <a:solidFill>
                  <a:schemeClr val="tx1"/>
                </a:solidFill>
                <a:latin typeface="微软雅黑" panose="020B0503020204020204" pitchFamily="34" charset="-122"/>
                <a:ea typeface="微软雅黑" panose="020B0503020204020204" pitchFamily="34" charset="-122"/>
              </a:rPr>
              <a:t>方法：</a:t>
            </a:r>
            <a:endParaRPr lang="en-US" altLang="zh-CN" sz="2200" b="1"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fillRect</a:t>
            </a:r>
            <a:r>
              <a:rPr lang="en-US" altLang="zh-CN" sz="2200" dirty="0" smtClean="0">
                <a:solidFill>
                  <a:schemeClr val="tx1"/>
                </a:solidFill>
                <a:latin typeface="微软雅黑" panose="020B0503020204020204" pitchFamily="34" charset="-122"/>
                <a:ea typeface="微软雅黑" panose="020B0503020204020204" pitchFamily="34" charset="-122"/>
              </a:rPr>
              <a:t>(x</a:t>
            </a:r>
            <a:r>
              <a:rPr lang="en-US" altLang="zh-CN" sz="2200" dirty="0">
                <a:solidFill>
                  <a:schemeClr val="tx1"/>
                </a:solidFill>
                <a:latin typeface="微软雅黑" panose="020B0503020204020204" pitchFamily="34" charset="-122"/>
                <a:ea typeface="微软雅黑" panose="020B0503020204020204" pitchFamily="34" charset="-122"/>
              </a:rPr>
              <a:t>, y, width, height</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：参数</a:t>
            </a:r>
            <a:r>
              <a:rPr lang="en-US" altLang="zh-CN" sz="2200" dirty="0" smtClean="0">
                <a:solidFill>
                  <a:schemeClr val="tx1"/>
                </a:solidFill>
                <a:latin typeface="微软雅黑" panose="020B0503020204020204" pitchFamily="34" charset="-122"/>
                <a:ea typeface="微软雅黑" panose="020B0503020204020204" pitchFamily="34" charset="-122"/>
              </a:rPr>
              <a:t>x</a:t>
            </a:r>
            <a:r>
              <a:rPr lang="zh-CN" altLang="en-US" sz="2200" dirty="0">
                <a:solidFill>
                  <a:schemeClr val="tx1"/>
                </a:solidFill>
                <a:latin typeface="微软雅黑" panose="020B0503020204020204" pitchFamily="34" charset="-122"/>
                <a:ea typeface="微软雅黑" panose="020B0503020204020204" pitchFamily="34" charset="-122"/>
              </a:rPr>
              <a:t>和 </a:t>
            </a:r>
            <a:r>
              <a:rPr lang="en-US" altLang="zh-CN" sz="2200" dirty="0">
                <a:solidFill>
                  <a:schemeClr val="tx1"/>
                </a:solidFill>
                <a:latin typeface="微软雅黑" panose="020B0503020204020204" pitchFamily="34" charset="-122"/>
                <a:ea typeface="微软雅黑" panose="020B0503020204020204" pitchFamily="34" charset="-122"/>
              </a:rPr>
              <a:t>y</a:t>
            </a:r>
            <a:r>
              <a:rPr lang="zh-CN" altLang="en-US" sz="2200" dirty="0">
                <a:solidFill>
                  <a:schemeClr val="tx1"/>
                </a:solidFill>
                <a:latin typeface="微软雅黑" panose="020B0503020204020204" pitchFamily="34" charset="-122"/>
                <a:ea typeface="微软雅黑" panose="020B0503020204020204" pitchFamily="34" charset="-122"/>
              </a:rPr>
              <a:t>分别表示绘制的矩形的左上角顶点在页面上的坐标值；参数</a:t>
            </a:r>
            <a:r>
              <a:rPr lang="en-US" altLang="zh-CN" sz="2200" dirty="0" err="1">
                <a:solidFill>
                  <a:schemeClr val="tx1"/>
                </a:solidFill>
                <a:latin typeface="微软雅黑" panose="020B0503020204020204" pitchFamily="34" charset="-122"/>
                <a:ea typeface="微软雅黑" panose="020B0503020204020204" pitchFamily="34" charset="-122"/>
              </a:rPr>
              <a:t>weidth</a:t>
            </a:r>
            <a:r>
              <a:rPr lang="zh-CN" altLang="en-US" sz="2200" dirty="0">
                <a:solidFill>
                  <a:schemeClr val="tx1"/>
                </a:solidFill>
                <a:latin typeface="微软雅黑" panose="020B0503020204020204" pitchFamily="34" charset="-122"/>
                <a:ea typeface="微软雅黑" panose="020B0503020204020204" pitchFamily="34" charset="-122"/>
              </a:rPr>
              <a:t>和</a:t>
            </a:r>
            <a:r>
              <a:rPr lang="en-US" altLang="zh-CN" sz="2200" dirty="0">
                <a:solidFill>
                  <a:schemeClr val="tx1"/>
                </a:solidFill>
                <a:latin typeface="微软雅黑" panose="020B0503020204020204" pitchFamily="34" charset="-122"/>
                <a:ea typeface="微软雅黑" panose="020B0503020204020204" pitchFamily="34" charset="-122"/>
              </a:rPr>
              <a:t>height</a:t>
            </a:r>
            <a:r>
              <a:rPr lang="zh-CN" altLang="en-US" sz="2200" dirty="0">
                <a:solidFill>
                  <a:schemeClr val="tx1"/>
                </a:solidFill>
                <a:latin typeface="微软雅黑" panose="020B0503020204020204" pitchFamily="34" charset="-122"/>
                <a:ea typeface="微软雅黑" panose="020B0503020204020204" pitchFamily="34" charset="-122"/>
              </a:rPr>
              <a:t>表示矩形的宽和</a:t>
            </a:r>
            <a:r>
              <a:rPr lang="zh-CN" altLang="en-US" sz="2200" dirty="0" smtClean="0">
                <a:solidFill>
                  <a:schemeClr val="tx1"/>
                </a:solidFill>
                <a:latin typeface="微软雅黑" panose="020B0503020204020204" pitchFamily="34" charset="-122"/>
                <a:ea typeface="微软雅黑" panose="020B0503020204020204" pitchFamily="34" charset="-122"/>
              </a:rPr>
              <a:t>高</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strokeRect</a:t>
            </a:r>
            <a:r>
              <a:rPr lang="en-US" altLang="zh-CN" sz="2200" dirty="0" smtClean="0">
                <a:solidFill>
                  <a:schemeClr val="tx1"/>
                </a:solidFill>
                <a:latin typeface="微软雅黑" panose="020B0503020204020204" pitchFamily="34" charset="-122"/>
                <a:ea typeface="微软雅黑" panose="020B0503020204020204" pitchFamily="34" charset="-122"/>
              </a:rPr>
              <a:t>(x</a:t>
            </a:r>
            <a:r>
              <a:rPr lang="en-US" altLang="zh-CN" sz="2200" dirty="0">
                <a:solidFill>
                  <a:schemeClr val="tx1"/>
                </a:solidFill>
                <a:latin typeface="微软雅黑" panose="020B0503020204020204" pitchFamily="34" charset="-122"/>
                <a:ea typeface="微软雅黑" panose="020B0503020204020204" pitchFamily="34" charset="-122"/>
              </a:rPr>
              <a:t>, y, width, height</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绘制</a:t>
            </a:r>
            <a:r>
              <a:rPr lang="zh-CN" altLang="en-US" sz="2200" dirty="0">
                <a:solidFill>
                  <a:schemeClr val="tx1"/>
                </a:solidFill>
                <a:latin typeface="微软雅黑" panose="020B0503020204020204" pitchFamily="34" charset="-122"/>
                <a:ea typeface="微软雅黑" panose="020B0503020204020204" pitchFamily="34" charset="-122"/>
              </a:rPr>
              <a:t>四周产生描边效果的</a:t>
            </a:r>
            <a:r>
              <a:rPr lang="zh-CN" altLang="en-US" sz="2200" dirty="0" smtClean="0">
                <a:solidFill>
                  <a:schemeClr val="tx1"/>
                </a:solidFill>
                <a:latin typeface="微软雅黑" panose="020B0503020204020204" pitchFamily="34" charset="-122"/>
                <a:ea typeface="微软雅黑" panose="020B0503020204020204" pitchFamily="34" charset="-122"/>
              </a:rPr>
              <a:t>矩形。</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varcontext.fillRect</a:t>
            </a:r>
            <a:r>
              <a:rPr lang="en-US" altLang="zh-CN" sz="1800" dirty="0">
                <a:solidFill>
                  <a:schemeClr val="accent2"/>
                </a:solidFill>
                <a:latin typeface="微软雅黑" panose="020B0503020204020204" pitchFamily="34" charset="-122"/>
                <a:ea typeface="微软雅黑" panose="020B0503020204020204" pitchFamily="34" charset="-122"/>
              </a:rPr>
              <a:t>(0,0,200,100</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smtClean="0">
                <a:solidFill>
                  <a:schemeClr val="accent2"/>
                </a:solidFill>
                <a:latin typeface="微软雅黑" panose="020B0503020204020204" pitchFamily="34" charset="-122"/>
                <a:ea typeface="微软雅黑" panose="020B0503020204020204" pitchFamily="34" charset="-122"/>
              </a:rPr>
              <a:t>varcontext.strokeRect</a:t>
            </a:r>
            <a:r>
              <a:rPr lang="en-US" altLang="zh-CN" sz="1800" dirty="0" smtClean="0">
                <a:solidFill>
                  <a:schemeClr val="accent2"/>
                </a:solidFill>
                <a:latin typeface="微软雅黑" panose="020B0503020204020204" pitchFamily="34" charset="-122"/>
                <a:ea typeface="微软雅黑" panose="020B0503020204020204" pitchFamily="34" charset="-122"/>
              </a:rPr>
              <a:t>(50</a:t>
            </a:r>
            <a:r>
              <a:rPr lang="en-US" altLang="zh-CN" sz="1800" dirty="0">
                <a:solidFill>
                  <a:schemeClr val="accent2"/>
                </a:solidFill>
                <a:latin typeface="微软雅黑" panose="020B0503020204020204" pitchFamily="34" charset="-122"/>
                <a:ea typeface="微软雅黑" panose="020B0503020204020204" pitchFamily="34" charset="-122"/>
              </a:rPr>
              <a:t>, 500, 100, 100);</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a:lnSpc>
                <a:spcPct val="100000"/>
              </a:lnSpc>
            </a:pPr>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zh-CN" altLang="en-US" sz="22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stretch>
            <a:fillRect/>
          </a:stretch>
        </p:blipFill>
        <p:spPr>
          <a:xfrm>
            <a:off x="5438912" y="3674640"/>
            <a:ext cx="2286000" cy="1619250"/>
          </a:xfrm>
          <a:prstGeom prst="rect">
            <a:avLst/>
          </a:prstGeom>
        </p:spPr>
      </p:pic>
    </p:spTree>
    <p:extLst>
      <p:ext uri="{BB962C8B-B14F-4D97-AF65-F5344CB8AC3E}">
        <p14:creationId xmlns:p14="http://schemas.microsoft.com/office/powerpoint/2010/main" xmlns="" val="325304823"/>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线条</a:t>
            </a: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rPr>
              <a:t>我们可以通过起始坐标，和结束坐标，来绘制一条直线</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zh-CN" altLang="en-US"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line=</a:t>
            </a:r>
            <a:r>
              <a:rPr lang="en-US" altLang="zh-CN" sz="18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('line');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c=</a:t>
            </a:r>
            <a:r>
              <a:rPr lang="en-US" altLang="zh-CN" sz="1800" dirty="0" err="1">
                <a:solidFill>
                  <a:schemeClr val="accent2"/>
                </a:solidFill>
                <a:latin typeface="微软雅黑" panose="020B0503020204020204" pitchFamily="34" charset="-122"/>
                <a:ea typeface="微软雅黑" panose="020B0503020204020204" pitchFamily="34" charset="-122"/>
              </a:rPr>
              <a:t>line.getContext</a:t>
            </a:r>
            <a:r>
              <a:rPr lang="en-US" altLang="zh-CN" sz="1800" dirty="0">
                <a:solidFill>
                  <a:schemeClr val="accent2"/>
                </a:solidFill>
                <a:latin typeface="微软雅黑" panose="020B0503020204020204" pitchFamily="34" charset="-122"/>
                <a:ea typeface="微软雅黑" panose="020B0503020204020204" pitchFamily="34" charset="-122"/>
              </a:rPr>
              <a:t>('2d');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c.moveTo</a:t>
            </a:r>
            <a:r>
              <a:rPr lang="en-US" altLang="zh-CN" sz="1800" dirty="0">
                <a:solidFill>
                  <a:schemeClr val="accent2"/>
                </a:solidFill>
                <a:latin typeface="微软雅黑" panose="020B0503020204020204" pitchFamily="34" charset="-122"/>
                <a:ea typeface="微软雅黑" panose="020B0503020204020204" pitchFamily="34" charset="-122"/>
              </a:rPr>
              <a:t>(20,20);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c.lineTo</a:t>
            </a:r>
            <a:r>
              <a:rPr lang="en-US" altLang="zh-CN" sz="1800" dirty="0">
                <a:solidFill>
                  <a:schemeClr val="accent2"/>
                </a:solidFill>
                <a:latin typeface="微软雅黑" panose="020B0503020204020204" pitchFamily="34" charset="-122"/>
                <a:ea typeface="微软雅黑" panose="020B0503020204020204" pitchFamily="34" charset="-122"/>
              </a:rPr>
              <a:t>(200,100);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c.lineTo</a:t>
            </a:r>
            <a:r>
              <a:rPr lang="en-US" altLang="zh-CN" sz="1800" dirty="0">
                <a:solidFill>
                  <a:schemeClr val="accent2"/>
                </a:solidFill>
                <a:latin typeface="微软雅黑" panose="020B0503020204020204" pitchFamily="34" charset="-122"/>
                <a:ea typeface="微软雅黑" panose="020B0503020204020204" pitchFamily="34" charset="-122"/>
              </a:rPr>
              <a:t>(20,100);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c.stroke</a:t>
            </a:r>
            <a:r>
              <a:rPr lang="en-US" altLang="zh-CN" sz="1800" dirty="0">
                <a:solidFill>
                  <a:schemeClr val="accent2"/>
                </a:solidFill>
                <a:latin typeface="微软雅黑" panose="020B0503020204020204" pitchFamily="34" charset="-122"/>
                <a:ea typeface="微软雅黑" panose="020B0503020204020204" pitchFamily="34" charset="-122"/>
              </a:rPr>
              <a:t>(); </a:t>
            </a:r>
          </a:p>
        </p:txBody>
      </p:sp>
      <p:pic>
        <p:nvPicPr>
          <p:cNvPr id="5" name="图片 4"/>
          <p:cNvPicPr>
            <a:picLocks noChangeAspect="1"/>
          </p:cNvPicPr>
          <p:nvPr/>
        </p:nvPicPr>
        <p:blipFill>
          <a:blip r:embed="rId3" cstate="print"/>
          <a:stretch>
            <a:fillRect/>
          </a:stretch>
        </p:blipFill>
        <p:spPr>
          <a:xfrm>
            <a:off x="7004591" y="3765803"/>
            <a:ext cx="2152650" cy="1552575"/>
          </a:xfrm>
          <a:prstGeom prst="rect">
            <a:avLst/>
          </a:prstGeom>
        </p:spPr>
      </p:pic>
    </p:spTree>
    <p:extLst>
      <p:ext uri="{BB962C8B-B14F-4D97-AF65-F5344CB8AC3E}">
        <p14:creationId xmlns:p14="http://schemas.microsoft.com/office/powerpoint/2010/main" xmlns="" val="1291133474"/>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线条</a:t>
            </a: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moveTo</a:t>
            </a:r>
            <a:r>
              <a:rPr lang="en-US" altLang="zh-CN" sz="2200" dirty="0">
                <a:solidFill>
                  <a:schemeClr val="tx1"/>
                </a:solidFill>
                <a:latin typeface="微软雅黑" panose="020B0503020204020204" pitchFamily="34" charset="-122"/>
                <a:ea typeface="微软雅黑" panose="020B0503020204020204" pitchFamily="34" charset="-122"/>
              </a:rPr>
              <a:t>(x</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y)</a:t>
            </a:r>
            <a:r>
              <a:rPr lang="zh-CN" altLang="en-US" sz="2200" dirty="0">
                <a:solidFill>
                  <a:schemeClr val="tx1"/>
                </a:solidFill>
                <a:latin typeface="微软雅黑" panose="020B0503020204020204" pitchFamily="34" charset="-122"/>
                <a:ea typeface="微软雅黑" panose="020B0503020204020204" pitchFamily="34" charset="-122"/>
              </a:rPr>
              <a:t>：设置绘图起始坐标</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lineTo</a:t>
            </a:r>
            <a:r>
              <a:rPr lang="en-US" altLang="zh-CN" sz="2200" dirty="0" smtClean="0">
                <a:solidFill>
                  <a:schemeClr val="tx1"/>
                </a:solidFill>
                <a:latin typeface="微软雅黑" panose="020B0503020204020204" pitchFamily="34" charset="-122"/>
                <a:ea typeface="微软雅黑" panose="020B0503020204020204" pitchFamily="34" charset="-122"/>
              </a:rPr>
              <a:t>(x</a:t>
            </a:r>
            <a:r>
              <a:rPr lang="en-US" altLang="zh-CN" sz="2200" dirty="0">
                <a:solidFill>
                  <a:schemeClr val="tx1"/>
                </a:solidFill>
                <a:latin typeface="微软雅黑" panose="020B0503020204020204" pitchFamily="34" charset="-122"/>
                <a:ea typeface="微软雅黑" panose="020B0503020204020204" pitchFamily="34" charset="-122"/>
              </a:rPr>
              <a:t>, y)</a:t>
            </a:r>
            <a:r>
              <a:rPr lang="zh-CN" altLang="en-US" sz="2200" dirty="0">
                <a:solidFill>
                  <a:schemeClr val="tx1"/>
                </a:solidFill>
                <a:latin typeface="微软雅黑" panose="020B0503020204020204" pitchFamily="34" charset="-122"/>
                <a:ea typeface="微软雅黑" panose="020B0503020204020204" pitchFamily="34" charset="-122"/>
              </a:rPr>
              <a:t>：从上一个起点到</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x,y</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的点画线，上一个起点可以通过</a:t>
            </a:r>
            <a:r>
              <a:rPr lang="en-US" altLang="zh-CN" sz="2200" dirty="0" err="1">
                <a:solidFill>
                  <a:schemeClr val="tx1"/>
                </a:solidFill>
                <a:latin typeface="微软雅黑" panose="020B0503020204020204" pitchFamily="34" charset="-122"/>
                <a:ea typeface="微软雅黑" panose="020B0503020204020204" pitchFamily="34" charset="-122"/>
              </a:rPr>
              <a:t>moveTo</a:t>
            </a:r>
            <a:r>
              <a:rPr lang="zh-CN" altLang="en-US" sz="2200" dirty="0">
                <a:solidFill>
                  <a:schemeClr val="tx1"/>
                </a:solidFill>
                <a:latin typeface="微软雅黑" panose="020B0503020204020204" pitchFamily="34" charset="-122"/>
                <a:ea typeface="微软雅黑" panose="020B0503020204020204" pitchFamily="34" charset="-122"/>
              </a:rPr>
              <a:t>来指定，默认为原先路径的终点</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2200" dirty="0" smtClean="0">
                <a:solidFill>
                  <a:schemeClr val="tx1"/>
                </a:solidFill>
                <a:latin typeface="微软雅黑" panose="020B0503020204020204" pitchFamily="34" charset="-122"/>
                <a:ea typeface="微软雅黑" panose="020B0503020204020204" pitchFamily="34" charset="-122"/>
              </a:rPr>
              <a:t>stroke</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：描边路径</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注解：尝试一下使用</a:t>
            </a:r>
            <a:r>
              <a:rPr lang="en-US" altLang="zh-CN" sz="2200" dirty="0" err="1">
                <a:solidFill>
                  <a:schemeClr val="tx1"/>
                </a:solidFill>
                <a:latin typeface="微软雅黑" panose="020B0503020204020204" pitchFamily="34" charset="-122"/>
                <a:ea typeface="微软雅黑" panose="020B0503020204020204" pitchFamily="34" charset="-122"/>
              </a:rPr>
              <a:t>closePath</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方法</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在</a:t>
            </a:r>
            <a:r>
              <a:rPr lang="en-US" altLang="zh-CN" sz="2200" dirty="0">
                <a:solidFill>
                  <a:schemeClr val="tx1"/>
                </a:solidFill>
                <a:latin typeface="微软雅黑" panose="020B0503020204020204" pitchFamily="34" charset="-122"/>
                <a:ea typeface="微软雅黑" panose="020B0503020204020204" pitchFamily="34" charset="-122"/>
              </a:rPr>
              <a:t>stroke</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方法之前调用该方法， </a:t>
            </a:r>
            <a:r>
              <a:rPr lang="en-US" altLang="zh-CN" sz="2200" dirty="0" err="1">
                <a:solidFill>
                  <a:schemeClr val="tx1"/>
                </a:solidFill>
                <a:latin typeface="微软雅黑" panose="020B0503020204020204" pitchFamily="34" charset="-122"/>
                <a:ea typeface="微软雅黑" panose="020B0503020204020204" pitchFamily="34" charset="-122"/>
              </a:rPr>
              <a:t>closePath</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方法创建从当前点到开始点的路径。</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测试一下效果</a:t>
            </a:r>
          </a:p>
          <a:p>
            <a:pPr>
              <a:lnSpc>
                <a:spcPct val="100000"/>
              </a:lnSpc>
            </a:pPr>
            <a:endParaRPr lang="en-US" altLang="zh-CN"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277720891"/>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圆形和弧形</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我们可以通过规定尺寸、颜色和位置，来绘制一个</a:t>
            </a:r>
            <a:r>
              <a:rPr lang="zh-CN" altLang="en-US" sz="2200" dirty="0" smtClean="0">
                <a:solidFill>
                  <a:schemeClr val="tx1"/>
                </a:solidFill>
                <a:latin typeface="微软雅黑" panose="020B0503020204020204" pitchFamily="34" charset="-122"/>
                <a:ea typeface="微软雅黑" panose="020B0503020204020204" pitchFamily="34" charset="-122"/>
              </a:rPr>
              <a:t>圆或者弧形。</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c=</a:t>
            </a:r>
            <a:r>
              <a:rPr lang="en-US" altLang="zh-CN" sz="18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('circle');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r=</a:t>
            </a:r>
            <a:r>
              <a:rPr lang="en-US" altLang="zh-CN" sz="1800" dirty="0" err="1">
                <a:solidFill>
                  <a:schemeClr val="accent2"/>
                </a:solidFill>
                <a:latin typeface="微软雅黑" panose="020B0503020204020204" pitchFamily="34" charset="-122"/>
                <a:ea typeface="微软雅黑" panose="020B0503020204020204" pitchFamily="34" charset="-122"/>
              </a:rPr>
              <a:t>c.getContext</a:t>
            </a:r>
            <a:r>
              <a:rPr lang="en-US" altLang="zh-CN" sz="1800" dirty="0">
                <a:solidFill>
                  <a:schemeClr val="accent2"/>
                </a:solidFill>
                <a:latin typeface="微软雅黑" panose="020B0503020204020204" pitchFamily="34" charset="-122"/>
                <a:ea typeface="微软雅黑" panose="020B0503020204020204" pitchFamily="34" charset="-122"/>
              </a:rPr>
              <a:t>('2d');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r.fillStyle</a:t>
            </a:r>
            <a:r>
              <a:rPr lang="en-US" altLang="zh-CN" sz="1800" dirty="0">
                <a:solidFill>
                  <a:schemeClr val="accent2"/>
                </a:solidFill>
                <a:latin typeface="微软雅黑" panose="020B0503020204020204" pitchFamily="34" charset="-122"/>
                <a:ea typeface="微软雅黑" panose="020B0503020204020204" pitchFamily="34" charset="-122"/>
              </a:rPr>
              <a:t>='#ff0000';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r.beginPath</a:t>
            </a:r>
            <a:r>
              <a:rPr lang="en-US" altLang="zh-CN" sz="18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r.arc(70,80,45,0,Math.PI*2,true);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r.closePath</a:t>
            </a:r>
            <a:r>
              <a:rPr lang="en-US" altLang="zh-CN" sz="1800" dirty="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r.fill</a:t>
            </a:r>
            <a:r>
              <a:rPr lang="en-US" altLang="zh-CN" sz="1800" dirty="0">
                <a:solidFill>
                  <a:schemeClr val="accent2"/>
                </a:solidFill>
                <a:latin typeface="微软雅黑" panose="020B0503020204020204" pitchFamily="34" charset="-122"/>
                <a:ea typeface="微软雅黑" panose="020B0503020204020204" pitchFamily="34" charset="-122"/>
              </a:rPr>
              <a:t>(); </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a:lnSpc>
                <a:spcPct val="100000"/>
              </a:lnSpc>
            </a:pPr>
            <a:endParaRPr lang="zh-CN" altLang="en-US" sz="2200" dirty="0" err="1">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stretch>
            <a:fillRect/>
          </a:stretch>
        </p:blipFill>
        <p:spPr>
          <a:xfrm>
            <a:off x="6999365" y="2988818"/>
            <a:ext cx="1895475" cy="2066925"/>
          </a:xfrm>
          <a:prstGeom prst="rect">
            <a:avLst/>
          </a:prstGeom>
        </p:spPr>
      </p:pic>
    </p:spTree>
    <p:extLst>
      <p:ext uri="{BB962C8B-B14F-4D97-AF65-F5344CB8AC3E}">
        <p14:creationId xmlns:p14="http://schemas.microsoft.com/office/powerpoint/2010/main" xmlns="" val="99379345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HTML5</a:t>
            </a:r>
            <a:r>
              <a:rPr lang="zh-CN" altLang="en-US" sz="4000" b="1" dirty="0">
                <a:latin typeface="微软雅黑" panose="020B0503020204020204" pitchFamily="34" charset="-122"/>
                <a:ea typeface="微软雅黑" panose="020B0503020204020204" pitchFamily="34" charset="-122"/>
              </a:rPr>
              <a:t>的新</a:t>
            </a:r>
            <a:r>
              <a:rPr lang="zh-CN" altLang="en-US" sz="4000" b="1" dirty="0" smtClean="0">
                <a:latin typeface="微软雅黑" panose="020B0503020204020204" pitchFamily="34" charset="-122"/>
                <a:ea typeface="微软雅黑" panose="020B0503020204020204" pitchFamily="34" charset="-122"/>
              </a:rPr>
              <a:t>特性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语义</a:t>
            </a:r>
            <a:endParaRPr lang="zh-CN" altLang="en-US" sz="4000" b="1" dirty="0">
              <a:latin typeface="微软雅黑" panose="020B0503020204020204" pitchFamily="34" charset="-122"/>
              <a:ea typeface="微软雅黑" panose="020B0503020204020204" pitchFamily="34" charset="-122"/>
            </a:endParaRPr>
          </a:p>
        </p:txBody>
      </p:sp>
      <p:pic>
        <p:nvPicPr>
          <p:cNvPr id="4" name="Picture 4" descr="http://www.alistapart.com/d/previewofhtml5/structure-div.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273" y="2276872"/>
            <a:ext cx="5684778" cy="213234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659338" y="5156463"/>
            <a:ext cx="10654409" cy="1556003"/>
          </a:xfrm>
          <a:prstGeom prst="rect">
            <a:avLst/>
          </a:prstGeom>
          <a:noFill/>
        </p:spPr>
        <p:txBody>
          <a:bodyPr wrap="square" rtlCol="0">
            <a:spAutoFit/>
          </a:bodyPr>
          <a:lstStyle/>
          <a:p>
            <a:pPr indent="457200">
              <a:lnSpc>
                <a:spcPct val="150000"/>
              </a:lnSpc>
            </a:pPr>
            <a:r>
              <a:rPr lang="en-US" altLang="zh-CN" sz="2200" dirty="0">
                <a:latin typeface="微软雅黑" panose="020B0503020204020204" pitchFamily="34" charset="-122"/>
                <a:ea typeface="微软雅黑" panose="020B0503020204020204" pitchFamily="34" charset="-122"/>
              </a:rPr>
              <a:t>HTML5 </a:t>
            </a:r>
            <a:r>
              <a:rPr lang="zh-CN" altLang="en-US" sz="2200" dirty="0">
                <a:latin typeface="微软雅黑" panose="020B0503020204020204" pitchFamily="34" charset="-122"/>
                <a:ea typeface="微软雅黑" panose="020B0503020204020204" pitchFamily="34" charset="-122"/>
              </a:rPr>
              <a:t>引入了新的 </a:t>
            </a:r>
            <a:r>
              <a:rPr lang="en-US" altLang="zh-CN" sz="2200" dirty="0">
                <a:latin typeface="微软雅黑" panose="020B0503020204020204" pitchFamily="34" charset="-122"/>
                <a:ea typeface="微软雅黑" panose="020B0503020204020204" pitchFamily="34" charset="-122"/>
              </a:rPr>
              <a:t>HTML </a:t>
            </a:r>
            <a:r>
              <a:rPr lang="zh-CN" altLang="en-US" sz="2200" dirty="0">
                <a:latin typeface="微软雅黑" panose="020B0503020204020204" pitchFamily="34" charset="-122"/>
                <a:ea typeface="微软雅黑" panose="020B0503020204020204" pitchFamily="34" charset="-122"/>
              </a:rPr>
              <a:t>元素，通过使用这些元素，开发者可以更细致的描述文档结构，让文档更加易读，搜索引擎也能更好的理解页面中各部分间的关系，我们也可以搜索到更快，更准确的信息。</a:t>
            </a:r>
          </a:p>
        </p:txBody>
      </p:sp>
      <p:pic>
        <p:nvPicPr>
          <p:cNvPr id="7" name="Picture 2" descr="http://www.html5code.com/media/img/tutorials/html5tags.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16037" y="1651671"/>
            <a:ext cx="5802389" cy="321945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右箭头 7"/>
          <p:cNvSpPr/>
          <p:nvPr/>
        </p:nvSpPr>
        <p:spPr>
          <a:xfrm>
            <a:off x="5661204" y="3105584"/>
            <a:ext cx="1055842" cy="395424"/>
          </a:xfrm>
          <a:prstGeom prst="rightArrow">
            <a:avLst>
              <a:gd name="adj1" fmla="val 40365"/>
              <a:gd name="adj2" fmla="val 111132"/>
            </a:avLst>
          </a:prstGeom>
          <a:solidFill>
            <a:srgbClr val="E64B26"/>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6991035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edge">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圆形和弧形</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beginPath</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：创建路径的第一步是调用</a:t>
            </a:r>
            <a:r>
              <a:rPr lang="en-US" altLang="zh-CN" sz="2200" dirty="0" err="1">
                <a:solidFill>
                  <a:schemeClr val="tx1"/>
                </a:solidFill>
                <a:latin typeface="微软雅黑" panose="020B0503020204020204" pitchFamily="34" charset="-122"/>
                <a:ea typeface="微软雅黑" panose="020B0503020204020204" pitchFamily="34" charset="-122"/>
              </a:rPr>
              <a:t>beginPath</a:t>
            </a:r>
            <a:r>
              <a:rPr lang="zh-CN" altLang="en-US" sz="2200" dirty="0" smtClean="0">
                <a:solidFill>
                  <a:schemeClr val="tx1"/>
                </a:solidFill>
                <a:latin typeface="微软雅黑" panose="020B0503020204020204" pitchFamily="34" charset="-122"/>
                <a:ea typeface="微软雅黑" panose="020B0503020204020204" pitchFamily="34" charset="-122"/>
              </a:rPr>
              <a:t>方法，开始</a:t>
            </a:r>
            <a:r>
              <a:rPr lang="zh-CN" altLang="en-US" sz="2200" dirty="0">
                <a:solidFill>
                  <a:schemeClr val="tx1"/>
                </a:solidFill>
                <a:latin typeface="微软雅黑" panose="020B0503020204020204" pitchFamily="34" charset="-122"/>
                <a:ea typeface="微软雅黑" panose="020B0503020204020204" pitchFamily="34" charset="-122"/>
              </a:rPr>
              <a:t>一条路径，或重置当前的</a:t>
            </a:r>
            <a:r>
              <a:rPr lang="zh-CN" altLang="en-US" sz="2200" dirty="0" smtClean="0">
                <a:solidFill>
                  <a:schemeClr val="tx1"/>
                </a:solidFill>
                <a:latin typeface="微软雅黑" panose="020B0503020204020204" pitchFamily="34" charset="-122"/>
                <a:ea typeface="微软雅黑" panose="020B0503020204020204" pitchFamily="34" charset="-122"/>
              </a:rPr>
              <a:t>路径</a:t>
            </a:r>
            <a:r>
              <a:rPr lang="zh-CN" altLang="en-US" sz="2200" dirty="0">
                <a:solidFill>
                  <a:schemeClr val="tx1"/>
                </a:solidFill>
                <a:latin typeface="微软雅黑" panose="020B0503020204020204" pitchFamily="34" charset="-122"/>
                <a:ea typeface="微软雅黑" panose="020B0503020204020204" pitchFamily="34" charset="-122"/>
              </a:rPr>
              <a:t>。</a:t>
            </a:r>
          </a:p>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closePath</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：从当前的点到起始点闭合路径。</a:t>
            </a:r>
          </a:p>
          <a:p>
            <a:pPr>
              <a:lnSpc>
                <a:spcPct val="100000"/>
              </a:lnSpc>
            </a:pPr>
            <a:r>
              <a:rPr lang="en-US" altLang="zh-CN" sz="2200" dirty="0">
                <a:solidFill>
                  <a:schemeClr val="tx1"/>
                </a:solidFill>
                <a:latin typeface="微软雅黑" panose="020B0503020204020204" pitchFamily="34" charset="-122"/>
                <a:ea typeface="微软雅黑" panose="020B0503020204020204" pitchFamily="34" charset="-122"/>
              </a:rPr>
              <a:t>arc(x, y, radius, </a:t>
            </a:r>
            <a:r>
              <a:rPr lang="en-US" altLang="zh-CN" sz="2200" dirty="0" err="1">
                <a:solidFill>
                  <a:schemeClr val="tx1"/>
                </a:solidFill>
                <a:latin typeface="微软雅黑" panose="020B0503020204020204" pitchFamily="34" charset="-122"/>
                <a:ea typeface="微软雅黑" panose="020B0503020204020204" pitchFamily="34" charset="-122"/>
              </a:rPr>
              <a:t>startAngle</a:t>
            </a: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err="1">
                <a:solidFill>
                  <a:schemeClr val="tx1"/>
                </a:solidFill>
                <a:latin typeface="微软雅黑" panose="020B0503020204020204" pitchFamily="34" charset="-122"/>
                <a:ea typeface="微软雅黑" panose="020B0503020204020204" pitchFamily="34" charset="-122"/>
              </a:rPr>
              <a:t>endAngle</a:t>
            </a:r>
            <a:r>
              <a:rPr lang="en-US" altLang="zh-CN" sz="2200" dirty="0">
                <a:solidFill>
                  <a:schemeClr val="tx1"/>
                </a:solidFill>
                <a:latin typeface="微软雅黑" panose="020B0503020204020204" pitchFamily="34" charset="-122"/>
                <a:ea typeface="微软雅黑" panose="020B0503020204020204" pitchFamily="34" charset="-122"/>
              </a:rPr>
              <a:t>, anticlockwise)</a:t>
            </a:r>
            <a:r>
              <a:rPr lang="zh-CN" altLang="en-US" sz="2200" dirty="0">
                <a:solidFill>
                  <a:schemeClr val="tx1"/>
                </a:solidFill>
                <a:latin typeface="微软雅黑" panose="020B0503020204020204" pitchFamily="34" charset="-122"/>
                <a:ea typeface="微软雅黑" panose="020B0503020204020204" pitchFamily="34" charset="-122"/>
              </a:rPr>
              <a:t>： </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x,y</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是圆弧的圆心，</a:t>
            </a:r>
            <a:r>
              <a:rPr lang="en-US" altLang="zh-CN" sz="2200" dirty="0">
                <a:solidFill>
                  <a:schemeClr val="tx1"/>
                </a:solidFill>
                <a:latin typeface="微软雅黑" panose="020B0503020204020204" pitchFamily="34" charset="-122"/>
                <a:ea typeface="微软雅黑" panose="020B0503020204020204" pitchFamily="34" charset="-122"/>
              </a:rPr>
              <a:t>radius-</a:t>
            </a:r>
            <a:r>
              <a:rPr lang="zh-CN" altLang="en-US" sz="2200" dirty="0">
                <a:solidFill>
                  <a:schemeClr val="tx1"/>
                </a:solidFill>
                <a:latin typeface="微软雅黑" panose="020B0503020204020204" pitchFamily="34" charset="-122"/>
                <a:ea typeface="微软雅黑" panose="020B0503020204020204" pitchFamily="34" charset="-122"/>
              </a:rPr>
              <a:t>半径</a:t>
            </a: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err="1">
                <a:solidFill>
                  <a:schemeClr val="tx1"/>
                </a:solidFill>
                <a:latin typeface="微软雅黑" panose="020B0503020204020204" pitchFamily="34" charset="-122"/>
                <a:ea typeface="微软雅黑" panose="020B0503020204020204" pitchFamily="34" charset="-122"/>
              </a:rPr>
              <a:t>startAngle</a:t>
            </a:r>
            <a:r>
              <a:rPr lang="zh-CN" altLang="en-US" sz="2200" dirty="0">
                <a:solidFill>
                  <a:schemeClr val="tx1"/>
                </a:solidFill>
                <a:latin typeface="微软雅黑" panose="020B0503020204020204" pitchFamily="34" charset="-122"/>
                <a:ea typeface="微软雅黑" panose="020B0503020204020204" pitchFamily="34" charset="-122"/>
              </a:rPr>
              <a:t>和</a:t>
            </a:r>
            <a:r>
              <a:rPr lang="en-US" altLang="zh-CN" sz="2200" dirty="0" err="1">
                <a:solidFill>
                  <a:schemeClr val="tx1"/>
                </a:solidFill>
                <a:latin typeface="微软雅黑" panose="020B0503020204020204" pitchFamily="34" charset="-122"/>
                <a:ea typeface="微软雅黑" panose="020B0503020204020204" pitchFamily="34" charset="-122"/>
              </a:rPr>
              <a:t>endAngle</a:t>
            </a:r>
            <a:r>
              <a:rPr lang="zh-CN" altLang="en-US" sz="2200" dirty="0">
                <a:solidFill>
                  <a:schemeClr val="tx1"/>
                </a:solidFill>
                <a:latin typeface="微软雅黑" panose="020B0503020204020204" pitchFamily="34" charset="-122"/>
                <a:ea typeface="微软雅黑" panose="020B0503020204020204" pitchFamily="34" charset="-122"/>
              </a:rPr>
              <a:t>是圆弧的开始和结束弧度</a:t>
            </a:r>
            <a:r>
              <a:rPr lang="zh-CN" altLang="en-US" sz="2200" dirty="0" smtClean="0">
                <a:solidFill>
                  <a:schemeClr val="tx1"/>
                </a:solidFill>
                <a:latin typeface="微软雅黑" panose="020B0503020204020204" pitchFamily="34" charset="-122"/>
                <a:ea typeface="微软雅黑" panose="020B0503020204020204" pitchFamily="34" charset="-122"/>
              </a:rPr>
              <a:t>（弧度</a:t>
            </a:r>
            <a:r>
              <a:rPr lang="en-US" altLang="zh-CN" sz="2200" dirty="0" smtClean="0">
                <a:solidFill>
                  <a:schemeClr val="tx1"/>
                </a:solidFill>
                <a:latin typeface="微软雅黑" panose="020B0503020204020204" pitchFamily="34" charset="-122"/>
                <a:ea typeface="微软雅黑" panose="020B0503020204020204" pitchFamily="34" charset="-122"/>
              </a:rPr>
              <a:t>= </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Math.PI</a:t>
            </a:r>
            <a:r>
              <a:rPr lang="en-US" altLang="zh-CN" sz="2200" dirty="0">
                <a:solidFill>
                  <a:schemeClr val="tx1"/>
                </a:solidFill>
                <a:latin typeface="微软雅黑" panose="020B0503020204020204" pitchFamily="34" charset="-122"/>
                <a:ea typeface="微软雅黑" panose="020B0503020204020204" pitchFamily="34" charset="-122"/>
              </a:rPr>
              <a:t>/180)*degree)</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anticlockwise</a:t>
            </a:r>
            <a:r>
              <a:rPr lang="zh-CN" altLang="en-US" sz="2200" dirty="0">
                <a:solidFill>
                  <a:schemeClr val="tx1"/>
                </a:solidFill>
                <a:latin typeface="微软雅黑" panose="020B0503020204020204" pitchFamily="34" charset="-122"/>
                <a:ea typeface="微软雅黑" panose="020B0503020204020204" pitchFamily="34" charset="-122"/>
              </a:rPr>
              <a:t>为</a:t>
            </a:r>
            <a:r>
              <a:rPr lang="en-US" altLang="zh-CN" sz="2200" dirty="0">
                <a:solidFill>
                  <a:schemeClr val="tx1"/>
                </a:solidFill>
                <a:latin typeface="微软雅黑" panose="020B0503020204020204" pitchFamily="34" charset="-122"/>
                <a:ea typeface="微软雅黑" panose="020B0503020204020204" pitchFamily="34" charset="-122"/>
              </a:rPr>
              <a:t>true</a:t>
            </a:r>
            <a:r>
              <a:rPr lang="zh-CN" altLang="en-US" sz="2200" dirty="0">
                <a:solidFill>
                  <a:schemeClr val="tx1"/>
                </a:solidFill>
                <a:latin typeface="微软雅黑" panose="020B0503020204020204" pitchFamily="34" charset="-122"/>
                <a:ea typeface="微软雅黑" panose="020B0503020204020204" pitchFamily="34" charset="-122"/>
              </a:rPr>
              <a:t>的话是逆时针，否则为顺时针。</a:t>
            </a:r>
          </a:p>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fillStyle</a:t>
            </a:r>
            <a:r>
              <a:rPr lang="zh-CN" altLang="en-US" sz="2200" dirty="0">
                <a:solidFill>
                  <a:schemeClr val="tx1"/>
                </a:solidFill>
                <a:latin typeface="微软雅黑" panose="020B0503020204020204" pitchFamily="34" charset="-122"/>
                <a:ea typeface="微软雅黑" panose="020B0503020204020204" pitchFamily="34" charset="-122"/>
              </a:rPr>
              <a:t>：设置填充色。</a:t>
            </a:r>
          </a:p>
          <a:p>
            <a:pPr>
              <a:lnSpc>
                <a:spcPct val="100000"/>
              </a:lnSpc>
            </a:pPr>
            <a:r>
              <a:rPr lang="en-US" altLang="zh-CN" sz="2200" dirty="0">
                <a:solidFill>
                  <a:schemeClr val="tx1"/>
                </a:solidFill>
                <a:latin typeface="微软雅黑" panose="020B0503020204020204" pitchFamily="34" charset="-122"/>
                <a:ea typeface="微软雅黑" panose="020B0503020204020204" pitchFamily="34" charset="-122"/>
              </a:rPr>
              <a:t>fill()</a:t>
            </a:r>
            <a:r>
              <a:rPr lang="zh-CN" altLang="en-US" sz="2200" dirty="0">
                <a:solidFill>
                  <a:schemeClr val="tx1"/>
                </a:solidFill>
                <a:latin typeface="微软雅黑" panose="020B0503020204020204" pitchFamily="34" charset="-122"/>
                <a:ea typeface="微软雅黑" panose="020B0503020204020204" pitchFamily="34" charset="-122"/>
              </a:rPr>
              <a:t>：填充路径。</a:t>
            </a:r>
          </a:p>
        </p:txBody>
      </p:sp>
    </p:spTree>
    <p:extLst>
      <p:ext uri="{BB962C8B-B14F-4D97-AF65-F5344CB8AC3E}">
        <p14:creationId xmlns:p14="http://schemas.microsoft.com/office/powerpoint/2010/main" xmlns="" val="2021418651"/>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圆形和弧形</a:t>
            </a:r>
            <a:endParaRPr lang="zh-CN" altLang="en-US" sz="4000" b="1" dirty="0">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a:xfrm>
            <a:off x="446049" y="4841875"/>
            <a:ext cx="8229600" cy="201612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a:lnSpc>
                <a:spcPct val="100000"/>
              </a:lnSpc>
            </a:pPr>
            <a:r>
              <a:rPr lang="zh-CN" altLang="en-US" dirty="0">
                <a:solidFill>
                  <a:schemeClr val="tx1"/>
                </a:solidFill>
                <a:latin typeface="微软雅黑" panose="020B0503020204020204" pitchFamily="34" charset="-122"/>
                <a:ea typeface="微软雅黑" panose="020B0503020204020204" pitchFamily="34" charset="-122"/>
              </a:rPr>
              <a:t>看看上图中的外观 。弧没有超过部分的一个假想的圆的周长 。这个虚构的循环可以被定义</a:t>
            </a:r>
            <a:r>
              <a:rPr lang="en-US" altLang="zh-CN" dirty="0" err="1">
                <a:solidFill>
                  <a:schemeClr val="tx1"/>
                </a:solidFill>
                <a:latin typeface="微软雅黑" panose="020B0503020204020204" pitchFamily="34" charset="-122"/>
                <a:ea typeface="微软雅黑" panose="020B0503020204020204" pitchFamily="34" charset="-122"/>
              </a:rPr>
              <a:t>centerX</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centerY</a:t>
            </a:r>
            <a:r>
              <a:rPr lang="zh-CN" altLang="en-US" dirty="0">
                <a:solidFill>
                  <a:schemeClr val="tx1"/>
                </a:solidFill>
                <a:latin typeface="微软雅黑" panose="020B0503020204020204" pitchFamily="34" charset="-122"/>
                <a:ea typeface="微软雅黑" panose="020B0503020204020204" pitchFamily="34" charset="-122"/>
              </a:rPr>
              <a:t>，和半径。</a:t>
            </a:r>
            <a:br>
              <a:rPr lang="zh-CN" altLang="en-US" dirty="0">
                <a:solidFill>
                  <a:schemeClr val="tx1"/>
                </a:solidFill>
                <a:latin typeface="微软雅黑" panose="020B0503020204020204" pitchFamily="34" charset="-122"/>
                <a:ea typeface="微软雅黑" panose="020B0503020204020204" pitchFamily="34" charset="-122"/>
              </a:rPr>
            </a:br>
            <a:r>
              <a:rPr lang="zh-CN" altLang="en-US" dirty="0">
                <a:solidFill>
                  <a:schemeClr val="tx1"/>
                </a:solidFill>
                <a:latin typeface="微软雅黑" panose="020B0503020204020204" pitchFamily="34" charset="-122"/>
                <a:ea typeface="微软雅黑" panose="020B0503020204020204" pitchFamily="34" charset="-122"/>
              </a:rPr>
              <a:t>接下来，我们可以定义沿所定义的虚圆的周长有两个点的弧本身</a:t>
            </a:r>
            <a:r>
              <a:rPr lang="en-US" altLang="zh-CN" dirty="0" err="1">
                <a:solidFill>
                  <a:schemeClr val="tx1"/>
                </a:solidFill>
                <a:latin typeface="微软雅黑" panose="020B0503020204020204" pitchFamily="34" charset="-122"/>
                <a:ea typeface="微软雅黑" panose="020B0503020204020204" pitchFamily="34" charset="-122"/>
              </a:rPr>
              <a:t>startingAngle</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err="1">
                <a:solidFill>
                  <a:schemeClr val="tx1"/>
                </a:solidFill>
                <a:latin typeface="微软雅黑" panose="020B0503020204020204" pitchFamily="34" charset="-122"/>
                <a:ea typeface="微软雅黑" panose="020B0503020204020204" pitchFamily="34" charset="-122"/>
              </a:rPr>
              <a:t>endingAngle</a:t>
            </a:r>
            <a:r>
              <a:rPr lang="zh-CN" altLang="en-US" dirty="0">
                <a:solidFill>
                  <a:schemeClr val="tx1"/>
                </a:solidFill>
                <a:latin typeface="微软雅黑" panose="020B0503020204020204" pitchFamily="34" charset="-122"/>
                <a:ea typeface="微软雅黑" panose="020B0503020204020204" pitchFamily="34" charset="-122"/>
              </a:rPr>
              <a:t>。这两个角度定义的弧度和形式来自圆心和虚线相交的弧线，我们希望创建两端。</a:t>
            </a:r>
            <a:br>
              <a:rPr lang="zh-CN" altLang="en-US" dirty="0">
                <a:solidFill>
                  <a:schemeClr val="tx1"/>
                </a:solidFill>
                <a:latin typeface="微软雅黑" panose="020B0503020204020204" pitchFamily="34" charset="-122"/>
                <a:ea typeface="微软雅黑" panose="020B0503020204020204" pitchFamily="34" charset="-122"/>
              </a:rPr>
            </a:br>
            <a:r>
              <a:rPr lang="zh-CN" altLang="en-US" dirty="0">
                <a:solidFill>
                  <a:schemeClr val="tx1"/>
                </a:solidFill>
                <a:latin typeface="微软雅黑" panose="020B0503020204020204" pitchFamily="34" charset="-122"/>
                <a:ea typeface="微软雅黑" panose="020B0503020204020204" pitchFamily="34" charset="-122"/>
              </a:rPr>
              <a:t>弧方法的最后一个参数是逆时针，这是一个可选的参数，它定义的两个结束点之间的 </a:t>
            </a:r>
            <a:r>
              <a:rPr lang="en-US" altLang="zh-CN" dirty="0">
                <a:solidFill>
                  <a:schemeClr val="tx1"/>
                </a:solidFill>
                <a:latin typeface="微软雅黑" panose="020B0503020204020204" pitchFamily="34" charset="-122"/>
                <a:ea typeface="微软雅黑" panose="020B0503020204020204" pitchFamily="34" charset="-122"/>
              </a:rPr>
              <a:t>ARC</a:t>
            </a:r>
            <a:r>
              <a:rPr lang="zh-CN" altLang="en-US" dirty="0">
                <a:solidFill>
                  <a:schemeClr val="tx1"/>
                </a:solidFill>
                <a:latin typeface="微软雅黑" panose="020B0503020204020204" pitchFamily="34" charset="-122"/>
                <a:ea typeface="微软雅黑" panose="020B0503020204020204" pitchFamily="34" charset="-122"/>
              </a:rPr>
              <a:t>路径的方向。除非另有规定，这种说法是默认为</a:t>
            </a:r>
            <a:r>
              <a:rPr lang="en-US" altLang="zh-CN" dirty="0">
                <a:solidFill>
                  <a:schemeClr val="tx1"/>
                </a:solidFill>
                <a:latin typeface="微软雅黑" panose="020B0503020204020204" pitchFamily="34" charset="-122"/>
                <a:ea typeface="微软雅黑" panose="020B0503020204020204" pitchFamily="34" charset="-122"/>
              </a:rPr>
              <a:t>false</a:t>
            </a:r>
            <a:r>
              <a:rPr lang="zh-CN" altLang="en-US" dirty="0">
                <a:solidFill>
                  <a:schemeClr val="tx1"/>
                </a:solidFill>
                <a:latin typeface="微软雅黑" panose="020B0503020204020204" pitchFamily="34" charset="-122"/>
                <a:ea typeface="微软雅黑" panose="020B0503020204020204" pitchFamily="34" charset="-122"/>
              </a:rPr>
              <a:t>，这将导致顺时针要绘制弧。 </a:t>
            </a:r>
          </a:p>
        </p:txBody>
      </p:sp>
      <p:pic>
        <p:nvPicPr>
          <p:cNvPr id="12" name="Picture 4" descr="ar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6049" y="1905151"/>
            <a:ext cx="5599147" cy="2456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文本框 12"/>
          <p:cNvSpPr txBox="1"/>
          <p:nvPr/>
        </p:nvSpPr>
        <p:spPr>
          <a:xfrm>
            <a:off x="200722" y="1320206"/>
            <a:ext cx="8614218" cy="600164"/>
          </a:xfrm>
          <a:prstGeom prst="rect">
            <a:avLst/>
          </a:prstGeom>
          <a:noFill/>
        </p:spPr>
        <p:txBody>
          <a:bodyPr wrap="none" rtlCol="0">
            <a:spAutoFit/>
          </a:bodyPr>
          <a:lstStyle/>
          <a:p>
            <a:pPr>
              <a:lnSpc>
                <a:spcPct val="150000"/>
              </a:lnSpc>
              <a:spcBef>
                <a:spcPct val="30000"/>
              </a:spcBef>
              <a:spcAft>
                <a:spcPts val="1200"/>
              </a:spcAft>
            </a:pPr>
            <a:r>
              <a:rPr lang="en-US" altLang="zh-CN" sz="2200" dirty="0">
                <a:latin typeface="微软雅黑" panose="020B0503020204020204" pitchFamily="34" charset="-122"/>
                <a:ea typeface="微软雅黑" panose="020B0503020204020204" pitchFamily="34" charset="-122"/>
              </a:rPr>
              <a:t>arc(x, y, radius, </a:t>
            </a:r>
            <a:r>
              <a:rPr lang="en-US" altLang="zh-CN" sz="2200" dirty="0" err="1">
                <a:latin typeface="微软雅黑" panose="020B0503020204020204" pitchFamily="34" charset="-122"/>
                <a:ea typeface="微软雅黑" panose="020B0503020204020204" pitchFamily="34" charset="-122"/>
              </a:rPr>
              <a:t>startAngle</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endAngle</a:t>
            </a:r>
            <a:r>
              <a:rPr lang="en-US" altLang="zh-CN" sz="2200" dirty="0">
                <a:latin typeface="微软雅黑" panose="020B0503020204020204" pitchFamily="34" charset="-122"/>
                <a:ea typeface="微软雅黑" panose="020B0503020204020204" pitchFamily="34" charset="-122"/>
              </a:rPr>
              <a:t>, anticlockwise</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方法图解：</a:t>
            </a:r>
            <a:endParaRPr 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368968303"/>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3. </a:t>
            </a:r>
            <a:r>
              <a:rPr lang="zh-CN" altLang="en-US" sz="4000" b="1" dirty="0" smtClean="0">
                <a:latin typeface="微软雅黑" panose="020B0503020204020204" pitchFamily="34" charset="-122"/>
                <a:ea typeface="微软雅黑" panose="020B0503020204020204" pitchFamily="34" charset="-122"/>
              </a:rPr>
              <a:t>绘制</a:t>
            </a:r>
            <a:r>
              <a:rPr lang="zh-CN" altLang="en-US" sz="4000" b="1" dirty="0">
                <a:latin typeface="微软雅黑" panose="020B0503020204020204" pitchFamily="34" charset="-122"/>
                <a:ea typeface="微软雅黑" panose="020B0503020204020204" pitchFamily="34" charset="-122"/>
              </a:rPr>
              <a:t>贝塞</a:t>
            </a:r>
            <a:r>
              <a:rPr lang="zh-CN" altLang="en-US" sz="4000" b="1" dirty="0" smtClean="0">
                <a:latin typeface="微软雅黑" panose="020B0503020204020204" pitchFamily="34" charset="-122"/>
                <a:ea typeface="微软雅黑" panose="020B0503020204020204" pitchFamily="34" charset="-122"/>
              </a:rPr>
              <a:t>尔曲线</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贝赛尔曲线的每一个顶点都有两个控制点，用于控制在该顶点两侧的曲线的弧度。它是应用于二维图形应用程序的数学曲线。曲线的定义有四个点：起始点、终止点（也称锚点）以及两个相互分离的中间点。滑动两个中间点，贝塞尔曲线的形状会发生变化。二十世纪六十年代晚期，</a:t>
            </a:r>
            <a:r>
              <a:rPr lang="en-US" altLang="zh-CN" sz="2200" dirty="0" smtClean="0">
                <a:solidFill>
                  <a:schemeClr val="tx1"/>
                </a:solidFill>
                <a:latin typeface="微软雅黑" panose="020B0503020204020204" pitchFamily="34" charset="-122"/>
                <a:ea typeface="微软雅黑" panose="020B0503020204020204" pitchFamily="34" charset="-122"/>
              </a:rPr>
              <a:t>Pierre </a:t>
            </a:r>
            <a:r>
              <a:rPr lang="en-US" altLang="zh-CN" sz="2200" dirty="0" err="1" smtClean="0">
                <a:solidFill>
                  <a:schemeClr val="tx1"/>
                </a:solidFill>
                <a:latin typeface="微软雅黑" panose="020B0503020204020204" pitchFamily="34" charset="-122"/>
                <a:ea typeface="微软雅黑" panose="020B0503020204020204" pitchFamily="34" charset="-122"/>
              </a:rPr>
              <a:t>Bézier</a:t>
            </a:r>
            <a:r>
              <a:rPr lang="zh-CN" altLang="en-US" sz="2200" dirty="0" smtClean="0">
                <a:solidFill>
                  <a:schemeClr val="tx1"/>
                </a:solidFill>
                <a:latin typeface="微软雅黑" panose="020B0503020204020204" pitchFamily="34" charset="-122"/>
                <a:ea typeface="微软雅黑" panose="020B0503020204020204" pitchFamily="34" charset="-122"/>
              </a:rPr>
              <a:t>应用数学方法为雷诺公司的汽车制造业描绘出了贝塞尔曲线。</a:t>
            </a:r>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pic>
        <p:nvPicPr>
          <p:cNvPr id="8" name="Picture 3"/>
          <p:cNvPicPr>
            <a:picLocks noChangeAspect="1" noChangeArrowheads="1"/>
          </p:cNvPicPr>
          <p:nvPr/>
        </p:nvPicPr>
        <p:blipFill>
          <a:blip r:embed="rId3" cstate="print"/>
          <a:srcRect/>
          <a:stretch>
            <a:fillRect/>
          </a:stretch>
        </p:blipFill>
        <p:spPr bwMode="auto">
          <a:xfrm>
            <a:off x="719699" y="4004310"/>
            <a:ext cx="3680851" cy="2505292"/>
          </a:xfrm>
          <a:prstGeom prst="rect">
            <a:avLst/>
          </a:prstGeom>
          <a:noFill/>
          <a:ln w="9525">
            <a:noFill/>
            <a:miter lim="800000"/>
            <a:headEnd/>
            <a:tailEnd/>
          </a:ln>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二次贝塞尔曲线</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quadraticCurveTo</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en-US" altLang="zh-CN" sz="2200" dirty="0" err="1" smtClean="0">
                <a:solidFill>
                  <a:schemeClr val="tx1"/>
                </a:solidFill>
                <a:latin typeface="微软雅黑" panose="020B0503020204020204" pitchFamily="34" charset="-122"/>
                <a:ea typeface="微软雅黑" panose="020B0503020204020204" pitchFamily="34" charset="-122"/>
              </a:rPr>
              <a:t>cpx,cpy,x,y</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err="1" smtClean="0">
                <a:solidFill>
                  <a:schemeClr val="accent2"/>
                </a:solidFill>
                <a:latin typeface="微软雅黑" panose="020B0503020204020204" pitchFamily="34" charset="-122"/>
                <a:ea typeface="微软雅黑" panose="020B0503020204020204" pitchFamily="34" charset="-122"/>
              </a:rPr>
              <a:t>cpx</a:t>
            </a:r>
            <a:r>
              <a:rPr lang="zh-CN" altLang="en-US"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err="1" smtClean="0">
                <a:solidFill>
                  <a:schemeClr val="accent2"/>
                </a:solidFill>
                <a:latin typeface="微软雅黑" panose="020B0503020204020204" pitchFamily="34" charset="-122"/>
                <a:ea typeface="微软雅黑" panose="020B0503020204020204" pitchFamily="34" charset="-122"/>
              </a:rPr>
              <a:t>cpy</a:t>
            </a:r>
            <a:r>
              <a:rPr lang="zh-CN" altLang="en-US" sz="1800" dirty="0" smtClean="0">
                <a:solidFill>
                  <a:schemeClr val="accent2"/>
                </a:solidFill>
                <a:latin typeface="微软雅黑" panose="020B0503020204020204" pitchFamily="34" charset="-122"/>
                <a:ea typeface="微软雅黑" panose="020B0503020204020204" pitchFamily="34" charset="-122"/>
              </a:rPr>
              <a:t>表示控制点的坐标</a:t>
            </a:r>
            <a:r>
              <a:rPr lang="en-US" altLang="zh-CN" sz="1800" dirty="0" smtClean="0">
                <a:solidFill>
                  <a:schemeClr val="accent2"/>
                </a:solidFill>
                <a:latin typeface="微软雅黑" panose="020B0503020204020204" pitchFamily="34" charset="-122"/>
                <a:ea typeface="微软雅黑" panose="020B0503020204020204" pitchFamily="34" charset="-122"/>
              </a:rPr>
              <a:t>, x</a:t>
            </a:r>
            <a:r>
              <a:rPr lang="zh-CN" altLang="en-US"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smtClean="0">
                <a:solidFill>
                  <a:schemeClr val="accent2"/>
                </a:solidFill>
                <a:latin typeface="微软雅黑" panose="020B0503020204020204" pitchFamily="34" charset="-122"/>
                <a:ea typeface="微软雅黑" panose="020B0503020204020204" pitchFamily="34" charset="-122"/>
              </a:rPr>
              <a:t>y</a:t>
            </a:r>
            <a:r>
              <a:rPr lang="zh-CN" altLang="en-US" sz="1800" dirty="0" smtClean="0">
                <a:solidFill>
                  <a:schemeClr val="accent2"/>
                </a:solidFill>
                <a:latin typeface="微软雅黑" panose="020B0503020204020204" pitchFamily="34" charset="-122"/>
                <a:ea typeface="微软雅黑" panose="020B0503020204020204" pitchFamily="34" charset="-122"/>
              </a:rPr>
              <a:t>表示终点坐标；</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数学公式表示如下：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二次方贝兹曲线的路径由给定点</a:t>
            </a:r>
            <a:r>
              <a:rPr lang="en-US" altLang="zh-CN" sz="2200" dirty="0" smtClean="0">
                <a:solidFill>
                  <a:schemeClr val="tx1"/>
                </a:solidFill>
                <a:latin typeface="微软雅黑" panose="020B0503020204020204" pitchFamily="34" charset="-122"/>
                <a:ea typeface="微软雅黑" panose="020B0503020204020204" pitchFamily="34" charset="-122"/>
              </a:rPr>
              <a:t>P0</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P1</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P2</a:t>
            </a:r>
            <a:r>
              <a:rPr lang="zh-CN" altLang="en-US" sz="2200" dirty="0" smtClean="0">
                <a:solidFill>
                  <a:schemeClr val="tx1"/>
                </a:solidFill>
                <a:latin typeface="微软雅黑" panose="020B0503020204020204" pitchFamily="34" charset="-122"/>
                <a:ea typeface="微软雅黑" panose="020B0503020204020204" pitchFamily="34" charset="-122"/>
              </a:rPr>
              <a:t>的函数</a:t>
            </a:r>
            <a:r>
              <a:rPr lang="en-US" altLang="zh-CN" sz="2200" dirty="0" smtClean="0">
                <a:solidFill>
                  <a:schemeClr val="tx1"/>
                </a:solidFill>
                <a:latin typeface="微软雅黑" panose="020B0503020204020204" pitchFamily="34" charset="-122"/>
                <a:ea typeface="微软雅黑" panose="020B0503020204020204" pitchFamily="34" charset="-122"/>
              </a:rPr>
              <a:t>B</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t</a:t>
            </a:r>
            <a:r>
              <a:rPr lang="zh-CN" altLang="en-US" sz="2200" dirty="0" smtClean="0">
                <a:solidFill>
                  <a:schemeClr val="tx1"/>
                </a:solidFill>
                <a:latin typeface="微软雅黑" panose="020B0503020204020204" pitchFamily="34" charset="-122"/>
                <a:ea typeface="微软雅黑" panose="020B0503020204020204" pitchFamily="34" charset="-122"/>
              </a:rPr>
              <a:t>）追踪：</a:t>
            </a:r>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pic>
        <p:nvPicPr>
          <p:cNvPr id="10" name="Picture 2"/>
          <p:cNvPicPr>
            <a:picLocks noChangeAspect="1" noChangeArrowheads="1"/>
          </p:cNvPicPr>
          <p:nvPr/>
        </p:nvPicPr>
        <p:blipFill>
          <a:blip r:embed="rId3" cstate="print"/>
          <a:srcRect/>
          <a:stretch>
            <a:fillRect/>
          </a:stretch>
        </p:blipFill>
        <p:spPr bwMode="auto">
          <a:xfrm>
            <a:off x="646748" y="3314700"/>
            <a:ext cx="5320665" cy="434340"/>
          </a:xfrm>
          <a:prstGeom prst="rect">
            <a:avLst/>
          </a:prstGeom>
          <a:noFill/>
          <a:ln w="9525">
            <a:noFill/>
            <a:miter lim="800000"/>
            <a:headEnd/>
            <a:tailEnd/>
          </a:ln>
        </p:spPr>
      </p:pic>
      <p:pic>
        <p:nvPicPr>
          <p:cNvPr id="2051" name="Picture 3" descr="C:\Documents and Settings\Administrator\桌面\2012101521323283.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28700" y="4199868"/>
            <a:ext cx="3429000" cy="142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二次贝塞尔曲线</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绘制起始点、控制点、终点 </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00000"/>
              </a:lnSpc>
            </a:pPr>
            <a:r>
              <a:rPr lang="en-US" altLang="zh-CN" sz="1200" dirty="0" err="1" smtClean="0">
                <a:solidFill>
                  <a:schemeClr val="accent2"/>
                </a:solidFill>
                <a:latin typeface="微软雅黑" panose="020B0503020204020204" pitchFamily="34" charset="-122"/>
                <a:ea typeface="微软雅黑" panose="020B0503020204020204" pitchFamily="34" charset="-122"/>
              </a:rPr>
              <a:t>context.beginPath</a:t>
            </a:r>
            <a:r>
              <a:rPr lang="en-US" altLang="zh-CN" sz="1200" dirty="0" smtClean="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200" dirty="0" err="1" smtClean="0">
                <a:solidFill>
                  <a:schemeClr val="accent2"/>
                </a:solidFill>
                <a:latin typeface="微软雅黑" panose="020B0503020204020204" pitchFamily="34" charset="-122"/>
                <a:ea typeface="微软雅黑" panose="020B0503020204020204" pitchFamily="34" charset="-122"/>
              </a:rPr>
              <a:t>context.moveTo</a:t>
            </a:r>
            <a:r>
              <a:rPr lang="en-US" altLang="zh-CN" sz="1200" dirty="0" smtClean="0">
                <a:solidFill>
                  <a:schemeClr val="accent2"/>
                </a:solidFill>
                <a:latin typeface="微软雅黑" panose="020B0503020204020204" pitchFamily="34" charset="-122"/>
                <a:ea typeface="微软雅黑" panose="020B0503020204020204" pitchFamily="34" charset="-122"/>
              </a:rPr>
              <a:t>(20,170); </a:t>
            </a:r>
          </a:p>
          <a:p>
            <a:pPr>
              <a:lnSpc>
                <a:spcPct val="100000"/>
              </a:lnSpc>
            </a:pPr>
            <a:r>
              <a:rPr lang="en-US" altLang="zh-CN" sz="1200" dirty="0" err="1" smtClean="0">
                <a:solidFill>
                  <a:schemeClr val="accent2"/>
                </a:solidFill>
                <a:latin typeface="微软雅黑" panose="020B0503020204020204" pitchFamily="34" charset="-122"/>
                <a:ea typeface="微软雅黑" panose="020B0503020204020204" pitchFamily="34" charset="-122"/>
              </a:rPr>
              <a:t>context.lineTo</a:t>
            </a:r>
            <a:r>
              <a:rPr lang="en-US" altLang="zh-CN" sz="1200" dirty="0" smtClean="0">
                <a:solidFill>
                  <a:schemeClr val="accent2"/>
                </a:solidFill>
                <a:latin typeface="微软雅黑" panose="020B0503020204020204" pitchFamily="34" charset="-122"/>
                <a:ea typeface="微软雅黑" panose="020B0503020204020204" pitchFamily="34" charset="-122"/>
              </a:rPr>
              <a:t>(130,40);</a:t>
            </a:r>
          </a:p>
          <a:p>
            <a:pPr>
              <a:lnSpc>
                <a:spcPct val="100000"/>
              </a:lnSpc>
            </a:pPr>
            <a:r>
              <a:rPr lang="en-US" altLang="zh-CN" sz="1200" dirty="0" smtClean="0">
                <a:solidFill>
                  <a:schemeClr val="accent2"/>
                </a:solidFill>
                <a:latin typeface="微软雅黑" panose="020B0503020204020204" pitchFamily="34" charset="-122"/>
                <a:ea typeface="微软雅黑" panose="020B0503020204020204" pitchFamily="34" charset="-122"/>
              </a:rPr>
              <a:t> </a:t>
            </a:r>
            <a:r>
              <a:rPr lang="en-US" altLang="zh-CN" sz="1200" dirty="0" err="1" smtClean="0">
                <a:solidFill>
                  <a:schemeClr val="accent2"/>
                </a:solidFill>
                <a:latin typeface="微软雅黑" panose="020B0503020204020204" pitchFamily="34" charset="-122"/>
                <a:ea typeface="微软雅黑" panose="020B0503020204020204" pitchFamily="34" charset="-122"/>
              </a:rPr>
              <a:t>context.lineTo</a:t>
            </a:r>
            <a:r>
              <a:rPr lang="en-US" altLang="zh-CN" sz="1200" dirty="0" smtClean="0">
                <a:solidFill>
                  <a:schemeClr val="accent2"/>
                </a:solidFill>
                <a:latin typeface="微软雅黑" panose="020B0503020204020204" pitchFamily="34" charset="-122"/>
                <a:ea typeface="微软雅黑" panose="020B0503020204020204" pitchFamily="34" charset="-122"/>
              </a:rPr>
              <a:t>(180,150); </a:t>
            </a:r>
          </a:p>
          <a:p>
            <a:pPr>
              <a:lnSpc>
                <a:spcPct val="100000"/>
              </a:lnSpc>
            </a:pPr>
            <a:r>
              <a:rPr lang="en-US" altLang="zh-CN" sz="1200" dirty="0" err="1" smtClean="0">
                <a:solidFill>
                  <a:schemeClr val="accent2"/>
                </a:solidFill>
                <a:latin typeface="微软雅黑" panose="020B0503020204020204" pitchFamily="34" charset="-122"/>
                <a:ea typeface="微软雅黑" panose="020B0503020204020204" pitchFamily="34" charset="-122"/>
              </a:rPr>
              <a:t>context.stroke</a:t>
            </a:r>
            <a:r>
              <a:rPr lang="en-US" altLang="zh-CN" sz="12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200" dirty="0" smtClean="0">
                <a:solidFill>
                  <a:srgbClr val="FF0000"/>
                </a:solidFill>
                <a:latin typeface="微软雅黑" panose="020B0503020204020204" pitchFamily="34" charset="-122"/>
                <a:ea typeface="微软雅黑" panose="020B0503020204020204" pitchFamily="34" charset="-122"/>
              </a:rPr>
              <a:t> //</a:t>
            </a:r>
            <a:r>
              <a:rPr lang="zh-CN" altLang="en-US" sz="1200" dirty="0" smtClean="0">
                <a:solidFill>
                  <a:srgbClr val="FF0000"/>
                </a:solidFill>
                <a:latin typeface="微软雅黑" panose="020B0503020204020204" pitchFamily="34" charset="-122"/>
                <a:ea typeface="微软雅黑" panose="020B0503020204020204" pitchFamily="34" charset="-122"/>
              </a:rPr>
              <a:t>绘制</a:t>
            </a:r>
            <a:r>
              <a:rPr lang="en-US" altLang="zh-CN" sz="1200" dirty="0" smtClean="0">
                <a:solidFill>
                  <a:srgbClr val="FF0000"/>
                </a:solidFill>
                <a:latin typeface="微软雅黑" panose="020B0503020204020204" pitchFamily="34" charset="-122"/>
                <a:ea typeface="微软雅黑" panose="020B0503020204020204" pitchFamily="34" charset="-122"/>
              </a:rPr>
              <a:t>2</a:t>
            </a:r>
            <a:r>
              <a:rPr lang="zh-CN" altLang="en-US" sz="1200" dirty="0" smtClean="0">
                <a:solidFill>
                  <a:srgbClr val="FF0000"/>
                </a:solidFill>
                <a:latin typeface="微软雅黑" panose="020B0503020204020204" pitchFamily="34" charset="-122"/>
                <a:ea typeface="微软雅黑" panose="020B0503020204020204" pitchFamily="34" charset="-122"/>
              </a:rPr>
              <a:t>次贝塞尔曲线</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00000"/>
              </a:lnSpc>
            </a:pPr>
            <a:r>
              <a:rPr lang="zh-CN" altLang="en-US" sz="1200" dirty="0" smtClean="0">
                <a:solidFill>
                  <a:schemeClr val="accent2"/>
                </a:solidFill>
                <a:latin typeface="微软雅黑" panose="020B0503020204020204" pitchFamily="34" charset="-122"/>
                <a:ea typeface="微软雅黑" panose="020B0503020204020204" pitchFamily="34" charset="-122"/>
              </a:rPr>
              <a:t> </a:t>
            </a:r>
            <a:r>
              <a:rPr lang="en-US" altLang="zh-CN" sz="1200" dirty="0" err="1" smtClean="0">
                <a:solidFill>
                  <a:schemeClr val="accent2"/>
                </a:solidFill>
                <a:latin typeface="微软雅黑" panose="020B0503020204020204" pitchFamily="34" charset="-122"/>
                <a:ea typeface="微软雅黑" panose="020B0503020204020204" pitchFamily="34" charset="-122"/>
              </a:rPr>
              <a:t>context.beginPath</a:t>
            </a:r>
            <a:r>
              <a:rPr lang="en-US" altLang="zh-CN" sz="12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200" dirty="0" smtClean="0">
                <a:solidFill>
                  <a:schemeClr val="accent2"/>
                </a:solidFill>
                <a:latin typeface="微软雅黑" panose="020B0503020204020204" pitchFamily="34" charset="-122"/>
                <a:ea typeface="微软雅黑" panose="020B0503020204020204" pitchFamily="34" charset="-122"/>
              </a:rPr>
              <a:t> </a:t>
            </a:r>
            <a:r>
              <a:rPr lang="en-US" altLang="zh-CN" sz="1200" dirty="0" err="1" smtClean="0">
                <a:solidFill>
                  <a:schemeClr val="accent2"/>
                </a:solidFill>
                <a:latin typeface="微软雅黑" panose="020B0503020204020204" pitchFamily="34" charset="-122"/>
                <a:ea typeface="微软雅黑" panose="020B0503020204020204" pitchFamily="34" charset="-122"/>
              </a:rPr>
              <a:t>context.moveTo</a:t>
            </a:r>
            <a:r>
              <a:rPr lang="en-US" altLang="zh-CN" sz="1200" dirty="0" smtClean="0">
                <a:solidFill>
                  <a:schemeClr val="accent2"/>
                </a:solidFill>
                <a:latin typeface="微软雅黑" panose="020B0503020204020204" pitchFamily="34" charset="-122"/>
                <a:ea typeface="微软雅黑" panose="020B0503020204020204" pitchFamily="34" charset="-122"/>
              </a:rPr>
              <a:t>(20,170); </a:t>
            </a:r>
          </a:p>
          <a:p>
            <a:pPr>
              <a:lnSpc>
                <a:spcPct val="100000"/>
              </a:lnSpc>
            </a:pPr>
            <a:r>
              <a:rPr lang="en-US" altLang="zh-CN" sz="1200" dirty="0" err="1" smtClean="0">
                <a:solidFill>
                  <a:schemeClr val="accent2"/>
                </a:solidFill>
                <a:latin typeface="微软雅黑" panose="020B0503020204020204" pitchFamily="34" charset="-122"/>
                <a:ea typeface="微软雅黑" panose="020B0503020204020204" pitchFamily="34" charset="-122"/>
              </a:rPr>
              <a:t>context.quadraticCurveTo</a:t>
            </a:r>
            <a:r>
              <a:rPr lang="en-US" altLang="zh-CN" sz="1200" dirty="0" smtClean="0">
                <a:solidFill>
                  <a:schemeClr val="accent2"/>
                </a:solidFill>
                <a:latin typeface="微软雅黑" panose="020B0503020204020204" pitchFamily="34" charset="-122"/>
                <a:ea typeface="微软雅黑" panose="020B0503020204020204" pitchFamily="34" charset="-122"/>
              </a:rPr>
              <a:t>(130,40,180,150); </a:t>
            </a:r>
          </a:p>
          <a:p>
            <a:pPr>
              <a:lnSpc>
                <a:spcPct val="100000"/>
              </a:lnSpc>
            </a:pPr>
            <a:r>
              <a:rPr lang="en-US" altLang="zh-CN" sz="1200" dirty="0" err="1" smtClean="0">
                <a:solidFill>
                  <a:schemeClr val="accent2"/>
                </a:solidFill>
                <a:latin typeface="微软雅黑" panose="020B0503020204020204" pitchFamily="34" charset="-122"/>
                <a:ea typeface="微软雅黑" panose="020B0503020204020204" pitchFamily="34" charset="-122"/>
              </a:rPr>
              <a:t>context.strokeStyle</a:t>
            </a:r>
            <a:r>
              <a:rPr lang="en-US" altLang="zh-CN" sz="1200" dirty="0" smtClean="0">
                <a:solidFill>
                  <a:schemeClr val="accent2"/>
                </a:solidFill>
                <a:latin typeface="微软雅黑" panose="020B0503020204020204" pitchFamily="34" charset="-122"/>
                <a:ea typeface="微软雅黑" panose="020B0503020204020204" pitchFamily="34" charset="-122"/>
              </a:rPr>
              <a:t> = "red"; </a:t>
            </a:r>
          </a:p>
          <a:p>
            <a:pPr>
              <a:lnSpc>
                <a:spcPct val="100000"/>
              </a:lnSpc>
            </a:pPr>
            <a:r>
              <a:rPr lang="en-US" altLang="zh-CN" sz="1200" dirty="0" err="1" smtClean="0">
                <a:solidFill>
                  <a:schemeClr val="accent2"/>
                </a:solidFill>
                <a:latin typeface="微软雅黑" panose="020B0503020204020204" pitchFamily="34" charset="-122"/>
                <a:ea typeface="微软雅黑" panose="020B0503020204020204" pitchFamily="34" charset="-122"/>
              </a:rPr>
              <a:t>context.stroke</a:t>
            </a:r>
            <a:r>
              <a:rPr lang="en-US" altLang="zh-CN" sz="1200" dirty="0" smtClean="0">
                <a:solidFill>
                  <a:schemeClr val="accent2"/>
                </a:solidFill>
                <a:latin typeface="微软雅黑" panose="020B0503020204020204" pitchFamily="34" charset="-122"/>
                <a:ea typeface="微软雅黑" panose="020B0503020204020204" pitchFamily="34" charset="-122"/>
              </a:rPr>
              <a:t>();</a:t>
            </a: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pic>
        <p:nvPicPr>
          <p:cNvPr id="7" name="Picture 3"/>
          <p:cNvPicPr>
            <a:picLocks noChangeAspect="1" noChangeArrowheads="1"/>
          </p:cNvPicPr>
          <p:nvPr/>
        </p:nvPicPr>
        <p:blipFill>
          <a:blip r:embed="rId3" cstate="print"/>
          <a:srcRect/>
          <a:stretch>
            <a:fillRect/>
          </a:stretch>
        </p:blipFill>
        <p:spPr bwMode="auto">
          <a:xfrm>
            <a:off x="4990148" y="4712018"/>
            <a:ext cx="1800225" cy="1800225"/>
          </a:xfrm>
          <a:prstGeom prst="rect">
            <a:avLst/>
          </a:prstGeom>
          <a:noFill/>
          <a:ln w="9525">
            <a:noFill/>
            <a:miter lim="800000"/>
            <a:headEnd/>
            <a:tailEnd/>
          </a:ln>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三次贝塞尔曲线</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1800" dirty="0" err="1" smtClean="0">
                <a:solidFill>
                  <a:schemeClr val="tx1"/>
                </a:solidFill>
                <a:latin typeface="微软雅黑" panose="020B0503020204020204" pitchFamily="34" charset="-122"/>
                <a:ea typeface="微软雅黑" panose="020B0503020204020204" pitchFamily="34" charset="-122"/>
              </a:rPr>
              <a:t>bezierCurveTo</a:t>
            </a:r>
            <a:r>
              <a:rPr lang="en-US" altLang="zh-CN" sz="1800" dirty="0" smtClean="0">
                <a:solidFill>
                  <a:schemeClr val="tx1"/>
                </a:solidFill>
                <a:latin typeface="微软雅黑" panose="020B0503020204020204" pitchFamily="34" charset="-122"/>
                <a:ea typeface="微软雅黑" panose="020B0503020204020204" pitchFamily="34" charset="-122"/>
              </a:rPr>
              <a:t>(cp1x,cp1y,cp2x,cp2y,x,y)</a:t>
            </a:r>
            <a:r>
              <a:rPr lang="zh-CN" altLang="en-US" sz="1800" dirty="0" smtClean="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accent2"/>
                </a:solidFill>
                <a:latin typeface="微软雅黑" panose="020B0503020204020204" pitchFamily="34" charset="-122"/>
                <a:ea typeface="微软雅黑" panose="020B0503020204020204" pitchFamily="34" charset="-122"/>
              </a:rPr>
              <a:t>//cp1x</a:t>
            </a:r>
            <a:r>
              <a:rPr lang="zh-CN" altLang="en-US"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smtClean="0">
                <a:solidFill>
                  <a:schemeClr val="accent2"/>
                </a:solidFill>
                <a:latin typeface="微软雅黑" panose="020B0503020204020204" pitchFamily="34" charset="-122"/>
                <a:ea typeface="微软雅黑" panose="020B0503020204020204" pitchFamily="34" charset="-122"/>
              </a:rPr>
              <a:t>cp1y</a:t>
            </a:r>
            <a:r>
              <a:rPr lang="zh-CN" altLang="en-US" sz="1800" dirty="0" smtClean="0">
                <a:solidFill>
                  <a:schemeClr val="accent2"/>
                </a:solidFill>
                <a:latin typeface="微软雅黑" panose="020B0503020204020204" pitchFamily="34" charset="-122"/>
                <a:ea typeface="微软雅黑" panose="020B0503020204020204" pitchFamily="34" charset="-122"/>
              </a:rPr>
              <a:t>表示第一个控制点的坐标</a:t>
            </a:r>
            <a:r>
              <a:rPr lang="en-US" altLang="zh-CN" sz="1800" dirty="0" smtClean="0">
                <a:solidFill>
                  <a:schemeClr val="accent2"/>
                </a:solidFill>
                <a:latin typeface="微软雅黑" panose="020B0503020204020204" pitchFamily="34" charset="-122"/>
                <a:ea typeface="微软雅黑" panose="020B0503020204020204" pitchFamily="34" charset="-122"/>
              </a:rPr>
              <a:t>, cp2x</a:t>
            </a:r>
            <a:r>
              <a:rPr lang="zh-CN" altLang="en-US"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smtClean="0">
                <a:solidFill>
                  <a:schemeClr val="accent2"/>
                </a:solidFill>
                <a:latin typeface="微软雅黑" panose="020B0503020204020204" pitchFamily="34" charset="-122"/>
                <a:ea typeface="微软雅黑" panose="020B0503020204020204" pitchFamily="34" charset="-122"/>
              </a:rPr>
              <a:t>cp2y</a:t>
            </a:r>
            <a:r>
              <a:rPr lang="zh-CN" altLang="en-US" sz="1800" dirty="0" smtClean="0">
                <a:solidFill>
                  <a:schemeClr val="accent2"/>
                </a:solidFill>
                <a:latin typeface="微软雅黑" panose="020B0503020204020204" pitchFamily="34" charset="-122"/>
                <a:ea typeface="微软雅黑" panose="020B0503020204020204" pitchFamily="34" charset="-122"/>
              </a:rPr>
              <a:t>表示第</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a:lnSpc>
                <a:spcPct val="100000"/>
              </a:lnSpc>
            </a:pPr>
            <a:r>
              <a:rPr lang="zh-CN" altLang="en-US" sz="1800" dirty="0" smtClean="0">
                <a:solidFill>
                  <a:schemeClr val="accent2"/>
                </a:solidFill>
                <a:latin typeface="微软雅黑" panose="020B0503020204020204" pitchFamily="34" charset="-122"/>
                <a:ea typeface="微软雅黑" panose="020B0503020204020204" pitchFamily="34" charset="-122"/>
              </a:rPr>
              <a:t>二个控制点的坐标</a:t>
            </a:r>
            <a:r>
              <a:rPr lang="en-US" altLang="zh-CN" sz="1800" dirty="0" smtClean="0">
                <a:solidFill>
                  <a:schemeClr val="accent2"/>
                </a:solidFill>
                <a:latin typeface="微软雅黑" panose="020B0503020204020204" pitchFamily="34" charset="-122"/>
                <a:ea typeface="微软雅黑" panose="020B0503020204020204" pitchFamily="34" charset="-122"/>
              </a:rPr>
              <a:t>, x</a:t>
            </a:r>
            <a:r>
              <a:rPr lang="zh-CN" altLang="en-US"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smtClean="0">
                <a:solidFill>
                  <a:schemeClr val="accent2"/>
                </a:solidFill>
                <a:latin typeface="微软雅黑" panose="020B0503020204020204" pitchFamily="34" charset="-122"/>
                <a:ea typeface="微软雅黑" panose="020B0503020204020204" pitchFamily="34" charset="-122"/>
              </a:rPr>
              <a:t>y</a:t>
            </a:r>
            <a:r>
              <a:rPr lang="zh-CN" altLang="en-US" sz="1800" dirty="0" smtClean="0">
                <a:solidFill>
                  <a:schemeClr val="accent2"/>
                </a:solidFill>
                <a:latin typeface="微软雅黑" panose="020B0503020204020204" pitchFamily="34" charset="-122"/>
                <a:ea typeface="微软雅黑" panose="020B0503020204020204" pitchFamily="34" charset="-122"/>
              </a:rPr>
              <a:t>表示终点的坐标；</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r>
              <a:rPr lang="zh-CN" altLang="en-US" sz="2200" dirty="0" smtClean="0">
                <a:solidFill>
                  <a:schemeClr val="tx1"/>
                </a:solidFill>
                <a:latin typeface="微软雅黑" panose="020B0503020204020204" pitchFamily="34" charset="-122"/>
                <a:ea typeface="微软雅黑" panose="020B0503020204020204" pitchFamily="34" charset="-122"/>
              </a:rPr>
              <a:t>数学公式表示如下：</a:t>
            </a:r>
          </a:p>
          <a:p>
            <a:r>
              <a:rPr lang="en-US" altLang="zh-CN" sz="2200" dirty="0" smtClean="0">
                <a:solidFill>
                  <a:schemeClr val="tx1"/>
                </a:solidFill>
                <a:latin typeface="微软雅黑" panose="020B0503020204020204" pitchFamily="34" charset="-122"/>
                <a:ea typeface="微软雅黑" panose="020B0503020204020204" pitchFamily="34" charset="-122"/>
              </a:rPr>
              <a:t>P0</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P1</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P2</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P3</a:t>
            </a:r>
            <a:r>
              <a:rPr lang="zh-CN" altLang="en-US" sz="2200" dirty="0" smtClean="0">
                <a:solidFill>
                  <a:schemeClr val="tx1"/>
                </a:solidFill>
                <a:latin typeface="微软雅黑" panose="020B0503020204020204" pitchFamily="34" charset="-122"/>
                <a:ea typeface="微软雅黑" panose="020B0503020204020204" pitchFamily="34" charset="-122"/>
              </a:rPr>
              <a:t>四个点在平面或在三维空间中定义了三次方贝兹曲线。曲线起始于</a:t>
            </a:r>
            <a:r>
              <a:rPr lang="en-US" altLang="zh-CN" sz="2200" dirty="0" smtClean="0">
                <a:solidFill>
                  <a:schemeClr val="tx1"/>
                </a:solidFill>
                <a:latin typeface="微软雅黑" panose="020B0503020204020204" pitchFamily="34" charset="-122"/>
                <a:ea typeface="微软雅黑" panose="020B0503020204020204" pitchFamily="34" charset="-122"/>
              </a:rPr>
              <a:t>P0</a:t>
            </a:r>
            <a:r>
              <a:rPr lang="zh-CN" altLang="en-US" sz="2200" dirty="0" smtClean="0">
                <a:solidFill>
                  <a:schemeClr val="tx1"/>
                </a:solidFill>
                <a:latin typeface="微软雅黑" panose="020B0503020204020204" pitchFamily="34" charset="-122"/>
                <a:ea typeface="微软雅黑" panose="020B0503020204020204" pitchFamily="34" charset="-122"/>
              </a:rPr>
              <a:t>走向</a:t>
            </a:r>
            <a:r>
              <a:rPr lang="en-US" altLang="zh-CN" sz="2200" dirty="0" smtClean="0">
                <a:solidFill>
                  <a:schemeClr val="tx1"/>
                </a:solidFill>
                <a:latin typeface="微软雅黑" panose="020B0503020204020204" pitchFamily="34" charset="-122"/>
                <a:ea typeface="微软雅黑" panose="020B0503020204020204" pitchFamily="34" charset="-122"/>
              </a:rPr>
              <a:t>P1</a:t>
            </a:r>
            <a:r>
              <a:rPr lang="zh-CN" altLang="en-US" sz="2200" dirty="0" smtClean="0">
                <a:solidFill>
                  <a:schemeClr val="tx1"/>
                </a:solidFill>
                <a:latin typeface="微软雅黑" panose="020B0503020204020204" pitchFamily="34" charset="-122"/>
                <a:ea typeface="微软雅黑" panose="020B0503020204020204" pitchFamily="34" charset="-122"/>
              </a:rPr>
              <a:t>，并从</a:t>
            </a:r>
            <a:r>
              <a:rPr lang="en-US" altLang="zh-CN" sz="2200" dirty="0" smtClean="0">
                <a:solidFill>
                  <a:schemeClr val="tx1"/>
                </a:solidFill>
                <a:latin typeface="微软雅黑" panose="020B0503020204020204" pitchFamily="34" charset="-122"/>
                <a:ea typeface="微软雅黑" panose="020B0503020204020204" pitchFamily="34" charset="-122"/>
              </a:rPr>
              <a:t>P2</a:t>
            </a:r>
            <a:r>
              <a:rPr lang="zh-CN" altLang="en-US" sz="2200" dirty="0" smtClean="0">
                <a:solidFill>
                  <a:schemeClr val="tx1"/>
                </a:solidFill>
                <a:latin typeface="微软雅黑" panose="020B0503020204020204" pitchFamily="34" charset="-122"/>
                <a:ea typeface="微软雅黑" panose="020B0503020204020204" pitchFamily="34" charset="-122"/>
              </a:rPr>
              <a:t>的方向来到</a:t>
            </a:r>
            <a:r>
              <a:rPr lang="en-US" altLang="zh-CN" sz="2200" dirty="0" smtClean="0">
                <a:solidFill>
                  <a:schemeClr val="tx1"/>
                </a:solidFill>
                <a:latin typeface="微软雅黑" panose="020B0503020204020204" pitchFamily="34" charset="-122"/>
                <a:ea typeface="微软雅黑" panose="020B0503020204020204" pitchFamily="34" charset="-122"/>
              </a:rPr>
              <a:t>P3</a:t>
            </a:r>
            <a:r>
              <a:rPr lang="zh-CN" altLang="en-US" sz="2200" dirty="0" smtClean="0">
                <a:solidFill>
                  <a:schemeClr val="tx1"/>
                </a:solidFill>
                <a:latin typeface="微软雅黑" panose="020B0503020204020204" pitchFamily="34" charset="-122"/>
                <a:ea typeface="微软雅黑" panose="020B0503020204020204" pitchFamily="34" charset="-122"/>
              </a:rPr>
              <a:t>。一般不会经过</a:t>
            </a:r>
            <a:r>
              <a:rPr lang="en-US" altLang="zh-CN" sz="2200" dirty="0" smtClean="0">
                <a:solidFill>
                  <a:schemeClr val="tx1"/>
                </a:solidFill>
                <a:latin typeface="微软雅黑" panose="020B0503020204020204" pitchFamily="34" charset="-122"/>
                <a:ea typeface="微软雅黑" panose="020B0503020204020204" pitchFamily="34" charset="-122"/>
              </a:rPr>
              <a:t>P1</a:t>
            </a:r>
            <a:r>
              <a:rPr lang="zh-CN" altLang="en-US" sz="2200" dirty="0" smtClean="0">
                <a:solidFill>
                  <a:schemeClr val="tx1"/>
                </a:solidFill>
                <a:latin typeface="微软雅黑" panose="020B0503020204020204" pitchFamily="34" charset="-122"/>
                <a:ea typeface="微软雅黑" panose="020B0503020204020204" pitchFamily="34" charset="-122"/>
              </a:rPr>
              <a:t>或</a:t>
            </a:r>
            <a:r>
              <a:rPr lang="en-US" altLang="zh-CN" sz="2200" dirty="0" smtClean="0">
                <a:solidFill>
                  <a:schemeClr val="tx1"/>
                </a:solidFill>
                <a:latin typeface="微软雅黑" panose="020B0503020204020204" pitchFamily="34" charset="-122"/>
                <a:ea typeface="微软雅黑" panose="020B0503020204020204" pitchFamily="34" charset="-122"/>
              </a:rPr>
              <a:t>P2</a:t>
            </a:r>
            <a:r>
              <a:rPr lang="zh-CN" altLang="en-US" sz="2200" dirty="0" smtClean="0">
                <a:solidFill>
                  <a:schemeClr val="tx1"/>
                </a:solidFill>
                <a:latin typeface="微软雅黑" panose="020B0503020204020204" pitchFamily="34" charset="-122"/>
                <a:ea typeface="微软雅黑" panose="020B0503020204020204" pitchFamily="34" charset="-122"/>
              </a:rPr>
              <a:t>；这两个点只是在那里提供方向资讯。</a:t>
            </a:r>
            <a:r>
              <a:rPr lang="en-US" altLang="zh-CN" sz="2200" dirty="0" smtClean="0">
                <a:solidFill>
                  <a:schemeClr val="tx1"/>
                </a:solidFill>
                <a:latin typeface="微软雅黑" panose="020B0503020204020204" pitchFamily="34" charset="-122"/>
                <a:ea typeface="微软雅黑" panose="020B0503020204020204" pitchFamily="34" charset="-122"/>
              </a:rPr>
              <a:t>P0</a:t>
            </a:r>
            <a:r>
              <a:rPr lang="zh-CN" altLang="en-US" sz="2200" dirty="0" smtClean="0">
                <a:solidFill>
                  <a:schemeClr val="tx1"/>
                </a:solidFill>
                <a:latin typeface="微软雅黑" panose="020B0503020204020204" pitchFamily="34" charset="-122"/>
                <a:ea typeface="微软雅黑" panose="020B0503020204020204" pitchFamily="34" charset="-122"/>
              </a:rPr>
              <a:t>和</a:t>
            </a:r>
            <a:r>
              <a:rPr lang="en-US" altLang="zh-CN" sz="2200" dirty="0" smtClean="0">
                <a:solidFill>
                  <a:schemeClr val="tx1"/>
                </a:solidFill>
                <a:latin typeface="微软雅黑" panose="020B0503020204020204" pitchFamily="34" charset="-122"/>
                <a:ea typeface="微软雅黑" panose="020B0503020204020204" pitchFamily="34" charset="-122"/>
              </a:rPr>
              <a:t>P1</a:t>
            </a:r>
            <a:r>
              <a:rPr lang="zh-CN" altLang="en-US" sz="2200" dirty="0" smtClean="0">
                <a:solidFill>
                  <a:schemeClr val="tx1"/>
                </a:solidFill>
                <a:latin typeface="微软雅黑" panose="020B0503020204020204" pitchFamily="34" charset="-122"/>
                <a:ea typeface="微软雅黑" panose="020B0503020204020204" pitchFamily="34" charset="-122"/>
              </a:rPr>
              <a:t>之间的间距，决定了曲线在转而趋进</a:t>
            </a:r>
            <a:r>
              <a:rPr lang="en-US" altLang="zh-CN" sz="2200" dirty="0" smtClean="0">
                <a:solidFill>
                  <a:schemeClr val="tx1"/>
                </a:solidFill>
                <a:latin typeface="微软雅黑" panose="020B0503020204020204" pitchFamily="34" charset="-122"/>
                <a:ea typeface="微软雅黑" panose="020B0503020204020204" pitchFamily="34" charset="-122"/>
              </a:rPr>
              <a:t>P3</a:t>
            </a:r>
            <a:r>
              <a:rPr lang="zh-CN" altLang="en-US" sz="2200" dirty="0" smtClean="0">
                <a:solidFill>
                  <a:schemeClr val="tx1"/>
                </a:solidFill>
                <a:latin typeface="微软雅黑" panose="020B0503020204020204" pitchFamily="34" charset="-122"/>
                <a:ea typeface="微软雅黑" panose="020B0503020204020204" pitchFamily="34" charset="-122"/>
              </a:rPr>
              <a:t>之前，走向</a:t>
            </a:r>
            <a:r>
              <a:rPr lang="en-US" altLang="zh-CN" sz="2200" dirty="0" smtClean="0">
                <a:solidFill>
                  <a:schemeClr val="tx1"/>
                </a:solidFill>
                <a:latin typeface="微软雅黑" panose="020B0503020204020204" pitchFamily="34" charset="-122"/>
                <a:ea typeface="微软雅黑" panose="020B0503020204020204" pitchFamily="34" charset="-122"/>
              </a:rPr>
              <a:t>P2</a:t>
            </a:r>
            <a:r>
              <a:rPr lang="zh-CN" altLang="en-US" sz="2200" dirty="0" smtClean="0">
                <a:solidFill>
                  <a:schemeClr val="tx1"/>
                </a:solidFill>
                <a:latin typeface="微软雅黑" panose="020B0503020204020204" pitchFamily="34" charset="-122"/>
                <a:ea typeface="微软雅黑" panose="020B0503020204020204" pitchFamily="34" charset="-122"/>
              </a:rPr>
              <a:t>方向的“长度有多长”。</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pic>
        <p:nvPicPr>
          <p:cNvPr id="7" name="Picture 4"/>
          <p:cNvPicPr>
            <a:picLocks noChangeAspect="1" noChangeArrowheads="1"/>
          </p:cNvPicPr>
          <p:nvPr/>
        </p:nvPicPr>
        <p:blipFill>
          <a:blip r:embed="rId3" cstate="print"/>
          <a:srcRect/>
          <a:stretch>
            <a:fillRect/>
          </a:stretch>
        </p:blipFill>
        <p:spPr bwMode="auto">
          <a:xfrm>
            <a:off x="677228" y="2949893"/>
            <a:ext cx="5419725" cy="295275"/>
          </a:xfrm>
          <a:prstGeom prst="rect">
            <a:avLst/>
          </a:prstGeom>
          <a:noFill/>
          <a:ln w="9525">
            <a:noFill/>
            <a:miter lim="800000"/>
            <a:headEnd/>
            <a:tailEnd/>
          </a:ln>
        </p:spPr>
      </p:pic>
      <p:pic>
        <p:nvPicPr>
          <p:cNvPr id="9" name="Picture 3" descr="C:\Documents and Settings\Administrator\桌面\2012101521423763.gif"/>
          <p:cNvPicPr>
            <a:picLocks noChangeAspect="1" noChangeArrowheads="1"/>
          </p:cNvPicPr>
          <p:nvPr/>
        </p:nvPicPr>
        <p:blipFill>
          <a:blip r:embed="rId4" cstate="print"/>
          <a:srcRect/>
          <a:stretch>
            <a:fillRect/>
          </a:stretch>
        </p:blipFill>
        <p:spPr bwMode="auto">
          <a:xfrm>
            <a:off x="1992630" y="4909185"/>
            <a:ext cx="3429000" cy="1428750"/>
          </a:xfrm>
          <a:prstGeom prst="rect">
            <a:avLst/>
          </a:prstGeom>
          <a:noFill/>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三次贝塞尔曲线</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100" dirty="0" smtClean="0">
                <a:solidFill>
                  <a:srgbClr val="FF0000"/>
                </a:solidFill>
                <a:latin typeface="微软雅黑" panose="020B0503020204020204" pitchFamily="34" charset="-122"/>
                <a:ea typeface="微软雅黑" panose="020B0503020204020204" pitchFamily="34" charset="-122"/>
              </a:rPr>
              <a:t>        //</a:t>
            </a:r>
            <a:r>
              <a:rPr lang="zh-CN" altLang="en-US" sz="1100" dirty="0" smtClean="0">
                <a:solidFill>
                  <a:srgbClr val="FF0000"/>
                </a:solidFill>
                <a:latin typeface="微软雅黑" panose="020B0503020204020204" pitchFamily="34" charset="-122"/>
                <a:ea typeface="微软雅黑" panose="020B0503020204020204" pitchFamily="34" charset="-122"/>
              </a:rPr>
              <a:t>绘制起始点、控制点、终点  </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context.beginPath</a:t>
            </a:r>
            <a:r>
              <a:rPr lang="en-US" altLang="zh-CN" sz="1100" dirty="0" smtClean="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context.moveTo</a:t>
            </a:r>
            <a:r>
              <a:rPr lang="en-US" altLang="zh-CN" sz="1100" dirty="0" smtClean="0">
                <a:solidFill>
                  <a:schemeClr val="accent2"/>
                </a:solidFill>
                <a:latin typeface="微软雅黑" panose="020B0503020204020204" pitchFamily="34" charset="-122"/>
                <a:ea typeface="微软雅黑" panose="020B0503020204020204" pitchFamily="34" charset="-122"/>
              </a:rPr>
              <a:t>(25,175);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context.lineTo</a:t>
            </a:r>
            <a:r>
              <a:rPr lang="en-US" altLang="zh-CN" sz="1100" dirty="0" smtClean="0">
                <a:solidFill>
                  <a:schemeClr val="accent2"/>
                </a:solidFill>
                <a:latin typeface="微软雅黑" panose="020B0503020204020204" pitchFamily="34" charset="-122"/>
                <a:ea typeface="微软雅黑" panose="020B0503020204020204" pitchFamily="34" charset="-122"/>
              </a:rPr>
              <a:t>(60,80);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context.lineTo</a:t>
            </a:r>
            <a:r>
              <a:rPr lang="en-US" altLang="zh-CN" sz="1100" dirty="0" smtClean="0">
                <a:solidFill>
                  <a:schemeClr val="accent2"/>
                </a:solidFill>
                <a:latin typeface="微软雅黑" panose="020B0503020204020204" pitchFamily="34" charset="-122"/>
                <a:ea typeface="微软雅黑" panose="020B0503020204020204" pitchFamily="34" charset="-122"/>
              </a:rPr>
              <a:t>(150,30);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context.lineTo</a:t>
            </a:r>
            <a:r>
              <a:rPr lang="en-US" altLang="zh-CN" sz="1100" dirty="0" smtClean="0">
                <a:solidFill>
                  <a:schemeClr val="accent2"/>
                </a:solidFill>
                <a:latin typeface="微软雅黑" panose="020B0503020204020204" pitchFamily="34" charset="-122"/>
                <a:ea typeface="微软雅黑" panose="020B0503020204020204" pitchFamily="34" charset="-122"/>
              </a:rPr>
              <a:t>(170,150);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context.stroke</a:t>
            </a:r>
            <a:r>
              <a:rPr lang="en-US" altLang="zh-CN" sz="1100" dirty="0" smtClean="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100" dirty="0" smtClean="0">
                <a:solidFill>
                  <a:srgbClr val="FF0000"/>
                </a:solidFill>
                <a:latin typeface="微软雅黑" panose="020B0503020204020204" pitchFamily="34" charset="-122"/>
                <a:ea typeface="微软雅黑" panose="020B0503020204020204" pitchFamily="34" charset="-122"/>
              </a:rPr>
              <a:t>       //</a:t>
            </a:r>
            <a:r>
              <a:rPr lang="zh-CN" altLang="en-US" sz="1100" dirty="0" smtClean="0">
                <a:solidFill>
                  <a:srgbClr val="FF0000"/>
                </a:solidFill>
                <a:latin typeface="微软雅黑" panose="020B0503020204020204" pitchFamily="34" charset="-122"/>
                <a:ea typeface="微软雅黑" panose="020B0503020204020204" pitchFamily="34" charset="-122"/>
              </a:rPr>
              <a:t>绘制</a:t>
            </a:r>
            <a:r>
              <a:rPr lang="en-US" altLang="zh-CN" sz="1100" dirty="0" smtClean="0">
                <a:solidFill>
                  <a:srgbClr val="FF0000"/>
                </a:solidFill>
                <a:latin typeface="微软雅黑" panose="020B0503020204020204" pitchFamily="34" charset="-122"/>
                <a:ea typeface="微软雅黑" panose="020B0503020204020204" pitchFamily="34" charset="-122"/>
              </a:rPr>
              <a:t>3</a:t>
            </a:r>
            <a:r>
              <a:rPr lang="zh-CN" altLang="en-US" sz="1100" dirty="0" smtClean="0">
                <a:solidFill>
                  <a:srgbClr val="FF0000"/>
                </a:solidFill>
                <a:latin typeface="微软雅黑" panose="020B0503020204020204" pitchFamily="34" charset="-122"/>
                <a:ea typeface="微软雅黑" panose="020B0503020204020204" pitchFamily="34" charset="-122"/>
              </a:rPr>
              <a:t>次贝塞尔曲线        </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context.beginPath</a:t>
            </a:r>
            <a:r>
              <a:rPr lang="en-US" altLang="zh-CN" sz="1100" dirty="0" smtClean="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context.moveTo</a:t>
            </a:r>
            <a:r>
              <a:rPr lang="en-US" altLang="zh-CN" sz="1100" dirty="0" smtClean="0">
                <a:solidFill>
                  <a:schemeClr val="accent2"/>
                </a:solidFill>
                <a:latin typeface="微软雅黑" panose="020B0503020204020204" pitchFamily="34" charset="-122"/>
                <a:ea typeface="微软雅黑" panose="020B0503020204020204" pitchFamily="34" charset="-122"/>
              </a:rPr>
              <a:t>(25,175);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context.bezierCurveTo</a:t>
            </a:r>
            <a:r>
              <a:rPr lang="en-US" altLang="zh-CN" sz="1100" dirty="0" smtClean="0">
                <a:solidFill>
                  <a:schemeClr val="accent2"/>
                </a:solidFill>
                <a:latin typeface="微软雅黑" panose="020B0503020204020204" pitchFamily="34" charset="-122"/>
                <a:ea typeface="微软雅黑" panose="020B0503020204020204" pitchFamily="34" charset="-122"/>
              </a:rPr>
              <a:t>(60,80,150,30,170,150);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context.strokeStyle</a:t>
            </a:r>
            <a:r>
              <a:rPr lang="en-US" altLang="zh-CN" sz="1100" dirty="0" smtClean="0">
                <a:solidFill>
                  <a:schemeClr val="accent2"/>
                </a:solidFill>
                <a:latin typeface="微软雅黑" panose="020B0503020204020204" pitchFamily="34" charset="-122"/>
                <a:ea typeface="微软雅黑" panose="020B0503020204020204" pitchFamily="34" charset="-122"/>
              </a:rPr>
              <a:t> = "red";  </a:t>
            </a:r>
          </a:p>
          <a:p>
            <a:pPr>
              <a:lnSpc>
                <a:spcPct val="100000"/>
              </a:lnSpc>
            </a:pPr>
            <a:r>
              <a:rPr lang="en-US" altLang="zh-CN"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context.stroke</a:t>
            </a:r>
            <a:r>
              <a:rPr lang="en-US" altLang="zh-CN" sz="1100" dirty="0" smtClean="0">
                <a:solidFill>
                  <a:schemeClr val="accent2"/>
                </a:solidFill>
                <a:latin typeface="微软雅黑" panose="020B0503020204020204" pitchFamily="34" charset="-122"/>
                <a:ea typeface="微软雅黑" panose="020B0503020204020204" pitchFamily="34" charset="-122"/>
              </a:rPr>
              <a:t>();</a:t>
            </a:r>
          </a:p>
          <a:p>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3" cstate="print"/>
          <a:srcRect/>
          <a:stretch>
            <a:fillRect/>
          </a:stretch>
        </p:blipFill>
        <p:spPr bwMode="auto">
          <a:xfrm>
            <a:off x="5545455" y="3495675"/>
            <a:ext cx="1809750" cy="1809750"/>
          </a:xfrm>
          <a:prstGeom prst="rect">
            <a:avLst/>
          </a:prstGeom>
          <a:noFill/>
          <a:ln w="9525">
            <a:noFill/>
            <a:miter lim="800000"/>
            <a:headEnd/>
            <a:tailEnd/>
          </a:ln>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4. </a:t>
            </a:r>
            <a:r>
              <a:rPr lang="zh-CN" altLang="en-US" sz="4000" b="1" dirty="0" smtClean="0">
                <a:latin typeface="微软雅黑" panose="020B0503020204020204" pitchFamily="34" charset="-122"/>
                <a:ea typeface="微软雅黑" panose="020B0503020204020204" pitchFamily="34" charset="-122"/>
              </a:rPr>
              <a:t>图形变形</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首先说在前头，</a:t>
            </a:r>
            <a:r>
              <a:rPr lang="en-US" altLang="zh-CN" sz="2200" dirty="0" smtClean="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的变形，是“画面”的位移，缩放和旋转，而不是画布。画布是指</a:t>
            </a:r>
            <a:r>
              <a:rPr lang="en-US" altLang="zh-CN" sz="2200" dirty="0" smtClean="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，但画面是指</a:t>
            </a:r>
            <a:r>
              <a:rPr lang="en-US" altLang="zh-CN" sz="2200" dirty="0" smtClean="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的</a:t>
            </a:r>
            <a:r>
              <a:rPr lang="en-US" altLang="zh-CN" sz="2200" dirty="0" smtClean="0">
                <a:solidFill>
                  <a:schemeClr val="tx1"/>
                </a:solidFill>
                <a:latin typeface="微软雅黑" panose="020B0503020204020204" pitchFamily="34" charset="-122"/>
                <a:ea typeface="微软雅黑" panose="020B0503020204020204" pitchFamily="34" charset="-122"/>
              </a:rPr>
              <a:t>Context2d</a:t>
            </a:r>
            <a:r>
              <a:rPr lang="zh-CN" altLang="en-US" sz="2200" dirty="0" smtClean="0">
                <a:solidFill>
                  <a:schemeClr val="tx1"/>
                </a:solidFill>
                <a:latin typeface="微软雅黑" panose="020B0503020204020204" pitchFamily="34" charset="-122"/>
                <a:ea typeface="微软雅黑" panose="020B0503020204020204" pitchFamily="34" charset="-122"/>
              </a:rPr>
              <a:t>对象，他们千万不能混淆。画面的位移缩放和旋转，即画布不变，而把画布上的那一层“画”给进行变化。</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平移 </a:t>
            </a:r>
            <a:r>
              <a:rPr lang="en-US" altLang="zh-CN" sz="2200" dirty="0" smtClean="0">
                <a:solidFill>
                  <a:schemeClr val="tx1"/>
                </a:solidFill>
                <a:latin typeface="微软雅黑" panose="020B0503020204020204" pitchFamily="34" charset="-122"/>
                <a:ea typeface="微软雅黑" panose="020B0503020204020204" pitchFamily="34" charset="-122"/>
              </a:rPr>
              <a:t>translate</a:t>
            </a:r>
          </a:p>
          <a:p>
            <a:pPr>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缩放 </a:t>
            </a:r>
            <a:r>
              <a:rPr lang="en-US" altLang="zh-CN" sz="2200" dirty="0" smtClean="0">
                <a:solidFill>
                  <a:schemeClr val="tx1"/>
                </a:solidFill>
                <a:latin typeface="微软雅黑" panose="020B0503020204020204" pitchFamily="34" charset="-122"/>
                <a:ea typeface="微软雅黑" panose="020B0503020204020204" pitchFamily="34" charset="-122"/>
              </a:rPr>
              <a:t>scale</a:t>
            </a:r>
          </a:p>
          <a:p>
            <a:pPr>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旋转 </a:t>
            </a:r>
            <a:r>
              <a:rPr lang="en-US" altLang="zh-CN" sz="2200" dirty="0" smtClean="0">
                <a:solidFill>
                  <a:schemeClr val="tx1"/>
                </a:solidFill>
                <a:latin typeface="微软雅黑" panose="020B0503020204020204" pitchFamily="34" charset="-122"/>
                <a:ea typeface="微软雅黑" panose="020B0503020204020204" pitchFamily="34" charset="-122"/>
              </a:rPr>
              <a:t>rotate</a:t>
            </a:r>
          </a:p>
          <a:p>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平移 </a:t>
            </a:r>
            <a:r>
              <a:rPr lang="en-US" altLang="zh-CN" sz="4000" b="1" dirty="0" smtClean="0">
                <a:latin typeface="微软雅黑" panose="020B0503020204020204" pitchFamily="34" charset="-122"/>
                <a:ea typeface="微软雅黑" panose="020B0503020204020204" pitchFamily="34" charset="-122"/>
              </a:rPr>
              <a:t>- translate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大家应该了解</a:t>
            </a:r>
            <a:r>
              <a:rPr lang="en-US" altLang="zh-CN" sz="2200" dirty="0" smtClean="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有个“原点”，即坐标</a:t>
            </a:r>
            <a:r>
              <a:rPr lang="en-US" altLang="zh-CN" sz="2200" dirty="0" smtClean="0">
                <a:solidFill>
                  <a:schemeClr val="tx1"/>
                </a:solidFill>
                <a:latin typeface="微软雅黑" panose="020B0503020204020204" pitchFamily="34" charset="-122"/>
                <a:ea typeface="微软雅黑" panose="020B0503020204020204" pitchFamily="34" charset="-122"/>
              </a:rPr>
              <a:t>(0,0)</a:t>
            </a:r>
            <a:r>
              <a:rPr lang="zh-CN" altLang="en-US" sz="2200" dirty="0" smtClean="0">
                <a:solidFill>
                  <a:schemeClr val="tx1"/>
                </a:solidFill>
                <a:latin typeface="微软雅黑" panose="020B0503020204020204" pitchFamily="34" charset="-122"/>
                <a:ea typeface="微软雅黑" panose="020B0503020204020204" pitchFamily="34" charset="-122"/>
              </a:rPr>
              <a:t>的位置，一般是画布的左上角。</a:t>
            </a:r>
            <a:r>
              <a:rPr lang="en-US" altLang="zh-CN" sz="2200" dirty="0" smtClean="0">
                <a:solidFill>
                  <a:schemeClr val="tx1"/>
                </a:solidFill>
                <a:latin typeface="微软雅黑" panose="020B0503020204020204" pitchFamily="34" charset="-122"/>
                <a:ea typeface="微软雅黑" panose="020B0503020204020204" pitchFamily="34" charset="-122"/>
              </a:rPr>
              <a:t>translate</a:t>
            </a:r>
            <a:r>
              <a:rPr lang="zh-CN" altLang="en-US" sz="2200" dirty="0" smtClean="0">
                <a:solidFill>
                  <a:schemeClr val="tx1"/>
                </a:solidFill>
                <a:latin typeface="微软雅黑" panose="020B0503020204020204" pitchFamily="34" charset="-122"/>
                <a:ea typeface="微软雅黑" panose="020B0503020204020204" pitchFamily="34" charset="-122"/>
              </a:rPr>
              <a:t>的作用就是把这个“原点”到处移动，他的语法是我们很熟悉的</a:t>
            </a:r>
            <a:r>
              <a:rPr lang="en-US" altLang="zh-CN" sz="2200" dirty="0" smtClean="0">
                <a:solidFill>
                  <a:schemeClr val="tx1"/>
                </a:solidFill>
                <a:latin typeface="微软雅黑" panose="020B0503020204020204" pitchFamily="34" charset="-122"/>
                <a:ea typeface="微软雅黑" panose="020B0503020204020204" pitchFamily="34" charset="-122"/>
              </a:rPr>
              <a:t>translate(</a:t>
            </a:r>
            <a:r>
              <a:rPr lang="en-US" altLang="zh-CN" sz="2200" dirty="0" err="1" smtClean="0">
                <a:solidFill>
                  <a:schemeClr val="tx1"/>
                </a:solidFill>
                <a:latin typeface="微软雅黑" panose="020B0503020204020204" pitchFamily="34" charset="-122"/>
                <a:ea typeface="微软雅黑" panose="020B0503020204020204" pitchFamily="34" charset="-122"/>
              </a:rPr>
              <a:t>x,y</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形式</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但他和</a:t>
            </a:r>
            <a:r>
              <a:rPr lang="en-US" altLang="zh-CN" sz="2200" dirty="0" err="1" smtClean="0">
                <a:solidFill>
                  <a:schemeClr val="tx1"/>
                </a:solidFill>
                <a:latin typeface="微软雅黑" panose="020B0503020204020204" pitchFamily="34" charset="-122"/>
                <a:ea typeface="微软雅黑" panose="020B0503020204020204" pitchFamily="34" charset="-122"/>
              </a:rPr>
              <a:t>moveTo</a:t>
            </a:r>
            <a:r>
              <a:rPr lang="zh-CN" altLang="en-US" sz="2200" dirty="0" smtClean="0">
                <a:solidFill>
                  <a:schemeClr val="tx1"/>
                </a:solidFill>
                <a:latin typeface="微软雅黑" panose="020B0503020204020204" pitchFamily="34" charset="-122"/>
                <a:ea typeface="微软雅黑" panose="020B0503020204020204" pitchFamily="34" charset="-122"/>
              </a:rPr>
              <a:t>方法毫无相同。当原点变化时，画面的一切都会发生偏移。</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r>
              <a:rPr lang="en-US" altLang="zh-CN" sz="1800" dirty="0" err="1" smtClean="0">
                <a:solidFill>
                  <a:schemeClr val="accent2"/>
                </a:solidFill>
                <a:latin typeface="微软雅黑" panose="020B0503020204020204" pitchFamily="34" charset="-122"/>
                <a:ea typeface="微软雅黑" panose="020B0503020204020204" pitchFamily="34" charset="-122"/>
              </a:rPr>
              <a:t>context.translate</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err="1" smtClean="0">
                <a:solidFill>
                  <a:schemeClr val="accent2"/>
                </a:solidFill>
                <a:latin typeface="微软雅黑" panose="020B0503020204020204" pitchFamily="34" charset="-122"/>
                <a:ea typeface="微软雅黑" panose="020B0503020204020204" pitchFamily="34" charset="-122"/>
              </a:rPr>
              <a:t>x,y</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x:</a:t>
            </a:r>
            <a:r>
              <a:rPr lang="zh-CN" altLang="en-US" sz="1800" dirty="0" smtClean="0">
                <a:solidFill>
                  <a:schemeClr val="accent2"/>
                </a:solidFill>
                <a:latin typeface="微软雅黑" panose="020B0503020204020204" pitchFamily="34" charset="-122"/>
                <a:ea typeface="微软雅黑" panose="020B0503020204020204" pitchFamily="34" charset="-122"/>
              </a:rPr>
              <a:t>坐标原点向</a:t>
            </a:r>
            <a:r>
              <a:rPr lang="en-US" altLang="zh-CN" sz="1800" dirty="0" smtClean="0">
                <a:solidFill>
                  <a:schemeClr val="accent2"/>
                </a:solidFill>
                <a:latin typeface="微软雅黑" panose="020B0503020204020204" pitchFamily="34" charset="-122"/>
                <a:ea typeface="微软雅黑" panose="020B0503020204020204" pitchFamily="34" charset="-122"/>
              </a:rPr>
              <a:t>x</a:t>
            </a:r>
            <a:r>
              <a:rPr lang="zh-CN" altLang="en-US" sz="1800" dirty="0" smtClean="0">
                <a:solidFill>
                  <a:schemeClr val="accent2"/>
                </a:solidFill>
                <a:latin typeface="微软雅黑" panose="020B0503020204020204" pitchFamily="34" charset="-122"/>
                <a:ea typeface="微软雅黑" panose="020B0503020204020204" pitchFamily="34" charset="-122"/>
              </a:rPr>
              <a:t>轴方向平移</a:t>
            </a:r>
            <a:r>
              <a:rPr lang="en-US" altLang="zh-CN" sz="1800" dirty="0" smtClean="0">
                <a:solidFill>
                  <a:schemeClr val="accent2"/>
                </a:solidFill>
                <a:latin typeface="微软雅黑" panose="020B0503020204020204" pitchFamily="34" charset="-122"/>
                <a:ea typeface="微软雅黑" panose="020B0503020204020204" pitchFamily="34" charset="-122"/>
              </a:rPr>
              <a:t>x </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y:</a:t>
            </a:r>
            <a:r>
              <a:rPr lang="zh-CN" altLang="en-US" sz="1800" dirty="0" smtClean="0">
                <a:solidFill>
                  <a:schemeClr val="accent2"/>
                </a:solidFill>
                <a:latin typeface="微软雅黑" panose="020B0503020204020204" pitchFamily="34" charset="-122"/>
                <a:ea typeface="微软雅黑" panose="020B0503020204020204" pitchFamily="34" charset="-122"/>
              </a:rPr>
              <a:t>坐标原点向</a:t>
            </a:r>
            <a:r>
              <a:rPr lang="en-US" altLang="zh-CN" sz="1800" dirty="0" smtClean="0">
                <a:solidFill>
                  <a:schemeClr val="accent2"/>
                </a:solidFill>
                <a:latin typeface="微软雅黑" panose="020B0503020204020204" pitchFamily="34" charset="-122"/>
                <a:ea typeface="微软雅黑" panose="020B0503020204020204" pitchFamily="34" charset="-122"/>
              </a:rPr>
              <a:t>y</a:t>
            </a:r>
            <a:r>
              <a:rPr lang="zh-CN" altLang="en-US" sz="1800" dirty="0" smtClean="0">
                <a:solidFill>
                  <a:schemeClr val="accent2"/>
                </a:solidFill>
                <a:latin typeface="微软雅黑" panose="020B0503020204020204" pitchFamily="34" charset="-122"/>
                <a:ea typeface="微软雅黑" panose="020B0503020204020204" pitchFamily="34" charset="-122"/>
              </a:rPr>
              <a:t>轴方向平移</a:t>
            </a:r>
            <a:r>
              <a:rPr lang="en-US" altLang="zh-CN" sz="1800" dirty="0" smtClean="0">
                <a:solidFill>
                  <a:schemeClr val="accent2"/>
                </a:solidFill>
                <a:latin typeface="微软雅黑" panose="020B0503020204020204" pitchFamily="34" charset="-122"/>
                <a:ea typeface="微软雅黑" panose="020B0503020204020204" pitchFamily="34" charset="-122"/>
              </a:rPr>
              <a:t>y</a:t>
            </a:r>
            <a:endParaRPr lang="zh-CN" altLang="en-US" sz="2200" dirty="0" smtClean="0">
              <a:solidFill>
                <a:schemeClr val="accent2"/>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平移 </a:t>
            </a:r>
            <a:r>
              <a:rPr lang="en-US" altLang="zh-CN" sz="4000" b="1" dirty="0" smtClean="0">
                <a:latin typeface="微软雅黑" panose="020B0503020204020204" pitchFamily="34" charset="-122"/>
                <a:ea typeface="微软雅黑" panose="020B0503020204020204" pitchFamily="34" charset="-122"/>
              </a:rPr>
              <a:t>- translate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context.fillStyle</a:t>
            </a:r>
            <a:r>
              <a:rPr lang="en-US" altLang="zh-CN" sz="1800" dirty="0" smtClean="0">
                <a:solidFill>
                  <a:schemeClr val="accent2"/>
                </a:solidFill>
                <a:latin typeface="微软雅黑" panose="020B0503020204020204" pitchFamily="34" charset="-122"/>
                <a:ea typeface="微软雅黑" panose="020B0503020204020204" pitchFamily="34" charset="-122"/>
              </a:rPr>
              <a:t> = "red";</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绘制起始点、控制点、终点</a:t>
            </a:r>
          </a:p>
          <a:p>
            <a:pPr>
              <a:lnSpc>
                <a:spcPct val="100000"/>
              </a:lnSpc>
            </a:pPr>
            <a:r>
              <a:rPr lang="zh-CN" altLang="en-US"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context.fillRect</a:t>
            </a:r>
            <a:r>
              <a:rPr lang="en-US" altLang="zh-CN" sz="1800" dirty="0" smtClean="0">
                <a:solidFill>
                  <a:schemeClr val="accent2"/>
                </a:solidFill>
                <a:latin typeface="微软雅黑" panose="020B0503020204020204" pitchFamily="34" charset="-122"/>
                <a:ea typeface="微软雅黑" panose="020B0503020204020204" pitchFamily="34" charset="-122"/>
              </a:rPr>
              <a:t>(0, 0, 50, 50);</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平移</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context.translate</a:t>
            </a:r>
            <a:r>
              <a:rPr lang="en-US" altLang="zh-CN" sz="1800" dirty="0" smtClean="0">
                <a:solidFill>
                  <a:schemeClr val="accent2"/>
                </a:solidFill>
                <a:latin typeface="微软雅黑" panose="020B0503020204020204" pitchFamily="34" charset="-122"/>
                <a:ea typeface="微软雅黑" panose="020B0503020204020204" pitchFamily="34" charset="-122"/>
              </a:rPr>
              <a:t>(100, 100);</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context.fillRect</a:t>
            </a:r>
            <a:r>
              <a:rPr lang="en-US" altLang="zh-CN" sz="1800" dirty="0" smtClean="0">
                <a:solidFill>
                  <a:schemeClr val="accent2"/>
                </a:solidFill>
                <a:latin typeface="微软雅黑" panose="020B0503020204020204" pitchFamily="34" charset="-122"/>
                <a:ea typeface="微软雅黑" panose="020B0503020204020204" pitchFamily="34" charset="-122"/>
              </a:rPr>
              <a:t>(0, 0, 50, 50);</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context.translate</a:t>
            </a:r>
            <a:r>
              <a:rPr lang="en-US" altLang="zh-CN" sz="1800" dirty="0" smtClean="0">
                <a:solidFill>
                  <a:schemeClr val="accent2"/>
                </a:solidFill>
                <a:latin typeface="微软雅黑" panose="020B0503020204020204" pitchFamily="34" charset="-122"/>
                <a:ea typeface="微软雅黑" panose="020B0503020204020204" pitchFamily="34" charset="-122"/>
              </a:rPr>
              <a:t>(100</a:t>
            </a:r>
            <a:r>
              <a:rPr lang="en-US" altLang="zh-CN" sz="1800" dirty="0">
                <a:solidFill>
                  <a:schemeClr val="accent2"/>
                </a:solidFill>
                <a:latin typeface="微软雅黑" panose="020B0503020204020204" pitchFamily="34" charset="-122"/>
                <a:ea typeface="微软雅黑" panose="020B0503020204020204" pitchFamily="34" charset="-122"/>
              </a:rPr>
              <a:t>, 100);</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context.fillRect</a:t>
            </a:r>
            <a:r>
              <a:rPr lang="en-US" altLang="zh-CN" sz="1800" dirty="0">
                <a:solidFill>
                  <a:schemeClr val="accent2"/>
                </a:solidFill>
                <a:latin typeface="微软雅黑" panose="020B0503020204020204" pitchFamily="34" charset="-122"/>
                <a:ea typeface="微软雅黑" panose="020B0503020204020204" pitchFamily="34" charset="-122"/>
              </a:rPr>
              <a:t>(0, 0, 50, 50);</a:t>
            </a:r>
            <a:endParaRPr lang="en-US" altLang="zh-CN" sz="1800" dirty="0" smtClean="0">
              <a:solidFill>
                <a:schemeClr val="accent2"/>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3" cstate="print"/>
          <a:srcRect/>
          <a:stretch>
            <a:fillRect/>
          </a:stretch>
        </p:blipFill>
        <p:spPr bwMode="auto">
          <a:xfrm>
            <a:off x="6574155" y="1744980"/>
            <a:ext cx="4895850" cy="4876800"/>
          </a:xfrm>
          <a:prstGeom prst="rect">
            <a:avLst/>
          </a:prstGeom>
          <a:noFill/>
          <a:ln w="9525">
            <a:noFill/>
            <a:miter lim="800000"/>
            <a:headEnd/>
            <a:tailEnd/>
          </a:ln>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HTML5</a:t>
            </a:r>
            <a:r>
              <a:rPr lang="zh-CN" altLang="en-US" sz="4000" b="1" dirty="0">
                <a:latin typeface="微软雅黑" panose="020B0503020204020204" pitchFamily="34" charset="-122"/>
                <a:ea typeface="微软雅黑" panose="020B0503020204020204" pitchFamily="34" charset="-122"/>
              </a:rPr>
              <a:t>的新特性 </a:t>
            </a:r>
            <a:r>
              <a:rPr lang="en-US" altLang="zh-CN" sz="4000" b="1" dirty="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多媒体</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1086521"/>
          </a:xfrm>
        </p:spPr>
        <p:txBody>
          <a:bodyPr>
            <a:noAutofit/>
          </a:bodyPr>
          <a:lstStyle/>
          <a:p>
            <a:pPr indent="457200">
              <a:buNone/>
            </a:pPr>
            <a:r>
              <a:rPr lang="en-US" altLang="zh-CN" sz="2200" dirty="0">
                <a:solidFill>
                  <a:schemeClr val="tx1"/>
                </a:solidFill>
                <a:latin typeface="微软雅黑" panose="020B0503020204020204" pitchFamily="34" charset="-122"/>
                <a:ea typeface="微软雅黑" panose="020B0503020204020204" pitchFamily="34" charset="-122"/>
              </a:rPr>
              <a:t>Audio</a:t>
            </a:r>
            <a:r>
              <a:rPr lang="zh-CN" altLang="en-US" sz="2200" dirty="0">
                <a:solidFill>
                  <a:schemeClr val="tx1"/>
                </a:solidFill>
                <a:latin typeface="微软雅黑" panose="020B0503020204020204" pitchFamily="34" charset="-122"/>
                <a:ea typeface="微软雅黑" panose="020B0503020204020204" pitchFamily="34" charset="-122"/>
              </a:rPr>
              <a:t>和</a:t>
            </a:r>
            <a:r>
              <a:rPr lang="en-US" altLang="zh-CN" sz="2200" dirty="0">
                <a:solidFill>
                  <a:schemeClr val="tx1"/>
                </a:solidFill>
                <a:latin typeface="微软雅黑" panose="020B0503020204020204" pitchFamily="34" charset="-122"/>
                <a:ea typeface="微软雅黑" panose="020B0503020204020204" pitchFamily="34" charset="-122"/>
              </a:rPr>
              <a:t>Video</a:t>
            </a:r>
            <a:r>
              <a:rPr lang="zh-CN" altLang="en-US" sz="2200" dirty="0">
                <a:solidFill>
                  <a:schemeClr val="tx1"/>
                </a:solidFill>
                <a:latin typeface="微软雅黑" panose="020B0503020204020204" pitchFamily="34" charset="-122"/>
                <a:ea typeface="微软雅黑" panose="020B0503020204020204" pitchFamily="34" charset="-122"/>
              </a:rPr>
              <a:t>是首批添加到</a:t>
            </a:r>
            <a:r>
              <a:rPr lang="en-US" altLang="zh-CN" sz="2200" dirty="0">
                <a:solidFill>
                  <a:schemeClr val="tx1"/>
                </a:solidFill>
                <a:latin typeface="微软雅黑" panose="020B0503020204020204" pitchFamily="34" charset="-122"/>
                <a:ea typeface="微软雅黑" panose="020B0503020204020204" pitchFamily="34" charset="-122"/>
              </a:rPr>
              <a:t>HTML</a:t>
            </a:r>
            <a:r>
              <a:rPr lang="zh-CN" altLang="en-US" sz="2200" dirty="0">
                <a:solidFill>
                  <a:schemeClr val="tx1"/>
                </a:solidFill>
                <a:latin typeface="微软雅黑" panose="020B0503020204020204" pitchFamily="34" charset="-122"/>
                <a:ea typeface="微软雅黑" panose="020B0503020204020204" pitchFamily="34" charset="-122"/>
              </a:rPr>
              <a:t>规范中的标签。它们的加入使得我们可以像插入图片一样来处理音频及视频文件</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 name="TextBox 5"/>
          <p:cNvSpPr txBox="1"/>
          <p:nvPr/>
        </p:nvSpPr>
        <p:spPr>
          <a:xfrm>
            <a:off x="1487101" y="2782397"/>
            <a:ext cx="9310611" cy="738664"/>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a:latin typeface="Courier New" pitchFamily="49" charset="0"/>
                <a:cs typeface="Courier New" pitchFamily="49" charset="0"/>
              </a:rPr>
              <a:t>&lt;audio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="sound.mp3" controls&gt;&lt;/audio&gt;</a:t>
            </a: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&lt;video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movie.webm</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autoplay</a:t>
            </a:r>
            <a:r>
              <a:rPr lang="en-US" altLang="zh-CN" sz="1400" dirty="0">
                <a:latin typeface="Courier New" pitchFamily="49" charset="0"/>
                <a:cs typeface="Courier New" pitchFamily="49" charset="0"/>
              </a:rPr>
              <a:t> controls&gt;&lt;/video</a:t>
            </a:r>
            <a:r>
              <a:rPr lang="en-US" altLang="zh-CN" sz="1400" dirty="0" smtClean="0">
                <a:latin typeface="Courier New" pitchFamily="49" charset="0"/>
                <a:cs typeface="Courier New" pitchFamily="49" charset="0"/>
              </a:rPr>
              <a:t>&gt;</a:t>
            </a:r>
            <a:endParaRPr lang="en-US" altLang="zh-CN" sz="1400" dirty="0">
              <a:latin typeface="Courier New" pitchFamily="49" charset="0"/>
              <a:cs typeface="Courier New" pitchFamily="49" charset="0"/>
            </a:endParaRPr>
          </a:p>
        </p:txBody>
      </p:sp>
      <p:pic>
        <p:nvPicPr>
          <p:cNvPr id="6" name="Picture 1" descr="Screen Clipping"/>
          <p:cNvPicPr>
            <a:picLocks noChangeAspect="1"/>
          </p:cNvPicPr>
          <p:nvPr/>
        </p:nvPicPr>
        <p:blipFill rotWithShape="1">
          <a:blip r:embed="rId2" cstate="print">
            <a:extLst>
              <a:ext uri="{28A0092B-C50C-407E-A947-70E740481C1C}">
                <a14:useLocalDpi xmlns:a14="http://schemas.microsoft.com/office/drawing/2010/main" xmlns="" val="0"/>
              </a:ext>
            </a:extLst>
          </a:blip>
          <a:srcRect l="1714" t="1457" r="1311" b="2103"/>
          <a:stretch/>
        </p:blipFill>
        <p:spPr>
          <a:xfrm>
            <a:off x="652030" y="3857626"/>
            <a:ext cx="3514725" cy="2177522"/>
          </a:xfrm>
          <a:prstGeom prst="rect">
            <a:avLst/>
          </a:prstGeom>
        </p:spPr>
      </p:pic>
      <p:pic>
        <p:nvPicPr>
          <p:cNvPr id="7" name="Picture 7" descr="Screen Clipping"/>
          <p:cNvPicPr>
            <a:picLocks noChangeAspect="1"/>
          </p:cNvPicPr>
          <p:nvPr/>
        </p:nvPicPr>
        <p:blipFill rotWithShape="1">
          <a:blip r:embed="rId2" cstate="print">
            <a:extLst>
              <a:ext uri="{28A0092B-C50C-407E-A947-70E740481C1C}">
                <a14:useLocalDpi xmlns:a14="http://schemas.microsoft.com/office/drawing/2010/main" xmlns="" val="0"/>
              </a:ext>
            </a:extLst>
          </a:blip>
          <a:srcRect l="1714" t="88512" r="18045" b="1779"/>
          <a:stretch/>
        </p:blipFill>
        <p:spPr>
          <a:xfrm>
            <a:off x="4972050" y="4803511"/>
            <a:ext cx="3790950" cy="285751"/>
          </a:xfrm>
          <a:prstGeom prst="rect">
            <a:avLst/>
          </a:prstGeom>
        </p:spPr>
      </p:pic>
    </p:spTree>
    <p:extLst>
      <p:ext uri="{BB962C8B-B14F-4D97-AF65-F5344CB8AC3E}">
        <p14:creationId xmlns:p14="http://schemas.microsoft.com/office/powerpoint/2010/main" xmlns="" val="1633732898"/>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缩放 </a:t>
            </a:r>
            <a:r>
              <a:rPr lang="en-US" altLang="zh-CN" sz="4000" b="1" dirty="0" smtClean="0">
                <a:latin typeface="微软雅黑" panose="020B0503020204020204" pitchFamily="34" charset="-122"/>
                <a:ea typeface="微软雅黑" panose="020B0503020204020204" pitchFamily="34" charset="-122"/>
              </a:rPr>
              <a:t>- scale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缩放是很容易理解的概念，但在</a:t>
            </a:r>
            <a:r>
              <a:rPr lang="en-US" altLang="zh-CN" sz="2200" dirty="0" smtClean="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中缩放要记住：缩放是基于“原点”进行的。</a:t>
            </a:r>
            <a:r>
              <a:rPr lang="en-US" altLang="zh-CN" sz="2200" dirty="0" smtClean="0">
                <a:solidFill>
                  <a:schemeClr val="tx1"/>
                </a:solidFill>
                <a:latin typeface="微软雅黑" panose="020B0503020204020204" pitchFamily="34" charset="-122"/>
                <a:ea typeface="微软雅黑" panose="020B0503020204020204" pitchFamily="34" charset="-122"/>
              </a:rPr>
              <a:t>scale</a:t>
            </a:r>
            <a:r>
              <a:rPr lang="zh-CN" altLang="en-US" sz="2200" dirty="0" smtClean="0">
                <a:solidFill>
                  <a:schemeClr val="tx1"/>
                </a:solidFill>
                <a:latin typeface="微软雅黑" panose="020B0503020204020204" pitchFamily="34" charset="-122"/>
                <a:ea typeface="微软雅黑" panose="020B0503020204020204" pitchFamily="34" charset="-122"/>
              </a:rPr>
              <a:t>也经常与</a:t>
            </a:r>
            <a:r>
              <a:rPr lang="en-US" altLang="zh-CN" sz="2200" dirty="0" smtClean="0">
                <a:solidFill>
                  <a:schemeClr val="tx1"/>
                </a:solidFill>
                <a:latin typeface="微软雅黑" panose="020B0503020204020204" pitchFamily="34" charset="-122"/>
                <a:ea typeface="微软雅黑" panose="020B0503020204020204" pitchFamily="34" charset="-122"/>
              </a:rPr>
              <a:t>translate</a:t>
            </a:r>
            <a:r>
              <a:rPr lang="zh-CN" altLang="en-US" sz="2200" dirty="0" smtClean="0">
                <a:solidFill>
                  <a:schemeClr val="tx1"/>
                </a:solidFill>
                <a:latin typeface="微软雅黑" panose="020B0503020204020204" pitchFamily="34" charset="-122"/>
                <a:ea typeface="微软雅黑" panose="020B0503020204020204" pitchFamily="34" charset="-122"/>
              </a:rPr>
              <a:t>搭配使用。</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2200" dirty="0" smtClean="0">
                <a:solidFill>
                  <a:schemeClr val="tx1"/>
                </a:solidFill>
                <a:latin typeface="微软雅黑" panose="020B0503020204020204" pitchFamily="34" charset="-122"/>
                <a:ea typeface="微软雅黑" panose="020B0503020204020204" pitchFamily="34" charset="-122"/>
              </a:rPr>
              <a:t>scale</a:t>
            </a:r>
            <a:r>
              <a:rPr lang="zh-CN" altLang="en-US" sz="2200" dirty="0" smtClean="0">
                <a:solidFill>
                  <a:schemeClr val="tx1"/>
                </a:solidFill>
                <a:latin typeface="微软雅黑" panose="020B0503020204020204" pitchFamily="34" charset="-122"/>
                <a:ea typeface="微软雅黑" panose="020B0503020204020204" pitchFamily="34" charset="-122"/>
              </a:rPr>
              <a:t>接受两个参数，依次是水平方向的缩放和垂直方向的缩放。参数可以是小数，如果小于</a:t>
            </a:r>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就是缩小，大于</a:t>
            </a:r>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则是放大</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等于</a:t>
            </a:r>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则什么都不做。</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1800" dirty="0" err="1" smtClean="0">
                <a:solidFill>
                  <a:schemeClr val="accent2"/>
                </a:solidFill>
                <a:latin typeface="微软雅黑" panose="020B0503020204020204" pitchFamily="34" charset="-122"/>
                <a:ea typeface="微软雅黑" panose="020B0503020204020204" pitchFamily="34" charset="-122"/>
              </a:rPr>
              <a:t>context.scale</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err="1" smtClean="0">
                <a:solidFill>
                  <a:schemeClr val="accent2"/>
                </a:solidFill>
                <a:latin typeface="微软雅黑" panose="020B0503020204020204" pitchFamily="34" charset="-122"/>
                <a:ea typeface="微软雅黑" panose="020B0503020204020204" pitchFamily="34" charset="-122"/>
              </a:rPr>
              <a:t>x,y</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x:x</a:t>
            </a:r>
            <a:r>
              <a:rPr lang="zh-CN" altLang="en-US" sz="1800" dirty="0" smtClean="0">
                <a:solidFill>
                  <a:schemeClr val="accent2"/>
                </a:solidFill>
                <a:latin typeface="微软雅黑" panose="020B0503020204020204" pitchFamily="34" charset="-122"/>
                <a:ea typeface="微软雅黑" panose="020B0503020204020204" pitchFamily="34" charset="-122"/>
              </a:rPr>
              <a:t>坐标轴按</a:t>
            </a:r>
            <a:r>
              <a:rPr lang="en-US" altLang="zh-CN" sz="1800" dirty="0" smtClean="0">
                <a:solidFill>
                  <a:schemeClr val="accent2"/>
                </a:solidFill>
                <a:latin typeface="微软雅黑" panose="020B0503020204020204" pitchFamily="34" charset="-122"/>
                <a:ea typeface="微软雅黑" panose="020B0503020204020204" pitchFamily="34" charset="-122"/>
              </a:rPr>
              <a:t>x</a:t>
            </a:r>
            <a:r>
              <a:rPr lang="zh-CN" altLang="en-US" sz="1800" dirty="0" smtClean="0">
                <a:solidFill>
                  <a:schemeClr val="accent2"/>
                </a:solidFill>
                <a:latin typeface="微软雅黑" panose="020B0503020204020204" pitchFamily="34" charset="-122"/>
                <a:ea typeface="微软雅黑" panose="020B0503020204020204" pitchFamily="34" charset="-122"/>
              </a:rPr>
              <a:t>比例缩放</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y:y</a:t>
            </a:r>
            <a:r>
              <a:rPr lang="zh-CN" altLang="en-US" sz="1800" dirty="0" smtClean="0">
                <a:solidFill>
                  <a:schemeClr val="accent2"/>
                </a:solidFill>
                <a:latin typeface="微软雅黑" panose="020B0503020204020204" pitchFamily="34" charset="-122"/>
                <a:ea typeface="微软雅黑" panose="020B0503020204020204" pitchFamily="34" charset="-122"/>
              </a:rPr>
              <a:t>坐标轴按</a:t>
            </a:r>
            <a:r>
              <a:rPr lang="en-US" altLang="zh-CN" sz="1800" dirty="0" smtClean="0">
                <a:solidFill>
                  <a:schemeClr val="accent2"/>
                </a:solidFill>
                <a:latin typeface="微软雅黑" panose="020B0503020204020204" pitchFamily="34" charset="-122"/>
                <a:ea typeface="微软雅黑" panose="020B0503020204020204" pitchFamily="34" charset="-122"/>
              </a:rPr>
              <a:t>y</a:t>
            </a:r>
            <a:r>
              <a:rPr lang="zh-CN" altLang="en-US" sz="1800" dirty="0" smtClean="0">
                <a:solidFill>
                  <a:schemeClr val="accent2"/>
                </a:solidFill>
                <a:latin typeface="微软雅黑" panose="020B0503020204020204" pitchFamily="34" charset="-122"/>
                <a:ea typeface="微软雅黑" panose="020B0503020204020204" pitchFamily="34" charset="-122"/>
              </a:rPr>
              <a:t>比例缩放</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缩放 </a:t>
            </a:r>
            <a:r>
              <a:rPr lang="en-US" altLang="zh-CN" sz="4000" b="1" dirty="0" smtClean="0">
                <a:latin typeface="微软雅黑" panose="020B0503020204020204" pitchFamily="34" charset="-122"/>
                <a:ea typeface="微软雅黑" panose="020B0503020204020204" pitchFamily="34" charset="-122"/>
              </a:rPr>
              <a:t>- scale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context.fillStyle</a:t>
            </a:r>
            <a:r>
              <a:rPr lang="en-US" altLang="zh-CN" sz="1800" dirty="0" smtClean="0">
                <a:solidFill>
                  <a:schemeClr val="accent2"/>
                </a:solidFill>
                <a:latin typeface="微软雅黑" panose="020B0503020204020204" pitchFamily="34" charset="-122"/>
                <a:ea typeface="微软雅黑" panose="020B0503020204020204" pitchFamily="34" charset="-122"/>
              </a:rPr>
              <a:t> = "red";</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绘制起始点、控制点、终点</a:t>
            </a:r>
          </a:p>
          <a:p>
            <a:pPr>
              <a:lnSpc>
                <a:spcPct val="100000"/>
              </a:lnSpc>
            </a:pPr>
            <a:r>
              <a:rPr lang="zh-CN" altLang="en-US"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context.fillRect</a:t>
            </a:r>
            <a:r>
              <a:rPr lang="en-US" altLang="zh-CN" sz="1800" dirty="0" smtClean="0">
                <a:solidFill>
                  <a:schemeClr val="accent2"/>
                </a:solidFill>
                <a:latin typeface="微软雅黑" panose="020B0503020204020204" pitchFamily="34" charset="-122"/>
                <a:ea typeface="微软雅黑" panose="020B0503020204020204" pitchFamily="34" charset="-122"/>
              </a:rPr>
              <a:t>(0, 0, 50, 50);</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平移</a:t>
            </a:r>
          </a:p>
          <a:p>
            <a:pPr>
              <a:lnSpc>
                <a:spcPct val="100000"/>
              </a:lnSpc>
            </a:pPr>
            <a:r>
              <a:rPr lang="zh-CN" altLang="en-US"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context.translate</a:t>
            </a:r>
            <a:r>
              <a:rPr lang="en-US" altLang="zh-CN" sz="1800" dirty="0" smtClean="0">
                <a:solidFill>
                  <a:schemeClr val="accent2"/>
                </a:solidFill>
                <a:latin typeface="微软雅黑" panose="020B0503020204020204" pitchFamily="34" charset="-122"/>
                <a:ea typeface="微软雅黑" panose="020B0503020204020204" pitchFamily="34" charset="-122"/>
              </a:rPr>
              <a:t>(100, 100); </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context.scale</a:t>
            </a:r>
            <a:r>
              <a:rPr lang="en-US" altLang="zh-CN" sz="1800" dirty="0" smtClean="0">
                <a:solidFill>
                  <a:schemeClr val="accent2"/>
                </a:solidFill>
                <a:latin typeface="微软雅黑" panose="020B0503020204020204" pitchFamily="34" charset="-122"/>
                <a:ea typeface="微软雅黑" panose="020B0503020204020204" pitchFamily="34" charset="-122"/>
              </a:rPr>
              <a:t>(1, 2); </a:t>
            </a:r>
            <a:r>
              <a:rPr lang="en-US" altLang="zh-CN" sz="1800" dirty="0" smtClean="0">
                <a:solidFill>
                  <a:srgbClr val="FF0000"/>
                </a:solidFill>
                <a:latin typeface="微软雅黑" panose="020B0503020204020204" pitchFamily="34" charset="-122"/>
                <a:ea typeface="微软雅黑" panose="020B0503020204020204" pitchFamily="34" charset="-122"/>
              </a:rPr>
              <a:t>//x</a:t>
            </a:r>
            <a:r>
              <a:rPr lang="zh-CN" altLang="en-US" sz="1800" dirty="0" smtClean="0">
                <a:solidFill>
                  <a:srgbClr val="FF0000"/>
                </a:solidFill>
                <a:latin typeface="微软雅黑" panose="020B0503020204020204" pitchFamily="34" charset="-122"/>
                <a:ea typeface="微软雅黑" panose="020B0503020204020204" pitchFamily="34" charset="-122"/>
              </a:rPr>
              <a:t>坐标不缩放，</a:t>
            </a:r>
            <a:r>
              <a:rPr lang="en-US" altLang="zh-CN" sz="1800" dirty="0" smtClean="0">
                <a:solidFill>
                  <a:srgbClr val="FF0000"/>
                </a:solidFill>
                <a:latin typeface="微软雅黑" panose="020B0503020204020204" pitchFamily="34" charset="-122"/>
                <a:ea typeface="微软雅黑" panose="020B0503020204020204" pitchFamily="34" charset="-122"/>
              </a:rPr>
              <a:t>y</a:t>
            </a:r>
            <a:r>
              <a:rPr lang="zh-CN" altLang="en-US" sz="1800" dirty="0" smtClean="0">
                <a:solidFill>
                  <a:srgbClr val="FF0000"/>
                </a:solidFill>
                <a:latin typeface="微软雅黑" panose="020B0503020204020204" pitchFamily="34" charset="-122"/>
                <a:ea typeface="微软雅黑" panose="020B0503020204020204" pitchFamily="34" charset="-122"/>
              </a:rPr>
              <a:t>坐标变成</a:t>
            </a:r>
            <a:r>
              <a:rPr lang="en-US" altLang="zh-CN" sz="1800" dirty="0" smtClean="0">
                <a:solidFill>
                  <a:srgbClr val="FF0000"/>
                </a:solidFill>
                <a:latin typeface="微软雅黑" panose="020B0503020204020204" pitchFamily="34" charset="-122"/>
                <a:ea typeface="微软雅黑" panose="020B0503020204020204" pitchFamily="34" charset="-122"/>
              </a:rPr>
              <a:t>2</a:t>
            </a:r>
            <a:r>
              <a:rPr lang="zh-CN" altLang="en-US" sz="1800" dirty="0" smtClean="0">
                <a:solidFill>
                  <a:srgbClr val="FF0000"/>
                </a:solidFill>
                <a:latin typeface="微软雅黑" panose="020B0503020204020204" pitchFamily="34" charset="-122"/>
                <a:ea typeface="微软雅黑" panose="020B0503020204020204" pitchFamily="34" charset="-122"/>
              </a:rPr>
              <a:t>倍</a:t>
            </a:r>
          </a:p>
          <a:p>
            <a:pPr>
              <a:lnSpc>
                <a:spcPct val="100000"/>
              </a:lnSpc>
            </a:pPr>
            <a:r>
              <a:rPr lang="zh-CN" altLang="en-US"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context.fillRect</a:t>
            </a:r>
            <a:r>
              <a:rPr lang="en-US" altLang="zh-CN" sz="1800" dirty="0" smtClean="0">
                <a:solidFill>
                  <a:schemeClr val="accent2"/>
                </a:solidFill>
                <a:latin typeface="微软雅黑" panose="020B0503020204020204" pitchFamily="34" charset="-122"/>
                <a:ea typeface="微软雅黑" panose="020B0503020204020204" pitchFamily="34" charset="-122"/>
              </a:rPr>
              <a:t>(0, 0, 50, 50);</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3" cstate="print"/>
          <a:srcRect/>
          <a:stretch>
            <a:fillRect/>
          </a:stretch>
        </p:blipFill>
        <p:spPr bwMode="auto">
          <a:xfrm>
            <a:off x="6738938" y="1547813"/>
            <a:ext cx="4886325" cy="4905375"/>
          </a:xfrm>
          <a:prstGeom prst="rect">
            <a:avLst/>
          </a:prstGeom>
          <a:noFill/>
          <a:ln w="9525">
            <a:noFill/>
            <a:miter lim="800000"/>
            <a:headEnd/>
            <a:tailEnd/>
          </a:ln>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旋转 </a:t>
            </a:r>
            <a:r>
              <a:rPr lang="en-US" altLang="zh-CN" sz="4000" b="1" dirty="0" smtClean="0">
                <a:latin typeface="微软雅黑" panose="020B0503020204020204" pitchFamily="34" charset="-122"/>
                <a:ea typeface="微软雅黑" panose="020B0503020204020204" pitchFamily="34" charset="-122"/>
              </a:rPr>
              <a:t>- rotate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旋转也是一个很好理解的概念，而且旋转也是基于原点进行的。</a:t>
            </a:r>
          </a:p>
          <a:p>
            <a:r>
              <a:rPr lang="en-US" altLang="zh-CN" sz="2200" dirty="0" smtClean="0">
                <a:solidFill>
                  <a:schemeClr val="tx1"/>
                </a:solidFill>
                <a:latin typeface="微软雅黑" panose="020B0503020204020204" pitchFamily="34" charset="-122"/>
                <a:ea typeface="微软雅黑" panose="020B0503020204020204" pitchFamily="34" charset="-122"/>
              </a:rPr>
              <a:t>rotate</a:t>
            </a:r>
            <a:r>
              <a:rPr lang="zh-CN" altLang="en-US" sz="2200" dirty="0" smtClean="0">
                <a:solidFill>
                  <a:schemeClr val="tx1"/>
                </a:solidFill>
                <a:latin typeface="微软雅黑" panose="020B0503020204020204" pitchFamily="34" charset="-122"/>
                <a:ea typeface="微软雅黑" panose="020B0503020204020204" pitchFamily="34" charset="-122"/>
              </a:rPr>
              <a:t>接受一个表示度数的参数</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而且是 弧度 。</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1800" dirty="0" err="1" smtClean="0">
                <a:solidFill>
                  <a:schemeClr val="accent2"/>
                </a:solidFill>
                <a:latin typeface="微软雅黑" panose="020B0503020204020204" pitchFamily="34" charset="-122"/>
                <a:ea typeface="微软雅黑" panose="020B0503020204020204" pitchFamily="34" charset="-122"/>
              </a:rPr>
              <a:t>context.rotate</a:t>
            </a:r>
            <a:r>
              <a:rPr lang="en-US" altLang="zh-CN" sz="1800" dirty="0" smtClean="0">
                <a:solidFill>
                  <a:schemeClr val="accent2"/>
                </a:solidFill>
                <a:latin typeface="微软雅黑" panose="020B0503020204020204" pitchFamily="34" charset="-122"/>
                <a:ea typeface="微软雅黑" panose="020B0503020204020204" pitchFamily="34" charset="-122"/>
              </a:rPr>
              <a:t>(angle)</a:t>
            </a:r>
          </a:p>
          <a:p>
            <a:r>
              <a:rPr lang="en-US" altLang="zh-CN" sz="1800" dirty="0" smtClean="0">
                <a:solidFill>
                  <a:schemeClr val="accent2"/>
                </a:solidFill>
                <a:latin typeface="微软雅黑" panose="020B0503020204020204" pitchFamily="34" charset="-122"/>
                <a:ea typeface="微软雅黑" panose="020B0503020204020204" pitchFamily="34" charset="-122"/>
              </a:rPr>
              <a:t> angle:</a:t>
            </a:r>
            <a:r>
              <a:rPr lang="zh-CN" altLang="en-US" sz="1800" dirty="0" smtClean="0">
                <a:solidFill>
                  <a:schemeClr val="accent2"/>
                </a:solidFill>
                <a:latin typeface="微软雅黑" panose="020B0503020204020204" pitchFamily="34" charset="-122"/>
                <a:ea typeface="微软雅黑" panose="020B0503020204020204" pitchFamily="34" charset="-122"/>
              </a:rPr>
              <a:t>坐标轴旋转</a:t>
            </a:r>
            <a:r>
              <a:rPr lang="en-US" altLang="zh-CN" sz="1800" dirty="0" smtClean="0">
                <a:solidFill>
                  <a:schemeClr val="accent2"/>
                </a:solidFill>
                <a:latin typeface="微软雅黑" panose="020B0503020204020204" pitchFamily="34" charset="-122"/>
                <a:ea typeface="微软雅黑" panose="020B0503020204020204" pitchFamily="34" charset="-122"/>
              </a:rPr>
              <a:t>x</a:t>
            </a:r>
            <a:r>
              <a:rPr lang="zh-CN" altLang="en-US" sz="1800" dirty="0" smtClean="0">
                <a:solidFill>
                  <a:schemeClr val="accent2"/>
                </a:solidFill>
                <a:latin typeface="微软雅黑" panose="020B0503020204020204" pitchFamily="34" charset="-122"/>
                <a:ea typeface="微软雅黑" panose="020B0503020204020204" pitchFamily="34" charset="-122"/>
              </a:rPr>
              <a:t>角度（角度变化模型和画圆的模型一样）</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旋转 </a:t>
            </a:r>
            <a:r>
              <a:rPr lang="en-US" altLang="zh-CN" sz="4000" b="1" dirty="0" smtClean="0">
                <a:latin typeface="微软雅黑" panose="020B0503020204020204" pitchFamily="34" charset="-122"/>
                <a:ea typeface="微软雅黑" panose="020B0503020204020204" pitchFamily="34" charset="-122"/>
              </a:rPr>
              <a:t>- rotate</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context.fillStyle</a:t>
            </a:r>
            <a:r>
              <a:rPr lang="en-US" altLang="zh-CN" sz="1800" dirty="0" smtClean="0">
                <a:solidFill>
                  <a:schemeClr val="accent2"/>
                </a:solidFill>
                <a:latin typeface="微软雅黑" panose="020B0503020204020204" pitchFamily="34" charset="-122"/>
                <a:ea typeface="微软雅黑" panose="020B0503020204020204" pitchFamily="34" charset="-122"/>
              </a:rPr>
              <a:t> = "red";</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绘制起始点、控制点、终点</a:t>
            </a:r>
          </a:p>
          <a:p>
            <a:pPr>
              <a:lnSpc>
                <a:spcPct val="100000"/>
              </a:lnSpc>
            </a:pPr>
            <a:r>
              <a:rPr lang="zh-CN" altLang="en-US"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context.fillRect</a:t>
            </a:r>
            <a:r>
              <a:rPr lang="en-US" altLang="zh-CN" sz="1800" dirty="0" smtClean="0">
                <a:solidFill>
                  <a:schemeClr val="accent2"/>
                </a:solidFill>
                <a:latin typeface="微软雅黑" panose="020B0503020204020204" pitchFamily="34" charset="-122"/>
                <a:ea typeface="微软雅黑" panose="020B0503020204020204" pitchFamily="34" charset="-122"/>
              </a:rPr>
              <a:t>(0, 0, 50, 50);</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平移</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a:lnSpc>
                <a:spcPct val="100000"/>
              </a:lnSpc>
            </a:pPr>
            <a:r>
              <a:rPr lang="zh-CN" altLang="en-US"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context.translate</a:t>
            </a:r>
            <a:r>
              <a:rPr lang="en-US" altLang="zh-CN" sz="1800" dirty="0" smtClean="0">
                <a:solidFill>
                  <a:schemeClr val="accent2"/>
                </a:solidFill>
                <a:latin typeface="微软雅黑" panose="020B0503020204020204" pitchFamily="34" charset="-122"/>
                <a:ea typeface="微软雅黑" panose="020B0503020204020204" pitchFamily="34" charset="-122"/>
              </a:rPr>
              <a:t>(100, 100);</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            //</a:t>
            </a:r>
            <a:r>
              <a:rPr lang="zh-CN" altLang="en-US" sz="1800" dirty="0" smtClean="0">
                <a:solidFill>
                  <a:srgbClr val="FF0000"/>
                </a:solidFill>
                <a:latin typeface="微软雅黑" panose="020B0503020204020204" pitchFamily="34" charset="-122"/>
                <a:ea typeface="微软雅黑" panose="020B0503020204020204" pitchFamily="34" charset="-122"/>
              </a:rPr>
              <a:t>旋转</a:t>
            </a:r>
            <a:r>
              <a:rPr lang="en-US" altLang="zh-CN" sz="1800" dirty="0" smtClean="0">
                <a:solidFill>
                  <a:srgbClr val="FF0000"/>
                </a:solidFill>
                <a:latin typeface="微软雅黑" panose="020B0503020204020204" pitchFamily="34" charset="-122"/>
                <a:ea typeface="微软雅黑" panose="020B0503020204020204" pitchFamily="34" charset="-122"/>
              </a:rPr>
              <a:t>45</a:t>
            </a:r>
            <a:r>
              <a:rPr lang="zh-CN" altLang="en-US" sz="1800" dirty="0" smtClean="0">
                <a:solidFill>
                  <a:srgbClr val="FF0000"/>
                </a:solidFill>
                <a:latin typeface="微软雅黑" panose="020B0503020204020204" pitchFamily="34" charset="-122"/>
                <a:ea typeface="微软雅黑" panose="020B0503020204020204" pitchFamily="34" charset="-122"/>
              </a:rPr>
              <a:t>度，默认是顺时针</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context.rotate</a:t>
            </a:r>
            <a:r>
              <a:rPr lang="en-US" altLang="zh-CN" sz="1800" dirty="0" smtClean="0">
                <a:solidFill>
                  <a:schemeClr val="accent2"/>
                </a:solidFill>
                <a:latin typeface="微软雅黑" panose="020B0503020204020204" pitchFamily="34" charset="-122"/>
                <a:ea typeface="微软雅黑" panose="020B0503020204020204" pitchFamily="34" charset="-122"/>
              </a:rPr>
              <a:t>(</a:t>
            </a:r>
            <a:r>
              <a:rPr lang="en-US" altLang="zh-CN" sz="1800" dirty="0" err="1" smtClean="0">
                <a:solidFill>
                  <a:schemeClr val="accent2"/>
                </a:solidFill>
                <a:latin typeface="微软雅黑" panose="020B0503020204020204" pitchFamily="34" charset="-122"/>
                <a:ea typeface="微软雅黑" panose="020B0503020204020204" pitchFamily="34" charset="-122"/>
              </a:rPr>
              <a:t>Math.PI</a:t>
            </a:r>
            <a:r>
              <a:rPr lang="en-US" altLang="zh-CN" sz="1800" dirty="0" smtClean="0">
                <a:solidFill>
                  <a:schemeClr val="accent2"/>
                </a:solidFill>
                <a:latin typeface="微软雅黑" panose="020B0503020204020204" pitchFamily="34" charset="-122"/>
                <a:ea typeface="微软雅黑" panose="020B0503020204020204" pitchFamily="34" charset="-122"/>
              </a:rPr>
              <a:t> / 4);</a:t>
            </a: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context.fillRect</a:t>
            </a:r>
            <a:r>
              <a:rPr lang="en-US" altLang="zh-CN" sz="1800" dirty="0" smtClean="0">
                <a:solidFill>
                  <a:schemeClr val="accent2"/>
                </a:solidFill>
                <a:latin typeface="微软雅黑" panose="020B0503020204020204" pitchFamily="34" charset="-122"/>
                <a:ea typeface="微软雅黑" panose="020B0503020204020204" pitchFamily="34" charset="-122"/>
              </a:rPr>
              <a:t>(0, 0, 50, 50);</a:t>
            </a:r>
          </a:p>
        </p:txBody>
      </p:sp>
      <p:pic>
        <p:nvPicPr>
          <p:cNvPr id="9218" name="Picture 2"/>
          <p:cNvPicPr>
            <a:picLocks noChangeAspect="1" noChangeArrowheads="1"/>
          </p:cNvPicPr>
          <p:nvPr/>
        </p:nvPicPr>
        <p:blipFill>
          <a:blip r:embed="rId3" cstate="print"/>
          <a:srcRect/>
          <a:stretch>
            <a:fillRect/>
          </a:stretch>
        </p:blipFill>
        <p:spPr bwMode="auto">
          <a:xfrm>
            <a:off x="5968365" y="1640205"/>
            <a:ext cx="4895850" cy="4886325"/>
          </a:xfrm>
          <a:prstGeom prst="rect">
            <a:avLst/>
          </a:prstGeom>
          <a:noFill/>
          <a:ln w="9525">
            <a:noFill/>
            <a:miter lim="800000"/>
            <a:headEnd/>
            <a:tailEnd/>
          </a:ln>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课后作业</a:t>
            </a:r>
            <a:endParaRPr lang="zh-CN" altLang="en-US" sz="4000" b="1" dirty="0">
              <a:latin typeface="微软雅黑" panose="020B0503020204020204" pitchFamily="34" charset="-122"/>
              <a:ea typeface="微软雅黑" panose="020B0503020204020204" pitchFamily="34" charset="-122"/>
            </a:endParaRPr>
          </a:p>
        </p:txBody>
      </p:sp>
      <p:sp>
        <p:nvSpPr>
          <p:cNvPr id="5" name="TextBox 3"/>
          <p:cNvSpPr txBox="1"/>
          <p:nvPr/>
        </p:nvSpPr>
        <p:spPr>
          <a:xfrm>
            <a:off x="610171" y="1454649"/>
            <a:ext cx="10957715" cy="4154984"/>
          </a:xfrm>
          <a:prstGeom prst="rect">
            <a:avLst/>
          </a:prstGeom>
          <a:noFill/>
        </p:spPr>
        <p:txBody>
          <a:bodyPr wrap="square" rtlCol="0">
            <a:spAutoFit/>
          </a:bodyPr>
          <a:lstStyle/>
          <a:p>
            <a:pPr marL="457200" indent="-457200">
              <a:lnSpc>
                <a:spcPct val="200000"/>
              </a:lnSpc>
              <a:buAutoNum type="arabicPeriod"/>
            </a:pPr>
            <a:r>
              <a:rPr lang="zh-CN" altLang="en-US" sz="2200" dirty="0" smtClean="0">
                <a:latin typeface="微软雅黑" panose="020B0503020204020204" pitchFamily="34" charset="-122"/>
                <a:ea typeface="微软雅黑" panose="020B0503020204020204" pitchFamily="34" charset="-122"/>
              </a:rPr>
              <a:t>绘制右侧的饼状图：</a:t>
            </a:r>
            <a:endParaRPr lang="en-US" altLang="zh-CN" sz="2200" dirty="0" smtClean="0">
              <a:latin typeface="微软雅黑" panose="020B0503020204020204" pitchFamily="34" charset="-122"/>
              <a:ea typeface="微软雅黑" panose="020B0503020204020204" pitchFamily="34" charset="-122"/>
            </a:endParaRPr>
          </a:p>
          <a:p>
            <a:pPr marL="457200" indent="-457200">
              <a:lnSpc>
                <a:spcPct val="200000"/>
              </a:lnSpc>
              <a:buAutoNum type="arabicPeriod"/>
            </a:pPr>
            <a:endParaRPr lang="en-US" altLang="zh-CN" sz="2200" dirty="0">
              <a:latin typeface="微软雅黑" panose="020B0503020204020204" pitchFamily="34" charset="-122"/>
              <a:ea typeface="微软雅黑" panose="020B0503020204020204" pitchFamily="34" charset="-122"/>
            </a:endParaRPr>
          </a:p>
          <a:p>
            <a:pPr marL="457200" indent="-457200">
              <a:lnSpc>
                <a:spcPct val="200000"/>
              </a:lnSpc>
              <a:buAutoNum type="arabicPeriod"/>
            </a:pPr>
            <a:endParaRPr lang="en-US" altLang="zh-CN" sz="2200" dirty="0" smtClean="0">
              <a:latin typeface="微软雅黑" panose="020B0503020204020204" pitchFamily="34" charset="-122"/>
              <a:ea typeface="微软雅黑" panose="020B0503020204020204" pitchFamily="34" charset="-122"/>
            </a:endParaRPr>
          </a:p>
          <a:p>
            <a:pPr marL="457200" indent="-457200">
              <a:lnSpc>
                <a:spcPct val="200000"/>
              </a:lnSpc>
              <a:buAutoNum type="arabicPeriod"/>
            </a:pPr>
            <a:endParaRPr lang="en-US" altLang="zh-CN" sz="2200" dirty="0">
              <a:latin typeface="微软雅黑" panose="020B0503020204020204" pitchFamily="34" charset="-122"/>
              <a:ea typeface="微软雅黑" panose="020B0503020204020204" pitchFamily="34" charset="-122"/>
            </a:endParaRPr>
          </a:p>
          <a:p>
            <a:pPr marL="457200" indent="-457200">
              <a:lnSpc>
                <a:spcPct val="200000"/>
              </a:lnSpc>
              <a:buAutoNum type="arabicPeriod"/>
            </a:pPr>
            <a:endParaRPr lang="en-US" altLang="zh-CN" sz="2200" dirty="0" smtClean="0">
              <a:latin typeface="微软雅黑" panose="020B0503020204020204" pitchFamily="34" charset="-122"/>
              <a:ea typeface="微软雅黑" panose="020B0503020204020204" pitchFamily="34" charset="-122"/>
            </a:endParaRPr>
          </a:p>
          <a:p>
            <a:pPr marL="457200" indent="-457200">
              <a:lnSpc>
                <a:spcPct val="200000"/>
              </a:lnSpc>
              <a:buAutoNum type="arabicPeriod"/>
            </a:pPr>
            <a:r>
              <a:rPr lang="zh-CN" altLang="en-US" sz="2200" dirty="0" smtClean="0">
                <a:latin typeface="微软雅黑" panose="020B0503020204020204" pitchFamily="34" charset="-122"/>
                <a:ea typeface="微软雅黑" panose="020B0503020204020204" pitchFamily="34" charset="-122"/>
              </a:rPr>
              <a:t>用贝塞尔曲线画出右侧气泡框：</a:t>
            </a:r>
            <a:endParaRPr lang="en-US" altLang="zh-CN" sz="22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66124" y="1427667"/>
            <a:ext cx="4953000" cy="344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31985" y="5027623"/>
            <a:ext cx="124777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32170988"/>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5. </a:t>
            </a:r>
            <a:r>
              <a:rPr lang="zh-CN" altLang="en-US" sz="4000" b="1" dirty="0" smtClean="0">
                <a:latin typeface="微软雅黑" panose="020B0503020204020204" pitchFamily="34" charset="-122"/>
                <a:ea typeface="微软雅黑" panose="020B0503020204020204" pitchFamily="34" charset="-122"/>
              </a:rPr>
              <a:t>图形组合</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剪切</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图形组合就是两个图形相互叠加了图形的表现形式</a:t>
            </a:r>
            <a:r>
              <a:rPr lang="en-US" altLang="zh-CN" sz="2200" dirty="0" smtClean="0">
                <a:solidFill>
                  <a:schemeClr val="tx1"/>
                </a:solidFill>
                <a:latin typeface="微软雅黑" panose="020B0503020204020204" pitchFamily="34" charset="-122"/>
                <a:ea typeface="微软雅黑" panose="020B0503020204020204" pitchFamily="34" charset="-122"/>
              </a:rPr>
              <a:t>,</a:t>
            </a:r>
            <a:r>
              <a:rPr lang="zh-CN" altLang="en-US" sz="2200" dirty="0" smtClean="0">
                <a:solidFill>
                  <a:schemeClr val="tx1"/>
                </a:solidFill>
                <a:latin typeface="微软雅黑" panose="020B0503020204020204" pitchFamily="34" charset="-122"/>
                <a:ea typeface="微软雅黑" panose="020B0503020204020204" pitchFamily="34" charset="-122"/>
              </a:rPr>
              <a:t>是后画的覆盖掉先画的呢，还是相互重叠的部分不显示等等。</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剪切就是从原始画布中剪切任意形状和尺寸。一旦剪切了某个区域，则所有之后的绘图都会被限制在被剪切的区域内。（不能访问画布上的其他区域）</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图形组合</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图形组合 </a:t>
            </a:r>
            <a:r>
              <a:rPr lang="en-US" altLang="zh-CN" sz="2200" dirty="0" err="1" smtClean="0">
                <a:solidFill>
                  <a:schemeClr val="tx1"/>
                </a:solidFill>
                <a:latin typeface="微软雅黑" panose="020B0503020204020204" pitchFamily="34" charset="-122"/>
                <a:ea typeface="微软雅黑" panose="020B0503020204020204" pitchFamily="34" charset="-122"/>
              </a:rPr>
              <a:t>context.globalCompositeOperation</a:t>
            </a:r>
            <a:r>
              <a:rPr lang="en-US" altLang="zh-CN" sz="2200" dirty="0" smtClean="0">
                <a:solidFill>
                  <a:schemeClr val="tx1"/>
                </a:solidFill>
                <a:latin typeface="微软雅黑" panose="020B0503020204020204" pitchFamily="34" charset="-122"/>
                <a:ea typeface="微软雅黑" panose="020B0503020204020204" pitchFamily="34" charset="-122"/>
              </a:rPr>
              <a:t>=type</a:t>
            </a:r>
          </a:p>
          <a:p>
            <a:pPr>
              <a:lnSpc>
                <a:spcPct val="100000"/>
              </a:lnSpc>
            </a:pPr>
            <a:r>
              <a:rPr lang="en-US" altLang="zh-CN" sz="1800" dirty="0" smtClean="0">
                <a:solidFill>
                  <a:schemeClr val="tx1"/>
                </a:solidFill>
                <a:latin typeface="微软雅黑" panose="020B0503020204020204" pitchFamily="34" charset="-122"/>
                <a:ea typeface="微软雅黑" panose="020B0503020204020204" pitchFamily="34" charset="-122"/>
              </a:rPr>
              <a:t> type</a:t>
            </a:r>
            <a:r>
              <a:rPr lang="zh-CN" altLang="en-US" sz="1800" dirty="0" smtClean="0">
                <a:solidFill>
                  <a:schemeClr val="tx1"/>
                </a:solidFill>
                <a:latin typeface="微软雅黑" panose="020B0503020204020204" pitchFamily="34" charset="-122"/>
                <a:ea typeface="微软雅黑" panose="020B0503020204020204" pitchFamily="34" charset="-122"/>
              </a:rPr>
              <a:t>：</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source-over</a:t>
            </a:r>
            <a:r>
              <a:rPr lang="zh-CN" altLang="en-US" sz="1100" dirty="0" smtClean="0">
                <a:solidFill>
                  <a:schemeClr val="accent2"/>
                </a:solidFill>
                <a:latin typeface="微软雅黑" panose="020B0503020204020204" pitchFamily="34" charset="-122"/>
                <a:ea typeface="微软雅黑" panose="020B0503020204020204" pitchFamily="34" charset="-122"/>
              </a:rPr>
              <a:t>（默认值）</a:t>
            </a:r>
            <a:r>
              <a:rPr lang="en-US" altLang="zh-CN" sz="1100" dirty="0" smtClean="0">
                <a:solidFill>
                  <a:schemeClr val="accent2"/>
                </a:solidFill>
                <a:latin typeface="微软雅黑" panose="020B0503020204020204" pitchFamily="34" charset="-122"/>
                <a:ea typeface="微软雅黑" panose="020B0503020204020204" pitchFamily="34" charset="-122"/>
              </a:rPr>
              <a:t>:</a:t>
            </a:r>
            <a:r>
              <a:rPr lang="zh-CN" altLang="en-US" sz="1100" dirty="0" smtClean="0">
                <a:solidFill>
                  <a:schemeClr val="accent2"/>
                </a:solidFill>
                <a:latin typeface="微软雅黑" panose="020B0503020204020204" pitchFamily="34" charset="-122"/>
                <a:ea typeface="微软雅黑" panose="020B0503020204020204" pitchFamily="34" charset="-122"/>
              </a:rPr>
              <a:t>在原有图形上绘制新图形</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destination-over:</a:t>
            </a:r>
            <a:r>
              <a:rPr lang="zh-CN" altLang="en-US" sz="1100" dirty="0" smtClean="0">
                <a:solidFill>
                  <a:schemeClr val="accent2"/>
                </a:solidFill>
                <a:latin typeface="微软雅黑" panose="020B0503020204020204" pitchFamily="34" charset="-122"/>
                <a:ea typeface="微软雅黑" panose="020B0503020204020204" pitchFamily="34" charset="-122"/>
              </a:rPr>
              <a:t>在原有图形下绘制新图形</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source-in:</a:t>
            </a:r>
            <a:r>
              <a:rPr lang="zh-CN" altLang="en-US" sz="1100" dirty="0" smtClean="0">
                <a:solidFill>
                  <a:schemeClr val="accent2"/>
                </a:solidFill>
                <a:latin typeface="微软雅黑" panose="020B0503020204020204" pitchFamily="34" charset="-122"/>
                <a:ea typeface="微软雅黑" panose="020B0503020204020204" pitchFamily="34" charset="-122"/>
              </a:rPr>
              <a:t>显示原有图形和新图形的交集，新图形在上，所以颜色为新图形的颜色</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destination-in:</a:t>
            </a:r>
            <a:r>
              <a:rPr lang="zh-CN" altLang="en-US" sz="1100" dirty="0" smtClean="0">
                <a:solidFill>
                  <a:schemeClr val="accent2"/>
                </a:solidFill>
                <a:latin typeface="微软雅黑" panose="020B0503020204020204" pitchFamily="34" charset="-122"/>
                <a:ea typeface="微软雅黑" panose="020B0503020204020204" pitchFamily="34" charset="-122"/>
              </a:rPr>
              <a:t>显示原有图形和新图形的交集，原有图形在上，所以颜色为原有图形的颜色</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source-out:</a:t>
            </a:r>
            <a:r>
              <a:rPr lang="zh-CN" altLang="en-US" sz="1100" dirty="0" smtClean="0">
                <a:solidFill>
                  <a:schemeClr val="accent2"/>
                </a:solidFill>
                <a:latin typeface="微软雅黑" panose="020B0503020204020204" pitchFamily="34" charset="-122"/>
                <a:ea typeface="微软雅黑" panose="020B0503020204020204" pitchFamily="34" charset="-122"/>
              </a:rPr>
              <a:t>只显示新图形非交集部分</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destination-out:</a:t>
            </a:r>
            <a:r>
              <a:rPr lang="zh-CN" altLang="en-US" sz="1100" dirty="0" smtClean="0">
                <a:solidFill>
                  <a:schemeClr val="accent2"/>
                </a:solidFill>
                <a:latin typeface="微软雅黑" panose="020B0503020204020204" pitchFamily="34" charset="-122"/>
                <a:ea typeface="微软雅黑" panose="020B0503020204020204" pitchFamily="34" charset="-122"/>
              </a:rPr>
              <a:t>只显示原有图形非交集部分</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source-atop:</a:t>
            </a:r>
            <a:r>
              <a:rPr lang="zh-CN" altLang="en-US" sz="1100" dirty="0" smtClean="0">
                <a:solidFill>
                  <a:schemeClr val="accent2"/>
                </a:solidFill>
                <a:latin typeface="微软雅黑" panose="020B0503020204020204" pitchFamily="34" charset="-122"/>
                <a:ea typeface="微软雅黑" panose="020B0503020204020204" pitchFamily="34" charset="-122"/>
              </a:rPr>
              <a:t>显示原有图形和交集部分，新图形在上，所以交集部分的颜色为新图形的颜色</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destination-atop:</a:t>
            </a:r>
            <a:r>
              <a:rPr lang="zh-CN" altLang="en-US" sz="1100" dirty="0" smtClean="0">
                <a:solidFill>
                  <a:schemeClr val="accent2"/>
                </a:solidFill>
                <a:latin typeface="微软雅黑" panose="020B0503020204020204" pitchFamily="34" charset="-122"/>
                <a:ea typeface="微软雅黑" panose="020B0503020204020204" pitchFamily="34" charset="-122"/>
              </a:rPr>
              <a:t>显示新图形和交集部分，新图形在下，所以交集部分的颜色为原有图形的颜色</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lighter:</a:t>
            </a:r>
            <a:r>
              <a:rPr lang="zh-CN" altLang="en-US" sz="1100" dirty="0" smtClean="0">
                <a:solidFill>
                  <a:schemeClr val="accent2"/>
                </a:solidFill>
                <a:latin typeface="微软雅黑" panose="020B0503020204020204" pitchFamily="34" charset="-122"/>
                <a:ea typeface="微软雅黑" panose="020B0503020204020204" pitchFamily="34" charset="-122"/>
              </a:rPr>
              <a:t>原有图形和新图形都显示，交集部分做颜色叠加</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err="1" smtClean="0">
                <a:solidFill>
                  <a:schemeClr val="accent2"/>
                </a:solidFill>
                <a:latin typeface="微软雅黑" panose="020B0503020204020204" pitchFamily="34" charset="-122"/>
                <a:ea typeface="微软雅黑" panose="020B0503020204020204" pitchFamily="34" charset="-122"/>
              </a:rPr>
              <a:t>xor</a:t>
            </a:r>
            <a:r>
              <a:rPr lang="en-US" altLang="zh-CN" sz="1100" dirty="0" smtClean="0">
                <a:solidFill>
                  <a:schemeClr val="accent2"/>
                </a:solidFill>
                <a:latin typeface="微软雅黑" panose="020B0503020204020204" pitchFamily="34" charset="-122"/>
                <a:ea typeface="微软雅黑" panose="020B0503020204020204" pitchFamily="34" charset="-122"/>
              </a:rPr>
              <a:t>:</a:t>
            </a:r>
            <a:r>
              <a:rPr lang="zh-CN" altLang="en-US" sz="1100" dirty="0" smtClean="0">
                <a:solidFill>
                  <a:schemeClr val="accent2"/>
                </a:solidFill>
                <a:latin typeface="微软雅黑" panose="020B0503020204020204" pitchFamily="34" charset="-122"/>
                <a:ea typeface="微软雅黑" panose="020B0503020204020204" pitchFamily="34" charset="-122"/>
              </a:rPr>
              <a:t>重叠飞部分不现实</a:t>
            </a:r>
          </a:p>
          <a:p>
            <a:pPr>
              <a:lnSpc>
                <a:spcPct val="100000"/>
              </a:lnSpc>
            </a:pPr>
            <a:r>
              <a:rPr lang="zh-CN" altLang="en-US" sz="1100" dirty="0" smtClean="0">
                <a:solidFill>
                  <a:schemeClr val="accent2"/>
                </a:solidFill>
                <a:latin typeface="微软雅黑" panose="020B0503020204020204" pitchFamily="34" charset="-122"/>
                <a:ea typeface="微软雅黑" panose="020B0503020204020204" pitchFamily="34" charset="-122"/>
              </a:rPr>
              <a:t>        </a:t>
            </a:r>
            <a:r>
              <a:rPr lang="en-US" altLang="zh-CN" sz="1100" dirty="0" smtClean="0">
                <a:solidFill>
                  <a:schemeClr val="accent2"/>
                </a:solidFill>
                <a:latin typeface="微软雅黑" panose="020B0503020204020204" pitchFamily="34" charset="-122"/>
                <a:ea typeface="微软雅黑" panose="020B0503020204020204" pitchFamily="34" charset="-122"/>
              </a:rPr>
              <a:t>copy:</a:t>
            </a:r>
            <a:r>
              <a:rPr lang="zh-CN" altLang="en-US" sz="1100" dirty="0" smtClean="0">
                <a:solidFill>
                  <a:schemeClr val="accent2"/>
                </a:solidFill>
                <a:latin typeface="微软雅黑" panose="020B0503020204020204" pitchFamily="34" charset="-122"/>
                <a:ea typeface="微软雅黑" panose="020B0503020204020204" pitchFamily="34" charset="-122"/>
              </a:rPr>
              <a:t>只显示新图形</a:t>
            </a:r>
            <a:endParaRPr lang="en-US" altLang="zh-CN" sz="1100" dirty="0" smtClean="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图形组合</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 文字看得人眼花缭乱，特意画图一张：</a:t>
            </a:r>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pic>
        <p:nvPicPr>
          <p:cNvPr id="11266" name="Picture 2" descr="http://pic002.cnblogs.com/images/2012/407398/2012080317515321.png"/>
          <p:cNvPicPr>
            <a:picLocks noChangeAspect="1" noChangeArrowheads="1"/>
          </p:cNvPicPr>
          <p:nvPr/>
        </p:nvPicPr>
        <p:blipFill>
          <a:blip r:embed="rId3" cstate="print"/>
          <a:srcRect/>
          <a:stretch>
            <a:fillRect/>
          </a:stretch>
        </p:blipFill>
        <p:spPr bwMode="auto">
          <a:xfrm>
            <a:off x="692785" y="1882774"/>
            <a:ext cx="7581914" cy="4529455"/>
          </a:xfrm>
          <a:prstGeom prst="rect">
            <a:avLst/>
          </a:prstGeom>
          <a:noFill/>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图形剪切</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图形</a:t>
            </a:r>
            <a:r>
              <a:rPr lang="zh-CN" altLang="en-US" sz="2200" dirty="0">
                <a:solidFill>
                  <a:schemeClr val="tx1"/>
                </a:solidFill>
                <a:latin typeface="微软雅黑" panose="020B0503020204020204" pitchFamily="34" charset="-122"/>
                <a:ea typeface="微软雅黑" panose="020B0503020204020204" pitchFamily="34" charset="-122"/>
              </a:rPr>
              <a:t>剪切</a:t>
            </a:r>
            <a:r>
              <a:rPr lang="zh-CN" altLang="en-US" sz="2200" dirty="0" smtClean="0">
                <a:solidFill>
                  <a:schemeClr val="tx1"/>
                </a:solidFill>
                <a:latin typeface="微软雅黑" panose="020B0503020204020204" pitchFamily="34" charset="-122"/>
                <a:ea typeface="微软雅黑" panose="020B0503020204020204" pitchFamily="34" charset="-122"/>
              </a:rPr>
              <a:t> </a:t>
            </a:r>
            <a:r>
              <a:rPr lang="en-US" altLang="zh-CN" sz="2200" dirty="0" smtClean="0">
                <a:solidFill>
                  <a:schemeClr val="tx1"/>
                </a:solidFill>
                <a:latin typeface="微软雅黑" panose="020B0503020204020204" pitchFamily="34" charset="-122"/>
                <a:ea typeface="微软雅黑" panose="020B0503020204020204" pitchFamily="34" charset="-122"/>
              </a:rPr>
              <a:t>context .clip()</a:t>
            </a:r>
          </a:p>
          <a:p>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var</a:t>
            </a:r>
            <a:r>
              <a:rPr lang="en-US" altLang="zh-CN" sz="1400" dirty="0" smtClean="0">
                <a:solidFill>
                  <a:schemeClr val="accent2"/>
                </a:solidFill>
                <a:latin typeface="微软雅黑" panose="020B0503020204020204" pitchFamily="34" charset="-122"/>
                <a:ea typeface="微软雅黑" panose="020B0503020204020204" pitchFamily="34" charset="-122"/>
              </a:rPr>
              <a:t> c=</a:t>
            </a:r>
            <a:r>
              <a:rPr lang="en-US" altLang="zh-CN" sz="1400" dirty="0" err="1" smtClean="0">
                <a:solidFill>
                  <a:schemeClr val="accent2"/>
                </a:solidFill>
                <a:latin typeface="微软雅黑" panose="020B0503020204020204" pitchFamily="34" charset="-122"/>
                <a:ea typeface="微软雅黑" panose="020B0503020204020204" pitchFamily="34" charset="-122"/>
              </a:rPr>
              <a:t>document.getElementById</a:t>
            </a:r>
            <a:r>
              <a:rPr lang="en-US" altLang="zh-CN" sz="1400" dirty="0" smtClean="0">
                <a:solidFill>
                  <a:schemeClr val="accent2"/>
                </a:solidFill>
                <a:latin typeface="微软雅黑" panose="020B0503020204020204" pitchFamily="34" charset="-122"/>
                <a:ea typeface="微软雅黑" panose="020B0503020204020204" pitchFamily="34" charset="-122"/>
              </a:rPr>
              <a:t>("</a:t>
            </a:r>
            <a:r>
              <a:rPr lang="en-US" altLang="zh-CN" sz="1400" dirty="0" err="1" smtClean="0">
                <a:solidFill>
                  <a:schemeClr val="accent2"/>
                </a:solidFill>
                <a:latin typeface="微软雅黑" panose="020B0503020204020204" pitchFamily="34" charset="-122"/>
                <a:ea typeface="微软雅黑" panose="020B0503020204020204" pitchFamily="34" charset="-122"/>
              </a:rPr>
              <a:t>myCanvas</a:t>
            </a:r>
            <a:r>
              <a:rPr lang="en-US" altLang="zh-CN" sz="1400" dirty="0" smtClean="0">
                <a:solidFill>
                  <a:schemeClr val="accent2"/>
                </a:solidFill>
                <a:latin typeface="微软雅黑" panose="020B0503020204020204" pitchFamily="34" charset="-122"/>
                <a:ea typeface="微软雅黑" panose="020B0503020204020204" pitchFamily="34" charset="-122"/>
              </a:rPr>
              <a:t>");                  </a:t>
            </a: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var</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1400" dirty="0" err="1" smtClean="0">
                <a:solidFill>
                  <a:schemeClr val="accent2"/>
                </a:solidFill>
                <a:latin typeface="微软雅黑" panose="020B0503020204020204" pitchFamily="34" charset="-122"/>
                <a:ea typeface="微软雅黑" panose="020B0503020204020204" pitchFamily="34" charset="-122"/>
              </a:rPr>
              <a:t>ctx</a:t>
            </a:r>
            <a:r>
              <a:rPr lang="en-US" altLang="zh-CN" sz="1400" dirty="0" smtClean="0">
                <a:solidFill>
                  <a:schemeClr val="accent2"/>
                </a:solidFill>
                <a:latin typeface="微软雅黑" panose="020B0503020204020204" pitchFamily="34" charset="-122"/>
                <a:ea typeface="微软雅黑" panose="020B0503020204020204" pitchFamily="34" charset="-122"/>
              </a:rPr>
              <a:t>=</a:t>
            </a:r>
            <a:r>
              <a:rPr lang="en-US" altLang="zh-CN" sz="1400" dirty="0" err="1" smtClean="0">
                <a:solidFill>
                  <a:schemeClr val="accent2"/>
                </a:solidFill>
                <a:latin typeface="微软雅黑" panose="020B0503020204020204" pitchFamily="34" charset="-122"/>
                <a:ea typeface="微软雅黑" panose="020B0503020204020204" pitchFamily="34" charset="-122"/>
              </a:rPr>
              <a:t>c.getContext</a:t>
            </a:r>
            <a:r>
              <a:rPr lang="en-US" altLang="zh-CN" sz="1400" dirty="0" smtClean="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zh-CN" altLang="en-US" sz="1400" dirty="0" smtClean="0">
                <a:solidFill>
                  <a:schemeClr val="accent2"/>
                </a:solidFill>
                <a:latin typeface="微软雅黑" panose="020B0503020204020204" pitchFamily="34" charset="-122"/>
                <a:ea typeface="微软雅黑" panose="020B0503020204020204" pitchFamily="34" charset="-122"/>
              </a:rPr>
              <a:t>剪切矩形区域</a:t>
            </a: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ctx.rect</a:t>
            </a:r>
            <a:r>
              <a:rPr lang="en-US" altLang="zh-CN" sz="1400" dirty="0" smtClean="0">
                <a:solidFill>
                  <a:schemeClr val="accent2"/>
                </a:solidFill>
                <a:latin typeface="微软雅黑" panose="020B0503020204020204" pitchFamily="34" charset="-122"/>
                <a:ea typeface="微软雅黑" panose="020B0503020204020204" pitchFamily="34" charset="-122"/>
              </a:rPr>
              <a:t>(50,20,200,120);</a:t>
            </a: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ctx.stroke</a:t>
            </a:r>
            <a:r>
              <a:rPr lang="en-US" altLang="zh-CN" sz="14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ctx.clip</a:t>
            </a:r>
            <a:r>
              <a:rPr lang="en-US" altLang="zh-CN" sz="14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zh-CN" altLang="en-US" sz="1400" dirty="0" smtClean="0">
                <a:solidFill>
                  <a:schemeClr val="accent2"/>
                </a:solidFill>
                <a:latin typeface="微软雅黑" panose="020B0503020204020204" pitchFamily="34" charset="-122"/>
                <a:ea typeface="微软雅黑" panose="020B0503020204020204" pitchFamily="34" charset="-122"/>
              </a:rPr>
              <a:t>在 </a:t>
            </a:r>
            <a:r>
              <a:rPr lang="en-US" altLang="zh-CN" sz="1400" dirty="0" smtClean="0">
                <a:solidFill>
                  <a:schemeClr val="accent2"/>
                </a:solidFill>
                <a:latin typeface="微软雅黑" panose="020B0503020204020204" pitchFamily="34" charset="-122"/>
                <a:ea typeface="微软雅黑" panose="020B0503020204020204" pitchFamily="34" charset="-122"/>
              </a:rPr>
              <a:t>clip() </a:t>
            </a:r>
            <a:r>
              <a:rPr lang="zh-CN" altLang="en-US" sz="1400" dirty="0" smtClean="0">
                <a:solidFill>
                  <a:schemeClr val="accent2"/>
                </a:solidFill>
                <a:latin typeface="微软雅黑" panose="020B0503020204020204" pitchFamily="34" charset="-122"/>
                <a:ea typeface="微软雅黑" panose="020B0503020204020204" pitchFamily="34" charset="-122"/>
              </a:rPr>
              <a:t>之后绘制绿色矩形</a:t>
            </a: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ctx.fillStyle</a:t>
            </a:r>
            <a:r>
              <a:rPr lang="en-US" altLang="zh-CN" sz="1400" dirty="0" smtClean="0">
                <a:solidFill>
                  <a:schemeClr val="accent2"/>
                </a:solidFill>
                <a:latin typeface="微软雅黑" panose="020B0503020204020204" pitchFamily="34" charset="-122"/>
                <a:ea typeface="微软雅黑" panose="020B0503020204020204" pitchFamily="34" charset="-122"/>
              </a:rPr>
              <a:t>="green";</a:t>
            </a: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ctx.fillRect</a:t>
            </a:r>
            <a:r>
              <a:rPr lang="en-US" altLang="zh-CN" sz="1400" dirty="0" smtClean="0">
                <a:solidFill>
                  <a:schemeClr val="accent2"/>
                </a:solidFill>
                <a:latin typeface="微软雅黑" panose="020B0503020204020204" pitchFamily="34" charset="-122"/>
                <a:ea typeface="微软雅黑" panose="020B0503020204020204" pitchFamily="34" charset="-122"/>
              </a:rPr>
              <a:t>(0,0,150,100);</a:t>
            </a:r>
          </a:p>
          <a:p>
            <a:pPr>
              <a:lnSpc>
                <a:spcPct val="100000"/>
              </a:lnSpc>
            </a:pP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pic>
        <p:nvPicPr>
          <p:cNvPr id="6" name="Picture 3"/>
          <p:cNvPicPr>
            <a:picLocks noChangeAspect="1" noChangeArrowheads="1"/>
          </p:cNvPicPr>
          <p:nvPr/>
        </p:nvPicPr>
        <p:blipFill>
          <a:blip r:embed="rId3" cstate="print"/>
          <a:srcRect/>
          <a:stretch>
            <a:fillRect/>
          </a:stretch>
        </p:blipFill>
        <p:spPr bwMode="auto">
          <a:xfrm>
            <a:off x="5662613" y="3128963"/>
            <a:ext cx="4867275" cy="1743075"/>
          </a:xfrm>
          <a:prstGeom prst="rect">
            <a:avLst/>
          </a:prstGeom>
          <a:noFill/>
          <a:ln w="9525">
            <a:noFill/>
            <a:miter lim="800000"/>
            <a:headEnd/>
            <a:tailEnd/>
          </a:ln>
        </p:spPr>
      </p:pic>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6</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颜色样式选项</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前面的内容我们只用到</a:t>
            </a:r>
            <a:r>
              <a:rPr lang="zh-CN" altLang="en-US" sz="2200" dirty="0">
                <a:solidFill>
                  <a:schemeClr val="tx1"/>
                </a:solidFill>
                <a:latin typeface="微软雅黑" panose="020B0503020204020204" pitchFamily="34" charset="-122"/>
                <a:ea typeface="微软雅黑" panose="020B0503020204020204" pitchFamily="34" charset="-122"/>
              </a:rPr>
              <a:t>了</a:t>
            </a:r>
            <a:r>
              <a:rPr lang="zh-CN" altLang="en-US" sz="2200" dirty="0" smtClean="0">
                <a:solidFill>
                  <a:schemeClr val="tx1"/>
                </a:solidFill>
                <a:latin typeface="微软雅黑" panose="020B0503020204020204" pitchFamily="34" charset="-122"/>
                <a:ea typeface="微软雅黑" panose="020B0503020204020204" pitchFamily="34" charset="-122"/>
              </a:rPr>
              <a:t>默认的线条和填充样式。而在这</a:t>
            </a:r>
            <a:r>
              <a:rPr lang="zh-CN" altLang="en-US" sz="2200" dirty="0">
                <a:solidFill>
                  <a:schemeClr val="tx1"/>
                </a:solidFill>
                <a:latin typeface="微软雅黑" panose="020B0503020204020204" pitchFamily="34" charset="-122"/>
                <a:ea typeface="微软雅黑" panose="020B0503020204020204" pitchFamily="34" charset="-122"/>
              </a:rPr>
              <a:t>一节</a:t>
            </a:r>
            <a:r>
              <a:rPr lang="zh-CN" altLang="en-US" sz="2200" dirty="0" smtClean="0">
                <a:solidFill>
                  <a:schemeClr val="tx1"/>
                </a:solidFill>
                <a:latin typeface="微软雅黑" panose="020B0503020204020204" pitchFamily="34" charset="-122"/>
                <a:ea typeface="微软雅黑" panose="020B0503020204020204" pitchFamily="34" charset="-122"/>
              </a:rPr>
              <a:t>，我们将会探讨 </a:t>
            </a:r>
            <a:r>
              <a:rPr lang="en-US" altLang="zh-CN" sz="2200" dirty="0" smtClean="0">
                <a:solidFill>
                  <a:schemeClr val="tx1"/>
                </a:solidFill>
                <a:latin typeface="微软雅黑" panose="020B0503020204020204" pitchFamily="34" charset="-122"/>
                <a:ea typeface="微软雅黑" panose="020B0503020204020204" pitchFamily="34" charset="-122"/>
              </a:rPr>
              <a:t>canvas </a:t>
            </a:r>
            <a:r>
              <a:rPr lang="zh-CN" altLang="en-US" sz="2200" dirty="0" smtClean="0">
                <a:solidFill>
                  <a:schemeClr val="tx1"/>
                </a:solidFill>
                <a:latin typeface="微软雅黑" panose="020B0503020204020204" pitchFamily="34" charset="-122"/>
                <a:ea typeface="微软雅黑" panose="020B0503020204020204" pitchFamily="34" charset="-122"/>
              </a:rPr>
              <a:t>可选项，来绘制出更加吸引人的内容。</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色彩 </a:t>
            </a:r>
            <a:r>
              <a:rPr lang="en-US" altLang="zh-CN" sz="2200" dirty="0" smtClean="0">
                <a:solidFill>
                  <a:schemeClr val="tx1"/>
                </a:solidFill>
                <a:latin typeface="微软雅黑" panose="020B0503020204020204" pitchFamily="34" charset="-122"/>
                <a:ea typeface="微软雅黑" panose="020B0503020204020204" pitchFamily="34" charset="-122"/>
              </a:rPr>
              <a:t>Colors</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accent2"/>
                </a:solidFill>
                <a:latin typeface="微软雅黑" panose="020B0503020204020204" pitchFamily="34" charset="-122"/>
                <a:ea typeface="微软雅黑" panose="020B0503020204020204" pitchFamily="34" charset="-122"/>
              </a:rPr>
              <a:t>如果</a:t>
            </a:r>
            <a:r>
              <a:rPr lang="zh-CN" altLang="en-US" sz="1800" dirty="0">
                <a:solidFill>
                  <a:schemeClr val="accent2"/>
                </a:solidFill>
                <a:latin typeface="微软雅黑" panose="020B0503020204020204" pitchFamily="34" charset="-122"/>
                <a:ea typeface="微软雅黑" panose="020B0503020204020204" pitchFamily="34" charset="-122"/>
              </a:rPr>
              <a:t>我们想要给图形上色，有两个重要的属性可以做到：</a:t>
            </a:r>
            <a:r>
              <a:rPr lang="en-US" altLang="zh-CN" sz="1800" dirty="0" err="1">
                <a:solidFill>
                  <a:schemeClr val="accent2"/>
                </a:solidFill>
                <a:latin typeface="微软雅黑" panose="020B0503020204020204" pitchFamily="34" charset="-122"/>
                <a:ea typeface="微软雅黑" panose="020B0503020204020204" pitchFamily="34" charset="-122"/>
              </a:rPr>
              <a:t>fillStyle</a:t>
            </a:r>
            <a:r>
              <a:rPr lang="zh-CN" altLang="en-US" sz="1800" dirty="0">
                <a:solidFill>
                  <a:schemeClr val="accent2"/>
                </a:solidFill>
                <a:latin typeface="微软雅黑" panose="020B0503020204020204" pitchFamily="34" charset="-122"/>
                <a:ea typeface="微软雅黑" panose="020B0503020204020204" pitchFamily="34" charset="-122"/>
              </a:rPr>
              <a:t>和 </a:t>
            </a:r>
            <a:r>
              <a:rPr lang="en-US" altLang="zh-CN" sz="1800" dirty="0" err="1" smtClean="0">
                <a:solidFill>
                  <a:schemeClr val="accent2"/>
                </a:solidFill>
                <a:latin typeface="微软雅黑" panose="020B0503020204020204" pitchFamily="34" charset="-122"/>
                <a:ea typeface="微软雅黑" panose="020B0503020204020204" pitchFamily="34" charset="-122"/>
              </a:rPr>
              <a:t>strokeStyle</a:t>
            </a:r>
            <a:r>
              <a:rPr lang="zh-CN" altLang="en-US" sz="1800" dirty="0" smtClean="0">
                <a:solidFill>
                  <a:schemeClr val="accent2"/>
                </a:solidFill>
                <a:latin typeface="微软雅黑" panose="020B0503020204020204" pitchFamily="34" charset="-122"/>
                <a:ea typeface="微软雅黑" panose="020B0503020204020204" pitchFamily="34" charset="-122"/>
              </a:rPr>
              <a:t>。</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透明度 </a:t>
            </a:r>
            <a:r>
              <a:rPr lang="en-US" altLang="zh-CN" sz="2200" dirty="0" smtClean="0">
                <a:solidFill>
                  <a:schemeClr val="tx1"/>
                </a:solidFill>
                <a:latin typeface="微软雅黑" panose="020B0503020204020204" pitchFamily="34" charset="-122"/>
                <a:ea typeface="微软雅黑" panose="020B0503020204020204" pitchFamily="34" charset="-122"/>
              </a:rPr>
              <a:t>Transparency</a:t>
            </a:r>
            <a:r>
              <a:rPr lang="zh-CN" altLang="en-US" sz="22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除了可以绘制实色图形，我们还可以用 </a:t>
            </a:r>
            <a:r>
              <a:rPr lang="en-US" altLang="zh-CN" sz="1800" dirty="0">
                <a:solidFill>
                  <a:schemeClr val="accent2"/>
                </a:solidFill>
                <a:latin typeface="微软雅黑" panose="020B0503020204020204" pitchFamily="34" charset="-122"/>
                <a:ea typeface="微软雅黑" panose="020B0503020204020204" pitchFamily="34" charset="-122"/>
              </a:rPr>
              <a:t>canvas </a:t>
            </a:r>
            <a:r>
              <a:rPr lang="zh-CN" altLang="en-US" sz="1800" dirty="0">
                <a:solidFill>
                  <a:schemeClr val="accent2"/>
                </a:solidFill>
                <a:latin typeface="微软雅黑" panose="020B0503020204020204" pitchFamily="34" charset="-122"/>
                <a:ea typeface="微软雅黑" panose="020B0503020204020204" pitchFamily="34" charset="-122"/>
              </a:rPr>
              <a:t>来绘制半透明的图形。通过设置 </a:t>
            </a:r>
            <a:r>
              <a:rPr lang="en-US" altLang="zh-CN" sz="1800" dirty="0" err="1">
                <a:solidFill>
                  <a:schemeClr val="accent2"/>
                </a:solidFill>
                <a:latin typeface="微软雅黑" panose="020B0503020204020204" pitchFamily="34" charset="-122"/>
                <a:ea typeface="微软雅黑" panose="020B0503020204020204" pitchFamily="34" charset="-122"/>
              </a:rPr>
              <a:t>globalAlpha</a:t>
            </a:r>
            <a:r>
              <a:rPr lang="en-US" altLang="zh-CN" sz="1800" dirty="0">
                <a:solidFill>
                  <a:schemeClr val="accent2"/>
                </a:solidFill>
                <a:latin typeface="微软雅黑" panose="020B0503020204020204" pitchFamily="34" charset="-122"/>
                <a:ea typeface="微软雅黑" panose="020B0503020204020204" pitchFamily="34" charset="-122"/>
              </a:rPr>
              <a:t> </a:t>
            </a:r>
            <a:r>
              <a:rPr lang="zh-CN" altLang="en-US" sz="1800" dirty="0">
                <a:solidFill>
                  <a:schemeClr val="accent2"/>
                </a:solidFill>
                <a:latin typeface="微软雅黑" panose="020B0503020204020204" pitchFamily="34" charset="-122"/>
                <a:ea typeface="微软雅黑" panose="020B0503020204020204" pitchFamily="34" charset="-122"/>
              </a:rPr>
              <a:t>属性或者使用一个半透明颜色作为轮廓或填充的样式</a:t>
            </a:r>
            <a:r>
              <a:rPr lang="zh-CN" altLang="en-US" sz="1800" dirty="0" smtClean="0">
                <a:solidFill>
                  <a:schemeClr val="accent2"/>
                </a:solidFill>
                <a:latin typeface="微软雅黑" panose="020B0503020204020204" pitchFamily="34" charset="-122"/>
                <a:ea typeface="微软雅黑" panose="020B0503020204020204" pitchFamily="34" charset="-122"/>
              </a:rPr>
              <a:t>。</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线型 </a:t>
            </a:r>
            <a:r>
              <a:rPr lang="en-US" altLang="zh-CN" sz="2200" dirty="0">
                <a:solidFill>
                  <a:schemeClr val="tx1"/>
                </a:solidFill>
                <a:latin typeface="微软雅黑" panose="020B0503020204020204" pitchFamily="34" charset="-122"/>
                <a:ea typeface="微软雅黑" panose="020B0503020204020204" pitchFamily="34" charset="-122"/>
              </a:rPr>
              <a:t>Line </a:t>
            </a:r>
            <a:r>
              <a:rPr lang="en-US" altLang="zh-CN" sz="2200" dirty="0" smtClean="0">
                <a:solidFill>
                  <a:schemeClr val="tx1"/>
                </a:solidFill>
                <a:latin typeface="微软雅黑" panose="020B0503020204020204" pitchFamily="34" charset="-122"/>
                <a:ea typeface="微软雅黑" panose="020B0503020204020204" pitchFamily="34" charset="-122"/>
              </a:rPr>
              <a:t>styles</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accent2"/>
                </a:solidFill>
                <a:latin typeface="微软雅黑" panose="020B0503020204020204" pitchFamily="34" charset="-122"/>
                <a:ea typeface="微软雅黑" panose="020B0503020204020204" pitchFamily="34" charset="-122"/>
              </a:rPr>
              <a:t>可以通过一系列属性来设置线的样式。</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渐变 </a:t>
            </a:r>
            <a:r>
              <a:rPr lang="en-US" altLang="zh-CN" sz="2200" dirty="0">
                <a:solidFill>
                  <a:schemeClr val="tx1"/>
                </a:solidFill>
                <a:latin typeface="微软雅黑" panose="020B0503020204020204" pitchFamily="34" charset="-122"/>
                <a:ea typeface="微软雅黑" panose="020B0503020204020204" pitchFamily="34" charset="-122"/>
              </a:rPr>
              <a:t>Gradients</a:t>
            </a:r>
            <a:r>
              <a:rPr lang="zh-CN" altLang="en-US" sz="22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就好像一般的绘图软件一样，我们可以用线性或者径向</a:t>
            </a:r>
            <a:r>
              <a:rPr lang="zh-CN" altLang="en-US" sz="1800" dirty="0" smtClean="0">
                <a:solidFill>
                  <a:schemeClr val="accent2"/>
                </a:solidFill>
                <a:latin typeface="微软雅黑" panose="020B0503020204020204" pitchFamily="34" charset="-122"/>
                <a:ea typeface="微软雅黑" panose="020B0503020204020204" pitchFamily="34" charset="-122"/>
              </a:rPr>
              <a:t>的渐变</a:t>
            </a:r>
            <a:r>
              <a:rPr lang="zh-CN" altLang="en-US" sz="1800" dirty="0">
                <a:solidFill>
                  <a:schemeClr val="accent2"/>
                </a:solidFill>
                <a:latin typeface="微软雅黑" panose="020B0503020204020204" pitchFamily="34" charset="-122"/>
                <a:ea typeface="微软雅黑" panose="020B0503020204020204" pitchFamily="34" charset="-122"/>
              </a:rPr>
              <a:t>来填充或描</a:t>
            </a:r>
            <a:r>
              <a:rPr lang="zh-CN" altLang="en-US" sz="1800" dirty="0" smtClean="0">
                <a:solidFill>
                  <a:schemeClr val="accent2"/>
                </a:solidFill>
                <a:latin typeface="微软雅黑" panose="020B0503020204020204" pitchFamily="34" charset="-122"/>
                <a:ea typeface="微软雅黑" panose="020B0503020204020204" pitchFamily="34" charset="-122"/>
              </a:rPr>
              <a:t>边。</a:t>
            </a:r>
            <a:endParaRPr lang="en-US" altLang="zh-CN" sz="1800" dirty="0" smtClean="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4878081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HTML5</a:t>
            </a:r>
            <a:r>
              <a:rPr lang="zh-CN" altLang="en-US" sz="4000" b="1" dirty="0">
                <a:latin typeface="微软雅黑" panose="020B0503020204020204" pitchFamily="34" charset="-122"/>
                <a:ea typeface="微软雅黑" panose="020B0503020204020204" pitchFamily="34" charset="-122"/>
              </a:rPr>
              <a:t>的新特性 </a:t>
            </a:r>
            <a:r>
              <a:rPr lang="en-US" altLang="zh-CN" sz="4000" b="1" dirty="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三维、图形与特效</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517072"/>
            <a:ext cx="10969943" cy="1086521"/>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基于</a:t>
            </a:r>
            <a:r>
              <a:rPr lang="en-US" sz="2200" dirty="0">
                <a:solidFill>
                  <a:schemeClr val="tx1"/>
                </a:solidFill>
                <a:latin typeface="微软雅黑" panose="020B0503020204020204" pitchFamily="34" charset="-122"/>
                <a:ea typeface="微软雅黑" panose="020B0503020204020204" pitchFamily="34" charset="-122"/>
              </a:rPr>
              <a:t>SVG</a:t>
            </a:r>
            <a:r>
              <a:rPr lang="zh-CN" altLang="en-US" sz="2200" dirty="0">
                <a:solidFill>
                  <a:schemeClr val="tx1"/>
                </a:solidFill>
                <a:latin typeface="微软雅黑" panose="020B0503020204020204" pitchFamily="34" charset="-122"/>
                <a:ea typeface="微软雅黑" panose="020B0503020204020204" pitchFamily="34" charset="-122"/>
              </a:rPr>
              <a:t>、</a:t>
            </a:r>
            <a:r>
              <a:rPr lang="en-US" sz="2200" dirty="0">
                <a:solidFill>
                  <a:schemeClr val="tx1"/>
                </a:solidFill>
                <a:latin typeface="微软雅黑" panose="020B0503020204020204" pitchFamily="34" charset="-122"/>
                <a:ea typeface="微软雅黑" panose="020B0503020204020204" pitchFamily="34" charset="-122"/>
              </a:rPr>
              <a:t>Canvas</a:t>
            </a:r>
            <a:r>
              <a:rPr lang="zh-CN" altLang="en-US" sz="2200" dirty="0">
                <a:solidFill>
                  <a:schemeClr val="tx1"/>
                </a:solidFill>
                <a:latin typeface="微软雅黑" panose="020B0503020204020204" pitchFamily="34" charset="-122"/>
                <a:ea typeface="微软雅黑" panose="020B0503020204020204" pitchFamily="34" charset="-122"/>
              </a:rPr>
              <a:t>、</a:t>
            </a:r>
            <a:r>
              <a:rPr lang="en-US" sz="2200" dirty="0" err="1">
                <a:solidFill>
                  <a:schemeClr val="tx1"/>
                </a:solidFill>
                <a:latin typeface="微软雅黑" panose="020B0503020204020204" pitchFamily="34" charset="-122"/>
                <a:ea typeface="微软雅黑" panose="020B0503020204020204" pitchFamily="34" charset="-122"/>
              </a:rPr>
              <a:t>WebGL</a:t>
            </a:r>
            <a:r>
              <a:rPr lang="zh-CN" altLang="en-US" sz="2200" dirty="0">
                <a:solidFill>
                  <a:schemeClr val="tx1"/>
                </a:solidFill>
                <a:latin typeface="微软雅黑" panose="020B0503020204020204" pitchFamily="34" charset="-122"/>
                <a:ea typeface="微软雅黑" panose="020B0503020204020204" pitchFamily="34" charset="-122"/>
              </a:rPr>
              <a:t>及</a:t>
            </a:r>
            <a:r>
              <a:rPr lang="en-US" sz="2200" dirty="0">
                <a:solidFill>
                  <a:schemeClr val="tx1"/>
                </a:solidFill>
                <a:latin typeface="微软雅黑" panose="020B0503020204020204" pitchFamily="34" charset="-122"/>
                <a:ea typeface="微软雅黑" panose="020B0503020204020204" pitchFamily="34" charset="-122"/>
              </a:rPr>
              <a:t>CSS3</a:t>
            </a:r>
            <a:r>
              <a:rPr lang="zh-CN" altLang="en-US" sz="2200" dirty="0">
                <a:solidFill>
                  <a:schemeClr val="tx1"/>
                </a:solidFill>
                <a:latin typeface="微软雅黑" panose="020B0503020204020204" pitchFamily="34" charset="-122"/>
                <a:ea typeface="微软雅黑" panose="020B0503020204020204" pitchFamily="34" charset="-122"/>
              </a:rPr>
              <a:t>的</a:t>
            </a:r>
            <a:r>
              <a:rPr lang="en-US" sz="2200" dirty="0">
                <a:solidFill>
                  <a:schemeClr val="tx1"/>
                </a:solidFill>
                <a:latin typeface="微软雅黑" panose="020B0503020204020204" pitchFamily="34" charset="-122"/>
                <a:ea typeface="微软雅黑" panose="020B0503020204020204" pitchFamily="34" charset="-122"/>
              </a:rPr>
              <a:t>3D</a:t>
            </a:r>
            <a:r>
              <a:rPr lang="zh-CN" altLang="en-US" sz="2200" dirty="0">
                <a:solidFill>
                  <a:schemeClr val="tx1"/>
                </a:solidFill>
                <a:latin typeface="微软雅黑" panose="020B0503020204020204" pitchFamily="34" charset="-122"/>
                <a:ea typeface="微软雅黑" panose="020B0503020204020204" pitchFamily="34" charset="-122"/>
              </a:rPr>
              <a:t>功能，用户会惊叹于在浏览器中，所呈现的惊人视觉效果。</a:t>
            </a:r>
            <a:endParaRPr lang="en-US" sz="2200" dirty="0">
              <a:solidFill>
                <a:schemeClr val="tx1"/>
              </a:solidFill>
              <a:latin typeface="微软雅黑" panose="020B0503020204020204" pitchFamily="34" charset="-122"/>
              <a:ea typeface="微软雅黑" panose="020B0503020204020204" pitchFamily="34" charset="-122"/>
            </a:endParaRPr>
          </a:p>
        </p:txBody>
      </p:sp>
      <p:sp>
        <p:nvSpPr>
          <p:cNvPr id="8" name="TextBox 4"/>
          <p:cNvSpPr txBox="1"/>
          <p:nvPr/>
        </p:nvSpPr>
        <p:spPr>
          <a:xfrm>
            <a:off x="719215" y="3105948"/>
            <a:ext cx="9982509" cy="289310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a:latin typeface="Courier New" pitchFamily="49" charset="0"/>
                <a:cs typeface="Courier New" pitchFamily="49" charset="0"/>
              </a:rPr>
              <a:t>&lt;canvas id="canvas" width</a:t>
            </a:r>
            <a:r>
              <a:rPr lang="en-US" altLang="zh-CN" sz="1400" dirty="0" smtClean="0">
                <a:latin typeface="Courier New" pitchFamily="49" charset="0"/>
                <a:cs typeface="Courier New" pitchFamily="49" charset="0"/>
              </a:rPr>
              <a:t>="300" </a:t>
            </a:r>
            <a:r>
              <a:rPr lang="en-US" altLang="zh-CN" sz="1400" dirty="0">
                <a:latin typeface="Courier New" pitchFamily="49" charset="0"/>
                <a:cs typeface="Courier New" pitchFamily="49" charset="0"/>
              </a:rPr>
              <a:t>height</a:t>
            </a:r>
            <a:r>
              <a:rPr lang="en-US" altLang="zh-CN" sz="1400" dirty="0" smtClean="0">
                <a:latin typeface="Courier New" pitchFamily="49" charset="0"/>
                <a:cs typeface="Courier New" pitchFamily="49" charset="0"/>
              </a:rPr>
              <a:t>="300</a:t>
            </a:r>
            <a:r>
              <a:rPr lang="en-US" altLang="zh-CN" sz="1400" dirty="0">
                <a:latin typeface="Courier New" pitchFamily="49" charset="0"/>
                <a:cs typeface="Courier New" pitchFamily="49" charset="0"/>
              </a:rPr>
              <a:t>"&gt;&lt;/canvas&gt;</a:t>
            </a: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&lt;script&gt;</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var</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document.getElementById</a:t>
            </a:r>
            <a:r>
              <a:rPr lang="en-US" altLang="zh-CN" sz="1400" dirty="0">
                <a:latin typeface="Courier New" pitchFamily="49" charset="0"/>
                <a:cs typeface="Courier New" pitchFamily="49" charset="0"/>
              </a:rPr>
              <a:t>("canvas").</a:t>
            </a:r>
            <a:r>
              <a:rPr lang="en-US" altLang="zh-CN" sz="1400" dirty="0" err="1">
                <a:latin typeface="Courier New" pitchFamily="49" charset="0"/>
                <a:cs typeface="Courier New" pitchFamily="49" charset="0"/>
              </a:rPr>
              <a:t>getContext</a:t>
            </a:r>
            <a:r>
              <a:rPr lang="en-US" altLang="zh-CN" sz="1400" dirty="0">
                <a:latin typeface="Courier New" pitchFamily="49" charset="0"/>
                <a:cs typeface="Courier New" pitchFamily="49" charset="0"/>
              </a:rPr>
              <a:t>("2d");</a:t>
            </a:r>
          </a:p>
          <a:p>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ctx.fillRect</a:t>
            </a:r>
            <a:r>
              <a:rPr lang="en-US" altLang="zh-CN" sz="1400" dirty="0" smtClean="0">
                <a:latin typeface="Courier New" pitchFamily="49" charset="0"/>
                <a:cs typeface="Courier New" pitchFamily="49" charset="0"/>
              </a:rPr>
              <a:t>(20</a:t>
            </a:r>
            <a:r>
              <a:rPr lang="en-US" altLang="zh-CN" sz="1400" dirty="0">
                <a:latin typeface="Courier New" pitchFamily="49" charset="0"/>
                <a:cs typeface="Courier New" pitchFamily="49" charset="0"/>
              </a:rPr>
              <a:t>, 25, 150, 100);</a:t>
            </a:r>
          </a:p>
          <a:p>
            <a:r>
              <a:rPr lang="en-US" altLang="zh-CN" sz="1400" dirty="0">
                <a:latin typeface="Courier New" pitchFamily="49" charset="0"/>
                <a:cs typeface="Courier New" pitchFamily="49" charset="0"/>
              </a:rPr>
              <a:t>  </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ctx.beginPath</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ctx.arc(220</a:t>
            </a:r>
            <a:r>
              <a:rPr lang="en-US" altLang="zh-CN" sz="1400" dirty="0">
                <a:latin typeface="Courier New" pitchFamily="49" charset="0"/>
                <a:cs typeface="Courier New" pitchFamily="49" charset="0"/>
              </a:rPr>
              <a:t>, 110, 100, </a:t>
            </a:r>
            <a:r>
              <a:rPr lang="en-US" altLang="zh-CN" sz="1400" dirty="0" err="1">
                <a:latin typeface="Courier New" pitchFamily="49" charset="0"/>
                <a:cs typeface="Courier New" pitchFamily="49" charset="0"/>
              </a:rPr>
              <a:t>Math.PI</a:t>
            </a:r>
            <a:r>
              <a:rPr lang="en-US" altLang="zh-CN" sz="1400" dirty="0">
                <a:latin typeface="Courier New" pitchFamily="49" charset="0"/>
                <a:cs typeface="Courier New" pitchFamily="49" charset="0"/>
              </a:rPr>
              <a:t> * 1/2, </a:t>
            </a:r>
            <a:r>
              <a:rPr lang="en-US" altLang="zh-CN" sz="1400" dirty="0" err="1">
                <a:latin typeface="Courier New" pitchFamily="49" charset="0"/>
                <a:cs typeface="Courier New" pitchFamily="49" charset="0"/>
              </a:rPr>
              <a:t>Math.PI</a:t>
            </a:r>
            <a:r>
              <a:rPr lang="en-US" altLang="zh-CN" sz="1400" dirty="0">
                <a:latin typeface="Courier New" pitchFamily="49" charset="0"/>
                <a:cs typeface="Courier New" pitchFamily="49" charset="0"/>
              </a:rPr>
              <a:t> * 3/2);</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ctx.lineWidth</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15;</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ctx.lineCap</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'round';</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ctx.strokeStyle</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rgba</a:t>
            </a:r>
            <a:r>
              <a:rPr lang="en-US" altLang="zh-CN" sz="1400" dirty="0">
                <a:latin typeface="Courier New" pitchFamily="49" charset="0"/>
                <a:cs typeface="Courier New" pitchFamily="49" charset="0"/>
              </a:rPr>
              <a:t>(255, 127, 0, 0.5)';</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ctx.stroke</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&lt;/</a:t>
            </a:r>
            <a:r>
              <a:rPr lang="en-US" altLang="zh-CN" sz="1400" dirty="0" smtClean="0">
                <a:latin typeface="Courier New" pitchFamily="49" charset="0"/>
                <a:cs typeface="Courier New" pitchFamily="49" charset="0"/>
              </a:rPr>
              <a:t>script&gt;</a:t>
            </a:r>
            <a:endParaRPr lang="en-US" altLang="zh-CN" sz="1400" dirty="0">
              <a:latin typeface="Courier New" pitchFamily="49" charset="0"/>
              <a:cs typeface="Courier New" pitchFamily="49"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82010" y="4198849"/>
            <a:ext cx="2907543" cy="2085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899078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色彩 </a:t>
            </a:r>
            <a:r>
              <a:rPr lang="en-US" altLang="zh-CN" sz="4000" b="1" dirty="0">
                <a:latin typeface="微软雅黑" panose="020B0503020204020204" pitchFamily="34" charset="-122"/>
                <a:ea typeface="微软雅黑" panose="020B0503020204020204" pitchFamily="34" charset="-122"/>
              </a:rPr>
              <a:t>Colors</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如果</a:t>
            </a:r>
            <a:r>
              <a:rPr lang="zh-CN" altLang="en-US" sz="2200" dirty="0">
                <a:solidFill>
                  <a:schemeClr val="tx1"/>
                </a:solidFill>
                <a:latin typeface="微软雅黑" panose="020B0503020204020204" pitchFamily="34" charset="-122"/>
                <a:ea typeface="微软雅黑" panose="020B0503020204020204" pitchFamily="34" charset="-122"/>
              </a:rPr>
              <a:t>我们想要给图形上色，有两个重要的属性可以做到：</a:t>
            </a:r>
            <a:r>
              <a:rPr lang="en-US" altLang="zh-CN" sz="2200" dirty="0" err="1">
                <a:solidFill>
                  <a:schemeClr val="tx1"/>
                </a:solidFill>
                <a:latin typeface="微软雅黑" panose="020B0503020204020204" pitchFamily="34" charset="-122"/>
                <a:ea typeface="微软雅黑" panose="020B0503020204020204" pitchFamily="34" charset="-122"/>
              </a:rPr>
              <a:t>fillStyle</a:t>
            </a:r>
            <a:r>
              <a:rPr lang="zh-CN" altLang="en-US" sz="2200" dirty="0">
                <a:solidFill>
                  <a:schemeClr val="tx1"/>
                </a:solidFill>
                <a:latin typeface="微软雅黑" panose="020B0503020204020204" pitchFamily="34" charset="-122"/>
                <a:ea typeface="微软雅黑" panose="020B0503020204020204" pitchFamily="34" charset="-122"/>
              </a:rPr>
              <a:t>和 </a:t>
            </a:r>
            <a:r>
              <a:rPr lang="en-US" altLang="zh-CN" sz="2200" dirty="0" err="1">
                <a:solidFill>
                  <a:schemeClr val="tx1"/>
                </a:solidFill>
                <a:latin typeface="微软雅黑" panose="020B0503020204020204" pitchFamily="34" charset="-122"/>
                <a:ea typeface="微软雅黑" panose="020B0503020204020204" pitchFamily="34" charset="-122"/>
              </a:rPr>
              <a:t>strokeStyle</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fillStyle</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a:solidFill>
                  <a:schemeClr val="accent2"/>
                </a:solidFill>
                <a:latin typeface="微软雅黑" panose="020B0503020204020204" pitchFamily="34" charset="-122"/>
                <a:ea typeface="微软雅黑" panose="020B0503020204020204" pitchFamily="34" charset="-122"/>
              </a:rPr>
              <a:t>= color </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strokeStyle</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a:solidFill>
                  <a:schemeClr val="accent2"/>
                </a:solidFill>
                <a:latin typeface="微软雅黑" panose="020B0503020204020204" pitchFamily="34" charset="-122"/>
                <a:ea typeface="微软雅黑" panose="020B0503020204020204" pitchFamily="34" charset="-122"/>
              </a:rPr>
              <a:t>= color</a:t>
            </a:r>
            <a:endParaRPr lang="zh-CN" altLang="en-US" sz="1800" dirty="0">
              <a:solidFill>
                <a:schemeClr val="accent2"/>
              </a:solidFill>
              <a:latin typeface="微软雅黑" panose="020B0503020204020204" pitchFamily="34" charset="-122"/>
              <a:ea typeface="微软雅黑" panose="020B0503020204020204" pitchFamily="34" charset="-122"/>
            </a:endParaRPr>
          </a:p>
          <a:p>
            <a:r>
              <a:rPr lang="en-US" altLang="zh-CN" sz="2200" dirty="0" err="1">
                <a:solidFill>
                  <a:schemeClr val="tx1"/>
                </a:solidFill>
                <a:latin typeface="微软雅黑" panose="020B0503020204020204" pitchFamily="34" charset="-122"/>
                <a:ea typeface="微软雅黑" panose="020B0503020204020204" pitchFamily="34" charset="-122"/>
              </a:rPr>
              <a:t>strokeStyle</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是用于设置图形轮廓的颜色，而 </a:t>
            </a:r>
            <a:r>
              <a:rPr lang="en-US" altLang="zh-CN" sz="2200" dirty="0" err="1">
                <a:solidFill>
                  <a:schemeClr val="tx1"/>
                </a:solidFill>
                <a:latin typeface="微软雅黑" panose="020B0503020204020204" pitchFamily="34" charset="-122"/>
                <a:ea typeface="微软雅黑" panose="020B0503020204020204" pitchFamily="34" charset="-122"/>
              </a:rPr>
              <a:t>fillStyle</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用于设置填充颜色</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solidFill>
                  <a:schemeClr val="tx1"/>
                </a:solidFill>
                <a:latin typeface="微软雅黑" panose="020B0503020204020204" pitchFamily="34" charset="-122"/>
                <a:ea typeface="微软雅黑" panose="020B0503020204020204" pitchFamily="34" charset="-122"/>
              </a:rPr>
              <a:t>color </a:t>
            </a:r>
            <a:r>
              <a:rPr lang="zh-CN" altLang="en-US" sz="2200" dirty="0">
                <a:solidFill>
                  <a:schemeClr val="tx1"/>
                </a:solidFill>
                <a:latin typeface="微软雅黑" panose="020B0503020204020204" pitchFamily="34" charset="-122"/>
                <a:ea typeface="微软雅黑" panose="020B0503020204020204" pitchFamily="34" charset="-122"/>
              </a:rPr>
              <a:t>可以是表示 </a:t>
            </a:r>
            <a:r>
              <a:rPr lang="en-US" altLang="zh-CN" sz="2200" dirty="0">
                <a:solidFill>
                  <a:schemeClr val="tx1"/>
                </a:solidFill>
                <a:latin typeface="微软雅黑" panose="020B0503020204020204" pitchFamily="34" charset="-122"/>
                <a:ea typeface="微软雅黑" panose="020B0503020204020204" pitchFamily="34" charset="-122"/>
              </a:rPr>
              <a:t>CSS </a:t>
            </a:r>
            <a:r>
              <a:rPr lang="zh-CN" altLang="en-US" sz="2200" dirty="0">
                <a:solidFill>
                  <a:schemeClr val="tx1"/>
                </a:solidFill>
                <a:latin typeface="微软雅黑" panose="020B0503020204020204" pitchFamily="34" charset="-122"/>
                <a:ea typeface="微软雅黑" panose="020B0503020204020204" pitchFamily="34" charset="-122"/>
              </a:rPr>
              <a:t>颜色值的字符串，渐变对象或者图案对象。默认情况下，线条和填充颜色都是黑色</a:t>
            </a:r>
            <a:r>
              <a:rPr lang="en-US" altLang="zh-CN" sz="2200" dirty="0">
                <a:solidFill>
                  <a:schemeClr val="tx1"/>
                </a:solidFill>
                <a:latin typeface="微软雅黑" panose="020B0503020204020204" pitchFamily="34" charset="-122"/>
                <a:ea typeface="微软雅黑" panose="020B0503020204020204" pitchFamily="34" charset="-122"/>
              </a:rPr>
              <a:t>(CSS </a:t>
            </a:r>
            <a:r>
              <a:rPr lang="zh-CN" altLang="en-US" sz="2200" dirty="0">
                <a:solidFill>
                  <a:schemeClr val="tx1"/>
                </a:solidFill>
                <a:latin typeface="微软雅黑" panose="020B0503020204020204" pitchFamily="34" charset="-122"/>
                <a:ea typeface="微软雅黑" panose="020B0503020204020204" pitchFamily="34" charset="-122"/>
              </a:rPr>
              <a:t>颜色值 </a:t>
            </a:r>
            <a:r>
              <a:rPr lang="en-US" altLang="zh-CN" sz="2200" dirty="0">
                <a:solidFill>
                  <a:schemeClr val="tx1"/>
                </a:solidFill>
                <a:latin typeface="微软雅黑" panose="020B0503020204020204" pitchFamily="34" charset="-122"/>
                <a:ea typeface="微软雅黑" panose="020B0503020204020204" pitchFamily="34" charset="-122"/>
              </a:rPr>
              <a:t>#000000)</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这些 </a:t>
            </a:r>
            <a:r>
              <a:rPr lang="en-US" altLang="zh-CN" sz="1800" dirty="0" err="1">
                <a:solidFill>
                  <a:srgbClr val="FF0000"/>
                </a:solidFill>
                <a:latin typeface="微软雅黑" panose="020B0503020204020204" pitchFamily="34" charset="-122"/>
                <a:ea typeface="微软雅黑" panose="020B0503020204020204" pitchFamily="34" charset="-122"/>
              </a:rPr>
              <a:t>fillStyle</a:t>
            </a: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的值均为 </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橙色</a:t>
            </a:r>
            <a:r>
              <a:rPr lang="en-US" altLang="zh-CN" sz="1800" dirty="0">
                <a:solidFill>
                  <a:srgbClr val="FF0000"/>
                </a:solidFill>
                <a:latin typeface="微软雅黑" panose="020B0503020204020204" pitchFamily="34" charset="-122"/>
                <a:ea typeface="微软雅黑" panose="020B0503020204020204" pitchFamily="34" charset="-122"/>
              </a:rPr>
              <a:t>' </a:t>
            </a:r>
          </a:p>
          <a:p>
            <a:r>
              <a:rPr lang="en-US" altLang="zh-CN" sz="1800" dirty="0" err="1">
                <a:solidFill>
                  <a:schemeClr val="accent2"/>
                </a:solidFill>
                <a:latin typeface="微软雅黑" panose="020B0503020204020204" pitchFamily="34" charset="-122"/>
                <a:ea typeface="微软雅黑" panose="020B0503020204020204" pitchFamily="34" charset="-122"/>
              </a:rPr>
              <a:t>ctx.fillStyle</a:t>
            </a:r>
            <a:r>
              <a:rPr lang="en-US" altLang="zh-CN" sz="1800" dirty="0">
                <a:solidFill>
                  <a:schemeClr val="accent2"/>
                </a:solidFill>
                <a:latin typeface="微软雅黑" panose="020B0503020204020204" pitchFamily="34" charset="-122"/>
                <a:ea typeface="微软雅黑" panose="020B0503020204020204" pitchFamily="34" charset="-122"/>
              </a:rPr>
              <a:t> = "orange"; </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ctx.fillStyle</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a:solidFill>
                  <a:schemeClr val="accent2"/>
                </a:solidFill>
                <a:latin typeface="微软雅黑" panose="020B0503020204020204" pitchFamily="34" charset="-122"/>
                <a:ea typeface="微软雅黑" panose="020B0503020204020204" pitchFamily="34" charset="-122"/>
              </a:rPr>
              <a:t>= "#FFA500"; </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r>
              <a:rPr lang="en-US" altLang="zh-CN" sz="1800" dirty="0" err="1" smtClean="0">
                <a:solidFill>
                  <a:schemeClr val="accent2"/>
                </a:solidFill>
                <a:latin typeface="微软雅黑" panose="020B0503020204020204" pitchFamily="34" charset="-122"/>
                <a:ea typeface="微软雅黑" panose="020B0503020204020204" pitchFamily="34" charset="-122"/>
              </a:rPr>
              <a:t>ctx.fillStyle</a:t>
            </a:r>
            <a:r>
              <a:rPr lang="en-US" altLang="zh-CN" sz="1800" dirty="0" smtClean="0">
                <a:solidFill>
                  <a:schemeClr val="accent2"/>
                </a:solidFill>
                <a:latin typeface="微软雅黑" panose="020B0503020204020204" pitchFamily="34" charset="-122"/>
                <a:ea typeface="微软雅黑" panose="020B0503020204020204" pitchFamily="34" charset="-122"/>
              </a:rPr>
              <a:t> = "</a:t>
            </a:r>
            <a:r>
              <a:rPr lang="en-US" altLang="zh-CN" sz="1800" dirty="0" err="1" smtClean="0">
                <a:solidFill>
                  <a:schemeClr val="accent2"/>
                </a:solidFill>
                <a:latin typeface="微软雅黑" panose="020B0503020204020204" pitchFamily="34" charset="-122"/>
                <a:ea typeface="微软雅黑" panose="020B0503020204020204" pitchFamily="34" charset="-122"/>
              </a:rPr>
              <a:t>rgb</a:t>
            </a:r>
            <a:r>
              <a:rPr lang="en-US" altLang="zh-CN" sz="1800" dirty="0" smtClean="0">
                <a:solidFill>
                  <a:schemeClr val="accent2"/>
                </a:solidFill>
                <a:latin typeface="微软雅黑" panose="020B0503020204020204" pitchFamily="34" charset="-122"/>
                <a:ea typeface="微软雅黑" panose="020B0503020204020204" pitchFamily="34" charset="-122"/>
              </a:rPr>
              <a:t>(255,165,0)"; </a:t>
            </a:r>
            <a:r>
              <a:rPr lang="en-US" altLang="zh-CN" sz="1800" dirty="0" err="1" smtClean="0">
                <a:solidFill>
                  <a:schemeClr val="accent2"/>
                </a:solidFill>
                <a:latin typeface="微软雅黑" panose="020B0503020204020204" pitchFamily="34" charset="-122"/>
                <a:ea typeface="微软雅黑" panose="020B0503020204020204" pitchFamily="34" charset="-122"/>
              </a:rPr>
              <a:t>ctx.fillStyle</a:t>
            </a:r>
            <a:r>
              <a:rPr lang="en-US" altLang="zh-CN" sz="1800" dirty="0" smtClean="0">
                <a:solidFill>
                  <a:schemeClr val="accent2"/>
                </a:solidFill>
                <a:latin typeface="微软雅黑" panose="020B0503020204020204" pitchFamily="34" charset="-122"/>
                <a:ea typeface="微软雅黑" panose="020B0503020204020204" pitchFamily="34" charset="-122"/>
              </a:rPr>
              <a:t> = "</a:t>
            </a:r>
            <a:r>
              <a:rPr lang="en-US" altLang="zh-CN" sz="1800" dirty="0" err="1" smtClean="0">
                <a:solidFill>
                  <a:schemeClr val="accent2"/>
                </a:solidFill>
                <a:latin typeface="微软雅黑" panose="020B0503020204020204" pitchFamily="34" charset="-122"/>
                <a:ea typeface="微软雅黑" panose="020B0503020204020204" pitchFamily="34" charset="-122"/>
              </a:rPr>
              <a:t>rgba</a:t>
            </a:r>
            <a:r>
              <a:rPr lang="en-US" altLang="zh-CN" sz="1800" dirty="0" smtClean="0">
                <a:solidFill>
                  <a:schemeClr val="accent2"/>
                </a:solidFill>
                <a:latin typeface="微软雅黑" panose="020B0503020204020204" pitchFamily="34" charset="-122"/>
                <a:ea typeface="微软雅黑" panose="020B0503020204020204" pitchFamily="34" charset="-122"/>
              </a:rPr>
              <a:t>(255,165,0,1)";</a:t>
            </a:r>
          </a:p>
          <a:p>
            <a:pPr>
              <a:lnSpc>
                <a:spcPct val="100000"/>
              </a:lnSpc>
            </a:pP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238213392"/>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色彩 </a:t>
            </a:r>
            <a:r>
              <a:rPr lang="en-US" altLang="zh-CN" sz="4000" b="1" dirty="0">
                <a:latin typeface="微软雅黑" panose="020B0503020204020204" pitchFamily="34" charset="-122"/>
                <a:ea typeface="微软雅黑" panose="020B0503020204020204" pitchFamily="34" charset="-122"/>
              </a:rPr>
              <a:t>Colors</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smtClean="0">
                <a:solidFill>
                  <a:schemeClr val="accent2"/>
                </a:solidFill>
                <a:latin typeface="微软雅黑" panose="020B0503020204020204" pitchFamily="34" charset="-122"/>
                <a:ea typeface="微软雅黑" panose="020B0503020204020204" pitchFamily="34" charset="-122"/>
              </a:rPr>
              <a:t>var</a:t>
            </a:r>
            <a:r>
              <a:rPr lang="en-US" altLang="zh-CN" sz="1800" dirty="0" smtClean="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varcontext</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canvas.getContext</a:t>
            </a:r>
            <a:r>
              <a:rPr lang="en-US" altLang="zh-CN" sz="1800" dirty="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设置填充颜色</a:t>
            </a:r>
          </a:p>
          <a:p>
            <a:pPr>
              <a:lnSpc>
                <a:spcPct val="100000"/>
              </a:lnSpc>
            </a:pPr>
            <a:r>
              <a:rPr lang="zh-CN" altLang="en-US"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varcontext.fillStyle</a:t>
            </a:r>
            <a:r>
              <a:rPr lang="en-US" altLang="zh-CN" sz="1800" dirty="0">
                <a:solidFill>
                  <a:schemeClr val="accent2"/>
                </a:solidFill>
                <a:latin typeface="微软雅黑" panose="020B0503020204020204" pitchFamily="34" charset="-122"/>
                <a:ea typeface="微软雅黑" panose="020B0503020204020204" pitchFamily="34" charset="-122"/>
              </a:rPr>
              <a:t>="#FF0000";</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varcontext.fillRect</a:t>
            </a:r>
            <a:r>
              <a:rPr lang="en-US" altLang="zh-CN" sz="1800" dirty="0">
                <a:solidFill>
                  <a:schemeClr val="accent2"/>
                </a:solidFill>
                <a:latin typeface="微软雅黑" panose="020B0503020204020204" pitchFamily="34" charset="-122"/>
                <a:ea typeface="微软雅黑" panose="020B0503020204020204" pitchFamily="34" charset="-122"/>
              </a:rPr>
              <a:t>(0,0,150,75);</a:t>
            </a:r>
          </a:p>
          <a:p>
            <a:pPr>
              <a:lnSpc>
                <a:spcPct val="100000"/>
              </a:lnSpc>
            </a:pP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设置轮廓颜色</a:t>
            </a:r>
          </a:p>
          <a:p>
            <a:pPr>
              <a:lnSpc>
                <a:spcPct val="100000"/>
              </a:lnSpc>
            </a:pPr>
            <a:r>
              <a:rPr lang="zh-CN" altLang="en-US"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varcontext.strokeStyle</a:t>
            </a:r>
            <a:r>
              <a:rPr lang="en-US" altLang="zh-CN" sz="1800" dirty="0">
                <a:solidFill>
                  <a:schemeClr val="accent2"/>
                </a:solidFill>
                <a:latin typeface="微软雅黑" panose="020B0503020204020204" pitchFamily="34" charset="-122"/>
                <a:ea typeface="微软雅黑" panose="020B0503020204020204" pitchFamily="34" charset="-122"/>
              </a:rPr>
              <a:t>="#0000ff";</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varcontext.strokeRect</a:t>
            </a:r>
            <a:r>
              <a:rPr lang="en-US" altLang="zh-CN" sz="1800" dirty="0">
                <a:solidFill>
                  <a:schemeClr val="accent2"/>
                </a:solidFill>
                <a:latin typeface="微软雅黑" panose="020B0503020204020204" pitchFamily="34" charset="-122"/>
                <a:ea typeface="微软雅黑" panose="020B0503020204020204" pitchFamily="34" charset="-122"/>
              </a:rPr>
              <a:t>(200,200,151,76);</a:t>
            </a:r>
            <a:r>
              <a:rPr lang="en-US" altLang="zh-CN" sz="1800" dirty="0" smtClean="0">
                <a:solidFill>
                  <a:schemeClr val="accent2"/>
                </a:solidFill>
                <a:latin typeface="微软雅黑" panose="020B0503020204020204" pitchFamily="34" charset="-122"/>
                <a:ea typeface="微软雅黑" panose="020B0503020204020204" pitchFamily="34" charset="-122"/>
              </a:rPr>
              <a:t> </a:t>
            </a:r>
            <a:endParaRPr lang="zh-CN" altLang="en-US" sz="1800" dirty="0" smtClean="0">
              <a:solidFill>
                <a:schemeClr val="accent2"/>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64630" y="2059305"/>
            <a:ext cx="4914900" cy="310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27787154"/>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透明度 </a:t>
            </a:r>
            <a:r>
              <a:rPr lang="en-US" altLang="zh-CN" sz="4000" b="1" dirty="0">
                <a:latin typeface="微软雅黑" panose="020B0503020204020204" pitchFamily="34" charset="-122"/>
                <a:ea typeface="微软雅黑" panose="020B0503020204020204" pitchFamily="34" charset="-122"/>
              </a:rPr>
              <a:t>Transparency</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marL="342900" indent="-342900">
              <a:buFont typeface="Arial" pitchFamily="34" charset="0"/>
              <a:buChar char="•"/>
            </a:pPr>
            <a:r>
              <a:rPr lang="en-US" altLang="zh-CN" sz="2200" dirty="0" smtClean="0">
                <a:solidFill>
                  <a:schemeClr val="tx1"/>
                </a:solidFill>
                <a:latin typeface="微软雅黑" panose="020B0503020204020204" pitchFamily="34" charset="-122"/>
                <a:ea typeface="微软雅黑" panose="020B0503020204020204" pitchFamily="34" charset="-122"/>
              </a:rPr>
              <a:t>Canvas</a:t>
            </a:r>
            <a:r>
              <a:rPr lang="zh-CN" altLang="en-US" sz="2200" dirty="0" smtClean="0">
                <a:solidFill>
                  <a:schemeClr val="tx1"/>
                </a:solidFill>
                <a:latin typeface="微软雅黑" panose="020B0503020204020204" pitchFamily="34" charset="-122"/>
                <a:ea typeface="微软雅黑" panose="020B0503020204020204" pitchFamily="34" charset="-122"/>
              </a:rPr>
              <a:t>的透明度</a:t>
            </a:r>
            <a:r>
              <a:rPr lang="en-US" altLang="zh-CN" sz="2200" dirty="0" err="1" smtClean="0">
                <a:solidFill>
                  <a:schemeClr val="tx1"/>
                </a:solidFill>
                <a:latin typeface="微软雅黑" panose="020B0503020204020204" pitchFamily="34" charset="-122"/>
                <a:ea typeface="微软雅黑" panose="020B0503020204020204" pitchFamily="34" charset="-122"/>
              </a:rPr>
              <a:t>globalAlpha</a:t>
            </a:r>
            <a:r>
              <a:rPr lang="zh-CN" altLang="en-US" sz="2200" dirty="0">
                <a:solidFill>
                  <a:schemeClr val="tx1"/>
                </a:solidFill>
                <a:latin typeface="微软雅黑" panose="020B0503020204020204" pitchFamily="34" charset="-122"/>
                <a:ea typeface="微软雅黑" panose="020B0503020204020204" pitchFamily="34" charset="-122"/>
              </a:rPr>
              <a:t>属性影响到</a:t>
            </a:r>
            <a:r>
              <a:rPr lang="en-US" altLang="zh-CN" sz="2200" dirty="0">
                <a:solidFill>
                  <a:schemeClr val="tx1"/>
                </a:solidFill>
                <a:latin typeface="微软雅黑" panose="020B0503020204020204" pitchFamily="34" charset="-122"/>
                <a:ea typeface="微软雅黑" panose="020B0503020204020204" pitchFamily="34" charset="-122"/>
              </a:rPr>
              <a:t>canvas</a:t>
            </a:r>
            <a:r>
              <a:rPr lang="zh-CN" altLang="en-US" sz="2200" dirty="0">
                <a:solidFill>
                  <a:schemeClr val="tx1"/>
                </a:solidFill>
                <a:latin typeface="微软雅黑" panose="020B0503020204020204" pitchFamily="34" charset="-122"/>
                <a:ea typeface="微软雅黑" panose="020B0503020204020204" pitchFamily="34" charset="-122"/>
              </a:rPr>
              <a:t>元素内所有图形的透明度，在需要绘制大量拥有相同透明度的图形时，这个属性相当高效。其有效值的范围是</a:t>
            </a:r>
            <a:r>
              <a:rPr lang="en-US" altLang="zh-CN" sz="2200" dirty="0">
                <a:solidFill>
                  <a:schemeClr val="tx1"/>
                </a:solidFill>
                <a:latin typeface="微软雅黑" panose="020B0503020204020204" pitchFamily="34" charset="-122"/>
                <a:ea typeface="微软雅黑" panose="020B0503020204020204" pitchFamily="34" charset="-122"/>
              </a:rPr>
              <a:t>0.0</a:t>
            </a:r>
            <a:r>
              <a:rPr lang="zh-CN" altLang="en-US" sz="2200" dirty="0">
                <a:solidFill>
                  <a:schemeClr val="tx1"/>
                </a:solidFill>
                <a:latin typeface="微软雅黑" panose="020B0503020204020204" pitchFamily="34" charset="-122"/>
                <a:ea typeface="微软雅黑" panose="020B0503020204020204" pitchFamily="34" charset="-122"/>
              </a:rPr>
              <a:t>（完全透明）到</a:t>
            </a:r>
            <a:r>
              <a:rPr lang="en-US" altLang="zh-CN" sz="2200" dirty="0">
                <a:solidFill>
                  <a:schemeClr val="tx1"/>
                </a:solidFill>
                <a:latin typeface="微软雅黑" panose="020B0503020204020204" pitchFamily="34" charset="-122"/>
                <a:ea typeface="微软雅黑" panose="020B0503020204020204" pitchFamily="34" charset="-122"/>
              </a:rPr>
              <a:t>1.0</a:t>
            </a:r>
            <a:r>
              <a:rPr lang="zh-CN" altLang="en-US" sz="2200" dirty="0">
                <a:solidFill>
                  <a:schemeClr val="tx1"/>
                </a:solidFill>
                <a:latin typeface="微软雅黑" panose="020B0503020204020204" pitchFamily="34" charset="-122"/>
                <a:ea typeface="微软雅黑" panose="020B0503020204020204" pitchFamily="34" charset="-122"/>
              </a:rPr>
              <a:t>（完全不透明），默认值是</a:t>
            </a:r>
            <a:r>
              <a:rPr lang="en-US" altLang="zh-CN" sz="2200" dirty="0">
                <a:solidFill>
                  <a:schemeClr val="tx1"/>
                </a:solidFill>
                <a:latin typeface="微软雅黑" panose="020B0503020204020204" pitchFamily="34" charset="-122"/>
                <a:ea typeface="微软雅黑" panose="020B0503020204020204" pitchFamily="34" charset="-122"/>
              </a:rPr>
              <a:t>1.0</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smtClean="0">
                <a:solidFill>
                  <a:schemeClr val="tx1"/>
                </a:solidFill>
                <a:latin typeface="微软雅黑" panose="020B0503020204020204" pitchFamily="34" charset="-122"/>
                <a:ea typeface="微软雅黑" panose="020B0503020204020204" pitchFamily="34" charset="-122"/>
              </a:rPr>
              <a:t>不过</a:t>
            </a:r>
            <a:r>
              <a:rPr lang="zh-CN" altLang="en-US" sz="2200" dirty="0">
                <a:solidFill>
                  <a:schemeClr val="tx1"/>
                </a:solidFill>
                <a:latin typeface="微软雅黑" panose="020B0503020204020204" pitchFamily="34" charset="-122"/>
                <a:ea typeface="微软雅黑" panose="020B0503020204020204" pitchFamily="34" charset="-122"/>
              </a:rPr>
              <a:t>，一般情况下，由于</a:t>
            </a:r>
            <a:r>
              <a:rPr lang="en-US" altLang="zh-CN" sz="2200" dirty="0" err="1">
                <a:solidFill>
                  <a:schemeClr val="tx1"/>
                </a:solidFill>
                <a:latin typeface="微软雅黑" panose="020B0503020204020204" pitchFamily="34" charset="-122"/>
                <a:ea typeface="微软雅黑" panose="020B0503020204020204" pitchFamily="34" charset="-122"/>
              </a:rPr>
              <a:t>strokeStyle</a:t>
            </a:r>
            <a:r>
              <a:rPr lang="zh-CN" altLang="en-US" sz="2200" dirty="0">
                <a:solidFill>
                  <a:schemeClr val="tx1"/>
                </a:solidFill>
                <a:latin typeface="微软雅黑" panose="020B0503020204020204" pitchFamily="34" charset="-122"/>
                <a:ea typeface="微软雅黑" panose="020B0503020204020204" pitchFamily="34" charset="-122"/>
              </a:rPr>
              <a:t>和</a:t>
            </a:r>
            <a:r>
              <a:rPr lang="en-US" altLang="zh-CN" sz="2200" dirty="0" err="1">
                <a:solidFill>
                  <a:schemeClr val="tx1"/>
                </a:solidFill>
                <a:latin typeface="微软雅黑" panose="020B0503020204020204" pitchFamily="34" charset="-122"/>
                <a:ea typeface="微软雅黑" panose="020B0503020204020204" pitchFamily="34" charset="-122"/>
              </a:rPr>
              <a:t>fillStyle</a:t>
            </a:r>
            <a:r>
              <a:rPr lang="zh-CN" altLang="en-US" sz="2200" dirty="0">
                <a:solidFill>
                  <a:schemeClr val="tx1"/>
                </a:solidFill>
                <a:latin typeface="微软雅黑" panose="020B0503020204020204" pitchFamily="34" charset="-122"/>
                <a:ea typeface="微软雅黑" panose="020B0503020204020204" pitchFamily="34" charset="-122"/>
              </a:rPr>
              <a:t>属性接受符合</a:t>
            </a:r>
            <a:r>
              <a:rPr lang="en-US" altLang="zh-CN" sz="2200" dirty="0">
                <a:solidFill>
                  <a:schemeClr val="tx1"/>
                </a:solidFill>
                <a:latin typeface="微软雅黑" panose="020B0503020204020204" pitchFamily="34" charset="-122"/>
                <a:ea typeface="微软雅黑" panose="020B0503020204020204" pitchFamily="34" charset="-122"/>
              </a:rPr>
              <a:t>CSS3</a:t>
            </a:r>
            <a:r>
              <a:rPr lang="zh-CN" altLang="en-US" sz="2200" dirty="0">
                <a:solidFill>
                  <a:schemeClr val="tx1"/>
                </a:solidFill>
                <a:latin typeface="微软雅黑" panose="020B0503020204020204" pitchFamily="34" charset="-122"/>
                <a:ea typeface="微软雅黑" panose="020B0503020204020204" pitchFamily="34" charset="-122"/>
              </a:rPr>
              <a:t>规范的颜色值，所以使用</a:t>
            </a:r>
            <a:r>
              <a:rPr lang="en-US" altLang="zh-CN" sz="2200" dirty="0">
                <a:solidFill>
                  <a:schemeClr val="tx1"/>
                </a:solidFill>
                <a:latin typeface="微软雅黑" panose="020B0503020204020204" pitchFamily="34" charset="-122"/>
                <a:ea typeface="微软雅黑" panose="020B0503020204020204" pitchFamily="34" charset="-122"/>
              </a:rPr>
              <a:t>CSS3</a:t>
            </a:r>
            <a:r>
              <a:rPr lang="zh-CN" altLang="en-US" sz="2200" dirty="0">
                <a:solidFill>
                  <a:schemeClr val="tx1"/>
                </a:solidFill>
                <a:latin typeface="微软雅黑" panose="020B0503020204020204" pitchFamily="34" charset="-122"/>
                <a:ea typeface="微软雅黑" panose="020B0503020204020204" pitchFamily="34" charset="-122"/>
              </a:rPr>
              <a:t>的</a:t>
            </a:r>
            <a:r>
              <a:rPr lang="en-US" altLang="zh-CN" sz="2200" dirty="0" err="1">
                <a:solidFill>
                  <a:schemeClr val="tx1"/>
                </a:solidFill>
                <a:latin typeface="微软雅黑" panose="020B0503020204020204" pitchFamily="34" charset="-122"/>
                <a:ea typeface="微软雅黑" panose="020B0503020204020204" pitchFamily="34" charset="-122"/>
              </a:rPr>
              <a:t>rgba</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来分别设置具有透明度的填充颜色和轮廓颜色的情况比较多，也具有更好的可操作性和使用弹性</a:t>
            </a:r>
            <a:r>
              <a:rPr lang="zh-CN" altLang="en-US" sz="22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453421917"/>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透明度 </a:t>
            </a:r>
            <a:r>
              <a:rPr lang="en-US" altLang="zh-CN" sz="4000" b="1" dirty="0">
                <a:latin typeface="微软雅黑" panose="020B0503020204020204" pitchFamily="34" charset="-122"/>
                <a:ea typeface="微软雅黑" panose="020B0503020204020204" pitchFamily="34" charset="-122"/>
              </a:rPr>
              <a:t>Transparency</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err="1" smtClean="0">
                <a:solidFill>
                  <a:schemeClr val="accent2"/>
                </a:solidFill>
                <a:latin typeface="微软雅黑" panose="020B0503020204020204" pitchFamily="34" charset="-122"/>
                <a:ea typeface="微软雅黑" panose="020B0503020204020204" pitchFamily="34" charset="-122"/>
              </a:rPr>
              <a:t>ctx.fillStyle</a:t>
            </a:r>
            <a:r>
              <a:rPr lang="en-US" altLang="zh-CN" sz="1800" dirty="0">
                <a:solidFill>
                  <a:schemeClr val="accent2"/>
                </a:solidFill>
                <a:latin typeface="微软雅黑" panose="020B0503020204020204" pitchFamily="34" charset="-122"/>
                <a:ea typeface="微软雅黑" panose="020B0503020204020204" pitchFamily="34" charset="-122"/>
              </a:rPr>
              <a:t>="red";</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ctx.fillRect</a:t>
            </a:r>
            <a:r>
              <a:rPr lang="en-US" altLang="zh-CN" sz="1800" dirty="0">
                <a:solidFill>
                  <a:schemeClr val="accent2"/>
                </a:solidFill>
                <a:latin typeface="微软雅黑" panose="020B0503020204020204" pitchFamily="34" charset="-122"/>
                <a:ea typeface="微软雅黑" panose="020B0503020204020204" pitchFamily="34" charset="-122"/>
              </a:rPr>
              <a:t>(20,20,75,50);</a:t>
            </a:r>
          </a:p>
          <a:p>
            <a:pPr>
              <a:lnSpc>
                <a:spcPct val="100000"/>
              </a:lnSpc>
            </a:pP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调节透明度</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ctx.globalAlpha</a:t>
            </a:r>
            <a:r>
              <a:rPr lang="en-US" altLang="zh-CN" sz="1800" dirty="0">
                <a:solidFill>
                  <a:schemeClr val="accent2"/>
                </a:solidFill>
                <a:latin typeface="微软雅黑" panose="020B0503020204020204" pitchFamily="34" charset="-122"/>
                <a:ea typeface="微软雅黑" panose="020B0503020204020204" pitchFamily="34" charset="-122"/>
              </a:rPr>
              <a:t>=0.2;</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ctx.fillStyle</a:t>
            </a:r>
            <a:r>
              <a:rPr lang="en-US" altLang="zh-CN" sz="1800" dirty="0">
                <a:solidFill>
                  <a:schemeClr val="accent2"/>
                </a:solidFill>
                <a:latin typeface="微软雅黑" panose="020B0503020204020204" pitchFamily="34" charset="-122"/>
                <a:ea typeface="微软雅黑" panose="020B0503020204020204" pitchFamily="34" charset="-122"/>
              </a:rPr>
              <a:t>="blue";</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ctx.fillRect</a:t>
            </a:r>
            <a:r>
              <a:rPr lang="en-US" altLang="zh-CN" sz="1800" dirty="0">
                <a:solidFill>
                  <a:schemeClr val="accent2"/>
                </a:solidFill>
                <a:latin typeface="微软雅黑" panose="020B0503020204020204" pitchFamily="34" charset="-122"/>
                <a:ea typeface="微软雅黑" panose="020B0503020204020204" pitchFamily="34" charset="-122"/>
              </a:rPr>
              <a:t>(50,50,75,50);</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ctx.fillStyle</a:t>
            </a:r>
            <a:r>
              <a:rPr lang="en-US" altLang="zh-CN" sz="1800" dirty="0">
                <a:solidFill>
                  <a:schemeClr val="accent2"/>
                </a:solidFill>
                <a:latin typeface="微软雅黑" panose="020B0503020204020204" pitchFamily="34" charset="-122"/>
                <a:ea typeface="微软雅黑" panose="020B0503020204020204" pitchFamily="34" charset="-122"/>
              </a:rPr>
              <a:t>="green";</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ctx.fillRect</a:t>
            </a:r>
            <a:r>
              <a:rPr lang="en-US" altLang="zh-CN" sz="1800" dirty="0">
                <a:solidFill>
                  <a:schemeClr val="accent2"/>
                </a:solidFill>
                <a:latin typeface="微软雅黑" panose="020B0503020204020204" pitchFamily="34" charset="-122"/>
                <a:ea typeface="微软雅黑" panose="020B0503020204020204" pitchFamily="34" charset="-122"/>
              </a:rPr>
              <a:t>(80,80,75,50</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zh-CN" altLang="en-US" sz="1800" dirty="0" smtClean="0">
                <a:solidFill>
                  <a:srgbClr val="FF0000"/>
                </a:solidFill>
                <a:latin typeface="微软雅黑" panose="020B0503020204020204" pitchFamily="34" charset="-122"/>
                <a:ea typeface="微软雅黑" panose="020B0503020204020204" pitchFamily="34" charset="-122"/>
              </a:rPr>
              <a:t>同学们可以试着用使用 </a:t>
            </a:r>
            <a:r>
              <a:rPr lang="en-US" altLang="zh-CN" sz="1800" dirty="0" err="1" smtClean="0">
                <a:solidFill>
                  <a:srgbClr val="FF0000"/>
                </a:solidFill>
                <a:latin typeface="微软雅黑" panose="020B0503020204020204" pitchFamily="34" charset="-122"/>
                <a:ea typeface="微软雅黑" panose="020B0503020204020204" pitchFamily="34" charset="-122"/>
              </a:rPr>
              <a:t>css</a:t>
            </a:r>
            <a:r>
              <a:rPr lang="zh-CN" altLang="en-US" sz="1800" dirty="0" smtClean="0">
                <a:solidFill>
                  <a:srgbClr val="FF0000"/>
                </a:solidFill>
                <a:latin typeface="微软雅黑" panose="020B0503020204020204" pitchFamily="34" charset="-122"/>
                <a:ea typeface="微软雅黑" panose="020B0503020204020204" pitchFamily="34" charset="-122"/>
              </a:rPr>
              <a:t>的</a:t>
            </a:r>
            <a:r>
              <a:rPr lang="en-US" altLang="zh-CN" sz="1800" dirty="0" err="1" smtClean="0">
                <a:solidFill>
                  <a:srgbClr val="FF0000"/>
                </a:solidFill>
                <a:latin typeface="微软雅黑" panose="020B0503020204020204" pitchFamily="34" charset="-122"/>
                <a:ea typeface="微软雅黑" panose="020B0503020204020204" pitchFamily="34" charset="-122"/>
              </a:rPr>
              <a:t>rgba</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solidFill>
                  <a:srgbClr val="FF0000"/>
                </a:solidFill>
                <a:latin typeface="微软雅黑" panose="020B0503020204020204" pitchFamily="34" charset="-122"/>
                <a:ea typeface="微软雅黑" panose="020B0503020204020204" pitchFamily="34" charset="-122"/>
              </a:rPr>
              <a:t>来做这个例子 </a:t>
            </a:r>
            <a:r>
              <a:rPr lang="en-US" altLang="zh-CN" sz="1800" dirty="0" err="1">
                <a:solidFill>
                  <a:srgbClr val="FF0000"/>
                </a:solidFill>
                <a:latin typeface="微软雅黑" panose="020B0503020204020204" pitchFamily="34" charset="-122"/>
                <a:ea typeface="微软雅黑" panose="020B0503020204020204" pitchFamily="34" charset="-122"/>
              </a:rPr>
              <a:t>ctx.fillStyle</a:t>
            </a:r>
            <a:r>
              <a:rPr lang="en-US" altLang="zh-CN" sz="1800" dirty="0">
                <a:solidFill>
                  <a:srgbClr val="FF0000"/>
                </a:solidFill>
                <a:latin typeface="微软雅黑" panose="020B0503020204020204" pitchFamily="34" charset="-122"/>
                <a:ea typeface="微软雅黑" panose="020B0503020204020204" pitchFamily="34" charset="-122"/>
              </a:rPr>
              <a:t> = "</a:t>
            </a:r>
            <a:r>
              <a:rPr lang="en-US" altLang="zh-CN" sz="1800" dirty="0" err="1">
                <a:solidFill>
                  <a:srgbClr val="FF0000"/>
                </a:solidFill>
                <a:latin typeface="微软雅黑" panose="020B0503020204020204" pitchFamily="34" charset="-122"/>
                <a:ea typeface="微软雅黑" panose="020B0503020204020204" pitchFamily="34" charset="-122"/>
              </a:rPr>
              <a:t>rgba</a:t>
            </a:r>
            <a:r>
              <a:rPr lang="en-US" altLang="zh-CN" sz="1800" dirty="0">
                <a:solidFill>
                  <a:srgbClr val="FF0000"/>
                </a:solidFill>
                <a:latin typeface="微软雅黑" panose="020B0503020204020204" pitchFamily="34" charset="-122"/>
                <a:ea typeface="微软雅黑" panose="020B0503020204020204" pitchFamily="34" charset="-122"/>
              </a:rPr>
              <a:t>(255,0,0,0.5)";</a:t>
            </a:r>
            <a:endParaRPr lang="zh-CN" altLang="en-US" sz="1800" dirty="0" smtClean="0">
              <a:solidFill>
                <a:srgbClr val="FF0000"/>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95813" y="2647950"/>
            <a:ext cx="3000375" cy="156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7006471"/>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线型 </a:t>
            </a:r>
            <a:r>
              <a:rPr lang="en-US" altLang="zh-CN" sz="4000" b="1" dirty="0">
                <a:latin typeface="微软雅黑" panose="020B0503020204020204" pitchFamily="34" charset="-122"/>
                <a:ea typeface="微软雅黑" panose="020B0503020204020204" pitchFamily="34" charset="-122"/>
              </a:rPr>
              <a:t>Line </a:t>
            </a:r>
            <a:r>
              <a:rPr lang="en-US" altLang="zh-CN" sz="4000" b="1" dirty="0" smtClean="0">
                <a:latin typeface="微软雅黑" panose="020B0503020204020204" pitchFamily="34" charset="-122"/>
                <a:ea typeface="微软雅黑" panose="020B0503020204020204" pitchFamily="34" charset="-122"/>
              </a:rPr>
              <a:t>styles</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smtClean="0">
                <a:solidFill>
                  <a:schemeClr val="tx1"/>
                </a:solidFill>
                <a:latin typeface="微软雅黑" panose="020B0503020204020204" pitchFamily="34" charset="-122"/>
                <a:ea typeface="微软雅黑" panose="020B0503020204020204" pitchFamily="34" charset="-122"/>
              </a:rPr>
              <a:t>canvas </a:t>
            </a:r>
            <a:r>
              <a:rPr lang="zh-CN" altLang="en-US" sz="2200" dirty="0">
                <a:solidFill>
                  <a:schemeClr val="tx1"/>
                </a:solidFill>
                <a:latin typeface="微软雅黑" panose="020B0503020204020204" pitchFamily="34" charset="-122"/>
                <a:ea typeface="微软雅黑" panose="020B0503020204020204" pitchFamily="34" charset="-122"/>
              </a:rPr>
              <a:t>通过下面的一系列属性来设置线的</a:t>
            </a:r>
            <a:r>
              <a:rPr lang="zh-CN" altLang="en-US" sz="2200" dirty="0" smtClean="0">
                <a:solidFill>
                  <a:schemeClr val="tx1"/>
                </a:solidFill>
                <a:latin typeface="微软雅黑" panose="020B0503020204020204" pitchFamily="34" charset="-122"/>
                <a:ea typeface="微软雅黑" panose="020B0503020204020204" pitchFamily="34" charset="-122"/>
              </a:rPr>
              <a:t>样式。</a:t>
            </a:r>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a:solidFill>
                <a:schemeClr val="tx1"/>
              </a:solidFill>
              <a:latin typeface="微软雅黑" panose="020B0503020204020204" pitchFamily="34" charset="-122"/>
              <a:ea typeface="微软雅黑" panose="020B0503020204020204" pitchFamily="34" charset="-122"/>
            </a:endParaRPr>
          </a:p>
          <a:p>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xmlns="" val="1741455428"/>
              </p:ext>
            </p:extLst>
          </p:nvPr>
        </p:nvGraphicFramePr>
        <p:xfrm>
          <a:off x="774700" y="2194560"/>
          <a:ext cx="6813974" cy="2970197"/>
        </p:xfrm>
        <a:graphic>
          <a:graphicData uri="http://schemas.openxmlformats.org/drawingml/2006/table">
            <a:tbl>
              <a:tblPr firstRow="1" bandRow="1">
                <a:tableStyleId>{5C22544A-7EE6-4342-B048-85BDC9FD1C3A}</a:tableStyleId>
              </a:tblPr>
              <a:tblGrid>
                <a:gridCol w="3406987"/>
                <a:gridCol w="3406987"/>
              </a:tblGrid>
              <a:tr h="576524">
                <a:tc>
                  <a:txBody>
                    <a:bodyPr/>
                    <a:lstStyle/>
                    <a:p>
                      <a:r>
                        <a:rPr lang="zh-CN" altLang="en-US" dirty="0" smtClean="0"/>
                        <a:t>属性</a:t>
                      </a:r>
                      <a:endParaRPr lang="zh-CN" altLang="en-US" dirty="0"/>
                    </a:p>
                  </a:txBody>
                  <a:tcPr/>
                </a:tc>
                <a:tc>
                  <a:txBody>
                    <a:bodyPr/>
                    <a:lstStyle/>
                    <a:p>
                      <a:r>
                        <a:rPr lang="zh-CN" altLang="en-US" dirty="0" smtClean="0"/>
                        <a:t>描述</a:t>
                      </a:r>
                      <a:endParaRPr lang="zh-CN" altLang="en-US" dirty="0"/>
                    </a:p>
                  </a:txBody>
                  <a:tcPr/>
                </a:tc>
              </a:tr>
              <a:tr h="584531">
                <a:tc>
                  <a:txBody>
                    <a:bodyPr/>
                    <a:lstStyle/>
                    <a:p>
                      <a:r>
                        <a:rPr lang="en-US" altLang="zh-CN" sz="1800" kern="1200" dirty="0" err="1" smtClean="0">
                          <a:solidFill>
                            <a:schemeClr val="tx1"/>
                          </a:solidFill>
                          <a:latin typeface="微软雅黑" pitchFamily="34" charset="-122"/>
                          <a:ea typeface="微软雅黑" pitchFamily="34" charset="-122"/>
                          <a:cs typeface="+mn-cs"/>
                        </a:rPr>
                        <a:t>lineCap</a:t>
                      </a:r>
                      <a:endParaRPr lang="zh-CN" altLang="en-US" sz="1800" kern="1200" dirty="0">
                        <a:solidFill>
                          <a:schemeClr val="tx1"/>
                        </a:solidFill>
                        <a:latin typeface="微软雅黑" pitchFamily="34" charset="-122"/>
                        <a:ea typeface="微软雅黑" pitchFamily="34" charset="-122"/>
                        <a:cs typeface="+mn-cs"/>
                      </a:endParaRPr>
                    </a:p>
                  </a:txBody>
                  <a:tcPr/>
                </a:tc>
                <a:tc>
                  <a:txBody>
                    <a:bodyPr/>
                    <a:lstStyle/>
                    <a:p>
                      <a:r>
                        <a:rPr lang="zh-CN" altLang="en-US" sz="1800" kern="1200" dirty="0" smtClean="0">
                          <a:solidFill>
                            <a:schemeClr val="tx1"/>
                          </a:solidFill>
                          <a:latin typeface="微软雅黑" pitchFamily="34" charset="-122"/>
                          <a:ea typeface="微软雅黑" pitchFamily="34" charset="-122"/>
                          <a:cs typeface="+mn-cs"/>
                        </a:rPr>
                        <a:t>设置或返回线条的结束端点样式</a:t>
                      </a:r>
                      <a:endParaRPr lang="zh-CN" altLang="en-US" sz="1800" kern="1200" dirty="0">
                        <a:solidFill>
                          <a:schemeClr val="tx1"/>
                        </a:solidFill>
                        <a:latin typeface="微软雅黑" pitchFamily="34" charset="-122"/>
                        <a:ea typeface="微软雅黑" pitchFamily="34" charset="-122"/>
                        <a:cs typeface="+mn-cs"/>
                      </a:endParaRPr>
                    </a:p>
                  </a:txBody>
                  <a:tcPr/>
                </a:tc>
              </a:tr>
              <a:tr h="584531">
                <a:tc>
                  <a:txBody>
                    <a:bodyPr/>
                    <a:lstStyle/>
                    <a:p>
                      <a:r>
                        <a:rPr lang="en-US" altLang="zh-CN" sz="1800" kern="1200" dirty="0" err="1" smtClean="0">
                          <a:solidFill>
                            <a:schemeClr val="tx1"/>
                          </a:solidFill>
                          <a:latin typeface="微软雅黑" pitchFamily="34" charset="-122"/>
                          <a:ea typeface="微软雅黑" pitchFamily="34" charset="-122"/>
                          <a:cs typeface="+mn-cs"/>
                        </a:rPr>
                        <a:t>lineJoin</a:t>
                      </a:r>
                      <a:endParaRPr lang="zh-CN" altLang="en-US" sz="1800" kern="1200" dirty="0">
                        <a:solidFill>
                          <a:schemeClr val="tx1"/>
                        </a:solidFill>
                        <a:latin typeface="微软雅黑" pitchFamily="34" charset="-122"/>
                        <a:ea typeface="微软雅黑" pitchFamily="34" charset="-122"/>
                        <a:cs typeface="+mn-cs"/>
                      </a:endParaRPr>
                    </a:p>
                  </a:txBody>
                  <a:tcPr/>
                </a:tc>
                <a:tc>
                  <a:txBody>
                    <a:bodyPr/>
                    <a:lstStyle/>
                    <a:p>
                      <a:r>
                        <a:rPr lang="zh-CN" altLang="en-US" sz="1800" kern="1200" dirty="0" smtClean="0">
                          <a:solidFill>
                            <a:schemeClr val="tx1"/>
                          </a:solidFill>
                          <a:latin typeface="微软雅黑" pitchFamily="34" charset="-122"/>
                          <a:ea typeface="微软雅黑" pitchFamily="34" charset="-122"/>
                          <a:cs typeface="+mn-cs"/>
                        </a:rPr>
                        <a:t>设置或返回两条线相交时，所创建的拐角类型</a:t>
                      </a:r>
                      <a:endParaRPr lang="zh-CN" altLang="en-US" sz="1800" kern="1200" dirty="0">
                        <a:solidFill>
                          <a:schemeClr val="tx1"/>
                        </a:solidFill>
                        <a:latin typeface="微软雅黑" pitchFamily="34" charset="-122"/>
                        <a:ea typeface="微软雅黑" pitchFamily="34" charset="-122"/>
                        <a:cs typeface="+mn-cs"/>
                      </a:endParaRPr>
                    </a:p>
                  </a:txBody>
                  <a:tcPr/>
                </a:tc>
              </a:tr>
              <a:tr h="584531">
                <a:tc>
                  <a:txBody>
                    <a:bodyPr/>
                    <a:lstStyle/>
                    <a:p>
                      <a:r>
                        <a:rPr lang="en-US" altLang="zh-CN" sz="1800" kern="1200" dirty="0" err="1" smtClean="0">
                          <a:solidFill>
                            <a:schemeClr val="tx1"/>
                          </a:solidFill>
                          <a:latin typeface="微软雅黑" pitchFamily="34" charset="-122"/>
                          <a:ea typeface="微软雅黑" pitchFamily="34" charset="-122"/>
                          <a:cs typeface="+mn-cs"/>
                        </a:rPr>
                        <a:t>lineWidth</a:t>
                      </a:r>
                      <a:endParaRPr lang="zh-CN" altLang="en-US" sz="1800" kern="1200" dirty="0">
                        <a:solidFill>
                          <a:schemeClr val="tx1"/>
                        </a:solidFill>
                        <a:latin typeface="微软雅黑" pitchFamily="34" charset="-122"/>
                        <a:ea typeface="微软雅黑" pitchFamily="34" charset="-122"/>
                        <a:cs typeface="+mn-cs"/>
                      </a:endParaRPr>
                    </a:p>
                  </a:txBody>
                  <a:tcPr/>
                </a:tc>
                <a:tc>
                  <a:txBody>
                    <a:bodyPr/>
                    <a:lstStyle/>
                    <a:p>
                      <a:r>
                        <a:rPr lang="zh-CN" altLang="en-US" sz="1800" kern="1200" dirty="0" smtClean="0">
                          <a:solidFill>
                            <a:schemeClr val="tx1"/>
                          </a:solidFill>
                          <a:latin typeface="微软雅黑" pitchFamily="34" charset="-122"/>
                          <a:ea typeface="微软雅黑" pitchFamily="34" charset="-122"/>
                          <a:cs typeface="+mn-cs"/>
                        </a:rPr>
                        <a:t>设置或返回当前的线条宽度</a:t>
                      </a:r>
                      <a:endParaRPr lang="zh-CN" altLang="en-US" sz="1800" kern="1200" dirty="0">
                        <a:solidFill>
                          <a:schemeClr val="tx1"/>
                        </a:solidFill>
                        <a:latin typeface="微软雅黑" pitchFamily="34" charset="-122"/>
                        <a:ea typeface="微软雅黑" pitchFamily="34" charset="-122"/>
                        <a:cs typeface="+mn-cs"/>
                      </a:endParaRPr>
                    </a:p>
                  </a:txBody>
                  <a:tcPr/>
                </a:tc>
              </a:tr>
              <a:tr h="584531">
                <a:tc>
                  <a:txBody>
                    <a:bodyPr/>
                    <a:lstStyle/>
                    <a:p>
                      <a:r>
                        <a:rPr lang="en-US" altLang="zh-CN" sz="1800" kern="1200" dirty="0" err="1" smtClean="0">
                          <a:solidFill>
                            <a:schemeClr val="tx1"/>
                          </a:solidFill>
                          <a:latin typeface="微软雅黑" pitchFamily="34" charset="-122"/>
                          <a:ea typeface="微软雅黑" pitchFamily="34" charset="-122"/>
                          <a:cs typeface="+mn-cs"/>
                        </a:rPr>
                        <a:t>miterLimit</a:t>
                      </a:r>
                      <a:endParaRPr lang="zh-CN" altLang="en-US" sz="1800" kern="1200" dirty="0">
                        <a:solidFill>
                          <a:schemeClr val="tx1"/>
                        </a:solidFill>
                        <a:latin typeface="微软雅黑" pitchFamily="34" charset="-122"/>
                        <a:ea typeface="微软雅黑" pitchFamily="34" charset="-122"/>
                        <a:cs typeface="+mn-cs"/>
                      </a:endParaRPr>
                    </a:p>
                  </a:txBody>
                  <a:tcPr/>
                </a:tc>
                <a:tc>
                  <a:txBody>
                    <a:bodyPr/>
                    <a:lstStyle/>
                    <a:p>
                      <a:r>
                        <a:rPr lang="zh-CN" altLang="en-US" sz="1800" kern="1200" dirty="0" smtClean="0">
                          <a:solidFill>
                            <a:schemeClr val="tx1"/>
                          </a:solidFill>
                          <a:latin typeface="微软雅黑" pitchFamily="34" charset="-122"/>
                          <a:ea typeface="微软雅黑" pitchFamily="34" charset="-122"/>
                          <a:cs typeface="+mn-cs"/>
                        </a:rPr>
                        <a:t>设置或返回最大斜接长度</a:t>
                      </a:r>
                      <a:endParaRPr lang="zh-CN" altLang="en-US" sz="1800" kern="1200" dirty="0">
                        <a:solidFill>
                          <a:schemeClr val="tx1"/>
                        </a:solidFill>
                        <a:latin typeface="微软雅黑" pitchFamily="34" charset="-122"/>
                        <a:ea typeface="微软雅黑" pitchFamily="34" charset="-122"/>
                        <a:cs typeface="+mn-cs"/>
                      </a:endParaRPr>
                    </a:p>
                  </a:txBody>
                  <a:tcPr/>
                </a:tc>
              </a:tr>
            </a:tbl>
          </a:graphicData>
        </a:graphic>
      </p:graphicFrame>
    </p:spTree>
    <p:extLst>
      <p:ext uri="{BB962C8B-B14F-4D97-AF65-F5344CB8AC3E}">
        <p14:creationId xmlns:p14="http://schemas.microsoft.com/office/powerpoint/2010/main" xmlns="" val="745275891"/>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lineCap</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xmlns="" val="1641645561"/>
              </p:ext>
            </p:extLst>
          </p:nvPr>
        </p:nvGraphicFramePr>
        <p:xfrm>
          <a:off x="591820" y="1417321"/>
          <a:ext cx="5431790" cy="2325615"/>
        </p:xfrm>
        <a:graphic>
          <a:graphicData uri="http://schemas.openxmlformats.org/drawingml/2006/table">
            <a:tbl>
              <a:tblPr firstRow="1" bandRow="1">
                <a:tableStyleId>{5C22544A-7EE6-4342-B048-85BDC9FD1C3A}</a:tableStyleId>
              </a:tblPr>
              <a:tblGrid>
                <a:gridCol w="996158"/>
                <a:gridCol w="4435632"/>
              </a:tblGrid>
              <a:tr h="360433">
                <a:tc>
                  <a:txBody>
                    <a:bodyPr/>
                    <a:lstStyle/>
                    <a:p>
                      <a:r>
                        <a:rPr lang="zh-CN" altLang="en-US" dirty="0" smtClean="0"/>
                        <a:t>值</a:t>
                      </a:r>
                      <a:endParaRPr lang="zh-CN" altLang="en-US" dirty="0"/>
                    </a:p>
                  </a:txBody>
                  <a:tcPr/>
                </a:tc>
                <a:tc>
                  <a:txBody>
                    <a:bodyPr/>
                    <a:lstStyle/>
                    <a:p>
                      <a:r>
                        <a:rPr lang="zh-CN" altLang="en-US" dirty="0" smtClean="0"/>
                        <a:t>描述</a:t>
                      </a:r>
                      <a:endParaRPr lang="zh-CN" altLang="en-US" dirty="0"/>
                    </a:p>
                  </a:txBody>
                  <a:tcPr/>
                </a:tc>
              </a:tr>
              <a:tr h="653285">
                <a:tc>
                  <a:txBody>
                    <a:bodyPr/>
                    <a:lstStyle/>
                    <a:p>
                      <a:pPr fontAlgn="t"/>
                      <a:r>
                        <a:rPr lang="en-US" sz="1800" kern="1200" dirty="0">
                          <a:solidFill>
                            <a:schemeClr val="tx1"/>
                          </a:solidFill>
                          <a:latin typeface="微软雅黑" pitchFamily="34" charset="-122"/>
                          <a:ea typeface="微软雅黑" pitchFamily="34" charset="-122"/>
                          <a:cs typeface="+mn-cs"/>
                        </a:rPr>
                        <a:t>butt</a:t>
                      </a:r>
                    </a:p>
                  </a:txBody>
                  <a:tcPr marL="57150" marR="142875" marT="57150" marB="57150" anchor="ctr"/>
                </a:tc>
                <a:tc>
                  <a:txBody>
                    <a:bodyPr/>
                    <a:lstStyle/>
                    <a:p>
                      <a:pPr fontAlgn="t"/>
                      <a:r>
                        <a:rPr lang="zh-CN" altLang="en-US" sz="1800" kern="1200" dirty="0">
                          <a:solidFill>
                            <a:schemeClr val="tx1"/>
                          </a:solidFill>
                          <a:latin typeface="微软雅黑" pitchFamily="34" charset="-122"/>
                          <a:ea typeface="微软雅黑" pitchFamily="34" charset="-122"/>
                          <a:cs typeface="+mn-cs"/>
                        </a:rPr>
                        <a:t>默认。向线条的每个末端添加平直的边缘。</a:t>
                      </a:r>
                    </a:p>
                  </a:txBody>
                  <a:tcPr marL="57150" marR="142875" marT="57150" marB="57150" anchor="ctr"/>
                </a:tc>
              </a:tr>
              <a:tr h="653285">
                <a:tc>
                  <a:txBody>
                    <a:bodyPr/>
                    <a:lstStyle/>
                    <a:p>
                      <a:pPr fontAlgn="t"/>
                      <a:r>
                        <a:rPr lang="en-US" sz="1800" kern="1200" dirty="0">
                          <a:solidFill>
                            <a:schemeClr val="tx1"/>
                          </a:solidFill>
                          <a:latin typeface="微软雅黑" pitchFamily="34" charset="-122"/>
                          <a:ea typeface="微软雅黑" pitchFamily="34" charset="-122"/>
                          <a:cs typeface="+mn-cs"/>
                        </a:rPr>
                        <a:t>round</a:t>
                      </a:r>
                    </a:p>
                  </a:txBody>
                  <a:tcPr marL="57150" marR="142875" marT="57150" marB="57150" anchor="ctr"/>
                </a:tc>
                <a:tc>
                  <a:txBody>
                    <a:bodyPr/>
                    <a:lstStyle/>
                    <a:p>
                      <a:pPr fontAlgn="t"/>
                      <a:r>
                        <a:rPr lang="zh-CN" altLang="en-US" sz="1800" kern="1200" dirty="0">
                          <a:solidFill>
                            <a:schemeClr val="tx1"/>
                          </a:solidFill>
                          <a:latin typeface="微软雅黑" pitchFamily="34" charset="-122"/>
                          <a:ea typeface="微软雅黑" pitchFamily="34" charset="-122"/>
                          <a:cs typeface="+mn-cs"/>
                        </a:rPr>
                        <a:t>向线条的每个末端添加圆形线帽。</a:t>
                      </a:r>
                    </a:p>
                  </a:txBody>
                  <a:tcPr marL="57150" marR="142875" marT="57150" marB="57150" anchor="ctr"/>
                </a:tc>
              </a:tr>
              <a:tr h="653285">
                <a:tc>
                  <a:txBody>
                    <a:bodyPr/>
                    <a:lstStyle/>
                    <a:p>
                      <a:pPr fontAlgn="t"/>
                      <a:r>
                        <a:rPr lang="en-US" sz="1800" kern="1200" dirty="0" smtClean="0">
                          <a:solidFill>
                            <a:schemeClr val="tx1"/>
                          </a:solidFill>
                          <a:latin typeface="微软雅黑" pitchFamily="34" charset="-122"/>
                          <a:ea typeface="微软雅黑" pitchFamily="34" charset="-122"/>
                          <a:cs typeface="+mn-cs"/>
                        </a:rPr>
                        <a:t>square</a:t>
                      </a:r>
                      <a:endParaRPr lang="en-US" sz="1800" kern="1200" dirty="0">
                        <a:solidFill>
                          <a:schemeClr val="tx1"/>
                        </a:solidFill>
                        <a:latin typeface="微软雅黑" pitchFamily="34" charset="-122"/>
                        <a:ea typeface="微软雅黑" pitchFamily="34" charset="-122"/>
                        <a:cs typeface="+mn-cs"/>
                      </a:endParaRPr>
                    </a:p>
                  </a:txBody>
                  <a:tcPr marL="57150" marR="142875" marT="57150" marB="57150" anchor="ctr"/>
                </a:tc>
                <a:tc>
                  <a:txBody>
                    <a:bodyPr/>
                    <a:lstStyle/>
                    <a:p>
                      <a:pPr fontAlgn="t"/>
                      <a:r>
                        <a:rPr lang="zh-CN" altLang="en-US" sz="1800" kern="1200" dirty="0">
                          <a:solidFill>
                            <a:schemeClr val="tx1"/>
                          </a:solidFill>
                          <a:latin typeface="微软雅黑" pitchFamily="34" charset="-122"/>
                          <a:ea typeface="微软雅黑" pitchFamily="34" charset="-122"/>
                          <a:cs typeface="+mn-cs"/>
                        </a:rPr>
                        <a:t>向线条的每个末端添加正方形线帽。</a:t>
                      </a:r>
                    </a:p>
                  </a:txBody>
                  <a:tcPr marL="57150" marR="142875" marT="57150" marB="57150" anchor="ctr"/>
                </a:tc>
              </a:tr>
            </a:tbl>
          </a:graphicData>
        </a:graphic>
      </p:graphicFrame>
      <p:sp>
        <p:nvSpPr>
          <p:cNvPr id="6" name="矩形 5"/>
          <p:cNvSpPr/>
          <p:nvPr/>
        </p:nvSpPr>
        <p:spPr>
          <a:xfrm>
            <a:off x="613410" y="3981926"/>
            <a:ext cx="6096000" cy="2092881"/>
          </a:xfrm>
          <a:prstGeom prst="rect">
            <a:avLst/>
          </a:prstGeom>
        </p:spPr>
        <p:txBody>
          <a:bodyPr>
            <a:spAutoFit/>
          </a:bodyPr>
          <a:lstStyle/>
          <a:p>
            <a:r>
              <a:rPr lang="zh-CN" altLang="en-US" sz="2200" dirty="0">
                <a:latin typeface="微软雅黑" pitchFamily="34" charset="-122"/>
                <a:ea typeface="微软雅黑" pitchFamily="34" charset="-122"/>
              </a:rPr>
              <a:t>实例（绘制圆形的结束线帽）：</a:t>
            </a:r>
            <a:endParaRPr lang="en-US" altLang="zh-CN" sz="2200" dirty="0" smtClean="0">
              <a:latin typeface="微软雅黑" pitchFamily="34" charset="-122"/>
              <a:ea typeface="微软雅黑" pitchFamily="34" charset="-122"/>
            </a:endParaRPr>
          </a:p>
          <a:p>
            <a:endParaRPr lang="en-US" altLang="zh-CN" dirty="0" smtClean="0">
              <a:solidFill>
                <a:schemeClr val="accent2"/>
              </a:solidFill>
              <a:latin typeface="微软雅黑" pitchFamily="34" charset="-122"/>
              <a:ea typeface="微软雅黑" pitchFamily="34" charset="-122"/>
            </a:endParaRPr>
          </a:p>
          <a:p>
            <a:r>
              <a:rPr lang="en-US" altLang="zh-CN" dirty="0" err="1" smtClean="0">
                <a:solidFill>
                  <a:schemeClr val="accent2"/>
                </a:solidFill>
                <a:latin typeface="微软雅黑" pitchFamily="34" charset="-122"/>
                <a:ea typeface="微软雅黑" pitchFamily="34" charset="-122"/>
              </a:rPr>
              <a:t>ctx.beginPath</a:t>
            </a:r>
            <a:r>
              <a:rPr lang="en-US" altLang="zh-CN" dirty="0">
                <a:solidFill>
                  <a:schemeClr val="accent2"/>
                </a:solidFill>
                <a:latin typeface="微软雅黑" pitchFamily="34" charset="-122"/>
                <a:ea typeface="微软雅黑" pitchFamily="34" charset="-122"/>
              </a:rPr>
              <a:t>();</a:t>
            </a:r>
          </a:p>
          <a:p>
            <a:r>
              <a:rPr lang="en-US" altLang="zh-CN" dirty="0" err="1">
                <a:solidFill>
                  <a:schemeClr val="accent2"/>
                </a:solidFill>
                <a:latin typeface="微软雅黑" pitchFamily="34" charset="-122"/>
                <a:ea typeface="微软雅黑" pitchFamily="34" charset="-122"/>
              </a:rPr>
              <a:t>ctx.lineCap</a:t>
            </a:r>
            <a:r>
              <a:rPr lang="en-US" altLang="zh-CN" dirty="0">
                <a:solidFill>
                  <a:schemeClr val="accent2"/>
                </a:solidFill>
                <a:latin typeface="微软雅黑" pitchFamily="34" charset="-122"/>
                <a:ea typeface="微软雅黑" pitchFamily="34" charset="-122"/>
              </a:rPr>
              <a:t>="round";</a:t>
            </a:r>
          </a:p>
          <a:p>
            <a:r>
              <a:rPr lang="en-US" altLang="zh-CN" dirty="0" err="1">
                <a:solidFill>
                  <a:schemeClr val="accent2"/>
                </a:solidFill>
                <a:latin typeface="微软雅黑" pitchFamily="34" charset="-122"/>
                <a:ea typeface="微软雅黑" pitchFamily="34" charset="-122"/>
              </a:rPr>
              <a:t>ctx.moveTo</a:t>
            </a:r>
            <a:r>
              <a:rPr lang="en-US" altLang="zh-CN" dirty="0">
                <a:solidFill>
                  <a:schemeClr val="accent2"/>
                </a:solidFill>
                <a:latin typeface="微软雅黑" pitchFamily="34" charset="-122"/>
                <a:ea typeface="微软雅黑" pitchFamily="34" charset="-122"/>
              </a:rPr>
              <a:t>(20,20);</a:t>
            </a:r>
          </a:p>
          <a:p>
            <a:r>
              <a:rPr lang="en-US" altLang="zh-CN" dirty="0" err="1">
                <a:solidFill>
                  <a:schemeClr val="accent2"/>
                </a:solidFill>
                <a:latin typeface="微软雅黑" pitchFamily="34" charset="-122"/>
                <a:ea typeface="微软雅黑" pitchFamily="34" charset="-122"/>
              </a:rPr>
              <a:t>ctx.lineTo</a:t>
            </a:r>
            <a:r>
              <a:rPr lang="en-US" altLang="zh-CN" dirty="0">
                <a:solidFill>
                  <a:schemeClr val="accent2"/>
                </a:solidFill>
                <a:latin typeface="微软雅黑" pitchFamily="34" charset="-122"/>
                <a:ea typeface="微软雅黑" pitchFamily="34" charset="-122"/>
              </a:rPr>
              <a:t>(20,200);</a:t>
            </a:r>
          </a:p>
          <a:p>
            <a:r>
              <a:rPr lang="en-US" altLang="zh-CN" dirty="0" err="1">
                <a:solidFill>
                  <a:schemeClr val="accent2"/>
                </a:solidFill>
                <a:latin typeface="微软雅黑" pitchFamily="34" charset="-122"/>
                <a:ea typeface="微软雅黑" pitchFamily="34" charset="-122"/>
              </a:rPr>
              <a:t>ctx.stroke</a:t>
            </a:r>
            <a:r>
              <a:rPr lang="en-US" altLang="zh-CN" dirty="0">
                <a:solidFill>
                  <a:schemeClr val="accent2"/>
                </a:solidFill>
                <a:latin typeface="微软雅黑" pitchFamily="34" charset="-122"/>
                <a:ea typeface="微软雅黑" pitchFamily="34" charset="-122"/>
              </a:rPr>
              <a:t>();</a:t>
            </a:r>
            <a:endParaRPr lang="zh-CN" altLang="en-US" dirty="0">
              <a:solidFill>
                <a:schemeClr val="accent2"/>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93230" y="4421267"/>
            <a:ext cx="2971800" cy="156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76424867"/>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lineJoin</a:t>
            </a:r>
            <a:r>
              <a:rPr lang="zh-CN" altLang="en-US" sz="4000" b="1" dirty="0">
                <a:latin typeface="微软雅黑" panose="020B0503020204020204" pitchFamily="34" charset="-122"/>
                <a:ea typeface="微软雅黑" panose="020B0503020204020204" pitchFamily="34" charset="-122"/>
              </a:rPr>
              <a:t/>
            </a:r>
            <a:br>
              <a:rPr lang="zh-CN" altLang="en-US" sz="4000" b="1" dirty="0">
                <a:latin typeface="微软雅黑" panose="020B0503020204020204" pitchFamily="34" charset="-122"/>
                <a:ea typeface="微软雅黑" panose="020B0503020204020204" pitchFamily="34" charset="-122"/>
              </a:rPr>
            </a:b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xmlns="" val="3297908461"/>
              </p:ext>
            </p:extLst>
          </p:nvPr>
        </p:nvGraphicFramePr>
        <p:xfrm>
          <a:off x="591820" y="1417321"/>
          <a:ext cx="5431790" cy="2325615"/>
        </p:xfrm>
        <a:graphic>
          <a:graphicData uri="http://schemas.openxmlformats.org/drawingml/2006/table">
            <a:tbl>
              <a:tblPr firstRow="1" bandRow="1">
                <a:tableStyleId>{5C22544A-7EE6-4342-B048-85BDC9FD1C3A}</a:tableStyleId>
              </a:tblPr>
              <a:tblGrid>
                <a:gridCol w="996158"/>
                <a:gridCol w="4435632"/>
              </a:tblGrid>
              <a:tr h="360433">
                <a:tc>
                  <a:txBody>
                    <a:bodyPr/>
                    <a:lstStyle/>
                    <a:p>
                      <a:r>
                        <a:rPr lang="zh-CN" altLang="en-US" dirty="0" smtClean="0"/>
                        <a:t>值</a:t>
                      </a:r>
                      <a:endParaRPr lang="zh-CN" altLang="en-US" dirty="0"/>
                    </a:p>
                  </a:txBody>
                  <a:tcPr/>
                </a:tc>
                <a:tc>
                  <a:txBody>
                    <a:bodyPr/>
                    <a:lstStyle/>
                    <a:p>
                      <a:r>
                        <a:rPr lang="zh-CN" altLang="en-US" dirty="0" smtClean="0"/>
                        <a:t>描述</a:t>
                      </a:r>
                      <a:endParaRPr lang="zh-CN" altLang="en-US" dirty="0"/>
                    </a:p>
                  </a:txBody>
                  <a:tcPr/>
                </a:tc>
              </a:tr>
              <a:tr h="653285">
                <a:tc>
                  <a:txBody>
                    <a:bodyPr/>
                    <a:lstStyle/>
                    <a:p>
                      <a:pPr fontAlgn="t"/>
                      <a:r>
                        <a:rPr lang="en-US" dirty="0">
                          <a:effectLst/>
                          <a:latin typeface="微软雅黑" pitchFamily="34" charset="-122"/>
                          <a:ea typeface="微软雅黑" pitchFamily="34" charset="-122"/>
                        </a:rPr>
                        <a:t>bevel</a:t>
                      </a:r>
                    </a:p>
                  </a:txBody>
                  <a:tcPr marL="57150" marR="142875" marT="57150" marB="57150" anchor="ctr"/>
                </a:tc>
                <a:tc>
                  <a:txBody>
                    <a:bodyPr/>
                    <a:lstStyle/>
                    <a:p>
                      <a:pPr fontAlgn="t"/>
                      <a:r>
                        <a:rPr lang="zh-CN" altLang="en-US">
                          <a:effectLst/>
                          <a:latin typeface="微软雅黑" pitchFamily="34" charset="-122"/>
                          <a:ea typeface="微软雅黑" pitchFamily="34" charset="-122"/>
                        </a:rPr>
                        <a:t>创建斜角。</a:t>
                      </a:r>
                    </a:p>
                  </a:txBody>
                  <a:tcPr marL="57150" marR="142875" marT="57150" marB="57150" anchor="ctr"/>
                </a:tc>
              </a:tr>
              <a:tr h="653285">
                <a:tc>
                  <a:txBody>
                    <a:bodyPr/>
                    <a:lstStyle/>
                    <a:p>
                      <a:pPr fontAlgn="t"/>
                      <a:r>
                        <a:rPr lang="en-US">
                          <a:effectLst/>
                          <a:latin typeface="微软雅黑" pitchFamily="34" charset="-122"/>
                          <a:ea typeface="微软雅黑" pitchFamily="34" charset="-122"/>
                        </a:rPr>
                        <a:t>round</a:t>
                      </a:r>
                    </a:p>
                  </a:txBody>
                  <a:tcPr marL="57150" marR="142875" marT="57150" marB="57150" anchor="ctr"/>
                </a:tc>
                <a:tc>
                  <a:txBody>
                    <a:bodyPr/>
                    <a:lstStyle/>
                    <a:p>
                      <a:pPr fontAlgn="t"/>
                      <a:r>
                        <a:rPr lang="zh-CN" altLang="en-US" dirty="0">
                          <a:effectLst/>
                          <a:latin typeface="微软雅黑" pitchFamily="34" charset="-122"/>
                          <a:ea typeface="微软雅黑" pitchFamily="34" charset="-122"/>
                        </a:rPr>
                        <a:t>创建圆角。</a:t>
                      </a:r>
                    </a:p>
                  </a:txBody>
                  <a:tcPr marL="57150" marR="142875" marT="57150" marB="57150" anchor="ctr"/>
                </a:tc>
              </a:tr>
              <a:tr h="653285">
                <a:tc>
                  <a:txBody>
                    <a:bodyPr/>
                    <a:lstStyle/>
                    <a:p>
                      <a:pPr fontAlgn="t"/>
                      <a:r>
                        <a:rPr lang="en-US">
                          <a:effectLst/>
                          <a:latin typeface="微软雅黑" pitchFamily="34" charset="-122"/>
                          <a:ea typeface="微软雅黑" pitchFamily="34" charset="-122"/>
                        </a:rPr>
                        <a:t>miter</a:t>
                      </a:r>
                    </a:p>
                  </a:txBody>
                  <a:tcPr marL="57150" marR="142875" marT="57150" marB="57150" anchor="ctr"/>
                </a:tc>
                <a:tc>
                  <a:txBody>
                    <a:bodyPr/>
                    <a:lstStyle/>
                    <a:p>
                      <a:pPr fontAlgn="t"/>
                      <a:r>
                        <a:rPr lang="zh-CN" altLang="en-US" dirty="0">
                          <a:effectLst/>
                          <a:latin typeface="微软雅黑" pitchFamily="34" charset="-122"/>
                          <a:ea typeface="微软雅黑" pitchFamily="34" charset="-122"/>
                        </a:rPr>
                        <a:t>默认。创建尖角。</a:t>
                      </a:r>
                    </a:p>
                  </a:txBody>
                  <a:tcPr marL="57150" marR="142875" marT="57150" marB="57150" anchor="ctr"/>
                </a:tc>
              </a:tr>
            </a:tbl>
          </a:graphicData>
        </a:graphic>
      </p:graphicFrame>
      <p:sp>
        <p:nvSpPr>
          <p:cNvPr id="6" name="矩形 5"/>
          <p:cNvSpPr/>
          <p:nvPr/>
        </p:nvSpPr>
        <p:spPr>
          <a:xfrm>
            <a:off x="613410" y="3981926"/>
            <a:ext cx="6096000" cy="2369880"/>
          </a:xfrm>
          <a:prstGeom prst="rect">
            <a:avLst/>
          </a:prstGeom>
        </p:spPr>
        <p:txBody>
          <a:bodyPr>
            <a:spAutoFit/>
          </a:bodyPr>
          <a:lstStyle/>
          <a:p>
            <a:r>
              <a:rPr lang="zh-CN" altLang="en-US" sz="2200" dirty="0">
                <a:latin typeface="微软雅黑" pitchFamily="34" charset="-122"/>
                <a:ea typeface="微软雅黑" pitchFamily="34" charset="-122"/>
              </a:rPr>
              <a:t>实例（当两条线条交汇时，创建圆形边角）：</a:t>
            </a:r>
            <a:endParaRPr lang="en-US" altLang="zh-CN" sz="2200" dirty="0" smtClean="0">
              <a:latin typeface="微软雅黑" pitchFamily="34" charset="-122"/>
              <a:ea typeface="微软雅黑" pitchFamily="34" charset="-122"/>
            </a:endParaRPr>
          </a:p>
          <a:p>
            <a:endParaRPr lang="en-US" altLang="zh-CN" dirty="0" smtClean="0">
              <a:solidFill>
                <a:schemeClr val="accent2"/>
              </a:solidFill>
              <a:latin typeface="微软雅黑" pitchFamily="34" charset="-122"/>
              <a:ea typeface="微软雅黑" pitchFamily="34" charset="-122"/>
            </a:endParaRPr>
          </a:p>
          <a:p>
            <a:r>
              <a:rPr lang="en-US" altLang="zh-CN" dirty="0" err="1">
                <a:solidFill>
                  <a:schemeClr val="accent2"/>
                </a:solidFill>
                <a:latin typeface="微软雅黑" pitchFamily="34" charset="-122"/>
                <a:ea typeface="微软雅黑" pitchFamily="34" charset="-122"/>
              </a:rPr>
              <a:t>ctx.beginPath</a:t>
            </a:r>
            <a:r>
              <a:rPr lang="en-US" altLang="zh-CN" dirty="0">
                <a:solidFill>
                  <a:schemeClr val="accent2"/>
                </a:solidFill>
                <a:latin typeface="微软雅黑" pitchFamily="34" charset="-122"/>
                <a:ea typeface="微软雅黑" pitchFamily="34" charset="-122"/>
              </a:rPr>
              <a:t>();</a:t>
            </a:r>
          </a:p>
          <a:p>
            <a:r>
              <a:rPr lang="en-US" altLang="zh-CN" dirty="0" err="1">
                <a:solidFill>
                  <a:schemeClr val="accent2"/>
                </a:solidFill>
                <a:latin typeface="微软雅黑" pitchFamily="34" charset="-122"/>
                <a:ea typeface="微软雅黑" pitchFamily="34" charset="-122"/>
              </a:rPr>
              <a:t>ctx.lineJoin</a:t>
            </a:r>
            <a:r>
              <a:rPr lang="en-US" altLang="zh-CN" dirty="0">
                <a:solidFill>
                  <a:schemeClr val="accent2"/>
                </a:solidFill>
                <a:latin typeface="微软雅黑" pitchFamily="34" charset="-122"/>
                <a:ea typeface="微软雅黑" pitchFamily="34" charset="-122"/>
              </a:rPr>
              <a:t>="round";</a:t>
            </a:r>
          </a:p>
          <a:p>
            <a:r>
              <a:rPr lang="en-US" altLang="zh-CN" dirty="0" err="1">
                <a:solidFill>
                  <a:schemeClr val="accent2"/>
                </a:solidFill>
                <a:latin typeface="微软雅黑" pitchFamily="34" charset="-122"/>
                <a:ea typeface="微软雅黑" pitchFamily="34" charset="-122"/>
              </a:rPr>
              <a:t>ctx.moveTo</a:t>
            </a:r>
            <a:r>
              <a:rPr lang="en-US" altLang="zh-CN" dirty="0">
                <a:solidFill>
                  <a:schemeClr val="accent2"/>
                </a:solidFill>
                <a:latin typeface="微软雅黑" pitchFamily="34" charset="-122"/>
                <a:ea typeface="微软雅黑" pitchFamily="34" charset="-122"/>
              </a:rPr>
              <a:t>(20,20);</a:t>
            </a:r>
          </a:p>
          <a:p>
            <a:r>
              <a:rPr lang="en-US" altLang="zh-CN" dirty="0" err="1">
                <a:solidFill>
                  <a:schemeClr val="accent2"/>
                </a:solidFill>
                <a:latin typeface="微软雅黑" pitchFamily="34" charset="-122"/>
                <a:ea typeface="微软雅黑" pitchFamily="34" charset="-122"/>
              </a:rPr>
              <a:t>ctx.lineTo</a:t>
            </a:r>
            <a:r>
              <a:rPr lang="en-US" altLang="zh-CN" dirty="0">
                <a:solidFill>
                  <a:schemeClr val="accent2"/>
                </a:solidFill>
                <a:latin typeface="微软雅黑" pitchFamily="34" charset="-122"/>
                <a:ea typeface="微软雅黑" pitchFamily="34" charset="-122"/>
              </a:rPr>
              <a:t>(100,50);</a:t>
            </a:r>
          </a:p>
          <a:p>
            <a:r>
              <a:rPr lang="en-US" altLang="zh-CN" dirty="0" err="1">
                <a:solidFill>
                  <a:schemeClr val="accent2"/>
                </a:solidFill>
                <a:latin typeface="微软雅黑" pitchFamily="34" charset="-122"/>
                <a:ea typeface="微软雅黑" pitchFamily="34" charset="-122"/>
              </a:rPr>
              <a:t>ctx.lineTo</a:t>
            </a:r>
            <a:r>
              <a:rPr lang="en-US" altLang="zh-CN" dirty="0">
                <a:solidFill>
                  <a:schemeClr val="accent2"/>
                </a:solidFill>
                <a:latin typeface="微软雅黑" pitchFamily="34" charset="-122"/>
                <a:ea typeface="微软雅黑" pitchFamily="34" charset="-122"/>
              </a:rPr>
              <a:t>(20,100);</a:t>
            </a:r>
          </a:p>
          <a:p>
            <a:r>
              <a:rPr lang="en-US" altLang="zh-CN" dirty="0" err="1">
                <a:solidFill>
                  <a:schemeClr val="accent2"/>
                </a:solidFill>
                <a:latin typeface="微软雅黑" pitchFamily="34" charset="-122"/>
                <a:ea typeface="微软雅黑" pitchFamily="34" charset="-122"/>
              </a:rPr>
              <a:t>ctx.stroke</a:t>
            </a:r>
            <a:r>
              <a:rPr lang="en-US" altLang="zh-CN" dirty="0" smtClean="0">
                <a:solidFill>
                  <a:schemeClr val="accent2"/>
                </a:solidFill>
                <a:latin typeface="微软雅黑" pitchFamily="34" charset="-122"/>
                <a:ea typeface="微软雅黑" pitchFamily="34" charset="-122"/>
              </a:rPr>
              <a:t>();</a:t>
            </a:r>
            <a:endParaRPr lang="zh-CN" altLang="en-US" dirty="0">
              <a:solidFill>
                <a:schemeClr val="accent2"/>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12255" y="4753510"/>
            <a:ext cx="299085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63103442"/>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lineWidth</a:t>
            </a:r>
            <a:r>
              <a:rPr lang="zh-CN" altLang="en-US" sz="4000" b="1" dirty="0">
                <a:latin typeface="微软雅黑" panose="020B0503020204020204" pitchFamily="34" charset="-122"/>
                <a:ea typeface="微软雅黑" panose="020B0503020204020204" pitchFamily="34" charset="-122"/>
              </a:rPr>
              <a:t/>
            </a:r>
            <a:br>
              <a:rPr lang="zh-CN" altLang="en-US" sz="4000" b="1" dirty="0">
                <a:latin typeface="微软雅黑" panose="020B0503020204020204" pitchFamily="34" charset="-122"/>
                <a:ea typeface="微软雅黑" panose="020B0503020204020204" pitchFamily="34" charset="-122"/>
              </a:rPr>
            </a:b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xmlns="" val="1792107556"/>
              </p:ext>
            </p:extLst>
          </p:nvPr>
        </p:nvGraphicFramePr>
        <p:xfrm>
          <a:off x="591820" y="1417321"/>
          <a:ext cx="5431790" cy="1019045"/>
        </p:xfrm>
        <a:graphic>
          <a:graphicData uri="http://schemas.openxmlformats.org/drawingml/2006/table">
            <a:tbl>
              <a:tblPr firstRow="1" bandRow="1">
                <a:tableStyleId>{5C22544A-7EE6-4342-B048-85BDC9FD1C3A}</a:tableStyleId>
              </a:tblPr>
              <a:tblGrid>
                <a:gridCol w="1305560"/>
                <a:gridCol w="4126230"/>
              </a:tblGrid>
              <a:tr h="360433">
                <a:tc>
                  <a:txBody>
                    <a:bodyPr/>
                    <a:lstStyle/>
                    <a:p>
                      <a:r>
                        <a:rPr lang="zh-CN" altLang="en-US" dirty="0" smtClean="0"/>
                        <a:t>值</a:t>
                      </a:r>
                      <a:endParaRPr lang="zh-CN" altLang="en-US" dirty="0"/>
                    </a:p>
                  </a:txBody>
                  <a:tcPr/>
                </a:tc>
                <a:tc>
                  <a:txBody>
                    <a:bodyPr/>
                    <a:lstStyle/>
                    <a:p>
                      <a:r>
                        <a:rPr lang="zh-CN" altLang="en-US" dirty="0" smtClean="0"/>
                        <a:t>描述</a:t>
                      </a:r>
                      <a:endParaRPr lang="zh-CN" altLang="en-US" dirty="0"/>
                    </a:p>
                  </a:txBody>
                  <a:tcPr/>
                </a:tc>
              </a:tr>
              <a:tr h="653285">
                <a:tc>
                  <a:txBody>
                    <a:bodyPr/>
                    <a:lstStyle/>
                    <a:p>
                      <a:pPr fontAlgn="t"/>
                      <a:r>
                        <a:rPr lang="en-US" i="1" dirty="0">
                          <a:effectLst/>
                          <a:latin typeface="微软雅黑" pitchFamily="34" charset="-122"/>
                          <a:ea typeface="微软雅黑" pitchFamily="34" charset="-122"/>
                        </a:rPr>
                        <a:t>number</a:t>
                      </a:r>
                      <a:endParaRPr lang="en-US"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dirty="0">
                          <a:effectLst/>
                          <a:latin typeface="微软雅黑" pitchFamily="34" charset="-122"/>
                          <a:ea typeface="微软雅黑" pitchFamily="34" charset="-122"/>
                        </a:rPr>
                        <a:t>当前线条的宽度，以像素计。</a:t>
                      </a:r>
                    </a:p>
                  </a:txBody>
                  <a:tcPr marL="57150" marR="142875" marT="57150" marB="57150" anchor="ctr"/>
                </a:tc>
              </a:tr>
            </a:tbl>
          </a:graphicData>
        </a:graphic>
      </p:graphicFrame>
      <p:sp>
        <p:nvSpPr>
          <p:cNvPr id="6" name="矩形 5"/>
          <p:cNvSpPr/>
          <p:nvPr/>
        </p:nvSpPr>
        <p:spPr>
          <a:xfrm>
            <a:off x="516255" y="3159917"/>
            <a:ext cx="6096000" cy="1261884"/>
          </a:xfrm>
          <a:prstGeom prst="rect">
            <a:avLst/>
          </a:prstGeom>
        </p:spPr>
        <p:txBody>
          <a:bodyPr>
            <a:spAutoFit/>
          </a:bodyPr>
          <a:lstStyle/>
          <a:p>
            <a:r>
              <a:rPr lang="zh-CN" altLang="en-US" sz="2200" dirty="0">
                <a:latin typeface="微软雅黑" pitchFamily="34" charset="-122"/>
                <a:ea typeface="微软雅黑" pitchFamily="34" charset="-122"/>
              </a:rPr>
              <a:t>实例（用宽度为 </a:t>
            </a:r>
            <a:r>
              <a:rPr lang="en-US" altLang="zh-CN" sz="2200" dirty="0">
                <a:latin typeface="微软雅黑" pitchFamily="34" charset="-122"/>
                <a:ea typeface="微软雅黑" pitchFamily="34" charset="-122"/>
              </a:rPr>
              <a:t>10 </a:t>
            </a:r>
            <a:r>
              <a:rPr lang="zh-CN" altLang="en-US" sz="2200" dirty="0">
                <a:latin typeface="微软雅黑" pitchFamily="34" charset="-122"/>
                <a:ea typeface="微软雅黑" pitchFamily="34" charset="-122"/>
              </a:rPr>
              <a:t>像素的线条来绘制矩形：）：</a:t>
            </a:r>
            <a:endParaRPr lang="en-US" altLang="zh-CN" sz="2200" dirty="0" smtClean="0">
              <a:latin typeface="微软雅黑" pitchFamily="34" charset="-122"/>
              <a:ea typeface="微软雅黑" pitchFamily="34" charset="-122"/>
            </a:endParaRPr>
          </a:p>
          <a:p>
            <a:endParaRPr lang="en-US" altLang="zh-CN" dirty="0" smtClean="0">
              <a:solidFill>
                <a:schemeClr val="accent2"/>
              </a:solidFill>
              <a:latin typeface="微软雅黑" pitchFamily="34" charset="-122"/>
              <a:ea typeface="微软雅黑" pitchFamily="34" charset="-122"/>
            </a:endParaRPr>
          </a:p>
          <a:p>
            <a:r>
              <a:rPr lang="en-US" altLang="zh-CN" dirty="0" err="1">
                <a:solidFill>
                  <a:schemeClr val="accent2"/>
                </a:solidFill>
                <a:latin typeface="微软雅黑" pitchFamily="34" charset="-122"/>
                <a:ea typeface="微软雅黑" pitchFamily="34" charset="-122"/>
              </a:rPr>
              <a:t>ctx.lineWidth</a:t>
            </a:r>
            <a:r>
              <a:rPr lang="en-US" altLang="zh-CN" dirty="0">
                <a:solidFill>
                  <a:schemeClr val="accent2"/>
                </a:solidFill>
                <a:latin typeface="微软雅黑" pitchFamily="34" charset="-122"/>
                <a:ea typeface="微软雅黑" pitchFamily="34" charset="-122"/>
              </a:rPr>
              <a:t>=10;</a:t>
            </a:r>
          </a:p>
          <a:p>
            <a:r>
              <a:rPr lang="en-US" altLang="zh-CN" dirty="0" err="1">
                <a:solidFill>
                  <a:schemeClr val="accent2"/>
                </a:solidFill>
                <a:latin typeface="微软雅黑" pitchFamily="34" charset="-122"/>
                <a:ea typeface="微软雅黑" pitchFamily="34" charset="-122"/>
              </a:rPr>
              <a:t>ctx.strokeRect</a:t>
            </a:r>
            <a:r>
              <a:rPr lang="en-US" altLang="zh-CN" dirty="0">
                <a:solidFill>
                  <a:schemeClr val="accent2"/>
                </a:solidFill>
                <a:latin typeface="微软雅黑" pitchFamily="34" charset="-122"/>
                <a:ea typeface="微软雅黑" pitchFamily="34" charset="-122"/>
              </a:rPr>
              <a:t>(20,20,80,100);</a:t>
            </a:r>
            <a:endParaRPr lang="zh-CN" altLang="en-US" dirty="0">
              <a:solidFill>
                <a:schemeClr val="accent2"/>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72313" y="3159917"/>
            <a:ext cx="296227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0196861"/>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渐变</a:t>
            </a:r>
            <a:r>
              <a:rPr lang="zh-CN" altLang="en-US" sz="4000" b="1" dirty="0" smtClean="0">
                <a:latin typeface="微软雅黑" panose="020B0503020204020204" pitchFamily="34" charset="-122"/>
                <a:ea typeface="微软雅黑" panose="020B0503020204020204" pitchFamily="34" charset="-122"/>
              </a:rPr>
              <a:t> </a:t>
            </a:r>
            <a:r>
              <a:rPr lang="en-US" altLang="zh-CN" sz="4000" b="1" dirty="0">
                <a:latin typeface="微软雅黑" panose="020B0503020204020204" pitchFamily="34" charset="-122"/>
                <a:ea typeface="微软雅黑" panose="020B0503020204020204" pitchFamily="34" charset="-122"/>
              </a:rPr>
              <a:t>Gradients</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err="1">
                <a:solidFill>
                  <a:schemeClr val="tx1"/>
                </a:solidFill>
                <a:latin typeface="微软雅黑" panose="020B0503020204020204" pitchFamily="34" charset="-122"/>
                <a:ea typeface="微软雅黑" panose="020B0503020204020204" pitchFamily="34" charset="-122"/>
              </a:rPr>
              <a:t>canvars</a:t>
            </a:r>
            <a:r>
              <a:rPr lang="zh-CN" altLang="en-US" sz="2200" dirty="0">
                <a:solidFill>
                  <a:schemeClr val="tx1"/>
                </a:solidFill>
                <a:latin typeface="微软雅黑" panose="020B0503020204020204" pitchFamily="34" charset="-122"/>
                <a:ea typeface="微软雅黑" panose="020B0503020204020204" pitchFamily="34" charset="-122"/>
              </a:rPr>
              <a:t>渐变是指在颜色集上使用逐步抽样算法，并将结果应用于描边样式和填充样式中</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altLang="zh-CN" sz="2200" dirty="0" err="1" smtClean="0">
                <a:solidFill>
                  <a:schemeClr val="tx1"/>
                </a:solidFill>
                <a:latin typeface="微软雅黑" panose="020B0503020204020204" pitchFamily="34" charset="-122"/>
                <a:ea typeface="微软雅黑" panose="020B0503020204020204" pitchFamily="34" charset="-122"/>
              </a:rPr>
              <a:t>Canvars</a:t>
            </a:r>
            <a:r>
              <a:rPr lang="zh-CN" altLang="en-US" sz="2200" dirty="0" smtClean="0">
                <a:solidFill>
                  <a:schemeClr val="tx1"/>
                </a:solidFill>
                <a:latin typeface="微软雅黑" panose="020B0503020204020204" pitchFamily="34" charset="-122"/>
                <a:ea typeface="微软雅黑" panose="020B0503020204020204" pitchFamily="34" charset="-122"/>
              </a:rPr>
              <a:t>渐变主要包括线性渐变和径向渐变。</a:t>
            </a:r>
            <a:endParaRPr lang="zh-CN" altLang="en-US" sz="2200" dirty="0">
              <a:solidFill>
                <a:schemeClr val="tx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所谓线性渐变，是指从开始地点到结束地点，颜色呈直线的徐徐变化的效果。</a:t>
            </a: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径向渐变，其实就是环形的渐变了，由圆心（或者是较小的同心圆）开始向外扩散渐变的效果，听着有些抽象，往</a:t>
            </a:r>
          </a:p>
          <a:p>
            <a:pPr marL="342900" indent="-342900">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线性渐变指定了起点和终点，径向渐变则指定了开始的结束园的圆心和半径。</a:t>
            </a:r>
          </a:p>
          <a:p>
            <a:endParaRPr lang="en-US" altLang="zh-CN" sz="2200" dirty="0" smtClean="0">
              <a:solidFill>
                <a:schemeClr val="tx1"/>
              </a:solidFill>
              <a:latin typeface="微软雅黑" panose="020B0503020204020204" pitchFamily="34" charset="-122"/>
              <a:ea typeface="微软雅黑" panose="020B0503020204020204" pitchFamily="34" charset="-122"/>
            </a:endParaRPr>
          </a:p>
          <a:p>
            <a:endParaRPr lang="en-US" altLang="zh-CN" sz="2200" dirty="0">
              <a:solidFill>
                <a:schemeClr val="tx1"/>
              </a:solidFill>
              <a:latin typeface="微软雅黑" panose="020B0503020204020204" pitchFamily="34" charset="-122"/>
              <a:ea typeface="微软雅黑" panose="020B0503020204020204" pitchFamily="34" charset="-122"/>
            </a:endParaRPr>
          </a:p>
          <a:p>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136115782"/>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线性渐变</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createLinearGradient</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smtClean="0">
                <a:solidFill>
                  <a:schemeClr val="tx1"/>
                </a:solidFill>
                <a:latin typeface="微软雅黑" panose="020B0503020204020204" pitchFamily="34" charset="-122"/>
                <a:ea typeface="微软雅黑" panose="020B0503020204020204" pitchFamily="34" charset="-122"/>
              </a:rPr>
              <a:t>方法用来创建</a:t>
            </a:r>
            <a:r>
              <a:rPr lang="zh-CN" altLang="en-US" sz="2200" dirty="0">
                <a:solidFill>
                  <a:schemeClr val="tx1"/>
                </a:solidFill>
                <a:latin typeface="微软雅黑" panose="020B0503020204020204" pitchFamily="34" charset="-122"/>
                <a:ea typeface="微软雅黑" panose="020B0503020204020204" pitchFamily="34" charset="-122"/>
              </a:rPr>
              <a:t>线性的渐变对象</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渐变</a:t>
            </a:r>
            <a:r>
              <a:rPr lang="zh-CN" altLang="en-US" sz="2200" dirty="0">
                <a:solidFill>
                  <a:schemeClr val="tx1"/>
                </a:solidFill>
                <a:latin typeface="微软雅黑" panose="020B0503020204020204" pitchFamily="34" charset="-122"/>
                <a:ea typeface="微软雅黑" panose="020B0503020204020204" pitchFamily="34" charset="-122"/>
              </a:rPr>
              <a:t>可用于填充矩形、圆形、线条、文本等等。</a:t>
            </a:r>
            <a:r>
              <a:rPr lang="en-US" altLang="zh-CN" sz="1800" dirty="0" smtClean="0">
                <a:solidFill>
                  <a:schemeClr val="accent2"/>
                </a:solidFill>
                <a:latin typeface="微软雅黑" panose="020B0503020204020204" pitchFamily="34" charset="-122"/>
                <a:ea typeface="微软雅黑" panose="020B0503020204020204" pitchFamily="34" charset="-122"/>
              </a:rPr>
              <a:t>    </a:t>
            </a: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2200" dirty="0" err="1" smtClean="0">
                <a:solidFill>
                  <a:schemeClr val="accent2"/>
                </a:solidFill>
                <a:latin typeface="微软雅黑" panose="020B0503020204020204" pitchFamily="34" charset="-122"/>
                <a:ea typeface="微软雅黑" panose="020B0503020204020204" pitchFamily="34" charset="-122"/>
              </a:rPr>
              <a:t>context.createLinearGradient</a:t>
            </a:r>
            <a:r>
              <a:rPr lang="en-US" altLang="zh-CN" sz="2200" dirty="0" smtClean="0">
                <a:solidFill>
                  <a:schemeClr val="accent2"/>
                </a:solidFill>
                <a:latin typeface="微软雅黑" panose="020B0503020204020204" pitchFamily="34" charset="-122"/>
                <a:ea typeface="微软雅黑" panose="020B0503020204020204" pitchFamily="34" charset="-122"/>
              </a:rPr>
              <a:t>(x0,y0,x1,y1</a:t>
            </a:r>
            <a:r>
              <a:rPr lang="en-US" altLang="zh-CN" sz="22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参数值：</a:t>
            </a:r>
          </a:p>
          <a:p>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2379043336"/>
              </p:ext>
            </p:extLst>
          </p:nvPr>
        </p:nvGraphicFramePr>
        <p:xfrm>
          <a:off x="786130" y="3677496"/>
          <a:ext cx="4789488" cy="1924050"/>
        </p:xfrm>
        <a:graphic>
          <a:graphicData uri="http://schemas.openxmlformats.org/drawingml/2006/table">
            <a:tbl>
              <a:tblPr firstRow="1" bandRow="1">
                <a:tableStyleId>{5C22544A-7EE6-4342-B048-85BDC9FD1C3A}</a:tableStyleId>
              </a:tblPr>
              <a:tblGrid>
                <a:gridCol w="1499870"/>
                <a:gridCol w="3289618"/>
              </a:tblGrid>
              <a:tr h="347874">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dirty="0">
                          <a:effectLst/>
                          <a:latin typeface="微软雅黑" pitchFamily="34" charset="-122"/>
                          <a:ea typeface="微软雅黑" pitchFamily="34" charset="-122"/>
                        </a:rPr>
                        <a:t>描述</a:t>
                      </a:r>
                    </a:p>
                  </a:txBody>
                  <a:tcPr marL="57150" marR="142875" marT="47625" marB="47625" anchor="ctr"/>
                </a:tc>
              </a:tr>
              <a:tr h="347874">
                <a:tc>
                  <a:txBody>
                    <a:bodyPr/>
                    <a:lstStyle/>
                    <a:p>
                      <a:pPr fontAlgn="t"/>
                      <a:r>
                        <a:rPr lang="en-US" i="1">
                          <a:effectLst/>
                          <a:latin typeface="微软雅黑" pitchFamily="34" charset="-122"/>
                          <a:ea typeface="微软雅黑" pitchFamily="34" charset="-122"/>
                        </a:rPr>
                        <a:t>x0</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渐变开始点的 </a:t>
                      </a:r>
                      <a:r>
                        <a:rPr lang="en-US" altLang="zh-CN">
                          <a:effectLst/>
                          <a:latin typeface="微软雅黑" pitchFamily="34" charset="-122"/>
                          <a:ea typeface="微软雅黑" pitchFamily="34" charset="-122"/>
                        </a:rPr>
                        <a:t>x </a:t>
                      </a:r>
                      <a:r>
                        <a:rPr lang="zh-CN" altLang="en-US">
                          <a:effectLst/>
                          <a:latin typeface="微软雅黑" pitchFamily="34" charset="-122"/>
                          <a:ea typeface="微软雅黑" pitchFamily="34" charset="-122"/>
                        </a:rPr>
                        <a:t>坐标</a:t>
                      </a:r>
                    </a:p>
                  </a:txBody>
                  <a:tcPr marL="57150" marR="142875" marT="57150" marB="57150" anchor="ctr"/>
                </a:tc>
              </a:tr>
              <a:tr h="347874">
                <a:tc>
                  <a:txBody>
                    <a:bodyPr/>
                    <a:lstStyle/>
                    <a:p>
                      <a:pPr fontAlgn="t"/>
                      <a:r>
                        <a:rPr lang="en-US" i="1">
                          <a:effectLst/>
                          <a:latin typeface="微软雅黑" pitchFamily="34" charset="-122"/>
                          <a:ea typeface="微软雅黑" pitchFamily="34" charset="-122"/>
                        </a:rPr>
                        <a:t>y0</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渐变开始点的 </a:t>
                      </a:r>
                      <a:r>
                        <a:rPr lang="en-US" altLang="zh-CN">
                          <a:effectLst/>
                          <a:latin typeface="微软雅黑" pitchFamily="34" charset="-122"/>
                          <a:ea typeface="微软雅黑" pitchFamily="34" charset="-122"/>
                        </a:rPr>
                        <a:t>y </a:t>
                      </a:r>
                      <a:r>
                        <a:rPr lang="zh-CN" altLang="en-US">
                          <a:effectLst/>
                          <a:latin typeface="微软雅黑" pitchFamily="34" charset="-122"/>
                          <a:ea typeface="微软雅黑" pitchFamily="34" charset="-122"/>
                        </a:rPr>
                        <a:t>坐标</a:t>
                      </a:r>
                    </a:p>
                  </a:txBody>
                  <a:tcPr marL="57150" marR="142875" marT="57150" marB="57150" anchor="ctr"/>
                </a:tc>
              </a:tr>
              <a:tr h="347874">
                <a:tc>
                  <a:txBody>
                    <a:bodyPr/>
                    <a:lstStyle/>
                    <a:p>
                      <a:pPr fontAlgn="t"/>
                      <a:r>
                        <a:rPr lang="en-US" i="1">
                          <a:effectLst/>
                          <a:latin typeface="微软雅黑" pitchFamily="34" charset="-122"/>
                          <a:ea typeface="微软雅黑" pitchFamily="34" charset="-122"/>
                        </a:rPr>
                        <a:t>x1</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渐变结束点的 </a:t>
                      </a:r>
                      <a:r>
                        <a:rPr lang="en-US" altLang="zh-CN">
                          <a:effectLst/>
                          <a:latin typeface="微软雅黑" pitchFamily="34" charset="-122"/>
                          <a:ea typeface="微软雅黑" pitchFamily="34" charset="-122"/>
                        </a:rPr>
                        <a:t>x </a:t>
                      </a:r>
                      <a:r>
                        <a:rPr lang="zh-CN" altLang="en-US">
                          <a:effectLst/>
                          <a:latin typeface="微软雅黑" pitchFamily="34" charset="-122"/>
                          <a:ea typeface="微软雅黑" pitchFamily="34" charset="-122"/>
                        </a:rPr>
                        <a:t>坐标</a:t>
                      </a:r>
                    </a:p>
                  </a:txBody>
                  <a:tcPr marL="57150" marR="142875" marT="57150" marB="57150" anchor="ctr"/>
                </a:tc>
              </a:tr>
              <a:tr h="347874">
                <a:tc>
                  <a:txBody>
                    <a:bodyPr/>
                    <a:lstStyle/>
                    <a:p>
                      <a:pPr fontAlgn="t"/>
                      <a:r>
                        <a:rPr lang="en-US" i="1">
                          <a:effectLst/>
                          <a:latin typeface="微软雅黑" pitchFamily="34" charset="-122"/>
                          <a:ea typeface="微软雅黑" pitchFamily="34" charset="-122"/>
                        </a:rPr>
                        <a:t>y1</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dirty="0">
                          <a:effectLst/>
                          <a:latin typeface="微软雅黑" pitchFamily="34" charset="-122"/>
                          <a:ea typeface="微软雅黑" pitchFamily="34" charset="-122"/>
                        </a:rPr>
                        <a:t>渐变结束点的 </a:t>
                      </a:r>
                      <a:r>
                        <a:rPr lang="en-US" altLang="zh-CN" dirty="0">
                          <a:effectLst/>
                          <a:latin typeface="微软雅黑" pitchFamily="34" charset="-122"/>
                          <a:ea typeface="微软雅黑" pitchFamily="34" charset="-122"/>
                        </a:rPr>
                        <a:t>y </a:t>
                      </a:r>
                      <a:r>
                        <a:rPr lang="zh-CN" altLang="en-US" dirty="0">
                          <a:effectLst/>
                          <a:latin typeface="微软雅黑" pitchFamily="34" charset="-122"/>
                          <a:ea typeface="微软雅黑" pitchFamily="34" charset="-122"/>
                        </a:rPr>
                        <a:t>坐标</a:t>
                      </a:r>
                    </a:p>
                  </a:txBody>
                  <a:tcPr marL="57150" marR="142875" marT="57150" marB="57150" anchor="ctr"/>
                </a:tc>
              </a:tr>
            </a:tbl>
          </a:graphicData>
        </a:graphic>
      </p:graphicFrame>
    </p:spTree>
    <p:extLst>
      <p:ext uri="{BB962C8B-B14F-4D97-AF65-F5344CB8AC3E}">
        <p14:creationId xmlns:p14="http://schemas.microsoft.com/office/powerpoint/2010/main" xmlns="" val="185548218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HTML5</a:t>
            </a:r>
            <a:r>
              <a:rPr lang="zh-CN" altLang="en-US" sz="4000" b="1" dirty="0">
                <a:latin typeface="微软雅黑" panose="020B0503020204020204" pitchFamily="34" charset="-122"/>
                <a:ea typeface="微软雅黑" panose="020B0503020204020204" pitchFamily="34" charset="-122"/>
              </a:rPr>
              <a:t>的新特性 </a:t>
            </a:r>
            <a:r>
              <a:rPr lang="en-US" altLang="zh-CN" sz="4000" b="1" dirty="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离线存储</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61207"/>
            <a:ext cx="10997204" cy="4229102"/>
          </a:xfrm>
        </p:spPr>
        <p:txBody>
          <a:bodyPr>
            <a:noAutofit/>
          </a:bodyPr>
          <a:lstStyle/>
          <a:p>
            <a:r>
              <a:rPr lang="zh-CN" altLang="en-US" sz="2200" dirty="0" smtClean="0">
                <a:solidFill>
                  <a:schemeClr val="tx1"/>
                </a:solidFill>
                <a:latin typeface="微软雅黑" panose="020B0503020204020204" pitchFamily="34" charset="-122"/>
                <a:ea typeface="微软雅黑" panose="020B0503020204020204" pitchFamily="34" charset="-122"/>
              </a:rPr>
              <a:t>现在</a:t>
            </a:r>
            <a:r>
              <a:rPr lang="zh-CN" altLang="en-US" sz="2200" dirty="0">
                <a:solidFill>
                  <a:schemeClr val="tx1"/>
                </a:solidFill>
                <a:latin typeface="微软雅黑" panose="020B0503020204020204" pitchFamily="34" charset="-122"/>
                <a:ea typeface="微软雅黑" panose="020B0503020204020204" pitchFamily="34" charset="-122"/>
              </a:rPr>
              <a:t>，</a:t>
            </a:r>
            <a:r>
              <a:rPr lang="en-US"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应用的火爆已经是不折不扣的现实，并且相对传统的应用</a:t>
            </a:r>
            <a:r>
              <a:rPr lang="en-US"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应用不需要安装，所占空间小的特性使其具备传统软件应用所不具备的优势，然而，目前制约</a:t>
            </a:r>
            <a:r>
              <a:rPr lang="en-US"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应用最大的问题在于网络连接不能够无时无处。在飞机上，汽车上，火车上，有很多地方都无法被网络信号所覆盖，因此</a:t>
            </a:r>
            <a:r>
              <a:rPr lang="en-US" sz="2200" dirty="0">
                <a:solidFill>
                  <a:schemeClr val="tx1"/>
                </a:solidFill>
                <a:latin typeface="微软雅黑" panose="020B0503020204020204" pitchFamily="34" charset="-122"/>
                <a:ea typeface="微软雅黑" panose="020B0503020204020204" pitchFamily="34" charset="-122"/>
              </a:rPr>
              <a:t>web</a:t>
            </a:r>
            <a:r>
              <a:rPr lang="zh-CN" altLang="en-US" sz="2200" dirty="0">
                <a:solidFill>
                  <a:schemeClr val="tx1"/>
                </a:solidFill>
                <a:latin typeface="微软雅黑" panose="020B0503020204020204" pitchFamily="34" charset="-122"/>
                <a:ea typeface="微软雅黑" panose="020B0503020204020204" pitchFamily="34" charset="-122"/>
              </a:rPr>
              <a:t>应用也就无法使用</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r>
              <a:rPr lang="en-US" sz="2200" dirty="0" smtClean="0">
                <a:solidFill>
                  <a:schemeClr val="tx1"/>
                </a:solidFill>
                <a:latin typeface="微软雅黑" panose="020B0503020204020204" pitchFamily="34" charset="-122"/>
                <a:ea typeface="微软雅黑" panose="020B0503020204020204" pitchFamily="34" charset="-122"/>
              </a:rPr>
              <a:t>HTML5</a:t>
            </a:r>
            <a:r>
              <a:rPr lang="zh-CN" altLang="en-US" sz="2200" dirty="0">
                <a:solidFill>
                  <a:schemeClr val="tx1"/>
                </a:solidFill>
                <a:latin typeface="微软雅黑" panose="020B0503020204020204" pitchFamily="34" charset="-122"/>
                <a:ea typeface="微软雅黑" panose="020B0503020204020204" pitchFamily="34" charset="-122"/>
              </a:rPr>
              <a:t>的离线存储使得这个问题迎刃而解</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856353358"/>
      </p:ext>
    </p:extLst>
  </p:cSld>
  <p:clrMapOvr>
    <a:masterClrMapping/>
  </p:clrMapOvr>
  <p:transition spd="slow">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线性渐变</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实例（绘制一个矩形，并用放射状</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圆形渐变进行填充）：</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c=</a:t>
            </a:r>
            <a:r>
              <a:rPr lang="en-US" altLang="zh-CN" sz="18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myCanvas</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ctx</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c.getContext</a:t>
            </a:r>
            <a:r>
              <a:rPr lang="en-US" altLang="zh-CN" sz="1800" dirty="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grd</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ctx.createRadialGradient</a:t>
            </a:r>
            <a:r>
              <a:rPr lang="en-US" altLang="zh-CN" sz="1800" dirty="0">
                <a:solidFill>
                  <a:schemeClr val="accent2"/>
                </a:solidFill>
                <a:latin typeface="微软雅黑" panose="020B0503020204020204" pitchFamily="34" charset="-122"/>
                <a:ea typeface="微软雅黑" panose="020B0503020204020204" pitchFamily="34" charset="-122"/>
              </a:rPr>
              <a:t>(75,50,5,90,60,100);</a:t>
            </a:r>
          </a:p>
          <a:p>
            <a:pPr>
              <a:lnSpc>
                <a:spcPct val="100000"/>
              </a:lnSpc>
            </a:pP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使用</a:t>
            </a:r>
            <a:r>
              <a:rPr lang="en-US" altLang="zh-CN" sz="1800" dirty="0" err="1">
                <a:solidFill>
                  <a:srgbClr val="FF0000"/>
                </a:solidFill>
                <a:latin typeface="微软雅黑" panose="020B0503020204020204" pitchFamily="34" charset="-122"/>
                <a:ea typeface="微软雅黑" panose="020B0503020204020204" pitchFamily="34" charset="-122"/>
              </a:rPr>
              <a:t>addColorStop</a:t>
            </a:r>
            <a:r>
              <a:rPr lang="zh-CN" altLang="en-US" sz="1800" dirty="0">
                <a:solidFill>
                  <a:srgbClr val="FF0000"/>
                </a:solidFill>
                <a:latin typeface="微软雅黑" panose="020B0503020204020204" pitchFamily="34" charset="-122"/>
                <a:ea typeface="微软雅黑" panose="020B0503020204020204" pitchFamily="34" charset="-122"/>
              </a:rPr>
              <a:t>方法指定各个位置的颜色</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grd.addColorStop</a:t>
            </a:r>
            <a:r>
              <a:rPr lang="en-US" altLang="zh-CN" sz="1800" dirty="0">
                <a:solidFill>
                  <a:schemeClr val="accent2"/>
                </a:solidFill>
                <a:latin typeface="微软雅黑" panose="020B0503020204020204" pitchFamily="34" charset="-122"/>
                <a:ea typeface="微软雅黑" panose="020B0503020204020204" pitchFamily="34" charset="-122"/>
              </a:rPr>
              <a:t>(0,"red");</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grd.addColorStop</a:t>
            </a:r>
            <a:r>
              <a:rPr lang="en-US" altLang="zh-CN" sz="1800" dirty="0">
                <a:solidFill>
                  <a:schemeClr val="accent2"/>
                </a:solidFill>
                <a:latin typeface="微软雅黑" panose="020B0503020204020204" pitchFamily="34" charset="-122"/>
                <a:ea typeface="微软雅黑" panose="020B0503020204020204" pitchFamily="34" charset="-122"/>
              </a:rPr>
              <a:t>(1,"white");</a:t>
            </a:r>
          </a:p>
          <a:p>
            <a:pPr>
              <a:lnSpc>
                <a:spcPct val="100000"/>
              </a:lnSpc>
            </a:pPr>
            <a:r>
              <a:rPr lang="en-US" altLang="zh-CN" sz="1800" dirty="0">
                <a:solidFill>
                  <a:schemeClr val="accent2"/>
                </a:solidFill>
                <a:latin typeface="微软雅黑" panose="020B0503020204020204" pitchFamily="34" charset="-122"/>
                <a:ea typeface="微软雅黑" panose="020B0503020204020204" pitchFamily="34" charset="-122"/>
              </a:rPr>
              <a:t>// Fill with gradient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ctx.fillStyle</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grd</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ctx.fillRect</a:t>
            </a:r>
            <a:r>
              <a:rPr lang="en-US" altLang="zh-CN" sz="1800" dirty="0">
                <a:solidFill>
                  <a:schemeClr val="accent2"/>
                </a:solidFill>
                <a:latin typeface="微软雅黑" panose="020B0503020204020204" pitchFamily="34" charset="-122"/>
                <a:ea typeface="微软雅黑" panose="020B0503020204020204" pitchFamily="34" charset="-122"/>
              </a:rPr>
              <a:t>(10,10,150,100);</a:t>
            </a:r>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44790" y="4747260"/>
            <a:ext cx="295275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34204016"/>
      </p:ext>
    </p:extLst>
  </p:cSld>
  <p:clrMapOvr>
    <a:masterClrMapping/>
  </p:clrMapOvr>
  <p:transition spd="slow">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径向</a:t>
            </a:r>
            <a:r>
              <a:rPr lang="zh-CN" altLang="en-US" sz="4000" b="1" dirty="0" smtClean="0">
                <a:latin typeface="微软雅黑" panose="020B0503020204020204" pitchFamily="34" charset="-122"/>
                <a:ea typeface="微软雅黑" panose="020B0503020204020204" pitchFamily="34" charset="-122"/>
              </a:rPr>
              <a:t>渐变</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createLinearGradient</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smtClean="0">
                <a:solidFill>
                  <a:schemeClr val="tx1"/>
                </a:solidFill>
                <a:latin typeface="微软雅黑" panose="020B0503020204020204" pitchFamily="34" charset="-122"/>
                <a:ea typeface="微软雅黑" panose="020B0503020204020204" pitchFamily="34" charset="-122"/>
              </a:rPr>
              <a:t>方法用来创建</a:t>
            </a:r>
            <a:r>
              <a:rPr lang="zh-CN" altLang="en-US" sz="2200" dirty="0">
                <a:solidFill>
                  <a:schemeClr val="tx1"/>
                </a:solidFill>
                <a:latin typeface="微软雅黑" panose="020B0503020204020204" pitchFamily="34" charset="-122"/>
                <a:ea typeface="微软雅黑" panose="020B0503020204020204" pitchFamily="34" charset="-122"/>
              </a:rPr>
              <a:t>放射状</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圆形渐变对象。</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渐变可用于填充矩形、圆形、线条、文本等等</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2200" dirty="0" err="1" smtClean="0">
                <a:solidFill>
                  <a:schemeClr val="accent2"/>
                </a:solidFill>
                <a:latin typeface="微软雅黑" panose="020B0503020204020204" pitchFamily="34" charset="-122"/>
                <a:ea typeface="微软雅黑" panose="020B0503020204020204" pitchFamily="34" charset="-122"/>
              </a:rPr>
              <a:t>context.createRadialGradient</a:t>
            </a:r>
            <a:r>
              <a:rPr lang="en-US" altLang="zh-CN" sz="2200" dirty="0" smtClean="0">
                <a:solidFill>
                  <a:schemeClr val="accent2"/>
                </a:solidFill>
                <a:latin typeface="微软雅黑" panose="020B0503020204020204" pitchFamily="34" charset="-122"/>
                <a:ea typeface="微软雅黑" panose="020B0503020204020204" pitchFamily="34" charset="-122"/>
              </a:rPr>
              <a:t>(x0,y0,r0,x1,y1,r1</a:t>
            </a:r>
            <a:r>
              <a:rPr lang="en-US" altLang="zh-CN" sz="22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参数</a:t>
            </a:r>
            <a:r>
              <a:rPr lang="zh-CN" altLang="en-US" sz="2200" dirty="0">
                <a:solidFill>
                  <a:schemeClr val="tx1"/>
                </a:solidFill>
                <a:latin typeface="微软雅黑" panose="020B0503020204020204" pitchFamily="34" charset="-122"/>
                <a:ea typeface="微软雅黑" panose="020B0503020204020204" pitchFamily="34" charset="-122"/>
              </a:rPr>
              <a:t>值：</a:t>
            </a:r>
          </a:p>
          <a:p>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2346742915"/>
              </p:ext>
            </p:extLst>
          </p:nvPr>
        </p:nvGraphicFramePr>
        <p:xfrm>
          <a:off x="763270" y="3666066"/>
          <a:ext cx="4789488" cy="2701290"/>
        </p:xfrm>
        <a:graphic>
          <a:graphicData uri="http://schemas.openxmlformats.org/drawingml/2006/table">
            <a:tbl>
              <a:tblPr firstRow="1" bandRow="1">
                <a:tableStyleId>{5C22544A-7EE6-4342-B048-85BDC9FD1C3A}</a:tableStyleId>
              </a:tblPr>
              <a:tblGrid>
                <a:gridCol w="1499870"/>
                <a:gridCol w="3289618"/>
              </a:tblGrid>
              <a:tr h="347874">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dirty="0">
                          <a:effectLst/>
                          <a:latin typeface="微软雅黑" pitchFamily="34" charset="-122"/>
                          <a:ea typeface="微软雅黑" pitchFamily="34" charset="-122"/>
                        </a:rPr>
                        <a:t>描述</a:t>
                      </a:r>
                    </a:p>
                  </a:txBody>
                  <a:tcPr marL="57150" marR="142875" marT="47625" marB="47625" anchor="ctr"/>
                </a:tc>
              </a:tr>
              <a:tr h="347874">
                <a:tc>
                  <a:txBody>
                    <a:bodyPr/>
                    <a:lstStyle/>
                    <a:p>
                      <a:pPr fontAlgn="t"/>
                      <a:r>
                        <a:rPr lang="en-US" i="1" dirty="0">
                          <a:effectLst/>
                          <a:latin typeface="微软雅黑" pitchFamily="34" charset="-122"/>
                          <a:ea typeface="微软雅黑" pitchFamily="34" charset="-122"/>
                        </a:rPr>
                        <a:t>x0</a:t>
                      </a:r>
                      <a:endParaRPr lang="en-US"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渐变的开始圆的 </a:t>
                      </a:r>
                      <a:r>
                        <a:rPr lang="en-US" altLang="zh-CN">
                          <a:effectLst/>
                          <a:latin typeface="微软雅黑" pitchFamily="34" charset="-122"/>
                          <a:ea typeface="微软雅黑" pitchFamily="34" charset="-122"/>
                        </a:rPr>
                        <a:t>x </a:t>
                      </a:r>
                      <a:r>
                        <a:rPr lang="zh-CN" altLang="en-US">
                          <a:effectLst/>
                          <a:latin typeface="微软雅黑" pitchFamily="34" charset="-122"/>
                          <a:ea typeface="微软雅黑" pitchFamily="34" charset="-122"/>
                        </a:rPr>
                        <a:t>坐标</a:t>
                      </a:r>
                    </a:p>
                  </a:txBody>
                  <a:tcPr marL="57150" marR="142875" marT="57150" marB="57150" anchor="ctr"/>
                </a:tc>
              </a:tr>
              <a:tr h="347874">
                <a:tc>
                  <a:txBody>
                    <a:bodyPr/>
                    <a:lstStyle/>
                    <a:p>
                      <a:pPr fontAlgn="t"/>
                      <a:r>
                        <a:rPr lang="en-US" i="1">
                          <a:effectLst/>
                          <a:latin typeface="微软雅黑" pitchFamily="34" charset="-122"/>
                          <a:ea typeface="微软雅黑" pitchFamily="34" charset="-122"/>
                        </a:rPr>
                        <a:t>y0</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渐变的开始圆的 </a:t>
                      </a:r>
                      <a:r>
                        <a:rPr lang="en-US" altLang="zh-CN">
                          <a:effectLst/>
                          <a:latin typeface="微软雅黑" pitchFamily="34" charset="-122"/>
                          <a:ea typeface="微软雅黑" pitchFamily="34" charset="-122"/>
                        </a:rPr>
                        <a:t>y </a:t>
                      </a:r>
                      <a:r>
                        <a:rPr lang="zh-CN" altLang="en-US">
                          <a:effectLst/>
                          <a:latin typeface="微软雅黑" pitchFamily="34" charset="-122"/>
                          <a:ea typeface="微软雅黑" pitchFamily="34" charset="-122"/>
                        </a:rPr>
                        <a:t>坐标</a:t>
                      </a:r>
                    </a:p>
                  </a:txBody>
                  <a:tcPr marL="57150" marR="142875" marT="57150" marB="57150" anchor="ctr"/>
                </a:tc>
              </a:tr>
              <a:tr h="347874">
                <a:tc>
                  <a:txBody>
                    <a:bodyPr/>
                    <a:lstStyle/>
                    <a:p>
                      <a:pPr fontAlgn="t"/>
                      <a:r>
                        <a:rPr lang="en-US" i="1" dirty="0">
                          <a:effectLst/>
                          <a:latin typeface="微软雅黑" pitchFamily="34" charset="-122"/>
                          <a:ea typeface="微软雅黑" pitchFamily="34" charset="-122"/>
                        </a:rPr>
                        <a:t>r0</a:t>
                      </a:r>
                      <a:endParaRPr lang="en-US"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开始圆的半径</a:t>
                      </a:r>
                    </a:p>
                  </a:txBody>
                  <a:tcPr marL="57150" marR="142875" marT="57150" marB="57150" anchor="ctr"/>
                </a:tc>
              </a:tr>
              <a:tr h="347874">
                <a:tc>
                  <a:txBody>
                    <a:bodyPr/>
                    <a:lstStyle/>
                    <a:p>
                      <a:pPr fontAlgn="t"/>
                      <a:r>
                        <a:rPr lang="en-US" i="1">
                          <a:effectLst/>
                          <a:latin typeface="微软雅黑" pitchFamily="34" charset="-122"/>
                          <a:ea typeface="微软雅黑" pitchFamily="34" charset="-122"/>
                        </a:rPr>
                        <a:t>x1</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渐变的结束圆的 </a:t>
                      </a:r>
                      <a:r>
                        <a:rPr lang="en-US" altLang="zh-CN">
                          <a:effectLst/>
                          <a:latin typeface="微软雅黑" pitchFamily="34" charset="-122"/>
                          <a:ea typeface="微软雅黑" pitchFamily="34" charset="-122"/>
                        </a:rPr>
                        <a:t>x </a:t>
                      </a:r>
                      <a:r>
                        <a:rPr lang="zh-CN" altLang="en-US">
                          <a:effectLst/>
                          <a:latin typeface="微软雅黑" pitchFamily="34" charset="-122"/>
                          <a:ea typeface="微软雅黑" pitchFamily="34" charset="-122"/>
                        </a:rPr>
                        <a:t>坐标</a:t>
                      </a:r>
                    </a:p>
                  </a:txBody>
                  <a:tcPr marL="57150" marR="142875" marT="57150" marB="57150" anchor="ctr"/>
                </a:tc>
              </a:tr>
              <a:tr h="347874">
                <a:tc>
                  <a:txBody>
                    <a:bodyPr/>
                    <a:lstStyle/>
                    <a:p>
                      <a:pPr fontAlgn="t"/>
                      <a:r>
                        <a:rPr lang="en-US" i="1">
                          <a:effectLst/>
                          <a:latin typeface="微软雅黑" pitchFamily="34" charset="-122"/>
                          <a:ea typeface="微软雅黑" pitchFamily="34" charset="-122"/>
                        </a:rPr>
                        <a:t>y1</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a:effectLst/>
                          <a:latin typeface="微软雅黑" pitchFamily="34" charset="-122"/>
                          <a:ea typeface="微软雅黑" pitchFamily="34" charset="-122"/>
                        </a:rPr>
                        <a:t>渐变的结束圆的 </a:t>
                      </a:r>
                      <a:r>
                        <a:rPr lang="en-US" altLang="zh-CN">
                          <a:effectLst/>
                          <a:latin typeface="微软雅黑" pitchFamily="34" charset="-122"/>
                          <a:ea typeface="微软雅黑" pitchFamily="34" charset="-122"/>
                        </a:rPr>
                        <a:t>y </a:t>
                      </a:r>
                      <a:r>
                        <a:rPr lang="zh-CN" altLang="en-US">
                          <a:effectLst/>
                          <a:latin typeface="微软雅黑" pitchFamily="34" charset="-122"/>
                          <a:ea typeface="微软雅黑" pitchFamily="34" charset="-122"/>
                        </a:rPr>
                        <a:t>坐标</a:t>
                      </a:r>
                    </a:p>
                  </a:txBody>
                  <a:tcPr marL="57150" marR="142875" marT="57150" marB="57150" anchor="ctr"/>
                </a:tc>
              </a:tr>
              <a:tr h="347874">
                <a:tc>
                  <a:txBody>
                    <a:bodyPr/>
                    <a:lstStyle/>
                    <a:p>
                      <a:pPr fontAlgn="t"/>
                      <a:r>
                        <a:rPr lang="en-US" i="1">
                          <a:effectLst/>
                          <a:latin typeface="微软雅黑" pitchFamily="34" charset="-122"/>
                          <a:ea typeface="微软雅黑" pitchFamily="34" charset="-122"/>
                        </a:rPr>
                        <a:t>r1</a:t>
                      </a:r>
                      <a:endParaRPr lang="en-US">
                        <a:effectLst/>
                        <a:latin typeface="微软雅黑" pitchFamily="34" charset="-122"/>
                        <a:ea typeface="微软雅黑" pitchFamily="34" charset="-122"/>
                      </a:endParaRPr>
                    </a:p>
                  </a:txBody>
                  <a:tcPr marL="57150" marR="142875" marT="57150" marB="57150" anchor="ctr"/>
                </a:tc>
                <a:tc>
                  <a:txBody>
                    <a:bodyPr/>
                    <a:lstStyle/>
                    <a:p>
                      <a:pPr fontAlgn="t"/>
                      <a:r>
                        <a:rPr lang="zh-CN" altLang="en-US" dirty="0">
                          <a:effectLst/>
                          <a:latin typeface="微软雅黑" pitchFamily="34" charset="-122"/>
                          <a:ea typeface="微软雅黑" pitchFamily="34" charset="-122"/>
                        </a:rPr>
                        <a:t>结束圆的半径</a:t>
                      </a:r>
                    </a:p>
                  </a:txBody>
                  <a:tcPr marL="57150" marR="142875" marT="57150" marB="57150" anchor="ctr"/>
                </a:tc>
              </a:tr>
            </a:tbl>
          </a:graphicData>
        </a:graphic>
      </p:graphicFrame>
    </p:spTree>
    <p:extLst>
      <p:ext uri="{BB962C8B-B14F-4D97-AF65-F5344CB8AC3E}">
        <p14:creationId xmlns:p14="http://schemas.microsoft.com/office/powerpoint/2010/main" xmlns="" val="803627674"/>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径向</a:t>
            </a:r>
            <a:r>
              <a:rPr lang="zh-CN" altLang="en-US" sz="4000" b="1" dirty="0" smtClean="0">
                <a:latin typeface="微软雅黑" panose="020B0503020204020204" pitchFamily="34" charset="-122"/>
                <a:ea typeface="微软雅黑" panose="020B0503020204020204" pitchFamily="34" charset="-122"/>
              </a:rPr>
              <a:t>渐变</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r>
              <a:rPr lang="zh-CN" altLang="en-US" sz="2200" dirty="0">
                <a:solidFill>
                  <a:schemeClr val="tx1"/>
                </a:solidFill>
                <a:latin typeface="微软雅黑" panose="020B0503020204020204" pitchFamily="34" charset="-122"/>
                <a:ea typeface="微软雅黑" panose="020B0503020204020204" pitchFamily="34" charset="-122"/>
              </a:rPr>
              <a:t>（定义一个从黑到红再到白的渐变，作为矩形的填充样式：）：</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c=</a:t>
            </a:r>
            <a:r>
              <a:rPr lang="en-US" altLang="zh-CN" sz="18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myCanvas</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ctx</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c.getContext</a:t>
            </a:r>
            <a:r>
              <a:rPr lang="en-US" altLang="zh-CN" sz="1800" dirty="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var</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dirty="0" err="1">
                <a:solidFill>
                  <a:schemeClr val="accent2"/>
                </a:solidFill>
                <a:latin typeface="微软雅黑" panose="020B0503020204020204" pitchFamily="34" charset="-122"/>
                <a:ea typeface="微软雅黑" panose="020B0503020204020204" pitchFamily="34" charset="-122"/>
              </a:rPr>
              <a:t>my_gradient</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ctx.createLinearGradient</a:t>
            </a:r>
            <a:r>
              <a:rPr lang="en-US" altLang="zh-CN" sz="1800" dirty="0">
                <a:solidFill>
                  <a:schemeClr val="accent2"/>
                </a:solidFill>
                <a:latin typeface="微软雅黑" panose="020B0503020204020204" pitchFamily="34" charset="-122"/>
                <a:ea typeface="微软雅黑" panose="020B0503020204020204" pitchFamily="34" charset="-122"/>
              </a:rPr>
              <a:t>(0,0,170,0</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使用</a:t>
            </a:r>
            <a:r>
              <a:rPr lang="en-US" altLang="zh-CN" sz="1800" dirty="0" err="1">
                <a:solidFill>
                  <a:srgbClr val="FF0000"/>
                </a:solidFill>
                <a:latin typeface="微软雅黑" panose="020B0503020204020204" pitchFamily="34" charset="-122"/>
                <a:ea typeface="微软雅黑" panose="020B0503020204020204" pitchFamily="34" charset="-122"/>
              </a:rPr>
              <a:t>addColorStop</a:t>
            </a:r>
            <a:r>
              <a:rPr lang="zh-CN" altLang="en-US" sz="1800" dirty="0">
                <a:solidFill>
                  <a:srgbClr val="FF0000"/>
                </a:solidFill>
                <a:latin typeface="微软雅黑" panose="020B0503020204020204" pitchFamily="34" charset="-122"/>
                <a:ea typeface="微软雅黑" panose="020B0503020204020204" pitchFamily="34" charset="-122"/>
              </a:rPr>
              <a:t>方法指定各个位置的</a:t>
            </a:r>
            <a:r>
              <a:rPr lang="zh-CN" altLang="en-US" sz="1800" dirty="0" smtClean="0">
                <a:solidFill>
                  <a:srgbClr val="FF0000"/>
                </a:solidFill>
                <a:latin typeface="微软雅黑" panose="020B0503020204020204" pitchFamily="34" charset="-122"/>
                <a:ea typeface="微软雅黑" panose="020B0503020204020204" pitchFamily="34" charset="-122"/>
              </a:rPr>
              <a:t>颜色</a:t>
            </a:r>
            <a:endParaRPr lang="en-US" altLang="zh-CN" sz="1800" dirty="0">
              <a:solidFill>
                <a:srgbClr val="FF0000"/>
              </a:solidFill>
              <a:latin typeface="微软雅黑" panose="020B0503020204020204" pitchFamily="34" charset="-122"/>
              <a:ea typeface="微软雅黑" panose="020B0503020204020204" pitchFamily="34" charset="-122"/>
            </a:endParaRP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my_gradient.addColorStop</a:t>
            </a:r>
            <a:r>
              <a:rPr lang="en-US" altLang="zh-CN" sz="1800" dirty="0">
                <a:solidFill>
                  <a:schemeClr val="accent2"/>
                </a:solidFill>
                <a:latin typeface="微软雅黑" panose="020B0503020204020204" pitchFamily="34" charset="-122"/>
                <a:ea typeface="微软雅黑" panose="020B0503020204020204" pitchFamily="34" charset="-122"/>
              </a:rPr>
              <a:t>(0,"black");</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my_gradient.addColorStop</a:t>
            </a:r>
            <a:r>
              <a:rPr lang="en-US" altLang="zh-CN" sz="1800" dirty="0">
                <a:solidFill>
                  <a:schemeClr val="accent2"/>
                </a:solidFill>
                <a:latin typeface="微软雅黑" panose="020B0503020204020204" pitchFamily="34" charset="-122"/>
                <a:ea typeface="微软雅黑" panose="020B0503020204020204" pitchFamily="34" charset="-122"/>
              </a:rPr>
              <a:t>(0.5,"red");</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my_gradient.addColorStop</a:t>
            </a:r>
            <a:r>
              <a:rPr lang="en-US" altLang="zh-CN" sz="1800" dirty="0">
                <a:solidFill>
                  <a:schemeClr val="accent2"/>
                </a:solidFill>
                <a:latin typeface="微软雅黑" panose="020B0503020204020204" pitchFamily="34" charset="-122"/>
                <a:ea typeface="微软雅黑" panose="020B0503020204020204" pitchFamily="34" charset="-122"/>
              </a:rPr>
              <a:t>(1,"white");</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ctx.fillStyle</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my_gradient</a:t>
            </a:r>
            <a:r>
              <a:rPr lang="en-US" altLang="zh-CN" sz="18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800" dirty="0" err="1">
                <a:solidFill>
                  <a:schemeClr val="accent2"/>
                </a:solidFill>
                <a:latin typeface="微软雅黑" panose="020B0503020204020204" pitchFamily="34" charset="-122"/>
                <a:ea typeface="微软雅黑" panose="020B0503020204020204" pitchFamily="34" charset="-122"/>
              </a:rPr>
              <a:t>ctx.fillRect</a:t>
            </a:r>
            <a:r>
              <a:rPr lang="en-US" altLang="zh-CN" sz="1800" dirty="0">
                <a:solidFill>
                  <a:schemeClr val="accent2"/>
                </a:solidFill>
                <a:latin typeface="微软雅黑" panose="020B0503020204020204" pitchFamily="34" charset="-122"/>
                <a:ea typeface="微软雅黑" panose="020B0503020204020204" pitchFamily="34" charset="-122"/>
              </a:rPr>
              <a:t>(20,20,150,100);</a:t>
            </a:r>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75283" y="4415790"/>
            <a:ext cx="2962275"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22838375"/>
      </p:ext>
    </p:extLst>
  </p:cSld>
  <p:clrMapOvr>
    <a:masterClrMapping/>
  </p:clrMapOvr>
  <p:transition spd="slow">
    <p:wip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7. </a:t>
            </a:r>
            <a:r>
              <a:rPr lang="zh-CN" altLang="en-US" sz="4000" b="1" dirty="0" smtClean="0">
                <a:latin typeface="微软雅黑" panose="020B0503020204020204" pitchFamily="34" charset="-122"/>
                <a:ea typeface="微软雅黑" panose="020B0503020204020204" pitchFamily="34" charset="-122"/>
              </a:rPr>
              <a:t>绘制文字</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zh-CN" altLang="en-US" sz="2200" b="1" dirty="0">
                <a:solidFill>
                  <a:schemeClr val="tx1"/>
                </a:solidFill>
                <a:latin typeface="微软雅黑" panose="020B0503020204020204" pitchFamily="34" charset="-122"/>
                <a:ea typeface="微软雅黑" panose="020B0503020204020204" pitchFamily="34" charset="-122"/>
              </a:rPr>
              <a:t>在绘图环境中提供了两种方法在</a:t>
            </a:r>
            <a:r>
              <a:rPr lang="en-US" altLang="zh-CN" sz="2200" b="1" dirty="0">
                <a:solidFill>
                  <a:schemeClr val="tx1"/>
                </a:solidFill>
                <a:latin typeface="微软雅黑" panose="020B0503020204020204" pitchFamily="34" charset="-122"/>
                <a:ea typeface="微软雅黑" panose="020B0503020204020204" pitchFamily="34" charset="-122"/>
              </a:rPr>
              <a:t>canvas</a:t>
            </a:r>
            <a:r>
              <a:rPr lang="zh-CN" altLang="en-US" sz="2200" b="1" dirty="0">
                <a:solidFill>
                  <a:schemeClr val="tx1"/>
                </a:solidFill>
                <a:latin typeface="微软雅黑" panose="020B0503020204020204" pitchFamily="34" charset="-122"/>
                <a:ea typeface="微软雅黑" panose="020B0503020204020204" pitchFamily="34" charset="-122"/>
              </a:rPr>
              <a:t>中</a:t>
            </a:r>
            <a:r>
              <a:rPr lang="zh-CN" altLang="en-US" sz="2200" b="1" dirty="0" smtClean="0">
                <a:solidFill>
                  <a:schemeClr val="tx1"/>
                </a:solidFill>
                <a:latin typeface="微软雅黑" panose="020B0503020204020204" pitchFamily="34" charset="-122"/>
                <a:ea typeface="微软雅黑" panose="020B0503020204020204" pitchFamily="34" charset="-122"/>
              </a:rPr>
              <a:t>绘制</a:t>
            </a:r>
            <a:r>
              <a:rPr lang="zh-CN" altLang="en-US" sz="2200" b="1" dirty="0">
                <a:solidFill>
                  <a:schemeClr val="tx1"/>
                </a:solidFill>
                <a:latin typeface="微软雅黑" panose="020B0503020204020204" pitchFamily="34" charset="-122"/>
                <a:ea typeface="微软雅黑" panose="020B0503020204020204" pitchFamily="34" charset="-122"/>
              </a:rPr>
              <a:t>文字</a:t>
            </a:r>
            <a:r>
              <a:rPr lang="zh-CN" altLang="en-US" sz="2200" b="1" dirty="0" smtClean="0">
                <a:solidFill>
                  <a:schemeClr val="tx1"/>
                </a:solidFill>
                <a:latin typeface="微软雅黑" panose="020B0503020204020204" pitchFamily="34" charset="-122"/>
                <a:ea typeface="微软雅黑" panose="020B0503020204020204" pitchFamily="34" charset="-122"/>
              </a:rPr>
              <a:t>。</a:t>
            </a:r>
            <a:endParaRPr lang="en-US" altLang="zh-CN" sz="2200" b="1"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en-US" altLang="zh-CN" sz="2200" dirty="0" err="1" smtClean="0">
                <a:solidFill>
                  <a:schemeClr val="tx1"/>
                </a:solidFill>
                <a:latin typeface="微软雅黑" panose="020B0503020204020204" pitchFamily="34" charset="-122"/>
                <a:ea typeface="微软雅黑" panose="020B0503020204020204" pitchFamily="34" charset="-122"/>
              </a:rPr>
              <a:t>strokeText</a:t>
            </a:r>
            <a:r>
              <a:rPr lang="zh-CN" altLang="en-US" sz="2200" dirty="0" smtClean="0">
                <a:solidFill>
                  <a:schemeClr val="tx1"/>
                </a:solidFill>
                <a:latin typeface="微软雅黑" panose="020B0503020204020204" pitchFamily="34" charset="-122"/>
                <a:ea typeface="微软雅黑" panose="020B0503020204020204" pitchFamily="34" charset="-122"/>
              </a:rPr>
              <a:t>：绘制</a:t>
            </a:r>
            <a:r>
              <a:rPr lang="zh-CN" altLang="en-US" sz="2200" dirty="0">
                <a:solidFill>
                  <a:schemeClr val="tx1"/>
                </a:solidFill>
                <a:latin typeface="微软雅黑" panose="020B0503020204020204" pitchFamily="34" charset="-122"/>
                <a:ea typeface="微软雅黑" panose="020B0503020204020204" pitchFamily="34" charset="-122"/>
              </a:rPr>
              <a:t>空心</a:t>
            </a:r>
            <a:r>
              <a:rPr lang="zh-CN" altLang="en-US" sz="2200" dirty="0" smtClean="0">
                <a:solidFill>
                  <a:schemeClr val="tx1"/>
                </a:solidFill>
                <a:latin typeface="微软雅黑" panose="020B0503020204020204" pitchFamily="34" charset="-122"/>
                <a:ea typeface="微软雅黑" panose="020B0503020204020204" pitchFamily="34" charset="-122"/>
              </a:rPr>
              <a:t>的</a:t>
            </a:r>
            <a:r>
              <a:rPr lang="zh-CN" altLang="en-US" sz="2200" dirty="0">
                <a:solidFill>
                  <a:schemeClr val="tx1"/>
                </a:solidFill>
                <a:latin typeface="微软雅黑" panose="020B0503020204020204" pitchFamily="34" charset="-122"/>
                <a:ea typeface="微软雅黑" panose="020B0503020204020204" pitchFamily="34" charset="-122"/>
              </a:rPr>
              <a:t>文字</a:t>
            </a:r>
            <a:r>
              <a:rPr lang="zh-CN" altLang="en-US" sz="2200" dirty="0" smtClean="0">
                <a:solidFill>
                  <a:schemeClr val="tx1"/>
                </a:solidFill>
                <a:latin typeface="微软雅黑" panose="020B0503020204020204" pitchFamily="34" charset="-122"/>
                <a:ea typeface="微软雅黑" panose="020B0503020204020204" pitchFamily="34" charset="-122"/>
              </a:rPr>
              <a:t>。 </a:t>
            </a:r>
            <a:endParaRPr lang="zh-CN" altLang="en-US" sz="2200" dirty="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anose="020B0604020202020204" pitchFamily="34" charset="0"/>
              <a:buChar char="•"/>
            </a:pPr>
            <a:r>
              <a:rPr lang="en-US" altLang="zh-CN" sz="2200" dirty="0" err="1" smtClean="0">
                <a:solidFill>
                  <a:schemeClr val="tx1"/>
                </a:solidFill>
                <a:latin typeface="微软雅黑" panose="020B0503020204020204" pitchFamily="34" charset="-122"/>
                <a:ea typeface="微软雅黑" panose="020B0503020204020204" pitchFamily="34" charset="-122"/>
              </a:rPr>
              <a:t>fillText</a:t>
            </a:r>
            <a:r>
              <a:rPr lang="zh-CN" altLang="en-US" sz="2200" dirty="0" smtClean="0">
                <a:solidFill>
                  <a:schemeClr val="tx1"/>
                </a:solidFill>
                <a:latin typeface="微软雅黑" panose="020B0503020204020204" pitchFamily="34" charset="-122"/>
                <a:ea typeface="微软雅黑" panose="020B0503020204020204" pitchFamily="34" charset="-122"/>
              </a:rPr>
              <a:t>：处</a:t>
            </a:r>
            <a:r>
              <a:rPr lang="zh-CN" altLang="en-US" sz="2200" dirty="0">
                <a:solidFill>
                  <a:schemeClr val="tx1"/>
                </a:solidFill>
                <a:latin typeface="微软雅黑" panose="020B0503020204020204" pitchFamily="34" charset="-122"/>
                <a:ea typeface="微软雅黑" panose="020B0503020204020204" pitchFamily="34" charset="-122"/>
              </a:rPr>
              <a:t>绘制实心</a:t>
            </a:r>
            <a:r>
              <a:rPr lang="zh-CN" altLang="en-US" sz="2200" dirty="0" smtClean="0">
                <a:solidFill>
                  <a:schemeClr val="tx1"/>
                </a:solidFill>
                <a:latin typeface="微软雅黑" panose="020B0503020204020204" pitchFamily="34" charset="-122"/>
                <a:ea typeface="微软雅黑" panose="020B0503020204020204" pitchFamily="34" charset="-122"/>
              </a:rPr>
              <a:t>的</a:t>
            </a:r>
            <a:r>
              <a:rPr lang="zh-CN" altLang="en-US" sz="2200" dirty="0">
                <a:solidFill>
                  <a:schemeClr val="tx1"/>
                </a:solidFill>
                <a:latin typeface="微软雅黑" panose="020B0503020204020204" pitchFamily="34" charset="-122"/>
                <a:ea typeface="微软雅黑" panose="020B0503020204020204" pitchFamily="34" charset="-122"/>
              </a:rPr>
              <a:t>文字</a:t>
            </a:r>
            <a:r>
              <a:rPr lang="zh-CN" altLang="en-US" sz="2200" dirty="0" smtClean="0">
                <a:solidFill>
                  <a:schemeClr val="tx1"/>
                </a:solidFill>
                <a:latin typeface="微软雅黑" panose="020B0503020204020204" pitchFamily="34" charset="-122"/>
                <a:ea typeface="微软雅黑" panose="020B0503020204020204" pitchFamily="34" charset="-122"/>
              </a:rPr>
              <a:t>。 </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40835712"/>
      </p:ext>
    </p:extLst>
  </p:cSld>
  <p:clrMapOvr>
    <a:masterClrMapping/>
  </p:clrMapOvr>
  <p:transition spd="slow">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绘制空心文字</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smtClean="0">
                <a:solidFill>
                  <a:schemeClr val="tx1"/>
                </a:solidFill>
                <a:latin typeface="微软雅黑" panose="020B0503020204020204" pitchFamily="34" charset="-122"/>
                <a:ea typeface="微软雅黑" panose="020B0503020204020204" pitchFamily="34" charset="-122"/>
              </a:rPr>
              <a:t>strokeText</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方法在画布上绘制文本（没有填色）。文本的默认颜色是黑色</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1800" dirty="0" err="1">
                <a:solidFill>
                  <a:schemeClr val="accent2"/>
                </a:solidFill>
                <a:latin typeface="微软雅黑" panose="020B0503020204020204" pitchFamily="34" charset="-122"/>
                <a:ea typeface="微软雅黑" panose="020B0503020204020204" pitchFamily="34" charset="-122"/>
              </a:rPr>
              <a:t>context.strokeText</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text,x,y,maxWidth</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参数值：</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endParaRPr lang="en-US" altLang="zh-CN" sz="1800" dirty="0">
              <a:solidFill>
                <a:schemeClr val="accent2"/>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3724710580"/>
              </p:ext>
            </p:extLst>
          </p:nvPr>
        </p:nvGraphicFramePr>
        <p:xfrm>
          <a:off x="728980" y="3097106"/>
          <a:ext cx="7546340" cy="1925320"/>
        </p:xfrm>
        <a:graphic>
          <a:graphicData uri="http://schemas.openxmlformats.org/drawingml/2006/table">
            <a:tbl>
              <a:tblPr firstRow="1" bandRow="1">
                <a:tableStyleId>{5C22544A-7EE6-4342-B048-85BDC9FD1C3A}</a:tableStyleId>
              </a:tblPr>
              <a:tblGrid>
                <a:gridCol w="2709333"/>
                <a:gridCol w="4837007"/>
              </a:tblGrid>
              <a:tr h="370840">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a:effectLst/>
                          <a:latin typeface="微软雅黑" pitchFamily="34" charset="-122"/>
                          <a:ea typeface="微软雅黑" pitchFamily="34" charset="-122"/>
                        </a:rPr>
                        <a:t>描述</a:t>
                      </a:r>
                    </a:p>
                  </a:txBody>
                  <a:tcPr marL="57150" marR="142875" marT="47625" marB="47625" anchor="ctr"/>
                </a:tc>
              </a:tr>
              <a:tr h="370840">
                <a:tc>
                  <a:txBody>
                    <a:bodyPr/>
                    <a:lstStyle/>
                    <a:p>
                      <a:pPr fontAlgn="t"/>
                      <a:r>
                        <a:rPr lang="en-US" i="0">
                          <a:effectLst/>
                          <a:latin typeface="微软雅黑" pitchFamily="34" charset="-122"/>
                          <a:ea typeface="微软雅黑" pitchFamily="34" charset="-122"/>
                        </a:rPr>
                        <a:t>text</a:t>
                      </a:r>
                    </a:p>
                  </a:txBody>
                  <a:tcPr marL="57150" marR="142875" marT="57150" marB="57150" anchor="ctr"/>
                </a:tc>
                <a:tc>
                  <a:txBody>
                    <a:bodyPr/>
                    <a:lstStyle/>
                    <a:p>
                      <a:pPr fontAlgn="t"/>
                      <a:r>
                        <a:rPr lang="zh-CN" altLang="en-US" i="0">
                          <a:effectLst/>
                          <a:latin typeface="微软雅黑" pitchFamily="34" charset="-122"/>
                          <a:ea typeface="微软雅黑" pitchFamily="34" charset="-122"/>
                        </a:rPr>
                        <a:t>规定在画布上输出的文本。</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x</a:t>
                      </a:r>
                    </a:p>
                  </a:txBody>
                  <a:tcPr marL="57150" marR="142875" marT="57150" marB="57150" anchor="ctr"/>
                </a:tc>
                <a:tc>
                  <a:txBody>
                    <a:bodyPr/>
                    <a:lstStyle/>
                    <a:p>
                      <a:pPr fontAlgn="t"/>
                      <a:r>
                        <a:rPr lang="zh-CN" altLang="en-US" i="0">
                          <a:effectLst/>
                          <a:latin typeface="微软雅黑" pitchFamily="34" charset="-122"/>
                          <a:ea typeface="微软雅黑" pitchFamily="34" charset="-122"/>
                        </a:rPr>
                        <a:t>开始绘制文本的 </a:t>
                      </a:r>
                      <a:r>
                        <a:rPr lang="en-US" altLang="zh-CN" i="0">
                          <a:effectLst/>
                          <a:latin typeface="微软雅黑" pitchFamily="34" charset="-122"/>
                          <a:ea typeface="微软雅黑" pitchFamily="34" charset="-122"/>
                        </a:rPr>
                        <a:t>x </a:t>
                      </a:r>
                      <a:r>
                        <a:rPr lang="zh-CN" altLang="en-US" i="0">
                          <a:effectLst/>
                          <a:latin typeface="微软雅黑" pitchFamily="34" charset="-122"/>
                          <a:ea typeface="微软雅黑" pitchFamily="34" charset="-122"/>
                        </a:rPr>
                        <a:t>坐标位置（相对于画布）。</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y</a:t>
                      </a:r>
                    </a:p>
                  </a:txBody>
                  <a:tcPr marL="57150" marR="142875" marT="57150" marB="57150" anchor="ctr"/>
                </a:tc>
                <a:tc>
                  <a:txBody>
                    <a:bodyPr/>
                    <a:lstStyle/>
                    <a:p>
                      <a:pPr fontAlgn="t"/>
                      <a:r>
                        <a:rPr lang="zh-CN" altLang="en-US" i="0">
                          <a:effectLst/>
                          <a:latin typeface="微软雅黑" pitchFamily="34" charset="-122"/>
                          <a:ea typeface="微软雅黑" pitchFamily="34" charset="-122"/>
                        </a:rPr>
                        <a:t>开始绘制文本的 </a:t>
                      </a:r>
                      <a:r>
                        <a:rPr lang="en-US" altLang="zh-CN" i="0">
                          <a:effectLst/>
                          <a:latin typeface="微软雅黑" pitchFamily="34" charset="-122"/>
                          <a:ea typeface="微软雅黑" pitchFamily="34" charset="-122"/>
                        </a:rPr>
                        <a:t>y </a:t>
                      </a:r>
                      <a:r>
                        <a:rPr lang="zh-CN" altLang="en-US" i="0">
                          <a:effectLst/>
                          <a:latin typeface="微软雅黑" pitchFamily="34" charset="-122"/>
                          <a:ea typeface="微软雅黑" pitchFamily="34" charset="-122"/>
                        </a:rPr>
                        <a:t>坐标位置（相对于画布）。</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maxWidth</a:t>
                      </a:r>
                    </a:p>
                  </a:txBody>
                  <a:tcPr marL="57150" marR="142875" marT="57150" marB="57150" anchor="ctr"/>
                </a:tc>
                <a:tc>
                  <a:txBody>
                    <a:bodyPr/>
                    <a:lstStyle/>
                    <a:p>
                      <a:pPr fontAlgn="t"/>
                      <a:r>
                        <a:rPr lang="zh-CN" altLang="en-US" i="0" dirty="0">
                          <a:effectLst/>
                          <a:latin typeface="微软雅黑" pitchFamily="34" charset="-122"/>
                          <a:ea typeface="微软雅黑" pitchFamily="34" charset="-122"/>
                        </a:rPr>
                        <a:t>可选。允许的最大文本宽度，以像素计。</a:t>
                      </a:r>
                    </a:p>
                  </a:txBody>
                  <a:tcPr marL="57150" marR="142875" marT="57150" marB="57150" anchor="ctr"/>
                </a:tc>
              </a:tr>
            </a:tbl>
          </a:graphicData>
        </a:graphic>
      </p:graphicFrame>
    </p:spTree>
    <p:extLst>
      <p:ext uri="{BB962C8B-B14F-4D97-AF65-F5344CB8AC3E}">
        <p14:creationId xmlns:p14="http://schemas.microsoft.com/office/powerpoint/2010/main" xmlns="" val="654886492"/>
      </p:ext>
    </p:extLst>
  </p:cSld>
  <p:clrMapOvr>
    <a:masterClrMapping/>
  </p:clrMapOvr>
  <p:transition spd="slow">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绘制空心文字</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var</a:t>
            </a:r>
            <a:r>
              <a:rPr lang="en-US" altLang="zh-CN" dirty="0">
                <a:solidFill>
                  <a:schemeClr val="accent2"/>
                </a:solidFill>
                <a:latin typeface="微软雅黑" panose="020B0503020204020204" pitchFamily="34" charset="-122"/>
                <a:ea typeface="微软雅黑" panose="020B0503020204020204" pitchFamily="34" charset="-122"/>
              </a:rPr>
              <a:t> c=</a:t>
            </a:r>
            <a:r>
              <a:rPr lang="en-US" altLang="zh-CN" dirty="0" err="1">
                <a:solidFill>
                  <a:schemeClr val="accent2"/>
                </a:solidFill>
                <a:latin typeface="微软雅黑" panose="020B0503020204020204" pitchFamily="34" charset="-122"/>
                <a:ea typeface="微软雅黑" panose="020B0503020204020204" pitchFamily="34" charset="-122"/>
              </a:rPr>
              <a:t>document.getElementById</a:t>
            </a:r>
            <a:r>
              <a:rPr lang="en-US" altLang="zh-CN" dirty="0">
                <a:solidFill>
                  <a:schemeClr val="accent2"/>
                </a:solidFill>
                <a:latin typeface="微软雅黑" panose="020B0503020204020204" pitchFamily="34" charset="-122"/>
                <a:ea typeface="微软雅黑" panose="020B0503020204020204" pitchFamily="34" charset="-122"/>
              </a:rPr>
              <a:t>("</a:t>
            </a:r>
            <a:r>
              <a:rPr lang="en-US" altLang="zh-CN" dirty="0" err="1">
                <a:solidFill>
                  <a:schemeClr val="accent2"/>
                </a:solidFill>
                <a:latin typeface="微软雅黑" panose="020B0503020204020204" pitchFamily="34" charset="-122"/>
                <a:ea typeface="微软雅黑" panose="020B0503020204020204" pitchFamily="34" charset="-122"/>
              </a:rPr>
              <a:t>myCanvas</a:t>
            </a:r>
            <a:r>
              <a:rPr lang="en-US" altLang="zh-CN"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var</a:t>
            </a:r>
            <a:r>
              <a:rPr lang="en-US" altLang="zh-CN" dirty="0">
                <a:solidFill>
                  <a:schemeClr val="accent2"/>
                </a:solidFill>
                <a:latin typeface="微软雅黑" panose="020B0503020204020204" pitchFamily="34" charset="-122"/>
                <a:ea typeface="微软雅黑" panose="020B0503020204020204" pitchFamily="34" charset="-122"/>
              </a:rPr>
              <a:t> </a:t>
            </a:r>
            <a:r>
              <a:rPr lang="en-US" altLang="zh-CN" dirty="0" err="1">
                <a:solidFill>
                  <a:schemeClr val="accent2"/>
                </a:solidFill>
                <a:latin typeface="微软雅黑" panose="020B0503020204020204" pitchFamily="34" charset="-122"/>
                <a:ea typeface="微软雅黑" panose="020B0503020204020204" pitchFamily="34" charset="-122"/>
              </a:rPr>
              <a:t>ctx</a:t>
            </a:r>
            <a:r>
              <a:rPr lang="en-US" altLang="zh-CN" dirty="0">
                <a:solidFill>
                  <a:schemeClr val="accent2"/>
                </a:solidFill>
                <a:latin typeface="微软雅黑" panose="020B0503020204020204" pitchFamily="34" charset="-122"/>
                <a:ea typeface="微软雅黑" panose="020B0503020204020204" pitchFamily="34" charset="-122"/>
              </a:rPr>
              <a:t>=</a:t>
            </a:r>
            <a:r>
              <a:rPr lang="en-US" altLang="zh-CN" dirty="0" err="1">
                <a:solidFill>
                  <a:schemeClr val="accent2"/>
                </a:solidFill>
                <a:latin typeface="微软雅黑" panose="020B0503020204020204" pitchFamily="34" charset="-122"/>
                <a:ea typeface="微软雅黑" panose="020B0503020204020204" pitchFamily="34" charset="-122"/>
              </a:rPr>
              <a:t>c.getContext</a:t>
            </a:r>
            <a:r>
              <a:rPr lang="en-US" altLang="zh-CN" dirty="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ctx.font</a:t>
            </a:r>
            <a:r>
              <a:rPr lang="en-US" altLang="zh-CN" dirty="0">
                <a:solidFill>
                  <a:schemeClr val="accent2"/>
                </a:solidFill>
                <a:latin typeface="微软雅黑" panose="020B0503020204020204" pitchFamily="34" charset="-122"/>
                <a:ea typeface="微软雅黑" panose="020B0503020204020204" pitchFamily="34" charset="-122"/>
              </a:rPr>
              <a:t>="30px Verdana";</a:t>
            </a: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var</a:t>
            </a:r>
            <a:r>
              <a:rPr lang="en-US" altLang="zh-CN" dirty="0">
                <a:solidFill>
                  <a:schemeClr val="accent2"/>
                </a:solidFill>
                <a:latin typeface="微软雅黑" panose="020B0503020204020204" pitchFamily="34" charset="-122"/>
                <a:ea typeface="微软雅黑" panose="020B0503020204020204" pitchFamily="34" charset="-122"/>
              </a:rPr>
              <a:t> gradient=</a:t>
            </a:r>
            <a:r>
              <a:rPr lang="en-US" altLang="zh-CN" dirty="0" err="1">
                <a:solidFill>
                  <a:schemeClr val="accent2"/>
                </a:solidFill>
                <a:latin typeface="微软雅黑" panose="020B0503020204020204" pitchFamily="34" charset="-122"/>
                <a:ea typeface="微软雅黑" panose="020B0503020204020204" pitchFamily="34" charset="-122"/>
              </a:rPr>
              <a:t>ctx.createLinearGradient</a:t>
            </a:r>
            <a:r>
              <a:rPr lang="en-US" altLang="zh-CN" dirty="0">
                <a:solidFill>
                  <a:schemeClr val="accent2"/>
                </a:solidFill>
                <a:latin typeface="微软雅黑" panose="020B0503020204020204" pitchFamily="34" charset="-122"/>
                <a:ea typeface="微软雅黑" panose="020B0503020204020204" pitchFamily="34" charset="-122"/>
              </a:rPr>
              <a:t>(0,0,c.width,0);</a:t>
            </a: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gradient.addColorStop</a:t>
            </a:r>
            <a:r>
              <a:rPr lang="en-US" altLang="zh-CN" dirty="0">
                <a:solidFill>
                  <a:schemeClr val="accent2"/>
                </a:solidFill>
                <a:latin typeface="微软雅黑" panose="020B0503020204020204" pitchFamily="34" charset="-122"/>
                <a:ea typeface="微软雅黑" panose="020B0503020204020204" pitchFamily="34" charset="-122"/>
              </a:rPr>
              <a:t>("0","magenta");</a:t>
            </a: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gradient.addColorStop</a:t>
            </a:r>
            <a:r>
              <a:rPr lang="en-US" altLang="zh-CN" dirty="0">
                <a:solidFill>
                  <a:schemeClr val="accent2"/>
                </a:solidFill>
                <a:latin typeface="微软雅黑" panose="020B0503020204020204" pitchFamily="34" charset="-122"/>
                <a:ea typeface="微软雅黑" panose="020B0503020204020204" pitchFamily="34" charset="-122"/>
              </a:rPr>
              <a:t>("0.5","blue");</a:t>
            </a: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gradient.addColorStop</a:t>
            </a:r>
            <a:r>
              <a:rPr lang="en-US" altLang="zh-CN" dirty="0">
                <a:solidFill>
                  <a:schemeClr val="accent2"/>
                </a:solidFill>
                <a:latin typeface="微软雅黑" panose="020B0503020204020204" pitchFamily="34" charset="-122"/>
                <a:ea typeface="微软雅黑" panose="020B0503020204020204" pitchFamily="34" charset="-122"/>
              </a:rPr>
              <a:t>("1.0","red");</a:t>
            </a:r>
          </a:p>
          <a:p>
            <a:pPr>
              <a:lnSpc>
                <a:spcPct val="100000"/>
              </a:lnSpc>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用渐变填色</a:t>
            </a:r>
          </a:p>
          <a:p>
            <a:pPr>
              <a:lnSpc>
                <a:spcPct val="100000"/>
              </a:lnSpc>
            </a:pPr>
            <a:r>
              <a:rPr lang="en-US" altLang="zh-CN" dirty="0" err="1">
                <a:solidFill>
                  <a:schemeClr val="accent2"/>
                </a:solidFill>
                <a:latin typeface="微软雅黑" panose="020B0503020204020204" pitchFamily="34" charset="-122"/>
                <a:ea typeface="微软雅黑" panose="020B0503020204020204" pitchFamily="34" charset="-122"/>
              </a:rPr>
              <a:t>ctx.strokeStyle</a:t>
            </a:r>
            <a:r>
              <a:rPr lang="en-US" altLang="zh-CN" dirty="0">
                <a:solidFill>
                  <a:schemeClr val="accent2"/>
                </a:solidFill>
                <a:latin typeface="微软雅黑" panose="020B0503020204020204" pitchFamily="34" charset="-122"/>
                <a:ea typeface="微软雅黑" panose="020B0503020204020204" pitchFamily="34" charset="-122"/>
              </a:rPr>
              <a:t>=gradient;</a:t>
            </a:r>
          </a:p>
          <a:p>
            <a:pPr>
              <a:lnSpc>
                <a:spcPct val="100000"/>
              </a:lnSpc>
            </a:pPr>
            <a:r>
              <a:rPr lang="en-US" altLang="zh-CN" dirty="0" err="1">
                <a:solidFill>
                  <a:srgbClr val="FF0000"/>
                </a:solidFill>
                <a:latin typeface="微软雅黑" panose="020B0503020204020204" pitchFamily="34" charset="-122"/>
                <a:ea typeface="微软雅黑" panose="020B0503020204020204" pitchFamily="34" charset="-122"/>
              </a:rPr>
              <a:t>ctx.strokeText</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Hellow</a:t>
            </a:r>
            <a:r>
              <a:rPr lang="en-US" altLang="zh-CN" dirty="0">
                <a:solidFill>
                  <a:srgbClr val="FF0000"/>
                </a:solidFill>
                <a:latin typeface="微软雅黑" panose="020B0503020204020204" pitchFamily="34" charset="-122"/>
                <a:ea typeface="微软雅黑" panose="020B0503020204020204" pitchFamily="34" charset="-122"/>
              </a:rPr>
              <a:t> Everyone</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",10,90);</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89320" y="4901565"/>
            <a:ext cx="4876800" cy="1352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98568821"/>
      </p:ext>
    </p:extLst>
  </p:cSld>
  <p:clrMapOvr>
    <a:masterClrMapping/>
  </p:clrMapOvr>
  <p:transition spd="slow">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绘制实心文字</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err="1">
                <a:solidFill>
                  <a:schemeClr val="tx1"/>
                </a:solidFill>
                <a:latin typeface="微软雅黑" panose="020B0503020204020204" pitchFamily="34" charset="-122"/>
                <a:ea typeface="微软雅黑" panose="020B0503020204020204" pitchFamily="34" charset="-122"/>
              </a:rPr>
              <a:t>fillText</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方法在画布上绘制填色的文本。文本的默认颜色是黑色。</a:t>
            </a: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1800" dirty="0" err="1">
                <a:solidFill>
                  <a:schemeClr val="accent2"/>
                </a:solidFill>
                <a:latin typeface="微软雅黑" panose="020B0503020204020204" pitchFamily="34" charset="-122"/>
                <a:ea typeface="微软雅黑" panose="020B0503020204020204" pitchFamily="34" charset="-122"/>
              </a:rPr>
              <a:t>context.fillText</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err="1">
                <a:solidFill>
                  <a:schemeClr val="accent2"/>
                </a:solidFill>
                <a:latin typeface="微软雅黑" panose="020B0503020204020204" pitchFamily="34" charset="-122"/>
                <a:ea typeface="微软雅黑" panose="020B0503020204020204" pitchFamily="34" charset="-122"/>
              </a:rPr>
              <a:t>text,x,y,maxWidth</a:t>
            </a:r>
            <a:r>
              <a:rPr lang="en-US" altLang="zh-CN" sz="1800" dirty="0" smtClean="0">
                <a:solidFill>
                  <a:schemeClr val="accent2"/>
                </a:solidFill>
                <a:latin typeface="微软雅黑" panose="020B0503020204020204" pitchFamily="34" charset="-122"/>
                <a:ea typeface="微软雅黑" panose="020B0503020204020204" pitchFamily="34" charset="-122"/>
              </a:rPr>
              <a:t>);</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参数值：</a:t>
            </a:r>
            <a:endParaRPr lang="en-US" altLang="zh-CN" sz="2200" dirty="0">
              <a:solidFill>
                <a:schemeClr val="tx1"/>
              </a:solidFill>
              <a:latin typeface="微软雅黑" panose="020B0503020204020204" pitchFamily="34" charset="-122"/>
              <a:ea typeface="微软雅黑" panose="020B0503020204020204" pitchFamily="34" charset="-122"/>
            </a:endParaRPr>
          </a:p>
          <a:p>
            <a:pPr>
              <a:lnSpc>
                <a:spcPct val="100000"/>
              </a:lnSpc>
            </a:pPr>
            <a:endParaRPr lang="en-US" altLang="zh-CN" sz="1800" dirty="0">
              <a:solidFill>
                <a:schemeClr val="accent2"/>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xmlns="" val="917152445"/>
              </p:ext>
            </p:extLst>
          </p:nvPr>
        </p:nvGraphicFramePr>
        <p:xfrm>
          <a:off x="728980" y="3097106"/>
          <a:ext cx="7546340" cy="1925320"/>
        </p:xfrm>
        <a:graphic>
          <a:graphicData uri="http://schemas.openxmlformats.org/drawingml/2006/table">
            <a:tbl>
              <a:tblPr firstRow="1" bandRow="1">
                <a:tableStyleId>{5C22544A-7EE6-4342-B048-85BDC9FD1C3A}</a:tableStyleId>
              </a:tblPr>
              <a:tblGrid>
                <a:gridCol w="2709333"/>
                <a:gridCol w="4837007"/>
              </a:tblGrid>
              <a:tr h="370840">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a:effectLst/>
                          <a:latin typeface="微软雅黑" pitchFamily="34" charset="-122"/>
                          <a:ea typeface="微软雅黑" pitchFamily="34" charset="-122"/>
                        </a:rPr>
                        <a:t>描述</a:t>
                      </a:r>
                    </a:p>
                  </a:txBody>
                  <a:tcPr marL="57150" marR="142875" marT="47625" marB="47625" anchor="ctr"/>
                </a:tc>
              </a:tr>
              <a:tr h="370840">
                <a:tc>
                  <a:txBody>
                    <a:bodyPr/>
                    <a:lstStyle/>
                    <a:p>
                      <a:pPr fontAlgn="t"/>
                      <a:r>
                        <a:rPr lang="en-US" i="0">
                          <a:effectLst/>
                          <a:latin typeface="微软雅黑" pitchFamily="34" charset="-122"/>
                          <a:ea typeface="微软雅黑" pitchFamily="34" charset="-122"/>
                        </a:rPr>
                        <a:t>text</a:t>
                      </a:r>
                    </a:p>
                  </a:txBody>
                  <a:tcPr marL="57150" marR="142875" marT="57150" marB="57150" anchor="ctr"/>
                </a:tc>
                <a:tc>
                  <a:txBody>
                    <a:bodyPr/>
                    <a:lstStyle/>
                    <a:p>
                      <a:pPr fontAlgn="t"/>
                      <a:r>
                        <a:rPr lang="zh-CN" altLang="en-US" i="0">
                          <a:effectLst/>
                          <a:latin typeface="微软雅黑" pitchFamily="34" charset="-122"/>
                          <a:ea typeface="微软雅黑" pitchFamily="34" charset="-122"/>
                        </a:rPr>
                        <a:t>规定在画布上输出的文本。</a:t>
                      </a:r>
                    </a:p>
                  </a:txBody>
                  <a:tcPr marL="57150" marR="142875" marT="57150" marB="57150" anchor="ctr"/>
                </a:tc>
              </a:tr>
              <a:tr h="370840">
                <a:tc>
                  <a:txBody>
                    <a:bodyPr/>
                    <a:lstStyle/>
                    <a:p>
                      <a:pPr fontAlgn="t"/>
                      <a:r>
                        <a:rPr lang="en-US" i="0" dirty="0">
                          <a:effectLst/>
                          <a:latin typeface="微软雅黑" pitchFamily="34" charset="-122"/>
                          <a:ea typeface="微软雅黑" pitchFamily="34" charset="-122"/>
                        </a:rPr>
                        <a:t>x</a:t>
                      </a:r>
                    </a:p>
                  </a:txBody>
                  <a:tcPr marL="57150" marR="142875" marT="57150" marB="57150" anchor="ctr"/>
                </a:tc>
                <a:tc>
                  <a:txBody>
                    <a:bodyPr/>
                    <a:lstStyle/>
                    <a:p>
                      <a:pPr fontAlgn="t"/>
                      <a:r>
                        <a:rPr lang="zh-CN" altLang="en-US" i="0">
                          <a:effectLst/>
                          <a:latin typeface="微软雅黑" pitchFamily="34" charset="-122"/>
                          <a:ea typeface="微软雅黑" pitchFamily="34" charset="-122"/>
                        </a:rPr>
                        <a:t>开始绘制文本的 </a:t>
                      </a:r>
                      <a:r>
                        <a:rPr lang="en-US" altLang="zh-CN" i="0">
                          <a:effectLst/>
                          <a:latin typeface="微软雅黑" pitchFamily="34" charset="-122"/>
                          <a:ea typeface="微软雅黑" pitchFamily="34" charset="-122"/>
                        </a:rPr>
                        <a:t>x </a:t>
                      </a:r>
                      <a:r>
                        <a:rPr lang="zh-CN" altLang="en-US" i="0">
                          <a:effectLst/>
                          <a:latin typeface="微软雅黑" pitchFamily="34" charset="-122"/>
                          <a:ea typeface="微软雅黑" pitchFamily="34" charset="-122"/>
                        </a:rPr>
                        <a:t>坐标位置（相对于画布）。</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y</a:t>
                      </a:r>
                    </a:p>
                  </a:txBody>
                  <a:tcPr marL="57150" marR="142875" marT="57150" marB="57150" anchor="ctr"/>
                </a:tc>
                <a:tc>
                  <a:txBody>
                    <a:bodyPr/>
                    <a:lstStyle/>
                    <a:p>
                      <a:pPr fontAlgn="t"/>
                      <a:r>
                        <a:rPr lang="zh-CN" altLang="en-US" i="0">
                          <a:effectLst/>
                          <a:latin typeface="微软雅黑" pitchFamily="34" charset="-122"/>
                          <a:ea typeface="微软雅黑" pitchFamily="34" charset="-122"/>
                        </a:rPr>
                        <a:t>开始绘制文本的 </a:t>
                      </a:r>
                      <a:r>
                        <a:rPr lang="en-US" altLang="zh-CN" i="0">
                          <a:effectLst/>
                          <a:latin typeface="微软雅黑" pitchFamily="34" charset="-122"/>
                          <a:ea typeface="微软雅黑" pitchFamily="34" charset="-122"/>
                        </a:rPr>
                        <a:t>y </a:t>
                      </a:r>
                      <a:r>
                        <a:rPr lang="zh-CN" altLang="en-US" i="0">
                          <a:effectLst/>
                          <a:latin typeface="微软雅黑" pitchFamily="34" charset="-122"/>
                          <a:ea typeface="微软雅黑" pitchFamily="34" charset="-122"/>
                        </a:rPr>
                        <a:t>坐标位置（相对于画布）。</a:t>
                      </a:r>
                    </a:p>
                  </a:txBody>
                  <a:tcPr marL="57150" marR="142875" marT="57150" marB="57150" anchor="ctr"/>
                </a:tc>
              </a:tr>
              <a:tr h="370840">
                <a:tc>
                  <a:txBody>
                    <a:bodyPr/>
                    <a:lstStyle/>
                    <a:p>
                      <a:pPr fontAlgn="t"/>
                      <a:r>
                        <a:rPr lang="en-US" i="0">
                          <a:effectLst/>
                          <a:latin typeface="微软雅黑" pitchFamily="34" charset="-122"/>
                          <a:ea typeface="微软雅黑" pitchFamily="34" charset="-122"/>
                        </a:rPr>
                        <a:t>maxWidth</a:t>
                      </a:r>
                    </a:p>
                  </a:txBody>
                  <a:tcPr marL="57150" marR="142875" marT="57150" marB="57150" anchor="ctr"/>
                </a:tc>
                <a:tc>
                  <a:txBody>
                    <a:bodyPr/>
                    <a:lstStyle/>
                    <a:p>
                      <a:pPr fontAlgn="t"/>
                      <a:r>
                        <a:rPr lang="zh-CN" altLang="en-US" i="0" dirty="0">
                          <a:effectLst/>
                          <a:latin typeface="微软雅黑" pitchFamily="34" charset="-122"/>
                          <a:ea typeface="微软雅黑" pitchFamily="34" charset="-122"/>
                        </a:rPr>
                        <a:t>可选。允许的最大文本宽度，以像素计。</a:t>
                      </a:r>
                    </a:p>
                  </a:txBody>
                  <a:tcPr marL="57150" marR="142875" marT="57150" marB="57150" anchor="ctr"/>
                </a:tc>
              </a:tr>
            </a:tbl>
          </a:graphicData>
        </a:graphic>
      </p:graphicFrame>
    </p:spTree>
    <p:extLst>
      <p:ext uri="{BB962C8B-B14F-4D97-AF65-F5344CB8AC3E}">
        <p14:creationId xmlns:p14="http://schemas.microsoft.com/office/powerpoint/2010/main" xmlns="" val="1945733086"/>
      </p:ext>
    </p:extLst>
  </p:cSld>
  <p:clrMapOvr>
    <a:masterClrMapping/>
  </p:clrMapOvr>
  <p:transition spd="slow">
    <p:wip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绘制实心文字</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实例：</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en-US" altLang="zh-CN" sz="1400" dirty="0" err="1" smtClean="0">
                <a:solidFill>
                  <a:schemeClr val="accent2"/>
                </a:solidFill>
                <a:latin typeface="微软雅黑" panose="020B0503020204020204" pitchFamily="34" charset="-122"/>
                <a:ea typeface="微软雅黑" panose="020B0503020204020204" pitchFamily="34" charset="-122"/>
              </a:rPr>
              <a:t>var</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1400" dirty="0">
                <a:solidFill>
                  <a:schemeClr val="accent2"/>
                </a:solidFill>
                <a:latin typeface="微软雅黑" panose="020B0503020204020204" pitchFamily="34" charset="-122"/>
                <a:ea typeface="微软雅黑" panose="020B0503020204020204" pitchFamily="34" charset="-122"/>
              </a:rPr>
              <a:t>c=</a:t>
            </a:r>
            <a:r>
              <a:rPr lang="en-US" altLang="zh-CN" sz="1400" dirty="0" err="1">
                <a:solidFill>
                  <a:schemeClr val="accent2"/>
                </a:solidFill>
                <a:latin typeface="微软雅黑" panose="020B0503020204020204" pitchFamily="34" charset="-122"/>
                <a:ea typeface="微软雅黑" panose="020B0503020204020204" pitchFamily="34" charset="-122"/>
              </a:rPr>
              <a:t>document.getElementById</a:t>
            </a:r>
            <a:r>
              <a:rPr lang="en-US" altLang="zh-CN" sz="1400" dirty="0">
                <a:solidFill>
                  <a:schemeClr val="accent2"/>
                </a:solidFill>
                <a:latin typeface="微软雅黑" panose="020B0503020204020204" pitchFamily="34" charset="-122"/>
                <a:ea typeface="微软雅黑" panose="020B0503020204020204" pitchFamily="34" charset="-122"/>
              </a:rPr>
              <a:t>("</a:t>
            </a:r>
            <a:r>
              <a:rPr lang="en-US" altLang="zh-CN" sz="1400" dirty="0" err="1">
                <a:solidFill>
                  <a:schemeClr val="accent2"/>
                </a:solidFill>
                <a:latin typeface="微软雅黑" panose="020B0503020204020204" pitchFamily="34" charset="-122"/>
                <a:ea typeface="微软雅黑" panose="020B0503020204020204" pitchFamily="34" charset="-122"/>
              </a:rPr>
              <a:t>myCanvas</a:t>
            </a:r>
            <a:r>
              <a:rPr lang="en-US" altLang="zh-CN" sz="1400" dirty="0">
                <a:solidFill>
                  <a:schemeClr val="accent2"/>
                </a:solidFill>
                <a:latin typeface="微软雅黑" panose="020B0503020204020204" pitchFamily="34" charset="-122"/>
                <a:ea typeface="微软雅黑" panose="020B0503020204020204" pitchFamily="34" charset="-122"/>
              </a:rPr>
              <a:t>");</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var</a:t>
            </a:r>
            <a:r>
              <a:rPr lang="en-US" altLang="zh-CN" sz="1400" dirty="0">
                <a:solidFill>
                  <a:schemeClr val="accent2"/>
                </a:solidFill>
                <a:latin typeface="微软雅黑" panose="020B0503020204020204" pitchFamily="34" charset="-122"/>
                <a:ea typeface="微软雅黑" panose="020B0503020204020204" pitchFamily="34" charset="-122"/>
              </a:rPr>
              <a:t> </a:t>
            </a:r>
            <a:r>
              <a:rPr lang="en-US" altLang="zh-CN" sz="1400" dirty="0" err="1">
                <a:solidFill>
                  <a:schemeClr val="accent2"/>
                </a:solidFill>
                <a:latin typeface="微软雅黑" panose="020B0503020204020204" pitchFamily="34" charset="-122"/>
                <a:ea typeface="微软雅黑" panose="020B0503020204020204" pitchFamily="34" charset="-122"/>
              </a:rPr>
              <a:t>ctx</a:t>
            </a:r>
            <a:r>
              <a:rPr lang="en-US" altLang="zh-CN" sz="1400" dirty="0">
                <a:solidFill>
                  <a:schemeClr val="accent2"/>
                </a:solidFill>
                <a:latin typeface="微软雅黑" panose="020B0503020204020204" pitchFamily="34" charset="-122"/>
                <a:ea typeface="微软雅黑" panose="020B0503020204020204" pitchFamily="34" charset="-122"/>
              </a:rPr>
              <a:t>=</a:t>
            </a:r>
            <a:r>
              <a:rPr lang="en-US" altLang="zh-CN" sz="1400" dirty="0" err="1">
                <a:solidFill>
                  <a:schemeClr val="accent2"/>
                </a:solidFill>
                <a:latin typeface="微软雅黑" panose="020B0503020204020204" pitchFamily="34" charset="-122"/>
                <a:ea typeface="微软雅黑" panose="020B0503020204020204" pitchFamily="34" charset="-122"/>
              </a:rPr>
              <a:t>c.getContext</a:t>
            </a:r>
            <a:r>
              <a:rPr lang="en-US" altLang="zh-CN" sz="1400" dirty="0">
                <a:solidFill>
                  <a:schemeClr val="accent2"/>
                </a:solidFill>
                <a:latin typeface="微软雅黑" panose="020B0503020204020204" pitchFamily="34" charset="-122"/>
                <a:ea typeface="微软雅黑" panose="020B0503020204020204" pitchFamily="34" charset="-122"/>
              </a:rPr>
              <a:t>("2d");</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ctx.font</a:t>
            </a:r>
            <a:r>
              <a:rPr lang="en-US" altLang="zh-CN" sz="1400" dirty="0">
                <a:solidFill>
                  <a:schemeClr val="accent2"/>
                </a:solidFill>
                <a:latin typeface="微软雅黑" panose="020B0503020204020204" pitchFamily="34" charset="-122"/>
                <a:ea typeface="微软雅黑" panose="020B0503020204020204" pitchFamily="34" charset="-122"/>
              </a:rPr>
              <a:t>="30px Verdana";</a:t>
            </a:r>
          </a:p>
          <a:p>
            <a:pPr>
              <a:lnSpc>
                <a:spcPct val="100000"/>
              </a:lnSpc>
            </a:pPr>
            <a:r>
              <a:rPr lang="en-US" altLang="zh-CN" sz="1400" dirty="0">
                <a:solidFill>
                  <a:srgbClr val="FF0000"/>
                </a:solidFill>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创建渐变</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var</a:t>
            </a:r>
            <a:r>
              <a:rPr lang="en-US" altLang="zh-CN" sz="1400" dirty="0">
                <a:solidFill>
                  <a:schemeClr val="accent2"/>
                </a:solidFill>
                <a:latin typeface="微软雅黑" panose="020B0503020204020204" pitchFamily="34" charset="-122"/>
                <a:ea typeface="微软雅黑" panose="020B0503020204020204" pitchFamily="34" charset="-122"/>
              </a:rPr>
              <a:t> gradient=</a:t>
            </a:r>
            <a:r>
              <a:rPr lang="en-US" altLang="zh-CN" sz="1400" dirty="0" err="1">
                <a:solidFill>
                  <a:schemeClr val="accent2"/>
                </a:solidFill>
                <a:latin typeface="微软雅黑" panose="020B0503020204020204" pitchFamily="34" charset="-122"/>
                <a:ea typeface="微软雅黑" panose="020B0503020204020204" pitchFamily="34" charset="-122"/>
              </a:rPr>
              <a:t>ctx.createLinearGradient</a:t>
            </a:r>
            <a:r>
              <a:rPr lang="en-US" altLang="zh-CN" sz="1400" dirty="0">
                <a:solidFill>
                  <a:schemeClr val="accent2"/>
                </a:solidFill>
                <a:latin typeface="微软雅黑" panose="020B0503020204020204" pitchFamily="34" charset="-122"/>
                <a:ea typeface="微软雅黑" panose="020B0503020204020204" pitchFamily="34" charset="-122"/>
              </a:rPr>
              <a:t>(0,0,c.width,0);</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gradient.addColorStop</a:t>
            </a:r>
            <a:r>
              <a:rPr lang="en-US" altLang="zh-CN" sz="1400" dirty="0">
                <a:solidFill>
                  <a:schemeClr val="accent2"/>
                </a:solidFill>
                <a:latin typeface="微软雅黑" panose="020B0503020204020204" pitchFamily="34" charset="-122"/>
                <a:ea typeface="微软雅黑" panose="020B0503020204020204" pitchFamily="34" charset="-122"/>
              </a:rPr>
              <a:t>("0","magenta");</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gradient.addColorStop</a:t>
            </a:r>
            <a:r>
              <a:rPr lang="en-US" altLang="zh-CN" sz="1400" dirty="0">
                <a:solidFill>
                  <a:schemeClr val="accent2"/>
                </a:solidFill>
                <a:latin typeface="微软雅黑" panose="020B0503020204020204" pitchFamily="34" charset="-122"/>
                <a:ea typeface="微软雅黑" panose="020B0503020204020204" pitchFamily="34" charset="-122"/>
              </a:rPr>
              <a:t>("0.5","blue");</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gradient.addColorStop</a:t>
            </a:r>
            <a:r>
              <a:rPr lang="en-US" altLang="zh-CN" sz="1400" dirty="0">
                <a:solidFill>
                  <a:schemeClr val="accent2"/>
                </a:solidFill>
                <a:latin typeface="微软雅黑" panose="020B0503020204020204" pitchFamily="34" charset="-122"/>
                <a:ea typeface="微软雅黑" panose="020B0503020204020204" pitchFamily="34" charset="-122"/>
              </a:rPr>
              <a:t>("1.0","red");</a:t>
            </a:r>
          </a:p>
          <a:p>
            <a:pPr>
              <a:lnSpc>
                <a:spcPct val="100000"/>
              </a:lnSpc>
            </a:pPr>
            <a:r>
              <a:rPr lang="en-US" altLang="zh-CN" sz="1400" dirty="0">
                <a:solidFill>
                  <a:srgbClr val="FF0000"/>
                </a:solidFill>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用渐变填色</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ctx.fillStyle</a:t>
            </a:r>
            <a:r>
              <a:rPr lang="en-US" altLang="zh-CN" sz="1400" dirty="0">
                <a:solidFill>
                  <a:schemeClr val="accent2"/>
                </a:solidFill>
                <a:latin typeface="微软雅黑" panose="020B0503020204020204" pitchFamily="34" charset="-122"/>
                <a:ea typeface="微软雅黑" panose="020B0503020204020204" pitchFamily="34" charset="-122"/>
              </a:rPr>
              <a:t>=gradient;</a:t>
            </a:r>
          </a:p>
          <a:p>
            <a:pPr>
              <a:lnSpc>
                <a:spcPct val="100000"/>
              </a:lnSpc>
            </a:pPr>
            <a:r>
              <a:rPr lang="en-US" altLang="zh-CN" sz="1400" dirty="0" err="1">
                <a:solidFill>
                  <a:schemeClr val="accent2"/>
                </a:solidFill>
                <a:latin typeface="微软雅黑" panose="020B0503020204020204" pitchFamily="34" charset="-122"/>
                <a:ea typeface="微软雅黑" panose="020B0503020204020204" pitchFamily="34" charset="-122"/>
              </a:rPr>
              <a:t>ctx.fillText</a:t>
            </a:r>
            <a:r>
              <a:rPr lang="en-US" altLang="zh-CN" sz="1400" dirty="0">
                <a:solidFill>
                  <a:schemeClr val="accent2"/>
                </a:solidFill>
                <a:latin typeface="微软雅黑" panose="020B0503020204020204" pitchFamily="34" charset="-122"/>
                <a:ea typeface="微软雅黑" panose="020B0503020204020204" pitchFamily="34" charset="-122"/>
              </a:rPr>
              <a:t>("</a:t>
            </a:r>
            <a:r>
              <a:rPr lang="en-US" altLang="zh-CN" sz="1400" dirty="0" err="1">
                <a:solidFill>
                  <a:schemeClr val="accent2"/>
                </a:solidFill>
                <a:latin typeface="微软雅黑" panose="020B0503020204020204" pitchFamily="34" charset="-122"/>
                <a:ea typeface="微软雅黑" panose="020B0503020204020204" pitchFamily="34" charset="-122"/>
              </a:rPr>
              <a:t>Hellow</a:t>
            </a:r>
            <a:r>
              <a:rPr lang="en-US" altLang="zh-CN" sz="1400" dirty="0">
                <a:solidFill>
                  <a:schemeClr val="accent2"/>
                </a:solidFill>
                <a:latin typeface="微软雅黑" panose="020B0503020204020204" pitchFamily="34" charset="-122"/>
                <a:ea typeface="微软雅黑" panose="020B0503020204020204" pitchFamily="34" charset="-122"/>
              </a:rPr>
              <a:t> Everyone</a:t>
            </a:r>
            <a:r>
              <a:rPr lang="zh-CN" altLang="en-US" sz="1400" dirty="0">
                <a:solidFill>
                  <a:schemeClr val="accent2"/>
                </a:solidFill>
                <a:latin typeface="微软雅黑" panose="020B0503020204020204" pitchFamily="34" charset="-122"/>
                <a:ea typeface="微软雅黑" panose="020B0503020204020204" pitchFamily="34" charset="-122"/>
              </a:rPr>
              <a:t>！</a:t>
            </a:r>
            <a:r>
              <a:rPr lang="en-US" altLang="zh-CN" sz="1400" dirty="0">
                <a:solidFill>
                  <a:schemeClr val="accent2"/>
                </a:solidFill>
                <a:latin typeface="微软雅黑" panose="020B0503020204020204" pitchFamily="34" charset="-122"/>
                <a:ea typeface="微软雅黑" panose="020B0503020204020204" pitchFamily="34" charset="-122"/>
              </a:rPr>
              <a:t>",10,90);</a:t>
            </a:r>
            <a:endParaRPr lang="en-US" altLang="zh-CN" sz="1400" dirty="0" smtClean="0">
              <a:solidFill>
                <a:schemeClr val="accent2"/>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39865" y="4758690"/>
            <a:ext cx="4895850" cy="1390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83518877"/>
      </p:ext>
    </p:extLst>
  </p:cSld>
  <p:clrMapOvr>
    <a:masterClrMapping/>
  </p:clrMapOvr>
  <p:transition spd="slow">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7. </a:t>
            </a:r>
            <a:r>
              <a:rPr lang="zh-CN" altLang="en-US" sz="4000" b="1" dirty="0" smtClean="0">
                <a:latin typeface="微软雅黑" panose="020B0503020204020204" pitchFamily="34" charset="-122"/>
                <a:ea typeface="微软雅黑" panose="020B0503020204020204" pitchFamily="34" charset="-122"/>
              </a:rPr>
              <a:t>操作与使用图像</a:t>
            </a:r>
            <a:endParaRPr lang="zh-CN" altLang="en-US" sz="4000"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09441" y="1351817"/>
            <a:ext cx="10969943" cy="5340928"/>
          </a:xfrm>
        </p:spPr>
        <p:txBody>
          <a:bodyPr>
            <a:noAutofit/>
          </a:bodyPr>
          <a:lstStyle/>
          <a:p>
            <a:r>
              <a:rPr lang="en-US" altLang="zh-CN" sz="2200" dirty="0">
                <a:solidFill>
                  <a:schemeClr val="tx1"/>
                </a:solidFill>
                <a:latin typeface="微软雅黑" panose="020B0503020204020204" pitchFamily="34" charset="-122"/>
                <a:ea typeface="微软雅黑" panose="020B0503020204020204" pitchFamily="34" charset="-122"/>
              </a:rPr>
              <a:t>Canvas </a:t>
            </a:r>
            <a:r>
              <a:rPr lang="zh-CN" altLang="en-US" sz="2200" dirty="0">
                <a:solidFill>
                  <a:schemeClr val="tx1"/>
                </a:solidFill>
                <a:latin typeface="微软雅黑" panose="020B0503020204020204" pitchFamily="34" charset="-122"/>
                <a:ea typeface="微软雅黑" panose="020B0503020204020204" pitchFamily="34" charset="-122"/>
              </a:rPr>
              <a:t>相当有趣的一项功能就是可以引入图像，只要是 </a:t>
            </a:r>
            <a:r>
              <a:rPr lang="en-US" altLang="zh-CN" sz="2200" dirty="0">
                <a:solidFill>
                  <a:schemeClr val="tx1"/>
                </a:solidFill>
                <a:latin typeface="微软雅黑" panose="020B0503020204020204" pitchFamily="34" charset="-122"/>
                <a:ea typeface="微软雅黑" panose="020B0503020204020204" pitchFamily="34" charset="-122"/>
              </a:rPr>
              <a:t>Gecko </a:t>
            </a:r>
            <a:r>
              <a:rPr lang="zh-CN" altLang="en-US" sz="2200" dirty="0">
                <a:solidFill>
                  <a:schemeClr val="tx1"/>
                </a:solidFill>
                <a:latin typeface="微软雅黑" panose="020B0503020204020204" pitchFamily="34" charset="-122"/>
                <a:ea typeface="微软雅黑" panose="020B0503020204020204" pitchFamily="34" charset="-122"/>
              </a:rPr>
              <a:t>支持的图像（如 </a:t>
            </a:r>
            <a:r>
              <a:rPr lang="en-US" altLang="zh-CN" sz="2200" dirty="0">
                <a:solidFill>
                  <a:schemeClr val="tx1"/>
                </a:solidFill>
                <a:latin typeface="微软雅黑" panose="020B0503020204020204" pitchFamily="34" charset="-122"/>
                <a:ea typeface="微软雅黑" panose="020B0503020204020204" pitchFamily="34" charset="-122"/>
              </a:rPr>
              <a:t>PNG</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GIF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JPEG</a:t>
            </a:r>
            <a:r>
              <a:rPr lang="zh-CN" altLang="en-US" sz="2200" dirty="0">
                <a:solidFill>
                  <a:schemeClr val="tx1"/>
                </a:solidFill>
                <a:latin typeface="微软雅黑" panose="020B0503020204020204" pitchFamily="34" charset="-122"/>
                <a:ea typeface="微软雅黑" panose="020B0503020204020204" pitchFamily="34" charset="-122"/>
              </a:rPr>
              <a:t>等）都可以引入到 </a:t>
            </a:r>
            <a:r>
              <a:rPr lang="en-US" altLang="zh-CN" sz="2200" dirty="0">
                <a:solidFill>
                  <a:schemeClr val="tx1"/>
                </a:solidFill>
                <a:latin typeface="微软雅黑" panose="020B0503020204020204" pitchFamily="34" charset="-122"/>
                <a:ea typeface="微软雅黑" panose="020B0503020204020204" pitchFamily="34" charset="-122"/>
              </a:rPr>
              <a:t>canvas </a:t>
            </a:r>
            <a:r>
              <a:rPr lang="zh-CN" altLang="en-US" sz="2200" dirty="0">
                <a:solidFill>
                  <a:schemeClr val="tx1"/>
                </a:solidFill>
                <a:latin typeface="微软雅黑" panose="020B0503020204020204" pitchFamily="34" charset="-122"/>
                <a:ea typeface="微软雅黑" panose="020B0503020204020204" pitchFamily="34" charset="-122"/>
              </a:rPr>
              <a:t>中，而且其它的 </a:t>
            </a:r>
            <a:r>
              <a:rPr lang="en-US" altLang="zh-CN" sz="2200" dirty="0">
                <a:solidFill>
                  <a:schemeClr val="tx1"/>
                </a:solidFill>
                <a:latin typeface="微软雅黑" panose="020B0503020204020204" pitchFamily="34" charset="-122"/>
                <a:ea typeface="微软雅黑" panose="020B0503020204020204" pitchFamily="34" charset="-122"/>
              </a:rPr>
              <a:t>canvas </a:t>
            </a:r>
            <a:r>
              <a:rPr lang="zh-CN" altLang="en-US" sz="2200" dirty="0">
                <a:solidFill>
                  <a:schemeClr val="tx1"/>
                </a:solidFill>
                <a:latin typeface="微软雅黑" panose="020B0503020204020204" pitchFamily="34" charset="-122"/>
                <a:ea typeface="微软雅黑" panose="020B0503020204020204" pitchFamily="34" charset="-122"/>
              </a:rPr>
              <a:t>元素也可以作为图像的来源</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使用</a:t>
            </a:r>
            <a:r>
              <a:rPr lang="en-US" altLang="zh-CN" sz="2200" dirty="0">
                <a:solidFill>
                  <a:schemeClr val="tx1"/>
                </a:solidFill>
                <a:latin typeface="微软雅黑" panose="020B0503020204020204" pitchFamily="34" charset="-122"/>
                <a:ea typeface="微软雅黑" panose="020B0503020204020204" pitchFamily="34" charset="-122"/>
              </a:rPr>
              <a:t>canvas</a:t>
            </a:r>
            <a:r>
              <a:rPr lang="zh-CN" altLang="en-US" sz="2200" dirty="0">
                <a:solidFill>
                  <a:schemeClr val="tx1"/>
                </a:solidFill>
                <a:latin typeface="微软雅黑" panose="020B0503020204020204" pitchFamily="34" charset="-122"/>
                <a:ea typeface="微软雅黑" panose="020B0503020204020204" pitchFamily="34" charset="-122"/>
              </a:rPr>
              <a:t>绘制图像文件需要用</a:t>
            </a:r>
            <a:r>
              <a:rPr lang="zh-CN" altLang="en-US" sz="2200" dirty="0" smtClean="0">
                <a:solidFill>
                  <a:schemeClr val="tx1"/>
                </a:solidFill>
                <a:latin typeface="微软雅黑" panose="020B0503020204020204" pitchFamily="34" charset="-122"/>
                <a:ea typeface="微软雅黑" panose="020B0503020204020204" pitchFamily="34" charset="-122"/>
              </a:rPr>
              <a:t>到一下的功能：</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绘图：</a:t>
            </a:r>
            <a:r>
              <a:rPr lang="en-US" altLang="zh-CN" sz="2200" dirty="0" err="1" smtClean="0">
                <a:solidFill>
                  <a:schemeClr val="tx1"/>
                </a:solidFill>
                <a:latin typeface="微软雅黑" panose="020B0503020204020204" pitchFamily="34" charset="-122"/>
                <a:ea typeface="微软雅黑" panose="020B0503020204020204" pitchFamily="34" charset="-122"/>
              </a:rPr>
              <a:t>context.drawImage</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图像平铺：</a:t>
            </a:r>
            <a:r>
              <a:rPr lang="en-US" altLang="zh-CN" sz="2200" dirty="0" err="1">
                <a:solidFill>
                  <a:schemeClr val="tx1"/>
                </a:solidFill>
                <a:latin typeface="微软雅黑" panose="020B0503020204020204" pitchFamily="34" charset="-122"/>
                <a:ea typeface="微软雅黑" panose="020B0503020204020204" pitchFamily="34" charset="-122"/>
              </a:rPr>
              <a:t>context.createPattern</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image,type</a:t>
            </a:r>
            <a:r>
              <a:rPr lang="en-US" altLang="zh-CN"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图像裁剪：</a:t>
            </a:r>
            <a:r>
              <a:rPr lang="en-US" altLang="zh-CN" sz="2200" dirty="0" err="1">
                <a:solidFill>
                  <a:schemeClr val="tx1"/>
                </a:solidFill>
                <a:latin typeface="微软雅黑" panose="020B0503020204020204" pitchFamily="34" charset="-122"/>
                <a:ea typeface="微软雅黑" panose="020B0503020204020204" pitchFamily="34" charset="-122"/>
              </a:rPr>
              <a:t>context.clip</a:t>
            </a:r>
            <a:r>
              <a:rPr lang="en-US" altLang="zh-CN"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indent="-342900">
              <a:lnSpc>
                <a:spcPct val="100000"/>
              </a:lnSpc>
              <a:buFont typeface="Arial" pitchFamily="34" charset="0"/>
              <a:buChar char="•"/>
            </a:pPr>
            <a:r>
              <a:rPr lang="zh-CN" altLang="en-US" sz="2200" dirty="0">
                <a:solidFill>
                  <a:schemeClr val="tx1"/>
                </a:solidFill>
                <a:latin typeface="微软雅黑" panose="020B0503020204020204" pitchFamily="34" charset="-122"/>
                <a:ea typeface="微软雅黑" panose="020B0503020204020204" pitchFamily="34" charset="-122"/>
              </a:rPr>
              <a:t>像素处理：</a:t>
            </a:r>
            <a:r>
              <a:rPr lang="en-US" altLang="zh-CN" sz="2200" dirty="0" err="1">
                <a:solidFill>
                  <a:schemeClr val="tx1"/>
                </a:solidFill>
                <a:latin typeface="微软雅黑" panose="020B0503020204020204" pitchFamily="34" charset="-122"/>
                <a:ea typeface="微软雅黑" panose="020B0503020204020204" pitchFamily="34" charset="-122"/>
              </a:rPr>
              <a:t>var</a:t>
            </a: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err="1">
                <a:solidFill>
                  <a:schemeClr val="tx1"/>
                </a:solidFill>
                <a:latin typeface="微软雅黑" panose="020B0503020204020204" pitchFamily="34" charset="-122"/>
                <a:ea typeface="微软雅黑" panose="020B0503020204020204" pitchFamily="34" charset="-122"/>
              </a:rPr>
              <a:t>imagedata</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context.getImageData</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sx,sy,sw,sh</a:t>
            </a:r>
            <a:r>
              <a:rPr lang="en-US" altLang="zh-CN" sz="2200" dirty="0">
                <a:solidFill>
                  <a:schemeClr val="tx1"/>
                </a:solidFill>
                <a:latin typeface="微软雅黑" panose="020B0503020204020204" pitchFamily="34" charset="-122"/>
                <a:ea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231442456"/>
      </p:ext>
    </p:extLst>
  </p:cSld>
  <p:clrMapOvr>
    <a:masterClrMapping/>
  </p:clrMapOvr>
  <p:transition spd="slow">
    <p:wip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绘图</a:t>
            </a:r>
          </a:p>
        </p:txBody>
      </p:sp>
      <p:sp>
        <p:nvSpPr>
          <p:cNvPr id="4" name="内容占位符 3"/>
          <p:cNvSpPr>
            <a:spLocks noGrp="1"/>
          </p:cNvSpPr>
          <p:nvPr>
            <p:ph idx="1"/>
          </p:nvPr>
        </p:nvSpPr>
        <p:spPr>
          <a:xfrm>
            <a:off x="609441" y="1351817"/>
            <a:ext cx="10969943" cy="5340928"/>
          </a:xfrm>
        </p:spPr>
        <p:txBody>
          <a:bodyPr>
            <a:noAutofit/>
          </a:bodyPr>
          <a:lstStyle/>
          <a:p>
            <a:pPr>
              <a:lnSpc>
                <a:spcPct val="100000"/>
              </a:lnSpc>
            </a:pPr>
            <a:r>
              <a:rPr lang="en-US" altLang="zh-CN" sz="2200" dirty="0">
                <a:solidFill>
                  <a:schemeClr val="tx1"/>
                </a:solidFill>
                <a:latin typeface="微软雅黑" panose="020B0503020204020204" pitchFamily="34" charset="-122"/>
                <a:ea typeface="微软雅黑" panose="020B0503020204020204" pitchFamily="34" charset="-122"/>
              </a:rPr>
              <a:t>c</a:t>
            </a:r>
            <a:r>
              <a:rPr lang="en-US" altLang="zh-CN" sz="2200" dirty="0" smtClean="0">
                <a:solidFill>
                  <a:schemeClr val="tx1"/>
                </a:solidFill>
                <a:latin typeface="微软雅黑" panose="020B0503020204020204" pitchFamily="34" charset="-122"/>
                <a:ea typeface="微软雅黑" panose="020B0503020204020204" pitchFamily="34" charset="-122"/>
              </a:rPr>
              <a:t>anvas</a:t>
            </a:r>
            <a:r>
              <a:rPr lang="zh-CN" altLang="en-US" sz="2200" dirty="0" smtClean="0">
                <a:solidFill>
                  <a:schemeClr val="tx1"/>
                </a:solidFill>
                <a:latin typeface="微软雅黑" panose="020B0503020204020204" pitchFamily="34" charset="-122"/>
                <a:ea typeface="微软雅黑" panose="020B0503020204020204" pitchFamily="34" charset="-122"/>
              </a:rPr>
              <a:t>通过</a:t>
            </a:r>
            <a:r>
              <a:rPr lang="en-US" altLang="zh-CN" sz="2200" dirty="0" err="1">
                <a:solidFill>
                  <a:schemeClr val="tx1"/>
                </a:solidFill>
                <a:latin typeface="微软雅黑" panose="020B0503020204020204" pitchFamily="34" charset="-122"/>
                <a:ea typeface="微软雅黑" panose="020B0503020204020204" pitchFamily="34" charset="-122"/>
              </a:rPr>
              <a:t>drawImage</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方法在画布上绘制</a:t>
            </a:r>
            <a:r>
              <a:rPr lang="zh-CN" altLang="en-US" sz="2200" dirty="0" smtClean="0">
                <a:solidFill>
                  <a:schemeClr val="tx1"/>
                </a:solidFill>
                <a:latin typeface="微软雅黑" panose="020B0503020204020204" pitchFamily="34" charset="-122"/>
                <a:ea typeface="微软雅黑" panose="020B0503020204020204" pitchFamily="34" charset="-122"/>
              </a:rPr>
              <a:t>图像。</a:t>
            </a:r>
            <a:r>
              <a:rPr lang="en-US" altLang="zh-CN" sz="1800" dirty="0" smtClean="0">
                <a:solidFill>
                  <a:schemeClr val="accent2"/>
                </a:solidFill>
                <a:latin typeface="微软雅黑" panose="020B0503020204020204" pitchFamily="34" charset="-122"/>
                <a:ea typeface="微软雅黑" panose="020B0503020204020204" pitchFamily="34" charset="-122"/>
              </a:rPr>
              <a:t>    </a:t>
            </a:r>
          </a:p>
          <a:p>
            <a:pPr>
              <a:lnSpc>
                <a:spcPct val="100000"/>
              </a:lnSpc>
            </a:pPr>
            <a:r>
              <a:rPr lang="zh-CN" altLang="en-US" sz="2200" dirty="0" smtClean="0">
                <a:solidFill>
                  <a:schemeClr val="tx1"/>
                </a:solidFill>
                <a:latin typeface="微软雅黑" panose="020B0503020204020204" pitchFamily="34" charset="-122"/>
                <a:ea typeface="微软雅黑" panose="020B0503020204020204" pitchFamily="34" charset="-122"/>
              </a:rPr>
              <a:t>语法：</a:t>
            </a:r>
            <a:r>
              <a:rPr lang="en-US" altLang="zh-CN" sz="2200" dirty="0" err="1">
                <a:solidFill>
                  <a:schemeClr val="accent2"/>
                </a:solidFill>
                <a:latin typeface="微软雅黑" panose="020B0503020204020204" pitchFamily="34" charset="-122"/>
                <a:ea typeface="微软雅黑" panose="020B0503020204020204" pitchFamily="34" charset="-122"/>
              </a:rPr>
              <a:t>context.drawImage</a:t>
            </a:r>
            <a:r>
              <a:rPr lang="en-US" altLang="zh-CN" sz="2200" dirty="0">
                <a:solidFill>
                  <a:schemeClr val="accent2"/>
                </a:solidFill>
                <a:latin typeface="微软雅黑" panose="020B0503020204020204" pitchFamily="34" charset="-122"/>
                <a:ea typeface="微软雅黑" panose="020B0503020204020204" pitchFamily="34" charset="-122"/>
              </a:rPr>
              <a:t>(</a:t>
            </a:r>
            <a:r>
              <a:rPr lang="en-US" altLang="zh-CN" sz="2200" dirty="0" err="1">
                <a:solidFill>
                  <a:schemeClr val="accent2"/>
                </a:solidFill>
                <a:latin typeface="微软雅黑" panose="020B0503020204020204" pitchFamily="34" charset="-122"/>
                <a:ea typeface="微软雅黑" panose="020B0503020204020204" pitchFamily="34" charset="-122"/>
              </a:rPr>
              <a:t>img,x,y</a:t>
            </a:r>
            <a:r>
              <a:rPr lang="en-US" altLang="zh-CN" sz="2200" dirty="0" smtClean="0">
                <a:solidFill>
                  <a:schemeClr val="accent2"/>
                </a:solidFill>
                <a:latin typeface="微软雅黑" panose="020B0503020204020204" pitchFamily="34" charset="-122"/>
                <a:ea typeface="微软雅黑" panose="020B0503020204020204" pitchFamily="34" charset="-122"/>
              </a:rPr>
              <a:t>);</a:t>
            </a:r>
            <a:endParaRPr lang="en-US" altLang="zh-CN" sz="2200" dirty="0">
              <a:solidFill>
                <a:schemeClr val="accent2"/>
              </a:solidFill>
              <a:latin typeface="微软雅黑" panose="020B0503020204020204" pitchFamily="34" charset="-122"/>
              <a:ea typeface="微软雅黑" panose="020B0503020204020204" pitchFamily="34" charset="-122"/>
            </a:endParaRP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rPr>
              <a:t>参数值：</a:t>
            </a:r>
          </a:p>
          <a:p>
            <a:r>
              <a:rPr lang="en-US" altLang="zh-CN" sz="1800" dirty="0"/>
              <a:t/>
            </a:r>
            <a:br>
              <a:rPr lang="en-US" altLang="zh-CN" sz="1800" dirty="0"/>
            </a:br>
            <a:r>
              <a:rPr lang="en-US" altLang="zh-CN" sz="1800" dirty="0" smtClean="0">
                <a:solidFill>
                  <a:schemeClr val="tx1"/>
                </a:solidFill>
                <a:latin typeface="微软雅黑" panose="020B0503020204020204" pitchFamily="34" charset="-122"/>
                <a:ea typeface="微软雅黑" panose="020B0503020204020204" pitchFamily="34" charset="-122"/>
              </a:rPr>
              <a:t> </a:t>
            </a:r>
            <a:endParaRPr lang="zh-CN" altLang="en-US" sz="18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1947169871"/>
              </p:ext>
            </p:extLst>
          </p:nvPr>
        </p:nvGraphicFramePr>
        <p:xfrm>
          <a:off x="728980" y="3117426"/>
          <a:ext cx="5500370" cy="1535430"/>
        </p:xfrm>
        <a:graphic>
          <a:graphicData uri="http://schemas.openxmlformats.org/drawingml/2006/table">
            <a:tbl>
              <a:tblPr firstRow="1" bandRow="1">
                <a:tableStyleId>{5C22544A-7EE6-4342-B048-85BDC9FD1C3A}</a:tableStyleId>
              </a:tblPr>
              <a:tblGrid>
                <a:gridCol w="1499870"/>
                <a:gridCol w="4000500"/>
              </a:tblGrid>
              <a:tr h="347874">
                <a:tc>
                  <a:txBody>
                    <a:bodyPr/>
                    <a:lstStyle/>
                    <a:p>
                      <a:pPr algn="l" fontAlgn="base"/>
                      <a:r>
                        <a:rPr lang="zh-CN" altLang="en-US" dirty="0">
                          <a:effectLst/>
                          <a:latin typeface="微软雅黑" pitchFamily="34" charset="-122"/>
                          <a:ea typeface="微软雅黑" pitchFamily="34" charset="-122"/>
                        </a:rPr>
                        <a:t>参数</a:t>
                      </a:r>
                    </a:p>
                  </a:txBody>
                  <a:tcPr marL="57150" marR="142875" marT="47625" marB="47625" anchor="ctr"/>
                </a:tc>
                <a:tc>
                  <a:txBody>
                    <a:bodyPr/>
                    <a:lstStyle/>
                    <a:p>
                      <a:pPr algn="l" fontAlgn="base"/>
                      <a:r>
                        <a:rPr lang="zh-CN" altLang="en-US" dirty="0">
                          <a:effectLst/>
                          <a:latin typeface="微软雅黑" pitchFamily="34" charset="-122"/>
                          <a:ea typeface="微软雅黑" pitchFamily="34" charset="-122"/>
                        </a:rPr>
                        <a:t>描述</a:t>
                      </a:r>
                    </a:p>
                  </a:txBody>
                  <a:tcPr marL="57150" marR="142875" marT="47625" marB="47625" anchor="ctr"/>
                </a:tc>
              </a:tr>
              <a:tr h="347874">
                <a:tc>
                  <a:txBody>
                    <a:bodyPr/>
                    <a:lstStyle/>
                    <a:p>
                      <a:pPr fontAlgn="t"/>
                      <a:r>
                        <a:rPr lang="en-US" i="0" dirty="0" err="1">
                          <a:effectLst/>
                          <a:latin typeface="微软雅黑" pitchFamily="34" charset="-122"/>
                          <a:ea typeface="微软雅黑" pitchFamily="34" charset="-122"/>
                        </a:rPr>
                        <a:t>img</a:t>
                      </a:r>
                      <a:endParaRPr lang="en-US" i="0" dirty="0">
                        <a:effectLst/>
                        <a:latin typeface="微软雅黑" pitchFamily="34" charset="-122"/>
                        <a:ea typeface="微软雅黑" pitchFamily="34" charset="-122"/>
                      </a:endParaRPr>
                    </a:p>
                  </a:txBody>
                  <a:tcPr marL="57150" marR="142875" marT="57150" marB="57150" anchor="ctr"/>
                </a:tc>
                <a:tc>
                  <a:txBody>
                    <a:bodyPr/>
                    <a:lstStyle/>
                    <a:p>
                      <a:pPr fontAlgn="t"/>
                      <a:r>
                        <a:rPr lang="zh-CN" altLang="en-US" dirty="0">
                          <a:effectLst/>
                          <a:latin typeface="微软雅黑" pitchFamily="34" charset="-122"/>
                          <a:ea typeface="微软雅黑" pitchFamily="34" charset="-122"/>
                        </a:rPr>
                        <a:t>规定要使用的图像、画布或视频。</a:t>
                      </a:r>
                    </a:p>
                  </a:txBody>
                  <a:tcPr marL="57150" marR="142875" marT="57150" marB="57150" anchor="ctr"/>
                </a:tc>
              </a:tr>
              <a:tr h="347874">
                <a:tc>
                  <a:txBody>
                    <a:bodyPr/>
                    <a:lstStyle/>
                    <a:p>
                      <a:pPr fontAlgn="t"/>
                      <a:r>
                        <a:rPr lang="en-US" i="0" dirty="0">
                          <a:effectLst/>
                          <a:latin typeface="微软雅黑" pitchFamily="34" charset="-122"/>
                          <a:ea typeface="微软雅黑" pitchFamily="34" charset="-122"/>
                        </a:rPr>
                        <a:t>x</a:t>
                      </a:r>
                    </a:p>
                  </a:txBody>
                  <a:tcPr marL="57150" marR="142875" marT="57150" marB="57150" anchor="ctr"/>
                </a:tc>
                <a:tc>
                  <a:txBody>
                    <a:bodyPr/>
                    <a:lstStyle/>
                    <a:p>
                      <a:pPr fontAlgn="t"/>
                      <a:r>
                        <a:rPr lang="zh-CN" altLang="en-US">
                          <a:effectLst/>
                          <a:latin typeface="微软雅黑" pitchFamily="34" charset="-122"/>
                          <a:ea typeface="微软雅黑" pitchFamily="34" charset="-122"/>
                        </a:rPr>
                        <a:t>在画布上放置图像的 </a:t>
                      </a:r>
                      <a:r>
                        <a:rPr lang="en-US" altLang="zh-CN">
                          <a:effectLst/>
                          <a:latin typeface="微软雅黑" pitchFamily="34" charset="-122"/>
                          <a:ea typeface="微软雅黑" pitchFamily="34" charset="-122"/>
                        </a:rPr>
                        <a:t>x </a:t>
                      </a:r>
                      <a:r>
                        <a:rPr lang="zh-CN" altLang="en-US">
                          <a:effectLst/>
                          <a:latin typeface="微软雅黑" pitchFamily="34" charset="-122"/>
                          <a:ea typeface="微软雅黑" pitchFamily="34" charset="-122"/>
                        </a:rPr>
                        <a:t>坐标位置。</a:t>
                      </a:r>
                    </a:p>
                  </a:txBody>
                  <a:tcPr marL="57150" marR="142875" marT="57150" marB="57150" anchor="ctr"/>
                </a:tc>
              </a:tr>
              <a:tr h="347874">
                <a:tc>
                  <a:txBody>
                    <a:bodyPr/>
                    <a:lstStyle/>
                    <a:p>
                      <a:pPr fontAlgn="t"/>
                      <a:r>
                        <a:rPr lang="en-US" i="0" dirty="0">
                          <a:effectLst/>
                          <a:latin typeface="微软雅黑" pitchFamily="34" charset="-122"/>
                          <a:ea typeface="微软雅黑" pitchFamily="34" charset="-122"/>
                        </a:rPr>
                        <a:t>y</a:t>
                      </a:r>
                    </a:p>
                  </a:txBody>
                  <a:tcPr marL="57150" marR="142875" marT="57150" marB="57150" anchor="ctr"/>
                </a:tc>
                <a:tc>
                  <a:txBody>
                    <a:bodyPr/>
                    <a:lstStyle/>
                    <a:p>
                      <a:pPr fontAlgn="t"/>
                      <a:r>
                        <a:rPr lang="zh-CN" altLang="en-US" dirty="0">
                          <a:effectLst/>
                          <a:latin typeface="微软雅黑" pitchFamily="34" charset="-122"/>
                          <a:ea typeface="微软雅黑" pitchFamily="34" charset="-122"/>
                        </a:rPr>
                        <a:t>在画布上放置图像的 </a:t>
                      </a:r>
                      <a:r>
                        <a:rPr lang="en-US" dirty="0">
                          <a:effectLst/>
                          <a:latin typeface="微软雅黑" pitchFamily="34" charset="-122"/>
                          <a:ea typeface="微软雅黑" pitchFamily="34" charset="-122"/>
                        </a:rPr>
                        <a:t>y </a:t>
                      </a:r>
                      <a:r>
                        <a:rPr lang="zh-CN" altLang="en-US" dirty="0">
                          <a:effectLst/>
                          <a:latin typeface="微软雅黑" pitchFamily="34" charset="-122"/>
                          <a:ea typeface="微软雅黑" pitchFamily="34" charset="-122"/>
                        </a:rPr>
                        <a:t>坐标位置。</a:t>
                      </a:r>
                    </a:p>
                  </a:txBody>
                  <a:tcPr marL="57150" marR="142875" marT="57150" marB="57150" anchor="ctr"/>
                </a:tc>
              </a:tr>
            </a:tbl>
          </a:graphicData>
        </a:graphic>
      </p:graphicFrame>
    </p:spTree>
    <p:extLst>
      <p:ext uri="{BB962C8B-B14F-4D97-AF65-F5344CB8AC3E}">
        <p14:creationId xmlns:p14="http://schemas.microsoft.com/office/powerpoint/2010/main" xmlns="" val="24771236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nSpc>
            <a:spcPct val="150000"/>
          </a:lnSpc>
          <a:spcBef>
            <a:spcPct val="30000"/>
          </a:spcBef>
          <a:spcAft>
            <a:spcPts val="1200"/>
          </a:spcAft>
          <a:defRPr sz="22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10602</Words>
  <Application>Microsoft Office PowerPoint</Application>
  <PresentationFormat>自定义</PresentationFormat>
  <Paragraphs>1370</Paragraphs>
  <Slides>147</Slides>
  <Notes>102</Notes>
  <HiddenSlides>0</HiddenSlides>
  <MMClips>0</MMClips>
  <ScaleCrop>false</ScaleCrop>
  <HeadingPairs>
    <vt:vector size="4" baseType="variant">
      <vt:variant>
        <vt:lpstr>主题</vt:lpstr>
      </vt:variant>
      <vt:variant>
        <vt:i4>1</vt:i4>
      </vt:variant>
      <vt:variant>
        <vt:lpstr>幻灯片标题</vt:lpstr>
      </vt:variant>
      <vt:variant>
        <vt:i4>147</vt:i4>
      </vt:variant>
    </vt:vector>
  </HeadingPairs>
  <TitlesOfParts>
    <vt:vector size="148" baseType="lpstr">
      <vt:lpstr>WelcomeDoc</vt:lpstr>
      <vt:lpstr>HTML5进阶</vt:lpstr>
      <vt:lpstr>HTML5进阶– HTML5新特性 Day1</vt:lpstr>
      <vt:lpstr>1. HTML5概述</vt:lpstr>
      <vt:lpstr>HTML5时间表</vt:lpstr>
      <vt:lpstr>2. HTML5的新特性</vt:lpstr>
      <vt:lpstr>2. HTML5的新特性 – 语义</vt:lpstr>
      <vt:lpstr>2. HTML5的新特性 – 多媒体</vt:lpstr>
      <vt:lpstr>2. HTML5的新特性 – 三维、图形与特效</vt:lpstr>
      <vt:lpstr>2. HTML5的新特性 – 离线存储</vt:lpstr>
      <vt:lpstr>2. HTML5的新特性 – 离线存储</vt:lpstr>
      <vt:lpstr>2. HTML5的新特性 – 设备通用性</vt:lpstr>
      <vt:lpstr>2. HTML5的新特性 – 位置</vt:lpstr>
      <vt:lpstr>3. HTML5的未来</vt:lpstr>
      <vt:lpstr>HTML5表单 Day1</vt:lpstr>
      <vt:lpstr>1. 新增input输入类型</vt:lpstr>
      <vt:lpstr>浏览器支持</vt:lpstr>
      <vt:lpstr>Email - 输入邮件地址的文本框</vt:lpstr>
      <vt:lpstr>url-输入URL地址的文本框</vt:lpstr>
      <vt:lpstr>number-输入数字的文本框</vt:lpstr>
      <vt:lpstr>number-输入数字的文本框</vt:lpstr>
      <vt:lpstr>range-通过滑动条改变一定范围内的数字</vt:lpstr>
      <vt:lpstr>range-通过滑动条改变一定范围内的数字</vt:lpstr>
      <vt:lpstr>date-选择日期(年、月、日、星期)的文本框</vt:lpstr>
      <vt:lpstr>date-选择日期(年、月、日、星期)的文本框</vt:lpstr>
      <vt:lpstr>date-选择日期(年、月、日、星期)的文本框</vt:lpstr>
      <vt:lpstr>date-选择日期(年、月、日、星期)的文本框</vt:lpstr>
      <vt:lpstr>date-选择日期(年、月、日、星期)的文本框</vt:lpstr>
      <vt:lpstr>date-选择日期(年、月、日、星期)的文本框</vt:lpstr>
      <vt:lpstr>date-选择日期(年、月、日、星期)的文本框</vt:lpstr>
      <vt:lpstr>search-输入搜索关键字操作的文本框</vt:lpstr>
      <vt:lpstr>search-输入搜索关键字操作的文本框</vt:lpstr>
      <vt:lpstr>Color-颜色选择器</vt:lpstr>
      <vt:lpstr>2. 新增input属性</vt:lpstr>
      <vt:lpstr>autocomplete</vt:lpstr>
      <vt:lpstr>autoconmplete</vt:lpstr>
      <vt:lpstr>autofocus</vt:lpstr>
      <vt:lpstr>required</vt:lpstr>
      <vt:lpstr>placeholder</vt:lpstr>
      <vt:lpstr>3. 新增form元素</vt:lpstr>
      <vt:lpstr>datalist</vt:lpstr>
      <vt:lpstr>datalist</vt:lpstr>
      <vt:lpstr>keygen</vt:lpstr>
      <vt:lpstr>output</vt:lpstr>
      <vt:lpstr>4. 新增form属性</vt:lpstr>
      <vt:lpstr>autocomplete</vt:lpstr>
      <vt:lpstr>autocomplete</vt:lpstr>
      <vt:lpstr>novalidate</vt:lpstr>
      <vt:lpstr>课后作业</vt:lpstr>
      <vt:lpstr>HTML5画布 Day2&amp;Day3</vt:lpstr>
      <vt:lpstr>1. 认识HTML5 Canvas元素</vt:lpstr>
      <vt:lpstr>创建canvas元素</vt:lpstr>
      <vt:lpstr>操作canvas元素</vt:lpstr>
      <vt:lpstr>操作canvas元素</vt:lpstr>
      <vt:lpstr>理解坐标系统</vt:lpstr>
      <vt:lpstr>2. 绘制简单图形</vt:lpstr>
      <vt:lpstr>矩形</vt:lpstr>
      <vt:lpstr>线条</vt:lpstr>
      <vt:lpstr>线条</vt:lpstr>
      <vt:lpstr>圆形和弧形</vt:lpstr>
      <vt:lpstr>圆形和弧形</vt:lpstr>
      <vt:lpstr>圆形和弧形</vt:lpstr>
      <vt:lpstr>3. 绘制贝塞尔曲线</vt:lpstr>
      <vt:lpstr>二次贝塞尔曲线</vt:lpstr>
      <vt:lpstr>二次贝塞尔曲线</vt:lpstr>
      <vt:lpstr>三次贝塞尔曲线</vt:lpstr>
      <vt:lpstr>三次贝塞尔曲线</vt:lpstr>
      <vt:lpstr>4. 图形变形</vt:lpstr>
      <vt:lpstr>平移 - translate</vt:lpstr>
      <vt:lpstr>平移 - translate</vt:lpstr>
      <vt:lpstr>缩放 - scale</vt:lpstr>
      <vt:lpstr>缩放 - scale</vt:lpstr>
      <vt:lpstr>旋转 - rotate</vt:lpstr>
      <vt:lpstr>旋转 - rotate</vt:lpstr>
      <vt:lpstr>课后作业</vt:lpstr>
      <vt:lpstr>5. 图形组合/剪切</vt:lpstr>
      <vt:lpstr>图形组合</vt:lpstr>
      <vt:lpstr>图形组合</vt:lpstr>
      <vt:lpstr>图形剪切</vt:lpstr>
      <vt:lpstr>6. 颜色样式选项</vt:lpstr>
      <vt:lpstr>色彩 Colors</vt:lpstr>
      <vt:lpstr>色彩 Colors</vt:lpstr>
      <vt:lpstr>透明度 Transparency</vt:lpstr>
      <vt:lpstr>透明度 Transparency</vt:lpstr>
      <vt:lpstr>线型 Line styles</vt:lpstr>
      <vt:lpstr>lineCap</vt:lpstr>
      <vt:lpstr>lineJoin </vt:lpstr>
      <vt:lpstr>lineWidth </vt:lpstr>
      <vt:lpstr>渐变 Gradients</vt:lpstr>
      <vt:lpstr>线性渐变</vt:lpstr>
      <vt:lpstr>线性渐变</vt:lpstr>
      <vt:lpstr>径向渐变</vt:lpstr>
      <vt:lpstr>径向渐变</vt:lpstr>
      <vt:lpstr>7. 绘制文字</vt:lpstr>
      <vt:lpstr>绘制空心文字</vt:lpstr>
      <vt:lpstr>绘制空心文字</vt:lpstr>
      <vt:lpstr>绘制实心文字</vt:lpstr>
      <vt:lpstr>绘制实心文字</vt:lpstr>
      <vt:lpstr>7. 操作与使用图像</vt:lpstr>
      <vt:lpstr>绘图</vt:lpstr>
      <vt:lpstr>绘图</vt:lpstr>
      <vt:lpstr>图像平铺</vt:lpstr>
      <vt:lpstr>图像平铺</vt:lpstr>
      <vt:lpstr>图像裁剪</vt:lpstr>
      <vt:lpstr>像素处理</vt:lpstr>
      <vt:lpstr>像素处理 – 获取像素颜色数组 </vt:lpstr>
      <vt:lpstr>像素处理 – 设置像素颜色</vt:lpstr>
      <vt:lpstr>像素处理</vt:lpstr>
      <vt:lpstr>HTML5音频与视频 Day2</vt:lpstr>
      <vt:lpstr>1. 浏览器支持概况</vt:lpstr>
      <vt:lpstr>音频的浏览器支持概况</vt:lpstr>
      <vt:lpstr>视频的浏览器支持概况</vt:lpstr>
      <vt:lpstr>2. HTML5音频</vt:lpstr>
      <vt:lpstr>2. HTML5音频</vt:lpstr>
      <vt:lpstr>3. HTML5视频</vt:lpstr>
      <vt:lpstr>3. HTML5视频</vt:lpstr>
      <vt:lpstr>Html5 客户端存储 Day4</vt:lpstr>
      <vt:lpstr>1. 综述</vt:lpstr>
      <vt:lpstr>1. 综述</vt:lpstr>
      <vt:lpstr>2. Web存储（Web Storage）</vt:lpstr>
      <vt:lpstr>localStorage</vt:lpstr>
      <vt:lpstr>localStorage</vt:lpstr>
      <vt:lpstr>sessionStorage </vt:lpstr>
      <vt:lpstr>sessionStorage</vt:lpstr>
      <vt:lpstr>3. Web SQL Database</vt:lpstr>
      <vt:lpstr>4.离线存储（Offline Storage）</vt:lpstr>
      <vt:lpstr>离线存储的实现方式</vt:lpstr>
      <vt:lpstr>Cache Manifest 基础</vt:lpstr>
      <vt:lpstr>Manifest 文件</vt:lpstr>
      <vt:lpstr>CACHE MANIFEST</vt:lpstr>
      <vt:lpstr>NETWORK</vt:lpstr>
      <vt:lpstr>FALLBACK</vt:lpstr>
      <vt:lpstr>更新缓存</vt:lpstr>
      <vt:lpstr>实例</vt:lpstr>
      <vt:lpstr>关于应用程序缓存的注释</vt:lpstr>
      <vt:lpstr>Geolocation地理位置</vt:lpstr>
      <vt:lpstr>1. 位置信息概述</vt:lpstr>
      <vt:lpstr>地理位置获取流程</vt:lpstr>
      <vt:lpstr>HTML5地理地位的实现</vt:lpstr>
      <vt:lpstr>2. 使用Geolocation API</vt:lpstr>
      <vt:lpstr>定位用户的位置</vt:lpstr>
      <vt:lpstr>定位用户的位置</vt:lpstr>
      <vt:lpstr>处理错误和拒绝</vt:lpstr>
      <vt:lpstr>处理错误和拒绝</vt:lpstr>
      <vt:lpstr>地理位置选项对象</vt:lpstr>
      <vt:lpstr>一个完整的例子</vt:lpstr>
      <vt:lpstr>在地图中显示结果</vt:lpstr>
      <vt:lpstr>Geolocation 对象 - 其他有趣的方法</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2014-04-01T14:36:00Z</dcterms:created>
  <dcterms:modified xsi:type="dcterms:W3CDTF">2015-08-25T00:23:02Z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