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84BE6A2-7257-4C5F-BA0C-18BA932C72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014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130BB-7B61-4281-A4A6-0D5FE6C508C2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0" y="6582631"/>
            <a:ext cx="9144000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6" tIns="45718" rIns="91436" bIns="45718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200" b="1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1200" b="0" dirty="0" smtClean="0"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www.kmdin.net</a:t>
            </a:r>
            <a:endParaRPr lang="zh-CN" altLang="en-US" sz="1200" b="0" dirty="0"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975" y="-201613"/>
            <a:ext cx="7993063" cy="1109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957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00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chapter6&#35838;&#22530;&#26696;&#20363;/3&#12289;&#21046;&#20316;&#28120;&#23453;&#32593;&#39318;&#39029;/DIV&#24067;&#23616;/create_div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500043"/>
            <a:ext cx="8496944" cy="1214445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zh-CN" altLang="en-US" sz="6600" b="1" dirty="0">
                <a:latin typeface="Times New Roman" pitchFamily="18" charset="0"/>
              </a:rPr>
              <a:t>网站设计与页面布局技术</a:t>
            </a:r>
            <a:endParaRPr lang="zh-CN" altLang="en-US" sz="66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553616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www.kmdin.net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框架布局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0500"/>
            <a:ext cx="7570788" cy="4129088"/>
          </a:xfrm>
        </p:spPr>
        <p:txBody>
          <a:bodyPr/>
          <a:lstStyle/>
          <a:p>
            <a:r>
              <a:rPr lang="zh-CN" altLang="en-US"/>
              <a:t>框架布局的优缺点和应用场合</a:t>
            </a:r>
          </a:p>
        </p:txBody>
      </p:sp>
      <p:graphicFrame>
        <p:nvGraphicFramePr>
          <p:cNvPr id="728094" name="Group 30"/>
          <p:cNvGraphicFramePr>
            <a:graphicFrameLocks noGrp="1"/>
          </p:cNvGraphicFramePr>
          <p:nvPr/>
        </p:nvGraphicFramePr>
        <p:xfrm>
          <a:off x="928688" y="2425700"/>
          <a:ext cx="6840537" cy="2453323"/>
        </p:xfrm>
        <a:graphic>
          <a:graphicData uri="http://schemas.openxmlformats.org/drawingml/2006/table">
            <a:tbl>
              <a:tblPr/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3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优点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缺点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应用场合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支持滚动条，方便导航，节省页面下载时间等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兼容性不好，保存时不方便，应用范围有限等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小型商业网站、论坛、后台管理、学习教程等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61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charset="-122"/>
              </a:rPr>
              <a:t>小结</a:t>
            </a:r>
            <a:r>
              <a:rPr lang="en-US" altLang="zh-CN">
                <a:latin typeface="宋体" charset="-122"/>
              </a:rPr>
              <a:t>1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8513" y="1196975"/>
            <a:ext cx="6624637" cy="542925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zh-CN"/>
              <a:t> </a:t>
            </a:r>
            <a:r>
              <a:rPr lang="zh-CN" altLang="en-US"/>
              <a:t>使用</a:t>
            </a:r>
            <a:r>
              <a:rPr lang="en-US" altLang="zh-CN"/>
              <a:t>Dreamweaver</a:t>
            </a:r>
            <a:r>
              <a:rPr lang="zh-CN" altLang="en-US"/>
              <a:t>制作如下图所示框架布局</a:t>
            </a:r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en-US" altLang="zh-CN"/>
          </a:p>
        </p:txBody>
      </p:sp>
      <p:pic>
        <p:nvPicPr>
          <p:cNvPr id="71988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8738" y="1943100"/>
            <a:ext cx="5578475" cy="4260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19886" name="Picture 14" descr="现场编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3788" y="950913"/>
            <a:ext cx="865187" cy="865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988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73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3013" y="1222375"/>
            <a:ext cx="5040312" cy="4914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页面布局之表格布局</a:t>
            </a:r>
          </a:p>
        </p:txBody>
      </p:sp>
      <p:sp>
        <p:nvSpPr>
          <p:cNvPr id="713733" name="AutoShape 5"/>
          <p:cNvSpPr>
            <a:spLocks noChangeArrowheads="1"/>
          </p:cNvSpPr>
          <p:nvPr/>
        </p:nvSpPr>
        <p:spPr bwMode="auto">
          <a:xfrm>
            <a:off x="5940425" y="1412875"/>
            <a:ext cx="1770063" cy="700088"/>
          </a:xfrm>
          <a:prstGeom prst="wedgeRoundRectCallout">
            <a:avLst>
              <a:gd name="adj1" fmla="val -56815"/>
              <a:gd name="adj2" fmla="val 11371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使用表格布局</a:t>
            </a:r>
          </a:p>
        </p:txBody>
      </p:sp>
      <p:sp>
        <p:nvSpPr>
          <p:cNvPr id="713735" name="AutoShape 7"/>
          <p:cNvSpPr>
            <a:spLocks noChangeArrowheads="1"/>
          </p:cNvSpPr>
          <p:nvPr/>
        </p:nvSpPr>
        <p:spPr bwMode="auto">
          <a:xfrm>
            <a:off x="6516688" y="3141663"/>
            <a:ext cx="1695450" cy="992187"/>
          </a:xfrm>
          <a:prstGeom prst="wedgeRoundRectCallout">
            <a:avLst>
              <a:gd name="adj1" fmla="val -86894"/>
              <a:gd name="adj2" fmla="val 5975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CC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如何实现这样的页面布局？</a:t>
            </a:r>
          </a:p>
        </p:txBody>
      </p:sp>
    </p:spTree>
    <p:extLst>
      <p:ext uri="{BB962C8B-B14F-4D97-AF65-F5344CB8AC3E}">
        <p14:creationId xmlns:p14="http://schemas.microsoft.com/office/powerpoint/2010/main" val="409507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3" grpId="0" animBg="1"/>
      <p:bldP spid="7137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142852"/>
            <a:ext cx="6669112" cy="765198"/>
          </a:xfrm>
        </p:spPr>
        <p:txBody>
          <a:bodyPr/>
          <a:lstStyle/>
          <a:p>
            <a:r>
              <a:rPr lang="zh-CN" altLang="en-US" dirty="0"/>
              <a:t>表格布局</a:t>
            </a:r>
          </a:p>
        </p:txBody>
      </p:sp>
      <p:sp>
        <p:nvSpPr>
          <p:cNvPr id="716832" name="Text Box 32"/>
          <p:cNvSpPr txBox="1">
            <a:spLocks noChangeArrowheads="1"/>
          </p:cNvSpPr>
          <p:nvPr/>
        </p:nvSpPr>
        <p:spPr bwMode="auto">
          <a:xfrm>
            <a:off x="2030413" y="1196975"/>
            <a:ext cx="68627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使用</a:t>
            </a:r>
            <a:r>
              <a:rPr lang="en-US" altLang="zh-CN" sz="2400" b="1"/>
              <a:t>Dreamweaver</a:t>
            </a:r>
            <a:r>
              <a:rPr lang="zh-CN" altLang="en-US" sz="2400" b="1"/>
              <a:t>创建如下图所示表格布局页面</a:t>
            </a:r>
          </a:p>
        </p:txBody>
      </p:sp>
      <p:pic>
        <p:nvPicPr>
          <p:cNvPr id="716836" name="Picture 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313" y="1700213"/>
            <a:ext cx="4295775" cy="4189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16837" name="Picture 37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9013" y="908050"/>
            <a:ext cx="1081087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134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表格布局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r>
              <a:rPr lang="zh-CN" altLang="en-US"/>
              <a:t>表格布局的优缺点和应用场合</a:t>
            </a:r>
          </a:p>
        </p:txBody>
      </p:sp>
      <p:graphicFrame>
        <p:nvGraphicFramePr>
          <p:cNvPr id="729110" name="Group 22"/>
          <p:cNvGraphicFramePr>
            <a:graphicFrameLocks noGrp="1"/>
          </p:cNvGraphicFramePr>
          <p:nvPr/>
        </p:nvGraphicFramePr>
        <p:xfrm>
          <a:off x="957263" y="2393950"/>
          <a:ext cx="7070725" cy="2546351"/>
        </p:xfrm>
        <a:graphic>
          <a:graphicData uri="http://schemas.openxmlformats.org/drawingml/2006/table">
            <a:tbl>
              <a:tblPr/>
              <a:tblGrid>
                <a:gridCol w="24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4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优点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缺点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应用场合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方便排列有规律、结构均匀的内容或数据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产生垃圾代码、影响页面下载时间、灵活性不大难于修改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内容或数据整齐的页面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9106" name="Rectangle 18"/>
          <p:cNvSpPr>
            <a:spLocks noChangeArrowheads="1"/>
          </p:cNvSpPr>
          <p:nvPr/>
        </p:nvSpPr>
        <p:spPr bwMode="auto">
          <a:xfrm>
            <a:off x="1130300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Blip>
                <a:blip r:embed="rId2"/>
              </a:buBlip>
            </a:pPr>
            <a:endParaRPr lang="zh-CN" altLang="zh-CN" sz="2400" b="1"/>
          </a:p>
        </p:txBody>
      </p:sp>
    </p:spTree>
    <p:extLst>
      <p:ext uri="{BB962C8B-B14F-4D97-AF65-F5344CB8AC3E}">
        <p14:creationId xmlns:p14="http://schemas.microsoft.com/office/powerpoint/2010/main" val="6526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/>
          <a:lstStyle/>
          <a:p>
            <a:r>
              <a:rPr lang="zh-CN" altLang="en-US" dirty="0" smtClean="0">
                <a:latin typeface="宋体" charset="-122"/>
              </a:rPr>
              <a:t>小结</a:t>
            </a:r>
            <a:endParaRPr lang="en-US" altLang="zh-CN" dirty="0">
              <a:latin typeface="宋体" charset="-122"/>
            </a:endParaRP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4238" y="1268413"/>
            <a:ext cx="6375400" cy="703262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zh-CN" altLang="en-US"/>
              <a:t>使用</a:t>
            </a:r>
            <a:r>
              <a:rPr lang="en-US" altLang="zh-CN"/>
              <a:t>Dreamweaver</a:t>
            </a:r>
            <a:r>
              <a:rPr lang="zh-CN" altLang="en-US"/>
              <a:t>制作如下图所示表格布局</a:t>
            </a:r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en-US" altLang="zh-CN"/>
          </a:p>
        </p:txBody>
      </p:sp>
      <p:pic>
        <p:nvPicPr>
          <p:cNvPr id="72090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475" y="2255838"/>
            <a:ext cx="4392613" cy="3752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20908" name="Picture 12" descr="现场编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1031875"/>
            <a:ext cx="865188" cy="865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169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页面布局之</a:t>
            </a:r>
            <a:r>
              <a:rPr lang="en-US" altLang="zh-CN"/>
              <a:t>DIV</a:t>
            </a:r>
            <a:r>
              <a:rPr lang="zh-CN" altLang="en-US"/>
              <a:t>布局</a:t>
            </a:r>
          </a:p>
        </p:txBody>
      </p:sp>
      <p:pic>
        <p:nvPicPr>
          <p:cNvPr id="7127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963" y="1182688"/>
            <a:ext cx="6559550" cy="5062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12709" name="AutoShape 5"/>
          <p:cNvSpPr>
            <a:spLocks noChangeArrowheads="1"/>
          </p:cNvSpPr>
          <p:nvPr/>
        </p:nvSpPr>
        <p:spPr bwMode="auto">
          <a:xfrm>
            <a:off x="2305050" y="723900"/>
            <a:ext cx="2016125" cy="849313"/>
          </a:xfrm>
          <a:prstGeom prst="wedgeRoundRectCallout">
            <a:avLst>
              <a:gd name="adj1" fmla="val -46222"/>
              <a:gd name="adj2" fmla="val 9598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应用了</a:t>
            </a:r>
            <a:r>
              <a:rPr lang="en-US" altLang="zh-CN" sz="1800" b="1"/>
              <a:t>DIV</a:t>
            </a:r>
            <a:r>
              <a:rPr lang="zh-CN" altLang="en-US" sz="1800" b="1"/>
              <a:t>布局的淘宝网主页</a:t>
            </a:r>
          </a:p>
        </p:txBody>
      </p:sp>
      <p:sp>
        <p:nvSpPr>
          <p:cNvPr id="712713" name="AutoShape 9"/>
          <p:cNvSpPr>
            <a:spLocks noChangeArrowheads="1"/>
          </p:cNvSpPr>
          <p:nvPr/>
        </p:nvSpPr>
        <p:spPr bwMode="auto">
          <a:xfrm>
            <a:off x="7323138" y="1636713"/>
            <a:ext cx="1763712" cy="849312"/>
          </a:xfrm>
          <a:prstGeom prst="wedgeRoundRectCallout">
            <a:avLst>
              <a:gd name="adj1" fmla="val -59903"/>
              <a:gd name="adj2" fmla="val 12102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CC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如何实现这样的页面布局？</a:t>
            </a:r>
          </a:p>
        </p:txBody>
      </p:sp>
    </p:spTree>
    <p:extLst>
      <p:ext uri="{BB962C8B-B14F-4D97-AF65-F5344CB8AC3E}">
        <p14:creationId xmlns:p14="http://schemas.microsoft.com/office/powerpoint/2010/main" val="415913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9" grpId="0" animBg="1"/>
      <p:bldP spid="7127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DIV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en-US" altLang="zh-CN"/>
              <a:t>DIV</a:t>
            </a:r>
            <a:r>
              <a:rPr lang="zh-CN" altLang="en-US"/>
              <a:t>元素是用来为</a:t>
            </a:r>
            <a:r>
              <a:rPr lang="en-US" altLang="zh-CN"/>
              <a:t>HTML</a:t>
            </a:r>
            <a:r>
              <a:rPr lang="zh-CN" altLang="en-US"/>
              <a:t>文档内大块的内容提供结构和背景的元素。</a:t>
            </a:r>
          </a:p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创建</a:t>
            </a:r>
            <a:r>
              <a:rPr lang="en-US" altLang="zh-CN"/>
              <a:t>DIV</a:t>
            </a:r>
            <a:r>
              <a:rPr lang="zh-CN" altLang="en-US"/>
              <a:t>的步骤如下：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1</a:t>
            </a:r>
            <a:r>
              <a:rPr lang="zh-CN" altLang="en-US"/>
              <a:t>、新建一个空白文档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2</a:t>
            </a:r>
            <a:r>
              <a:rPr lang="zh-CN" altLang="en-US"/>
              <a:t>、选择“插入” </a:t>
            </a:r>
            <a:r>
              <a:rPr lang="zh-CN" altLang="en-US">
                <a:cs typeface="Arial" charset="0"/>
                <a:sym typeface="Wingdings" pitchFamily="2" charset="2"/>
              </a:rPr>
              <a:t>“布局对象” “层” 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zh-CN" altLang="en-US">
                <a:cs typeface="Arial" charset="0"/>
                <a:sym typeface="Wingdings" pitchFamily="2" charset="2"/>
              </a:rPr>
              <a:t>      或者 在“布局”插入栏使用“绘制层”按钮进行绘制层</a:t>
            </a:r>
          </a:p>
        </p:txBody>
      </p:sp>
      <p:pic>
        <p:nvPicPr>
          <p:cNvPr id="7219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412875"/>
            <a:ext cx="5976937" cy="3967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21928" name="AutoShape 8"/>
          <p:cNvSpPr>
            <a:spLocks noChangeArrowheads="1"/>
          </p:cNvSpPr>
          <p:nvPr/>
        </p:nvSpPr>
        <p:spPr bwMode="auto">
          <a:xfrm>
            <a:off x="2192338" y="457200"/>
            <a:ext cx="2806700" cy="1146175"/>
          </a:xfrm>
          <a:prstGeom prst="wedgeRoundRectCallout">
            <a:avLst>
              <a:gd name="adj1" fmla="val 45194"/>
              <a:gd name="adj2" fmla="val 12036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用</a:t>
            </a:r>
            <a:r>
              <a:rPr lang="en-US" altLang="zh-CN" sz="1800" b="1"/>
              <a:t>Dreamweaver</a:t>
            </a:r>
            <a:r>
              <a:rPr lang="zh-CN" altLang="en-US" sz="1800" b="1"/>
              <a:t>绘制如下图所示的</a:t>
            </a:r>
            <a:r>
              <a:rPr lang="en-US" altLang="zh-CN" sz="1800" b="1"/>
              <a:t>3</a:t>
            </a:r>
            <a:r>
              <a:rPr lang="zh-CN" altLang="en-US" sz="1800" b="1"/>
              <a:t>个层，并为每个层设置不同颜色</a:t>
            </a:r>
          </a:p>
        </p:txBody>
      </p:sp>
    </p:spTree>
    <p:extLst>
      <p:ext uri="{BB962C8B-B14F-4D97-AF65-F5344CB8AC3E}">
        <p14:creationId xmlns:p14="http://schemas.microsoft.com/office/powerpoint/2010/main" val="30132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DIV</a:t>
            </a:r>
          </a:p>
        </p:txBody>
      </p:sp>
      <p:sp>
        <p:nvSpPr>
          <p:cNvPr id="722953" name="AutoShape 9"/>
          <p:cNvSpPr>
            <a:spLocks noChangeArrowheads="1"/>
          </p:cNvSpPr>
          <p:nvPr/>
        </p:nvSpPr>
        <p:spPr bwMode="auto">
          <a:xfrm>
            <a:off x="1616075" y="1547813"/>
            <a:ext cx="6240463" cy="4859337"/>
          </a:xfrm>
          <a:prstGeom prst="roundRect">
            <a:avLst>
              <a:gd name="adj" fmla="val 6829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1800" b="1"/>
              <a:t>&lt;STYLE type="text/css"&gt;</a:t>
            </a:r>
          </a:p>
          <a:p>
            <a:pPr lvl="1"/>
            <a:r>
              <a:rPr lang="en-US" altLang="zh-CN" sz="1800" b="1">
                <a:solidFill>
                  <a:srgbClr val="FF0000"/>
                </a:solidFill>
              </a:rPr>
              <a:t>#Layer1</a:t>
            </a:r>
            <a:r>
              <a:rPr lang="en-US" altLang="zh-CN" sz="1800" b="1"/>
              <a:t> {</a:t>
            </a:r>
          </a:p>
          <a:p>
            <a:pPr lvl="1"/>
            <a:r>
              <a:rPr lang="en-US" altLang="zh-CN" sz="1800" b="1"/>
              <a:t>	</a:t>
            </a:r>
            <a:r>
              <a:rPr lang="en-US" altLang="zh-CN" sz="1800" b="1">
                <a:solidFill>
                  <a:srgbClr val="0000FF"/>
                </a:solidFill>
              </a:rPr>
              <a:t>position:absolute;</a:t>
            </a:r>
          </a:p>
          <a:p>
            <a:pPr lvl="1"/>
            <a:r>
              <a:rPr lang="en-US" altLang="zh-CN" sz="1800" b="1"/>
              <a:t>	left:9px;</a:t>
            </a:r>
          </a:p>
          <a:p>
            <a:pPr lvl="1"/>
            <a:r>
              <a:rPr lang="en-US" altLang="zh-CN" sz="1800" b="1"/>
              <a:t>	top:12px;</a:t>
            </a:r>
          </a:p>
          <a:p>
            <a:pPr lvl="1"/>
            <a:r>
              <a:rPr lang="en-US" altLang="zh-CN" sz="1800" b="1"/>
              <a:t>	width:418px;</a:t>
            </a:r>
          </a:p>
          <a:p>
            <a:pPr lvl="1"/>
            <a:r>
              <a:rPr lang="en-US" altLang="zh-CN" sz="1800" b="1"/>
              <a:t>	height:58px;</a:t>
            </a:r>
          </a:p>
          <a:p>
            <a:pPr lvl="1"/>
            <a:r>
              <a:rPr lang="en-US" altLang="zh-CN" sz="1800" b="1"/>
              <a:t>	</a:t>
            </a:r>
            <a:r>
              <a:rPr lang="en-US" altLang="zh-CN" sz="1800" b="1">
                <a:solidFill>
                  <a:srgbClr val="0000FF"/>
                </a:solidFill>
              </a:rPr>
              <a:t>z-index:1;</a:t>
            </a:r>
          </a:p>
          <a:p>
            <a:pPr lvl="1"/>
            <a:r>
              <a:rPr lang="en-US" altLang="zh-CN" sz="1800" b="1"/>
              <a:t>	</a:t>
            </a:r>
            <a:r>
              <a:rPr lang="en-US" altLang="zh-CN" sz="1800" b="1">
                <a:solidFill>
                  <a:srgbClr val="0000FF"/>
                </a:solidFill>
              </a:rPr>
              <a:t>background-color: #FF0000;</a:t>
            </a:r>
            <a:r>
              <a:rPr lang="en-US" altLang="zh-CN" sz="1800" b="1"/>
              <a:t>   }</a:t>
            </a:r>
          </a:p>
          <a:p>
            <a:pPr lvl="1"/>
            <a:r>
              <a:rPr lang="en-US" altLang="zh-CN" sz="1800" b="1"/>
              <a:t>……</a:t>
            </a:r>
          </a:p>
          <a:p>
            <a:pPr lvl="1"/>
            <a:r>
              <a:rPr lang="en-US" altLang="zh-CN" sz="1800" b="1"/>
              <a:t>&lt;/STYLE&gt;</a:t>
            </a:r>
          </a:p>
          <a:p>
            <a:pPr lvl="1"/>
            <a:r>
              <a:rPr lang="en-US" altLang="zh-CN" sz="1800" b="1"/>
              <a:t>……</a:t>
            </a:r>
          </a:p>
          <a:p>
            <a:pPr lvl="3"/>
            <a:r>
              <a:rPr lang="en-US" altLang="zh-CN" sz="1800" b="1"/>
              <a:t>	&lt;DIV </a:t>
            </a:r>
            <a:r>
              <a:rPr lang="en-US" altLang="zh-CN" sz="1800" b="1">
                <a:solidFill>
                  <a:srgbClr val="FF0000"/>
                </a:solidFill>
              </a:rPr>
              <a:t>id="Layer1"</a:t>
            </a:r>
            <a:r>
              <a:rPr lang="en-US" altLang="zh-CN" sz="1800" b="1"/>
              <a:t>&gt;&lt;/DIV&gt;</a:t>
            </a:r>
          </a:p>
          <a:p>
            <a:pPr lvl="3"/>
            <a:r>
              <a:rPr lang="en-US" altLang="zh-CN" sz="1800" b="1"/>
              <a:t>……</a:t>
            </a:r>
          </a:p>
        </p:txBody>
      </p:sp>
      <p:sp>
        <p:nvSpPr>
          <p:cNvPr id="722958" name="Text Box 14"/>
          <p:cNvSpPr txBox="1">
            <a:spLocks noChangeArrowheads="1"/>
          </p:cNvSpPr>
          <p:nvPr/>
        </p:nvSpPr>
        <p:spPr bwMode="auto">
          <a:xfrm>
            <a:off x="2255838" y="1039813"/>
            <a:ext cx="23034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hlinkClick r:id="rId2" action="ppaction://hlinkfile"/>
              </a:rPr>
              <a:t>查看源代码</a:t>
            </a:r>
            <a:endParaRPr lang="zh-CN" altLang="en-US" sz="2400" b="1"/>
          </a:p>
        </p:txBody>
      </p:sp>
      <p:sp>
        <p:nvSpPr>
          <p:cNvPr id="722959" name="AutoShape 15"/>
          <p:cNvSpPr>
            <a:spLocks noChangeArrowheads="1"/>
          </p:cNvSpPr>
          <p:nvPr/>
        </p:nvSpPr>
        <p:spPr bwMode="auto">
          <a:xfrm>
            <a:off x="-36513" y="1844675"/>
            <a:ext cx="1979613" cy="863600"/>
          </a:xfrm>
          <a:prstGeom prst="wedgeRoundRectCallout">
            <a:avLst>
              <a:gd name="adj1" fmla="val 69968"/>
              <a:gd name="adj2" fmla="val -2040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/>
              <a:t>ID</a:t>
            </a:r>
            <a:r>
              <a:rPr lang="zh-CN" altLang="en-US" sz="1800" b="1"/>
              <a:t>样式选择符，方便层引用 </a:t>
            </a:r>
          </a:p>
        </p:txBody>
      </p:sp>
      <p:sp>
        <p:nvSpPr>
          <p:cNvPr id="722960" name="AutoShape 16"/>
          <p:cNvSpPr>
            <a:spLocks noChangeArrowheads="1"/>
          </p:cNvSpPr>
          <p:nvPr/>
        </p:nvSpPr>
        <p:spPr bwMode="auto">
          <a:xfrm>
            <a:off x="5165725" y="2060575"/>
            <a:ext cx="1368425" cy="508000"/>
          </a:xfrm>
          <a:prstGeom prst="wedgeRoundRectCallout">
            <a:avLst>
              <a:gd name="adj1" fmla="val -88977"/>
              <a:gd name="adj2" fmla="val 3906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绝对定位 </a:t>
            </a:r>
          </a:p>
        </p:txBody>
      </p:sp>
      <p:sp>
        <p:nvSpPr>
          <p:cNvPr id="722961" name="Rectangle 17"/>
          <p:cNvSpPr>
            <a:spLocks noChangeArrowheads="1"/>
          </p:cNvSpPr>
          <p:nvPr/>
        </p:nvSpPr>
        <p:spPr bwMode="auto">
          <a:xfrm>
            <a:off x="2584450" y="2651125"/>
            <a:ext cx="1944688" cy="6477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22962" name="AutoShape 18"/>
          <p:cNvSpPr>
            <a:spLocks noChangeArrowheads="1"/>
          </p:cNvSpPr>
          <p:nvPr/>
        </p:nvSpPr>
        <p:spPr bwMode="auto">
          <a:xfrm>
            <a:off x="5160963" y="2768600"/>
            <a:ext cx="2203450" cy="693738"/>
          </a:xfrm>
          <a:prstGeom prst="wedgeRoundRectCallout">
            <a:avLst>
              <a:gd name="adj1" fmla="val -77667"/>
              <a:gd name="adj2" fmla="val -2307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层距离浏览器左边界和上边界的距离 </a:t>
            </a:r>
          </a:p>
        </p:txBody>
      </p:sp>
      <p:sp>
        <p:nvSpPr>
          <p:cNvPr id="722965" name="Rectangle 21"/>
          <p:cNvSpPr>
            <a:spLocks noChangeArrowheads="1"/>
          </p:cNvSpPr>
          <p:nvPr/>
        </p:nvSpPr>
        <p:spPr bwMode="auto">
          <a:xfrm>
            <a:off x="2555875" y="3357563"/>
            <a:ext cx="1944688" cy="6477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22966" name="AutoShape 22"/>
          <p:cNvSpPr>
            <a:spLocks noChangeArrowheads="1"/>
          </p:cNvSpPr>
          <p:nvPr/>
        </p:nvSpPr>
        <p:spPr bwMode="auto">
          <a:xfrm>
            <a:off x="5148263" y="3570288"/>
            <a:ext cx="2130425" cy="577850"/>
          </a:xfrm>
          <a:prstGeom prst="wedgeRoundRectCallout">
            <a:avLst>
              <a:gd name="adj1" fmla="val -77347"/>
              <a:gd name="adj2" fmla="val -3599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层的宽度和高度 </a:t>
            </a:r>
          </a:p>
        </p:txBody>
      </p:sp>
      <p:sp>
        <p:nvSpPr>
          <p:cNvPr id="722968" name="AutoShape 24"/>
          <p:cNvSpPr>
            <a:spLocks noChangeArrowheads="1"/>
          </p:cNvSpPr>
          <p:nvPr/>
        </p:nvSpPr>
        <p:spPr bwMode="auto">
          <a:xfrm>
            <a:off x="1042988" y="3500438"/>
            <a:ext cx="1152525" cy="693737"/>
          </a:xfrm>
          <a:prstGeom prst="wedgeRoundRectCallout">
            <a:avLst>
              <a:gd name="adj1" fmla="val 91597"/>
              <a:gd name="adj2" fmla="val 4199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层叠顺序编号 </a:t>
            </a:r>
          </a:p>
        </p:txBody>
      </p:sp>
      <p:sp>
        <p:nvSpPr>
          <p:cNvPr id="722969" name="AutoShape 25"/>
          <p:cNvSpPr>
            <a:spLocks noChangeArrowheads="1"/>
          </p:cNvSpPr>
          <p:nvPr/>
        </p:nvSpPr>
        <p:spPr bwMode="auto">
          <a:xfrm>
            <a:off x="3779838" y="4797425"/>
            <a:ext cx="1368425" cy="576263"/>
          </a:xfrm>
          <a:prstGeom prst="wedgeRoundRectCallout">
            <a:avLst>
              <a:gd name="adj1" fmla="val 47681"/>
              <a:gd name="adj2" fmla="val -1042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层背景色</a:t>
            </a:r>
          </a:p>
        </p:txBody>
      </p:sp>
      <p:sp>
        <p:nvSpPr>
          <p:cNvPr id="722970" name="AutoShape 26"/>
          <p:cNvSpPr>
            <a:spLocks noChangeArrowheads="1"/>
          </p:cNvSpPr>
          <p:nvPr/>
        </p:nvSpPr>
        <p:spPr bwMode="auto">
          <a:xfrm>
            <a:off x="5292725" y="4826000"/>
            <a:ext cx="1512888" cy="542925"/>
          </a:xfrm>
          <a:prstGeom prst="wedgeRoundRectCallout">
            <a:avLst>
              <a:gd name="adj1" fmla="val -53569"/>
              <a:gd name="adj2" fmla="val 10321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层引用样式</a:t>
            </a:r>
          </a:p>
        </p:txBody>
      </p:sp>
      <p:pic>
        <p:nvPicPr>
          <p:cNvPr id="722971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5" y="836613"/>
            <a:ext cx="4067175" cy="1528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22972" name="AutoShape 28"/>
          <p:cNvSpPr>
            <a:spLocks noChangeArrowheads="1"/>
          </p:cNvSpPr>
          <p:nvPr/>
        </p:nvSpPr>
        <p:spPr bwMode="auto">
          <a:xfrm>
            <a:off x="7164388" y="2570163"/>
            <a:ext cx="1979612" cy="858837"/>
          </a:xfrm>
          <a:prstGeom prst="wedgeRoundRectCallout">
            <a:avLst>
              <a:gd name="adj1" fmla="val -49440"/>
              <a:gd name="adj2" fmla="val -10656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Id</a:t>
            </a:r>
            <a:r>
              <a:rPr lang="zh-CN" altLang="en-US" sz="1800" b="1"/>
              <a:t>为</a:t>
            </a:r>
            <a:r>
              <a:rPr lang="en-US" altLang="zh-CN" sz="1800" b="1"/>
              <a:t>Layer1</a:t>
            </a:r>
            <a:r>
              <a:rPr lang="zh-CN" altLang="en-US" sz="1800" b="1"/>
              <a:t>的层所对应的效果</a:t>
            </a:r>
          </a:p>
        </p:txBody>
      </p:sp>
      <p:pic>
        <p:nvPicPr>
          <p:cNvPr id="722973" name="Picture 29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7550" y="773113"/>
            <a:ext cx="1081088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587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2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2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2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2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72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59" grpId="0" animBg="1"/>
      <p:bldP spid="722960" grpId="0" animBg="1"/>
      <p:bldP spid="722961" grpId="0" animBg="1"/>
      <p:bldP spid="722962" grpId="0" animBg="1"/>
      <p:bldP spid="722965" grpId="0" animBg="1"/>
      <p:bldP spid="722966" grpId="0" animBg="1"/>
      <p:bldP spid="722968" grpId="0" animBg="1"/>
      <p:bldP spid="722969" grpId="0" animBg="1"/>
      <p:bldP spid="722970" grpId="0" animBg="1"/>
      <p:bldP spid="7229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-201613"/>
            <a:ext cx="6669112" cy="1109663"/>
          </a:xfrm>
        </p:spPr>
        <p:txBody>
          <a:bodyPr/>
          <a:lstStyle/>
          <a:p>
            <a:r>
              <a:rPr lang="en-US" altLang="zh-CN" dirty="0"/>
              <a:t>DIV</a:t>
            </a:r>
            <a:r>
              <a:rPr lang="zh-CN" altLang="en-US" dirty="0"/>
              <a:t>层布局</a:t>
            </a:r>
          </a:p>
        </p:txBody>
      </p:sp>
      <p:graphicFrame>
        <p:nvGraphicFramePr>
          <p:cNvPr id="717847" name="Group 2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8182711"/>
              </p:ext>
            </p:extLst>
          </p:nvPr>
        </p:nvGraphicFramePr>
        <p:xfrm>
          <a:off x="1400175" y="2370138"/>
          <a:ext cx="6472238" cy="2482851"/>
        </p:xfrm>
        <a:graphic>
          <a:graphicData uri="http://schemas.openxmlformats.org/drawingml/2006/table">
            <a:tbl>
              <a:tblPr/>
              <a:tblGrid>
                <a:gridCol w="263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3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优点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缺点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应用场合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代码精简、提高页面下载速度、表现和内容相分离等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比较灵活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难于控制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复杂的不规则页面、业务种类较多的大型商业网站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846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914400" y="1341438"/>
            <a:ext cx="8229600" cy="4525962"/>
          </a:xfrm>
          <a:noFill/>
          <a:ln/>
        </p:spPr>
        <p:txBody>
          <a:bodyPr/>
          <a:lstStyle/>
          <a:p>
            <a:r>
              <a:rPr lang="en-US" altLang="zh-CN"/>
              <a:t>DIV</a:t>
            </a:r>
            <a:r>
              <a:rPr lang="zh-CN" altLang="en-US"/>
              <a:t>布局的优缺点和应用场合</a:t>
            </a:r>
          </a:p>
        </p:txBody>
      </p:sp>
    </p:spTree>
    <p:extLst>
      <p:ext uri="{BB962C8B-B14F-4D97-AF65-F5344CB8AC3E}">
        <p14:creationId xmlns:p14="http://schemas.microsoft.com/office/powerpoint/2010/main" val="241753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sz="2800" dirty="0" smtClean="0"/>
              <a:t>能使用网站设计流程分析简单网站的设计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sz="2800" dirty="0" smtClean="0"/>
              <a:t>能使用</a:t>
            </a:r>
            <a:r>
              <a:rPr lang="en-US" altLang="zh-CN" sz="2800" dirty="0" smtClean="0"/>
              <a:t>DIV</a:t>
            </a:r>
            <a:r>
              <a:rPr lang="zh-CN" altLang="en-US" sz="2800" dirty="0" smtClean="0"/>
              <a:t>层技术进行页面整体布局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sz="2800" dirty="0" smtClean="0"/>
              <a:t>能使用表格进行图文内容的布局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41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0"/>
            <a:ext cx="7500990" cy="928670"/>
          </a:xfrm>
        </p:spPr>
        <p:txBody>
          <a:bodyPr>
            <a:normAutofit/>
          </a:bodyPr>
          <a:lstStyle/>
          <a:p>
            <a:r>
              <a:rPr lang="zh-CN" altLang="en-US" dirty="0"/>
              <a:t>最佳布局</a:t>
            </a:r>
          </a:p>
        </p:txBody>
      </p:sp>
      <p:pic>
        <p:nvPicPr>
          <p:cNvPr id="723973" name="Picture 5" descr="Snap3 拷贝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0" y="981075"/>
            <a:ext cx="7061200" cy="5400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23974" name="AutoShape 6"/>
          <p:cNvSpPr>
            <a:spLocks noChangeArrowheads="1"/>
          </p:cNvSpPr>
          <p:nvPr/>
        </p:nvSpPr>
        <p:spPr bwMode="auto">
          <a:xfrm>
            <a:off x="8413750" y="1138238"/>
            <a:ext cx="504825" cy="3370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1800" b="1"/>
              <a:t>如何实现这样的页面布局？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549275"/>
            <a:ext cx="8202613" cy="5861050"/>
            <a:chOff x="0" y="346"/>
            <a:chExt cx="5167" cy="3692"/>
          </a:xfrm>
        </p:grpSpPr>
        <p:sp>
          <p:nvSpPr>
            <p:cNvPr id="723975" name="Rectangle 7"/>
            <p:cNvSpPr>
              <a:spLocks noChangeArrowheads="1"/>
            </p:cNvSpPr>
            <p:nvPr/>
          </p:nvSpPr>
          <p:spPr bwMode="auto">
            <a:xfrm>
              <a:off x="748" y="618"/>
              <a:ext cx="4408" cy="680"/>
            </a:xfrm>
            <a:prstGeom prst="rect">
              <a:avLst/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76" name="Rectangle 8"/>
            <p:cNvSpPr>
              <a:spLocks noChangeArrowheads="1"/>
            </p:cNvSpPr>
            <p:nvPr/>
          </p:nvSpPr>
          <p:spPr bwMode="auto">
            <a:xfrm>
              <a:off x="748" y="1335"/>
              <a:ext cx="4400" cy="2131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77" name="Rectangle 9"/>
            <p:cNvSpPr>
              <a:spLocks noChangeArrowheads="1"/>
            </p:cNvSpPr>
            <p:nvPr/>
          </p:nvSpPr>
          <p:spPr bwMode="auto">
            <a:xfrm>
              <a:off x="748" y="3493"/>
              <a:ext cx="4419" cy="545"/>
            </a:xfrm>
            <a:prstGeom prst="rect">
              <a:avLst/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79" name="AutoShape 11"/>
            <p:cNvSpPr>
              <a:spLocks noChangeArrowheads="1"/>
            </p:cNvSpPr>
            <p:nvPr/>
          </p:nvSpPr>
          <p:spPr bwMode="auto">
            <a:xfrm>
              <a:off x="0" y="346"/>
              <a:ext cx="726" cy="437"/>
            </a:xfrm>
            <a:prstGeom prst="wedgeRoundRectCallout">
              <a:avLst>
                <a:gd name="adj1" fmla="val 69972"/>
                <a:gd name="adj2" fmla="val 96454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CC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Ctr="1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1800" b="1"/>
                <a:t>head导航块层</a:t>
              </a:r>
              <a:endParaRPr lang="zh-CN" altLang="en-US" sz="1800" b="1"/>
            </a:p>
          </p:txBody>
        </p:sp>
        <p:sp>
          <p:nvSpPr>
            <p:cNvPr id="723982" name="AutoShape 14"/>
            <p:cNvSpPr>
              <a:spLocks noChangeArrowheads="1"/>
            </p:cNvSpPr>
            <p:nvPr/>
          </p:nvSpPr>
          <p:spPr bwMode="auto">
            <a:xfrm>
              <a:off x="0" y="1219"/>
              <a:ext cx="810" cy="450"/>
            </a:xfrm>
            <a:prstGeom prst="wedgeRoundRectCallout">
              <a:avLst>
                <a:gd name="adj1" fmla="val 58366"/>
                <a:gd name="adj2" fmla="val 80894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CC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Ctr="1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1800" b="1" dirty="0"/>
                <a:t>content内容块层</a:t>
              </a:r>
              <a:endParaRPr lang="zh-CN" altLang="en-US" sz="1800" b="1" dirty="0"/>
            </a:p>
          </p:txBody>
        </p:sp>
        <p:sp>
          <p:nvSpPr>
            <p:cNvPr id="723983" name="AutoShape 15"/>
            <p:cNvSpPr>
              <a:spLocks noChangeArrowheads="1"/>
            </p:cNvSpPr>
            <p:nvPr/>
          </p:nvSpPr>
          <p:spPr bwMode="auto">
            <a:xfrm>
              <a:off x="27" y="3294"/>
              <a:ext cx="693" cy="450"/>
            </a:xfrm>
            <a:prstGeom prst="wedgeRoundRectCallout">
              <a:avLst>
                <a:gd name="adj1" fmla="val 81046"/>
                <a:gd name="adj2" fmla="val 56866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CC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Ctr="1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1800" b="1" dirty="0"/>
                <a:t>foot版权块层</a:t>
              </a:r>
              <a:endParaRPr lang="zh-CN" altLang="en-US" sz="1800" b="1" dirty="0"/>
            </a:p>
          </p:txBody>
        </p:sp>
      </p:grpSp>
      <p:sp>
        <p:nvSpPr>
          <p:cNvPr id="723985" name="Rectangle 17"/>
          <p:cNvSpPr>
            <a:spLocks noChangeArrowheads="1"/>
          </p:cNvSpPr>
          <p:nvPr/>
        </p:nvSpPr>
        <p:spPr bwMode="auto">
          <a:xfrm>
            <a:off x="1258888" y="981075"/>
            <a:ext cx="6842125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986" name="AutoShape 18"/>
          <p:cNvSpPr>
            <a:spLocks noChangeArrowheads="1"/>
          </p:cNvSpPr>
          <p:nvPr/>
        </p:nvSpPr>
        <p:spPr bwMode="gray">
          <a:xfrm>
            <a:off x="3751263" y="1009650"/>
            <a:ext cx="719137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zh-CN" altLang="en-US" sz="1800" b="1"/>
              <a:t>表格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258888" y="1455738"/>
            <a:ext cx="6842125" cy="647700"/>
            <a:chOff x="793" y="917"/>
            <a:chExt cx="4310" cy="408"/>
          </a:xfrm>
        </p:grpSpPr>
        <p:sp>
          <p:nvSpPr>
            <p:cNvPr id="723987" name="Rectangle 19"/>
            <p:cNvSpPr>
              <a:spLocks noChangeArrowheads="1"/>
            </p:cNvSpPr>
            <p:nvPr/>
          </p:nvSpPr>
          <p:spPr bwMode="auto">
            <a:xfrm>
              <a:off x="793" y="917"/>
              <a:ext cx="4310" cy="408"/>
            </a:xfrm>
            <a:prstGeom prst="rect">
              <a:avLst/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723988" name="AutoShape 20"/>
            <p:cNvSpPr>
              <a:spLocks noChangeArrowheads="1"/>
            </p:cNvSpPr>
            <p:nvPr/>
          </p:nvSpPr>
          <p:spPr bwMode="auto">
            <a:xfrm>
              <a:off x="4195" y="1026"/>
              <a:ext cx="453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99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800" b="1"/>
                <a:t>表格 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258888" y="2565400"/>
            <a:ext cx="1873250" cy="1511300"/>
            <a:chOff x="793" y="1616"/>
            <a:chExt cx="1180" cy="952"/>
          </a:xfrm>
        </p:grpSpPr>
        <p:sp>
          <p:nvSpPr>
            <p:cNvPr id="723989" name="Rectangle 21"/>
            <p:cNvSpPr>
              <a:spLocks noChangeArrowheads="1"/>
            </p:cNvSpPr>
            <p:nvPr/>
          </p:nvSpPr>
          <p:spPr bwMode="auto">
            <a:xfrm>
              <a:off x="793" y="1616"/>
              <a:ext cx="1180" cy="952"/>
            </a:xfrm>
            <a:prstGeom prst="rect">
              <a:avLst/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723992" name="AutoShape 24"/>
            <p:cNvSpPr>
              <a:spLocks noChangeArrowheads="1"/>
            </p:cNvSpPr>
            <p:nvPr/>
          </p:nvSpPr>
          <p:spPr bwMode="auto">
            <a:xfrm>
              <a:off x="1202" y="1842"/>
              <a:ext cx="453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66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800" b="1"/>
                <a:t>表格 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248025" y="2506663"/>
            <a:ext cx="4060825" cy="1584325"/>
            <a:chOff x="2046" y="1579"/>
            <a:chExt cx="2558" cy="998"/>
          </a:xfrm>
        </p:grpSpPr>
        <p:sp>
          <p:nvSpPr>
            <p:cNvPr id="723993" name="Rectangle 25"/>
            <p:cNvSpPr>
              <a:spLocks noChangeArrowheads="1"/>
            </p:cNvSpPr>
            <p:nvPr/>
          </p:nvSpPr>
          <p:spPr bwMode="auto">
            <a:xfrm>
              <a:off x="2046" y="1579"/>
              <a:ext cx="2558" cy="998"/>
            </a:xfrm>
            <a:prstGeom prst="rect">
              <a:avLst/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723994" name="AutoShape 26"/>
            <p:cNvSpPr>
              <a:spLocks noChangeArrowheads="1"/>
            </p:cNvSpPr>
            <p:nvPr/>
          </p:nvSpPr>
          <p:spPr bwMode="auto">
            <a:xfrm>
              <a:off x="3288" y="1888"/>
              <a:ext cx="453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99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800" b="1"/>
                <a:t>表格 </a:t>
              </a: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7380288" y="2463800"/>
            <a:ext cx="663575" cy="1728788"/>
            <a:chOff x="4649" y="1552"/>
            <a:chExt cx="418" cy="1089"/>
          </a:xfrm>
        </p:grpSpPr>
        <p:sp>
          <p:nvSpPr>
            <p:cNvPr id="723995" name="Rectangle 27"/>
            <p:cNvSpPr>
              <a:spLocks noChangeArrowheads="1"/>
            </p:cNvSpPr>
            <p:nvPr/>
          </p:nvSpPr>
          <p:spPr bwMode="auto">
            <a:xfrm>
              <a:off x="4649" y="1552"/>
              <a:ext cx="408" cy="1089"/>
            </a:xfrm>
            <a:prstGeom prst="rect">
              <a:avLst/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723996" name="AutoShape 28"/>
            <p:cNvSpPr>
              <a:spLocks noChangeArrowheads="1"/>
            </p:cNvSpPr>
            <p:nvPr/>
          </p:nvSpPr>
          <p:spPr bwMode="auto">
            <a:xfrm>
              <a:off x="4658" y="1797"/>
              <a:ext cx="409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99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800" b="1"/>
                <a:t>表格 </a:t>
              </a:r>
            </a:p>
          </p:txBody>
        </p:sp>
      </p:grpSp>
      <p:sp>
        <p:nvSpPr>
          <p:cNvPr id="723997" name="Rectangle 29"/>
          <p:cNvSpPr>
            <a:spLocks noChangeArrowheads="1"/>
          </p:cNvSpPr>
          <p:nvPr/>
        </p:nvSpPr>
        <p:spPr bwMode="auto">
          <a:xfrm>
            <a:off x="10779125" y="2392363"/>
            <a:ext cx="584200" cy="172878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rgbClr val="0000FF"/>
              </a:solidFill>
            </a:endParaRPr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258888" y="4148138"/>
            <a:ext cx="6842125" cy="1368425"/>
            <a:chOff x="793" y="2613"/>
            <a:chExt cx="4310" cy="862"/>
          </a:xfrm>
        </p:grpSpPr>
        <p:sp>
          <p:nvSpPr>
            <p:cNvPr id="723998" name="Rectangle 30"/>
            <p:cNvSpPr>
              <a:spLocks noChangeArrowheads="1"/>
            </p:cNvSpPr>
            <p:nvPr/>
          </p:nvSpPr>
          <p:spPr bwMode="auto">
            <a:xfrm>
              <a:off x="793" y="2613"/>
              <a:ext cx="4310" cy="86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001" name="AutoShape 33"/>
            <p:cNvSpPr>
              <a:spLocks noChangeArrowheads="1"/>
            </p:cNvSpPr>
            <p:nvPr/>
          </p:nvSpPr>
          <p:spPr bwMode="auto">
            <a:xfrm>
              <a:off x="2744" y="3022"/>
              <a:ext cx="453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99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800" b="1" dirty="0"/>
                <a:t>表格 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1258888" y="5589588"/>
            <a:ext cx="6769100" cy="792162"/>
            <a:chOff x="793" y="3512"/>
            <a:chExt cx="4174" cy="499"/>
          </a:xfrm>
        </p:grpSpPr>
        <p:sp>
          <p:nvSpPr>
            <p:cNvPr id="724002" name="Rectangle 34"/>
            <p:cNvSpPr>
              <a:spLocks noChangeArrowheads="1"/>
            </p:cNvSpPr>
            <p:nvPr/>
          </p:nvSpPr>
          <p:spPr bwMode="auto">
            <a:xfrm>
              <a:off x="793" y="3512"/>
              <a:ext cx="4174" cy="49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005" name="AutoShape 37"/>
            <p:cNvSpPr>
              <a:spLocks noChangeArrowheads="1"/>
            </p:cNvSpPr>
            <p:nvPr/>
          </p:nvSpPr>
          <p:spPr bwMode="auto">
            <a:xfrm>
              <a:off x="1338" y="3657"/>
              <a:ext cx="453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99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800" b="1"/>
                <a:t>表格 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1258888" y="2093913"/>
            <a:ext cx="6769100" cy="369887"/>
            <a:chOff x="793" y="1319"/>
            <a:chExt cx="4264" cy="233"/>
          </a:xfrm>
        </p:grpSpPr>
        <p:sp>
          <p:nvSpPr>
            <p:cNvPr id="724013" name="Rectangle 45"/>
            <p:cNvSpPr>
              <a:spLocks noChangeArrowheads="1"/>
            </p:cNvSpPr>
            <p:nvPr/>
          </p:nvSpPr>
          <p:spPr bwMode="auto">
            <a:xfrm>
              <a:off x="793" y="1319"/>
              <a:ext cx="4264" cy="23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014" name="AutoShape 46"/>
            <p:cNvSpPr>
              <a:spLocks noChangeArrowheads="1"/>
            </p:cNvSpPr>
            <p:nvPr/>
          </p:nvSpPr>
          <p:spPr bwMode="auto">
            <a:xfrm>
              <a:off x="2200" y="1344"/>
              <a:ext cx="49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99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800" b="1"/>
                <a:t>表格</a:t>
              </a:r>
            </a:p>
          </p:txBody>
        </p:sp>
      </p:grpSp>
      <p:sp>
        <p:nvSpPr>
          <p:cNvPr id="723972" name="AutoShape 4"/>
          <p:cNvSpPr>
            <a:spLocks noChangeArrowheads="1"/>
          </p:cNvSpPr>
          <p:nvPr/>
        </p:nvSpPr>
        <p:spPr bwMode="auto">
          <a:xfrm>
            <a:off x="1042988" y="5013325"/>
            <a:ext cx="7200900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1800" b="1"/>
              <a:t>使用</a:t>
            </a:r>
            <a:r>
              <a:rPr lang="en-US" altLang="zh-CN" sz="1800" b="1"/>
              <a:t>DIV</a:t>
            </a:r>
            <a:r>
              <a:rPr lang="zh-CN" altLang="en-US" sz="1800" b="1"/>
              <a:t>＋</a:t>
            </a:r>
            <a:r>
              <a:rPr lang="en-US" altLang="zh-CN" sz="1800" b="1"/>
              <a:t>TABLE</a:t>
            </a:r>
            <a:r>
              <a:rPr lang="zh-CN" altLang="en-US" sz="1800" b="1"/>
              <a:t>，整体布局用</a:t>
            </a:r>
            <a:r>
              <a:rPr lang="en-US" altLang="zh-CN" sz="1800" b="1"/>
              <a:t>DIV</a:t>
            </a:r>
            <a:r>
              <a:rPr lang="zh-CN" altLang="en-US" sz="1800" b="1"/>
              <a:t>，每个块的内容用表格</a:t>
            </a:r>
          </a:p>
        </p:txBody>
      </p:sp>
    </p:spTree>
    <p:extLst>
      <p:ext uri="{BB962C8B-B14F-4D97-AF65-F5344CB8AC3E}">
        <p14:creationId xmlns:p14="http://schemas.microsoft.com/office/powerpoint/2010/main" val="241195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4" grpId="0" animBg="1"/>
      <p:bldP spid="723985" grpId="0" animBg="1"/>
      <p:bldP spid="723986" grpId="0" animBg="1"/>
      <p:bldP spid="7239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最佳布局</a:t>
            </a:r>
          </a:p>
        </p:txBody>
      </p:sp>
      <p:sp>
        <p:nvSpPr>
          <p:cNvPr id="725000" name="Text Box 8"/>
          <p:cNvSpPr txBox="1">
            <a:spLocks noChangeArrowheads="1"/>
          </p:cNvSpPr>
          <p:nvPr/>
        </p:nvSpPr>
        <p:spPr bwMode="auto">
          <a:xfrm>
            <a:off x="1979613" y="1196975"/>
            <a:ext cx="54006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创建如下图所示</a:t>
            </a:r>
            <a:r>
              <a:rPr lang="en-US" altLang="zh-CN" sz="2400" b="1"/>
              <a:t>DIV+</a:t>
            </a:r>
            <a:r>
              <a:rPr lang="zh-CN" altLang="en-US" sz="2400" b="1"/>
              <a:t>表格布局的页面</a:t>
            </a:r>
          </a:p>
        </p:txBody>
      </p:sp>
      <p:pic>
        <p:nvPicPr>
          <p:cNvPr id="725008" name="Picture 16" descr="Snap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998663"/>
            <a:ext cx="7848600" cy="31511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25012" name="Picture 20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836613"/>
            <a:ext cx="1081088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58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5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5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宋体" charset="-122"/>
              </a:rPr>
              <a:t>小结</a:t>
            </a:r>
            <a:endParaRPr lang="en-US" altLang="zh-CN" dirty="0">
              <a:latin typeface="宋体" charset="-122"/>
            </a:endParaRP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262052"/>
            <a:ext cx="6696075" cy="479425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zh-CN" altLang="en-US"/>
              <a:t>使用</a:t>
            </a:r>
            <a:r>
              <a:rPr lang="en-US" altLang="zh-CN"/>
              <a:t>Dreamweaver</a:t>
            </a:r>
            <a:r>
              <a:rPr lang="zh-CN" altLang="en-US"/>
              <a:t>制作如下图所示布局页面</a:t>
            </a:r>
          </a:p>
        </p:txBody>
      </p:sp>
      <p:pic>
        <p:nvPicPr>
          <p:cNvPr id="726026" name="Picture 10" descr="Snap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450" y="2235200"/>
            <a:ext cx="7993063" cy="4262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26027" name="Picture 11" descr="现场编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063615"/>
            <a:ext cx="865187" cy="865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43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Text Box 2"/>
          <p:cNvSpPr txBox="1">
            <a:spLocks noChangeArrowheads="1"/>
          </p:cNvSpPr>
          <p:nvPr/>
        </p:nvSpPr>
        <p:spPr bwMode="auto">
          <a:xfrm>
            <a:off x="4267200" y="1143000"/>
            <a:ext cx="472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">
              <a:spcBef>
                <a:spcPct val="0"/>
              </a:spcBef>
            </a:pPr>
            <a:endParaRPr lang="zh-CN" altLang="zh-CN" sz="4400" b="1">
              <a:solidFill>
                <a:schemeClr val="tx2"/>
              </a:solidFill>
              <a:ea typeface="宋体" charset="-122"/>
              <a:cs typeface="Times New Roman" pitchFamily="18" charset="0"/>
            </a:endParaRPr>
          </a:p>
        </p:txBody>
      </p:sp>
      <p:sp>
        <p:nvSpPr>
          <p:cNvPr id="67584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979488" y="1811338"/>
            <a:ext cx="6480175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50000"/>
              </a:spcBef>
              <a:spcAft>
                <a:spcPct val="50000"/>
              </a:spcAft>
              <a:buFontTx/>
              <a:buBlip>
                <a:blip r:embed="rId3"/>
              </a:buBlip>
            </a:pPr>
            <a:r>
              <a:rPr lang="zh-CN" altLang="en-US" sz="2400" b="1">
                <a:latin typeface="黑体" pitchFamily="2" charset="-122"/>
              </a:rPr>
              <a:t>简述网站开发的流程。</a:t>
            </a:r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  <a:buFontTx/>
              <a:buBlip>
                <a:blip r:embed="rId3"/>
              </a:buBlip>
            </a:pPr>
            <a:r>
              <a:rPr lang="zh-CN" altLang="en-US" sz="2400" b="1">
                <a:latin typeface="黑体" pitchFamily="2" charset="-122"/>
              </a:rPr>
              <a:t>说明框架布局使用的场合。</a:t>
            </a:r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  <a:buFontTx/>
              <a:buBlip>
                <a:blip r:embed="rId3"/>
              </a:buBlip>
            </a:pPr>
            <a:r>
              <a:rPr lang="zh-CN" altLang="en-US" sz="2400" b="1">
                <a:latin typeface="黑体" pitchFamily="2" charset="-122"/>
              </a:rPr>
              <a:t>简述表格布局的优点与缺点。</a:t>
            </a:r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  <a:buFontTx/>
              <a:buBlip>
                <a:blip r:embed="rId3"/>
              </a:buBlip>
            </a:pPr>
            <a:r>
              <a:rPr lang="zh-CN" altLang="en-US" sz="2400" b="1">
                <a:latin typeface="黑体" pitchFamily="2" charset="-122"/>
              </a:rPr>
              <a:t>详述</a:t>
            </a:r>
            <a:r>
              <a:rPr lang="en-US" altLang="zh-CN" sz="2400" b="1">
                <a:latin typeface="黑体" pitchFamily="2" charset="-122"/>
              </a:rPr>
              <a:t>DIV</a:t>
            </a:r>
            <a:r>
              <a:rPr lang="zh-CN" altLang="en-US" sz="2400" b="1">
                <a:latin typeface="黑体" pitchFamily="2" charset="-122"/>
              </a:rPr>
              <a:t>布局的优点以及使用场合。</a:t>
            </a:r>
          </a:p>
        </p:txBody>
      </p:sp>
      <p:pic>
        <p:nvPicPr>
          <p:cNvPr id="675846" name="Picture 6" descr="提问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908050"/>
            <a:ext cx="1008062" cy="912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536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65" y="104759"/>
            <a:ext cx="7993063" cy="1109663"/>
          </a:xfrm>
        </p:spPr>
        <p:txBody>
          <a:bodyPr/>
          <a:lstStyle/>
          <a:p>
            <a:r>
              <a:rPr lang="zh-CN" altLang="en-US" dirty="0"/>
              <a:t>网站开发的流程介绍</a:t>
            </a:r>
          </a:p>
        </p:txBody>
      </p:sp>
      <p:sp>
        <p:nvSpPr>
          <p:cNvPr id="6963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268413"/>
            <a:ext cx="6923087" cy="4784725"/>
          </a:xfrm>
          <a:noFill/>
          <a:ln/>
        </p:spPr>
        <p:txBody>
          <a:bodyPr/>
          <a:lstStyle/>
          <a:p>
            <a:pPr marL="457200" indent="-457200"/>
            <a:r>
              <a:rPr lang="zh-CN" altLang="en-US"/>
              <a:t>网站开发的</a:t>
            </a:r>
            <a:r>
              <a:rPr lang="en-US" altLang="zh-CN"/>
              <a:t>4</a:t>
            </a:r>
            <a:r>
              <a:rPr lang="zh-CN" altLang="en-US"/>
              <a:t>个步骤：</a:t>
            </a:r>
          </a:p>
          <a:p>
            <a:pPr marL="800100" lvl="1" indent="-342900">
              <a:spcBef>
                <a:spcPct val="40000"/>
              </a:spcBef>
              <a:buFontTx/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solidFill>
                  <a:srgbClr val="0000FF"/>
                </a:solidFill>
              </a:rPr>
              <a:t>需求分析</a:t>
            </a:r>
          </a:p>
        </p:txBody>
      </p:sp>
      <p:sp>
        <p:nvSpPr>
          <p:cNvPr id="696485" name="AutoShape 165"/>
          <p:cNvSpPr>
            <a:spLocks noChangeArrowheads="1"/>
          </p:cNvSpPr>
          <p:nvPr/>
        </p:nvSpPr>
        <p:spPr bwMode="gray">
          <a:xfrm>
            <a:off x="2154238" y="3022600"/>
            <a:ext cx="1727200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1800" b="1"/>
              <a:t>客户需求</a:t>
            </a:r>
          </a:p>
        </p:txBody>
      </p:sp>
      <p:sp>
        <p:nvSpPr>
          <p:cNvPr id="696486" name="AutoShape 166"/>
          <p:cNvSpPr>
            <a:spLocks noChangeArrowheads="1"/>
          </p:cNvSpPr>
          <p:nvPr/>
        </p:nvSpPr>
        <p:spPr bwMode="gray">
          <a:xfrm>
            <a:off x="2144713" y="4751388"/>
            <a:ext cx="1727200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1800" b="1"/>
              <a:t>确认需求</a:t>
            </a:r>
          </a:p>
        </p:txBody>
      </p:sp>
      <p:sp>
        <p:nvSpPr>
          <p:cNvPr id="696487" name="Line 167"/>
          <p:cNvSpPr>
            <a:spLocks noChangeShapeType="1"/>
          </p:cNvSpPr>
          <p:nvPr/>
        </p:nvSpPr>
        <p:spPr bwMode="auto">
          <a:xfrm>
            <a:off x="3881438" y="32734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6488" name="Line 168"/>
          <p:cNvSpPr>
            <a:spLocks noChangeShapeType="1"/>
          </p:cNvSpPr>
          <p:nvPr/>
        </p:nvSpPr>
        <p:spPr bwMode="auto">
          <a:xfrm>
            <a:off x="4313238" y="2374900"/>
            <a:ext cx="0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6489" name="Line 169"/>
          <p:cNvSpPr>
            <a:spLocks noChangeShapeType="1"/>
          </p:cNvSpPr>
          <p:nvPr/>
        </p:nvSpPr>
        <p:spPr bwMode="auto">
          <a:xfrm>
            <a:off x="4313238" y="2374900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6490" name="Line 170"/>
          <p:cNvSpPr>
            <a:spLocks noChangeShapeType="1"/>
          </p:cNvSpPr>
          <p:nvPr/>
        </p:nvSpPr>
        <p:spPr bwMode="auto">
          <a:xfrm>
            <a:off x="4313238" y="3278188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6491" name="Line 171"/>
          <p:cNvSpPr>
            <a:spLocks noChangeShapeType="1"/>
          </p:cNvSpPr>
          <p:nvPr/>
        </p:nvSpPr>
        <p:spPr bwMode="auto">
          <a:xfrm>
            <a:off x="4313238" y="4248150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6492" name="AutoShape 172"/>
          <p:cNvSpPr>
            <a:spLocks noChangeArrowheads="1"/>
          </p:cNvSpPr>
          <p:nvPr/>
        </p:nvSpPr>
        <p:spPr bwMode="gray">
          <a:xfrm>
            <a:off x="4818063" y="2130425"/>
            <a:ext cx="1727200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1800" b="1"/>
              <a:t>业务背景</a:t>
            </a:r>
          </a:p>
        </p:txBody>
      </p:sp>
      <p:sp>
        <p:nvSpPr>
          <p:cNvPr id="696493" name="AutoShape 173"/>
          <p:cNvSpPr>
            <a:spLocks noChangeArrowheads="1"/>
          </p:cNvSpPr>
          <p:nvPr/>
        </p:nvSpPr>
        <p:spPr bwMode="gray">
          <a:xfrm>
            <a:off x="4818063" y="3022600"/>
            <a:ext cx="1727200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1800" b="1"/>
              <a:t>设计风格</a:t>
            </a:r>
          </a:p>
        </p:txBody>
      </p:sp>
      <p:sp>
        <p:nvSpPr>
          <p:cNvPr id="696494" name="AutoShape 174"/>
          <p:cNvSpPr>
            <a:spLocks noChangeArrowheads="1"/>
          </p:cNvSpPr>
          <p:nvPr/>
        </p:nvSpPr>
        <p:spPr bwMode="gray">
          <a:xfrm>
            <a:off x="4818063" y="3959225"/>
            <a:ext cx="1727200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1800" b="1"/>
              <a:t>网站内容</a:t>
            </a:r>
          </a:p>
        </p:txBody>
      </p:sp>
      <p:sp>
        <p:nvSpPr>
          <p:cNvPr id="696495" name="Line 175"/>
          <p:cNvSpPr>
            <a:spLocks noChangeShapeType="1"/>
          </p:cNvSpPr>
          <p:nvPr/>
        </p:nvSpPr>
        <p:spPr bwMode="auto">
          <a:xfrm>
            <a:off x="3868738" y="5040313"/>
            <a:ext cx="962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6498" name="AutoShape 178"/>
          <p:cNvSpPr>
            <a:spLocks noChangeArrowheads="1"/>
          </p:cNvSpPr>
          <p:nvPr/>
        </p:nvSpPr>
        <p:spPr bwMode="gray">
          <a:xfrm>
            <a:off x="4846638" y="4764088"/>
            <a:ext cx="1727200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1800" b="1"/>
              <a:t>提供样板</a:t>
            </a:r>
          </a:p>
        </p:txBody>
      </p:sp>
    </p:spTree>
    <p:extLst>
      <p:ext uri="{BB962C8B-B14F-4D97-AF65-F5344CB8AC3E}">
        <p14:creationId xmlns:p14="http://schemas.microsoft.com/office/powerpoint/2010/main" val="1691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7993063" cy="928694"/>
          </a:xfrm>
        </p:spPr>
        <p:txBody>
          <a:bodyPr/>
          <a:lstStyle/>
          <a:p>
            <a:r>
              <a:rPr lang="zh-CN" altLang="en-US" dirty="0"/>
              <a:t>网站开发的流程介绍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33475"/>
            <a:ext cx="4038600" cy="4525963"/>
          </a:xfrm>
          <a:noFill/>
          <a:ln/>
        </p:spPr>
        <p:txBody>
          <a:bodyPr>
            <a:normAutofit lnSpcReduction="10000"/>
          </a:bodyPr>
          <a:lstStyle/>
          <a:p>
            <a:pPr marL="800100" lvl="1" indent="-342900">
              <a:buFontTx/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solidFill>
                  <a:srgbClr val="0000FF"/>
                </a:solidFill>
              </a:rPr>
              <a:t>网站制作</a:t>
            </a:r>
          </a:p>
          <a:p>
            <a:pPr marL="800100" lvl="1" indent="-342900">
              <a:buFontTx/>
              <a:buChar char="•"/>
            </a:pPr>
            <a:endParaRPr lang="zh-CN" altLang="en-US">
              <a:solidFill>
                <a:srgbClr val="0000FF"/>
              </a:solidFill>
            </a:endParaRPr>
          </a:p>
          <a:p>
            <a:pPr marL="800100" lvl="1" indent="-342900">
              <a:buFontTx/>
              <a:buChar char="•"/>
            </a:pPr>
            <a:endParaRPr lang="zh-CN" altLang="en-US"/>
          </a:p>
          <a:p>
            <a:pPr marL="800100" lvl="1" indent="-342900">
              <a:buFontTx/>
              <a:buChar char="•"/>
            </a:pPr>
            <a:endParaRPr lang="zh-CN" altLang="en-US"/>
          </a:p>
          <a:p>
            <a:pPr marL="800100" lvl="1" indent="-342900">
              <a:buFontTx/>
              <a:buNone/>
            </a:pPr>
            <a:r>
              <a:rPr lang="en-US" altLang="zh-CN"/>
              <a:t>3</a:t>
            </a:r>
            <a:r>
              <a:rPr lang="zh-CN" altLang="en-US"/>
              <a:t>、测试网页</a:t>
            </a:r>
          </a:p>
          <a:p>
            <a:pPr marL="800100" lvl="1" indent="-342900">
              <a:buFontTx/>
              <a:buChar char="–"/>
            </a:pPr>
            <a:endParaRPr lang="zh-CN" altLang="en-US"/>
          </a:p>
          <a:p>
            <a:pPr marL="800100" lvl="1" indent="-342900">
              <a:buFontTx/>
              <a:buChar char="–"/>
            </a:pPr>
            <a:endParaRPr lang="zh-CN" altLang="en-US"/>
          </a:p>
          <a:p>
            <a:pPr marL="800100" lvl="1" indent="-342900">
              <a:buFontTx/>
              <a:buChar char="–"/>
            </a:pPr>
            <a:endParaRPr lang="zh-CN" altLang="en-US"/>
          </a:p>
          <a:p>
            <a:pPr marL="800100" lvl="1" indent="-342900">
              <a:buFontTx/>
              <a:buNone/>
            </a:pPr>
            <a:r>
              <a:rPr lang="en-US" altLang="zh-CN"/>
              <a:t>4</a:t>
            </a:r>
            <a:r>
              <a:rPr lang="zh-CN" altLang="en-US"/>
              <a:t>、发布网站</a:t>
            </a:r>
          </a:p>
          <a:p>
            <a:pPr marL="800100" lvl="1" indent="-342900">
              <a:buFontTx/>
              <a:buChar char="–"/>
            </a:pPr>
            <a:endParaRPr lang="en-US" altLang="zh-CN"/>
          </a:p>
        </p:txBody>
      </p:sp>
      <p:sp>
        <p:nvSpPr>
          <p:cNvPr id="703492" name="AutoShape 4"/>
          <p:cNvSpPr>
            <a:spLocks noChangeArrowheads="1"/>
          </p:cNvSpPr>
          <p:nvPr/>
        </p:nvSpPr>
        <p:spPr bwMode="gray">
          <a:xfrm>
            <a:off x="1619250" y="3492507"/>
            <a:ext cx="6596088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zh-CN" altLang="en-US" sz="2000" b="1" dirty="0"/>
              <a:t>保证让</a:t>
            </a:r>
            <a:r>
              <a:rPr lang="en-US" altLang="zh-CN" sz="2000" b="1" dirty="0"/>
              <a:t>Internet Explorer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Mozilla Firefox</a:t>
            </a:r>
            <a:r>
              <a:rPr lang="zh-CN" altLang="en-US" sz="2000" b="1" dirty="0" smtClean="0"/>
              <a:t>浏览器</a:t>
            </a:r>
            <a:endParaRPr lang="en-US" altLang="zh-CN" sz="2000" b="1" dirty="0" smtClean="0"/>
          </a:p>
          <a:p>
            <a:pPr eaLnBrk="0" hangingPunct="0">
              <a:spcBef>
                <a:spcPct val="0"/>
              </a:spcBef>
            </a:pPr>
            <a:r>
              <a:rPr lang="zh-CN" altLang="en-US" sz="2000" b="1" dirty="0" smtClean="0"/>
              <a:t>能比较好</a:t>
            </a:r>
            <a:r>
              <a:rPr lang="zh-CN" altLang="en-US" sz="2000" b="1" dirty="0"/>
              <a:t>地展示你的作品</a:t>
            </a:r>
          </a:p>
        </p:txBody>
      </p:sp>
      <p:sp>
        <p:nvSpPr>
          <p:cNvPr id="703493" name="AutoShape 5"/>
          <p:cNvSpPr>
            <a:spLocks noChangeArrowheads="1"/>
          </p:cNvSpPr>
          <p:nvPr/>
        </p:nvSpPr>
        <p:spPr bwMode="gray">
          <a:xfrm>
            <a:off x="1500166" y="5500702"/>
            <a:ext cx="6624638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zh-CN" altLang="en-US" sz="2000" b="1"/>
              <a:t>制作好的网站，经测试之后，就可以在服务器上发布，这</a:t>
            </a:r>
          </a:p>
          <a:p>
            <a:pPr eaLnBrk="0" hangingPunct="0">
              <a:spcBef>
                <a:spcPct val="0"/>
              </a:spcBef>
            </a:pPr>
            <a:r>
              <a:rPr lang="zh-CN" altLang="en-US" sz="2000" b="1"/>
              <a:t>样，能让更多的人知道您的网站</a:t>
            </a:r>
          </a:p>
        </p:txBody>
      </p:sp>
      <p:sp>
        <p:nvSpPr>
          <p:cNvPr id="703514" name="AutoShape 26"/>
          <p:cNvSpPr>
            <a:spLocks noChangeArrowheads="1"/>
          </p:cNvSpPr>
          <p:nvPr/>
        </p:nvSpPr>
        <p:spPr bwMode="gray">
          <a:xfrm>
            <a:off x="1619250" y="1709738"/>
            <a:ext cx="1177925" cy="711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2000" b="1"/>
              <a:t>创建站点</a:t>
            </a:r>
          </a:p>
        </p:txBody>
      </p:sp>
      <p:sp>
        <p:nvSpPr>
          <p:cNvPr id="703515" name="AutoShape 27"/>
          <p:cNvSpPr>
            <a:spLocks noChangeArrowheads="1"/>
          </p:cNvSpPr>
          <p:nvPr/>
        </p:nvSpPr>
        <p:spPr bwMode="gray">
          <a:xfrm>
            <a:off x="3414713" y="1709738"/>
            <a:ext cx="1177925" cy="711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1800" b="1"/>
              <a:t>制作首页</a:t>
            </a:r>
          </a:p>
        </p:txBody>
      </p:sp>
      <p:sp>
        <p:nvSpPr>
          <p:cNvPr id="703516" name="AutoShape 28"/>
          <p:cNvSpPr>
            <a:spLocks noChangeArrowheads="1"/>
          </p:cNvSpPr>
          <p:nvPr/>
        </p:nvSpPr>
        <p:spPr bwMode="gray">
          <a:xfrm>
            <a:off x="5216525" y="1709738"/>
            <a:ext cx="1177925" cy="711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2000" b="1"/>
              <a:t>制作模板</a:t>
            </a:r>
          </a:p>
        </p:txBody>
      </p:sp>
      <p:sp>
        <p:nvSpPr>
          <p:cNvPr id="703517" name="AutoShape 29"/>
          <p:cNvSpPr>
            <a:spLocks noChangeArrowheads="1"/>
          </p:cNvSpPr>
          <p:nvPr/>
        </p:nvSpPr>
        <p:spPr bwMode="gray">
          <a:xfrm>
            <a:off x="7035800" y="1709738"/>
            <a:ext cx="1177925" cy="711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1800" b="1"/>
              <a:t>制作样式</a:t>
            </a:r>
          </a:p>
        </p:txBody>
      </p:sp>
      <p:sp>
        <p:nvSpPr>
          <p:cNvPr id="703519" name="Line 31"/>
          <p:cNvSpPr>
            <a:spLocks noChangeShapeType="1"/>
          </p:cNvSpPr>
          <p:nvPr/>
        </p:nvSpPr>
        <p:spPr bwMode="auto">
          <a:xfrm>
            <a:off x="2828925" y="206057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3520" name="Line 32"/>
          <p:cNvSpPr>
            <a:spLocks noChangeShapeType="1"/>
          </p:cNvSpPr>
          <p:nvPr/>
        </p:nvSpPr>
        <p:spPr bwMode="auto">
          <a:xfrm>
            <a:off x="4630738" y="206057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3521" name="Line 33"/>
          <p:cNvSpPr>
            <a:spLocks noChangeShapeType="1"/>
          </p:cNvSpPr>
          <p:nvPr/>
        </p:nvSpPr>
        <p:spPr bwMode="auto">
          <a:xfrm>
            <a:off x="6443663" y="206057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5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2" grpId="0" animBg="1"/>
      <p:bldP spid="703493" grpId="0" animBg="1"/>
      <p:bldP spid="703514" grpId="0" animBg="1"/>
      <p:bldP spid="703515" grpId="0" animBg="1"/>
      <p:bldP spid="703516" grpId="0" animBg="1"/>
      <p:bldP spid="703517" grpId="0" animBg="1"/>
      <p:bldP spid="703519" grpId="0" animBg="1"/>
      <p:bldP spid="703520" grpId="0" animBg="1"/>
      <p:bldP spid="7035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7532" y="104759"/>
            <a:ext cx="7383492" cy="966787"/>
          </a:xfrm>
        </p:spPr>
        <p:txBody>
          <a:bodyPr/>
          <a:lstStyle/>
          <a:p>
            <a:pPr marL="685800" indent="-685800"/>
            <a:r>
              <a:rPr lang="zh-CN" altLang="en-US" dirty="0"/>
              <a:t>需求分析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227138"/>
            <a:ext cx="8064500" cy="452596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客户需求</a:t>
            </a:r>
          </a:p>
          <a:p>
            <a:pPr lvl="1"/>
            <a:r>
              <a:rPr lang="zh-CN" altLang="en-US" dirty="0"/>
              <a:t>业务背景</a:t>
            </a:r>
          </a:p>
          <a:p>
            <a:pPr lvl="1">
              <a:buFontTx/>
              <a:buNone/>
            </a:pPr>
            <a:r>
              <a:rPr lang="zh-CN" altLang="en-US" sz="1800" dirty="0"/>
              <a:t>	</a:t>
            </a:r>
            <a:r>
              <a:rPr lang="zh-CN" altLang="en-US" sz="1800" dirty="0">
                <a:solidFill>
                  <a:srgbClr val="0000FF"/>
                </a:solidFill>
              </a:rPr>
              <a:t>淘宝网提供了一个商品展示、在线购物、交互服务和管理的平台</a:t>
            </a:r>
          </a:p>
          <a:p>
            <a:pPr lvl="1"/>
            <a:r>
              <a:rPr lang="zh-CN" altLang="en-US" dirty="0"/>
              <a:t>设计风格</a:t>
            </a:r>
          </a:p>
          <a:p>
            <a:pPr lvl="1">
              <a:buFontTx/>
              <a:buNone/>
            </a:pPr>
            <a:r>
              <a:rPr lang="zh-CN" altLang="en-US" sz="1800" dirty="0"/>
              <a:t>	淘宝网具有鲜明、亮丽、明快、时尚的风格</a:t>
            </a:r>
          </a:p>
          <a:p>
            <a:pPr lvl="1"/>
            <a:r>
              <a:rPr lang="zh-CN" altLang="en-US" dirty="0"/>
              <a:t>网站内容</a:t>
            </a:r>
          </a:p>
          <a:p>
            <a:pPr lvl="1">
              <a:buFontTx/>
              <a:buNone/>
            </a:pPr>
            <a:r>
              <a:rPr lang="zh-CN" altLang="en-US" sz="1800" dirty="0"/>
              <a:t>	公司简介 、商品分类 、商品展示 、价格信息 、商品搜索 、网上订单 、会员注册 、客户服务等</a:t>
            </a:r>
          </a:p>
          <a:p>
            <a:r>
              <a:rPr lang="zh-CN" altLang="en-US" dirty="0"/>
              <a:t>确认需求</a:t>
            </a:r>
          </a:p>
          <a:p>
            <a:pPr lvl="1"/>
            <a:r>
              <a:rPr lang="zh-CN" altLang="en-US" dirty="0"/>
              <a:t>提供给客户一个前期静态的设计样板</a:t>
            </a:r>
            <a:r>
              <a:rPr lang="en-US" altLang="zh-CN" dirty="0"/>
              <a:t>(</a:t>
            </a:r>
            <a:r>
              <a:rPr lang="zh-CN" altLang="en-US" dirty="0" smtClean="0"/>
              <a:t>可用</a:t>
            </a:r>
            <a:r>
              <a:rPr lang="en-US" altLang="zh-CN" dirty="0" smtClean="0"/>
              <a:t>Fireworks</a:t>
            </a:r>
            <a:r>
              <a:rPr lang="zh-CN" altLang="en-US" dirty="0" smtClean="0"/>
              <a:t>制作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</p:txBody>
      </p:sp>
      <p:sp>
        <p:nvSpPr>
          <p:cNvPr id="697382" name="AutoShape 38"/>
          <p:cNvSpPr>
            <a:spLocks noChangeArrowheads="1"/>
          </p:cNvSpPr>
          <p:nvPr/>
        </p:nvSpPr>
        <p:spPr bwMode="auto">
          <a:xfrm>
            <a:off x="3132138" y="1125538"/>
            <a:ext cx="1871662" cy="766762"/>
          </a:xfrm>
          <a:prstGeom prst="wedgeRoundRectCallout">
            <a:avLst>
              <a:gd name="adj1" fmla="val -77565"/>
              <a:gd name="adj2" fmla="val 4461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大家想想淘宝网的业务背景</a:t>
            </a:r>
          </a:p>
        </p:txBody>
      </p:sp>
    </p:spTree>
    <p:extLst>
      <p:ext uri="{BB962C8B-B14F-4D97-AF65-F5344CB8AC3E}">
        <p14:creationId xmlns:p14="http://schemas.microsoft.com/office/powerpoint/2010/main" val="393119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创建站点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marL="533400" indent="-533400">
              <a:spcAft>
                <a:spcPct val="40000"/>
              </a:spcAft>
              <a:buFontTx/>
              <a:buNone/>
            </a:pPr>
            <a:r>
              <a:rPr lang="en-US" altLang="zh-CN"/>
              <a:t>     </a:t>
            </a:r>
            <a:r>
              <a:rPr lang="zh-CN" altLang="en-US"/>
              <a:t>使用</a:t>
            </a:r>
            <a:r>
              <a:rPr lang="en-US" altLang="zh-CN"/>
              <a:t>Dreamweaver</a:t>
            </a:r>
            <a:r>
              <a:rPr lang="zh-CN" altLang="en-US"/>
              <a:t>创建站点的步骤如下：</a:t>
            </a:r>
          </a:p>
          <a:p>
            <a:pPr marL="838200" lvl="1" indent="-381000">
              <a:spcBef>
                <a:spcPct val="40000"/>
              </a:spcBef>
              <a:buFontTx/>
              <a:buNone/>
            </a:pPr>
            <a:r>
              <a:rPr lang="en-US" altLang="zh-CN"/>
              <a:t>1</a:t>
            </a:r>
            <a:r>
              <a:rPr lang="zh-CN" altLang="en-US"/>
              <a:t>、选择“新建站点”，然后为其命名</a:t>
            </a:r>
          </a:p>
          <a:p>
            <a:pPr marL="838200" lvl="1" indent="-381000">
              <a:spcBef>
                <a:spcPct val="40000"/>
              </a:spcBef>
              <a:buFontTx/>
              <a:buNone/>
            </a:pPr>
            <a:r>
              <a:rPr lang="en-US" altLang="zh-CN"/>
              <a:t>2</a:t>
            </a:r>
            <a:r>
              <a:rPr lang="zh-CN" altLang="en-US"/>
              <a:t>、选择“是否”使用服务器技术</a:t>
            </a:r>
          </a:p>
          <a:p>
            <a:pPr marL="838200" lvl="1" indent="-381000">
              <a:spcBef>
                <a:spcPct val="40000"/>
              </a:spcBef>
              <a:buFontTx/>
              <a:buNone/>
            </a:pPr>
            <a:r>
              <a:rPr lang="en-US" altLang="zh-CN"/>
              <a:t>3</a:t>
            </a:r>
            <a:r>
              <a:rPr lang="zh-CN" altLang="en-US"/>
              <a:t>、选择“编辑我的计算机上的本地副本</a:t>
            </a:r>
            <a:r>
              <a:rPr lang="en-US" altLang="zh-CN"/>
              <a:t>…”</a:t>
            </a:r>
            <a:r>
              <a:rPr lang="zh-CN" altLang="en-US"/>
              <a:t>选项</a:t>
            </a:r>
          </a:p>
          <a:p>
            <a:pPr marL="838200" lvl="1" indent="-381000">
              <a:spcBef>
                <a:spcPct val="40000"/>
              </a:spcBef>
              <a:buFontTx/>
              <a:buNone/>
            </a:pPr>
            <a:r>
              <a:rPr lang="en-US" altLang="zh-CN"/>
              <a:t>4</a:t>
            </a:r>
            <a:r>
              <a:rPr lang="zh-CN" altLang="en-US"/>
              <a:t>、选择用于存储网站文件的文件夹</a:t>
            </a:r>
          </a:p>
          <a:p>
            <a:pPr marL="838200" lvl="1" indent="-381000">
              <a:spcBef>
                <a:spcPct val="40000"/>
              </a:spcBef>
              <a:buFontTx/>
              <a:buNone/>
            </a:pPr>
            <a:r>
              <a:rPr lang="en-US" altLang="zh-CN"/>
              <a:t>5</a:t>
            </a:r>
            <a:r>
              <a:rPr lang="zh-CN" altLang="en-US"/>
              <a:t>、选择连接到远程服务器的选项</a:t>
            </a:r>
          </a:p>
          <a:p>
            <a:pPr marL="838200" lvl="1" indent="-381000">
              <a:spcBef>
                <a:spcPct val="40000"/>
              </a:spcBef>
              <a:buFontTx/>
              <a:buNone/>
            </a:pPr>
            <a:r>
              <a:rPr lang="en-US" altLang="zh-CN"/>
              <a:t>6</a:t>
            </a:r>
            <a:r>
              <a:rPr lang="zh-CN" altLang="en-US"/>
              <a:t>、在“文件”面板中创建名为</a:t>
            </a:r>
            <a:r>
              <a:rPr lang="en-US" altLang="zh-CN"/>
              <a:t>images</a:t>
            </a:r>
            <a:r>
              <a:rPr lang="zh-CN" altLang="en-US"/>
              <a:t>文件夹</a:t>
            </a:r>
          </a:p>
        </p:txBody>
      </p:sp>
      <p:pic>
        <p:nvPicPr>
          <p:cNvPr id="69940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908050"/>
            <a:ext cx="5372100" cy="55245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699400" name="AutoShape 8"/>
          <p:cNvSpPr>
            <a:spLocks noChangeArrowheads="1"/>
          </p:cNvSpPr>
          <p:nvPr/>
        </p:nvSpPr>
        <p:spPr bwMode="auto">
          <a:xfrm>
            <a:off x="4716463" y="2708275"/>
            <a:ext cx="2124075" cy="836613"/>
          </a:xfrm>
          <a:prstGeom prst="wedgeRoundRectCallout">
            <a:avLst>
              <a:gd name="adj1" fmla="val -86324"/>
              <a:gd name="adj2" fmla="val -4962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GB" sz="1800" b="1"/>
              <a:t>用于存储网站文件的本地根目录</a:t>
            </a:r>
            <a:endParaRPr lang="zh-CN" altLang="en-US" sz="1800" b="1"/>
          </a:p>
        </p:txBody>
      </p:sp>
      <p:pic>
        <p:nvPicPr>
          <p:cNvPr id="699401" name="Picture 9" descr="Sna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065213"/>
            <a:ext cx="4321175" cy="393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99403" name="AutoShape 11"/>
          <p:cNvSpPr>
            <a:spLocks noChangeArrowheads="1"/>
          </p:cNvSpPr>
          <p:nvPr/>
        </p:nvSpPr>
        <p:spPr bwMode="auto">
          <a:xfrm>
            <a:off x="4013200" y="1054100"/>
            <a:ext cx="1727200" cy="693738"/>
          </a:xfrm>
          <a:prstGeom prst="wedgeRoundRectCallout">
            <a:avLst>
              <a:gd name="adj1" fmla="val -59009"/>
              <a:gd name="adj2" fmla="val 1365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相关文件和文件夹的集合</a:t>
            </a:r>
          </a:p>
        </p:txBody>
      </p:sp>
    </p:spTree>
    <p:extLst>
      <p:ext uri="{BB962C8B-B14F-4D97-AF65-F5344CB8AC3E}">
        <p14:creationId xmlns:p14="http://schemas.microsoft.com/office/powerpoint/2010/main" val="308120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69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69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69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9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699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699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69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9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5" grpId="0" build="p"/>
      <p:bldP spid="699395" grpId="1" build="p"/>
      <p:bldP spid="699400" grpId="0" animBg="1"/>
      <p:bldP spid="699400" grpId="1" animBg="1"/>
      <p:bldP spid="6994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页面内容</a:t>
            </a:r>
          </a:p>
        </p:txBody>
      </p:sp>
      <p:pic>
        <p:nvPicPr>
          <p:cNvPr id="711686" name="Picture 6" descr="Snap3 拷贝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588" y="1287463"/>
            <a:ext cx="7673975" cy="5330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1687" name="Rectangle 7"/>
          <p:cNvSpPr>
            <a:spLocks noChangeArrowheads="1"/>
          </p:cNvSpPr>
          <p:nvPr/>
        </p:nvSpPr>
        <p:spPr bwMode="auto">
          <a:xfrm>
            <a:off x="1027113" y="1330325"/>
            <a:ext cx="7407275" cy="106045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1688" name="AutoShape 8"/>
          <p:cNvSpPr>
            <a:spLocks noChangeArrowheads="1"/>
          </p:cNvSpPr>
          <p:nvPr/>
        </p:nvSpPr>
        <p:spPr bwMode="auto">
          <a:xfrm>
            <a:off x="3927475" y="1625600"/>
            <a:ext cx="1635125" cy="5349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导航部分</a:t>
            </a:r>
          </a:p>
        </p:txBody>
      </p:sp>
      <p:sp>
        <p:nvSpPr>
          <p:cNvPr id="711691" name="Rectangle 11"/>
          <p:cNvSpPr>
            <a:spLocks noChangeArrowheads="1"/>
          </p:cNvSpPr>
          <p:nvPr/>
        </p:nvSpPr>
        <p:spPr bwMode="auto">
          <a:xfrm>
            <a:off x="1025525" y="2411413"/>
            <a:ext cx="7394575" cy="19256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1692" name="AutoShape 12"/>
          <p:cNvSpPr>
            <a:spLocks noChangeArrowheads="1"/>
          </p:cNvSpPr>
          <p:nvPr/>
        </p:nvSpPr>
        <p:spPr bwMode="auto">
          <a:xfrm>
            <a:off x="3952875" y="3097213"/>
            <a:ext cx="1635125" cy="5476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广告部分</a:t>
            </a:r>
          </a:p>
        </p:txBody>
      </p:sp>
      <p:sp>
        <p:nvSpPr>
          <p:cNvPr id="711695" name="Rectangle 15"/>
          <p:cNvSpPr>
            <a:spLocks noChangeArrowheads="1"/>
          </p:cNvSpPr>
          <p:nvPr/>
        </p:nvSpPr>
        <p:spPr bwMode="auto">
          <a:xfrm>
            <a:off x="1027113" y="4392613"/>
            <a:ext cx="7407275" cy="132715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1696" name="AutoShape 16"/>
          <p:cNvSpPr>
            <a:spLocks noChangeArrowheads="1"/>
          </p:cNvSpPr>
          <p:nvPr/>
        </p:nvSpPr>
        <p:spPr bwMode="auto">
          <a:xfrm>
            <a:off x="3857625" y="4765675"/>
            <a:ext cx="1793875" cy="6080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商品分类部分</a:t>
            </a:r>
          </a:p>
        </p:txBody>
      </p:sp>
      <p:sp>
        <p:nvSpPr>
          <p:cNvPr id="711701" name="Rectangle 21"/>
          <p:cNvSpPr>
            <a:spLocks noChangeArrowheads="1"/>
          </p:cNvSpPr>
          <p:nvPr/>
        </p:nvSpPr>
        <p:spPr bwMode="auto">
          <a:xfrm>
            <a:off x="1027113" y="5756275"/>
            <a:ext cx="7407275" cy="8112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1702" name="AutoShape 22"/>
          <p:cNvSpPr>
            <a:spLocks noChangeArrowheads="1"/>
          </p:cNvSpPr>
          <p:nvPr/>
        </p:nvSpPr>
        <p:spPr bwMode="auto">
          <a:xfrm>
            <a:off x="3840163" y="5842000"/>
            <a:ext cx="1884362" cy="5349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版权声明部分</a:t>
            </a:r>
          </a:p>
        </p:txBody>
      </p:sp>
      <p:sp>
        <p:nvSpPr>
          <p:cNvPr id="711706" name="AutoShape 26"/>
          <p:cNvSpPr>
            <a:spLocks noChangeArrowheads="1"/>
          </p:cNvSpPr>
          <p:nvPr/>
        </p:nvSpPr>
        <p:spPr bwMode="auto">
          <a:xfrm>
            <a:off x="1763713" y="260350"/>
            <a:ext cx="1871662" cy="762000"/>
          </a:xfrm>
          <a:prstGeom prst="wedgeRoundRectCallout">
            <a:avLst>
              <a:gd name="adj1" fmla="val 45079"/>
              <a:gd name="adj2" fmla="val 8791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如何实现这样的页面布局？</a:t>
            </a:r>
          </a:p>
        </p:txBody>
      </p:sp>
    </p:spTree>
    <p:extLst>
      <p:ext uri="{BB962C8B-B14F-4D97-AF65-F5344CB8AC3E}">
        <p14:creationId xmlns:p14="http://schemas.microsoft.com/office/powerpoint/2010/main" val="10714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1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1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1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1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1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71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1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7" grpId="0" animBg="1"/>
      <p:bldP spid="711687" grpId="1" animBg="1"/>
      <p:bldP spid="711688" grpId="0" animBg="1"/>
      <p:bldP spid="711691" grpId="0" animBg="1"/>
      <p:bldP spid="711691" grpId="1" animBg="1"/>
      <p:bldP spid="711692" grpId="0" animBg="1"/>
      <p:bldP spid="711695" grpId="0" animBg="1"/>
      <p:bldP spid="711695" grpId="1" animBg="1"/>
      <p:bldP spid="711696" grpId="0" animBg="1"/>
      <p:bldP spid="711701" grpId="0" animBg="1"/>
      <p:bldP spid="711701" grpId="1" animBg="1"/>
      <p:bldP spid="711702" grpId="0" animBg="1"/>
      <p:bldP spid="7117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648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1484313"/>
            <a:ext cx="5737225" cy="4989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页面布局之框架布局</a:t>
            </a:r>
          </a:p>
        </p:txBody>
      </p:sp>
      <p:sp>
        <p:nvSpPr>
          <p:cNvPr id="709638" name="AutoShape 6"/>
          <p:cNvSpPr>
            <a:spLocks noChangeArrowheads="1"/>
          </p:cNvSpPr>
          <p:nvPr/>
        </p:nvSpPr>
        <p:spPr bwMode="auto">
          <a:xfrm>
            <a:off x="654050" y="2235200"/>
            <a:ext cx="1727200" cy="768350"/>
          </a:xfrm>
          <a:prstGeom prst="wedgeRoundRectCallout">
            <a:avLst>
              <a:gd name="adj1" fmla="val 57537"/>
              <a:gd name="adj2" fmla="val 11467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使用框架布局</a:t>
            </a:r>
          </a:p>
        </p:txBody>
      </p:sp>
      <p:sp>
        <p:nvSpPr>
          <p:cNvPr id="709650" name="AutoShape 18"/>
          <p:cNvSpPr>
            <a:spLocks noChangeArrowheads="1"/>
          </p:cNvSpPr>
          <p:nvPr/>
        </p:nvSpPr>
        <p:spPr bwMode="auto">
          <a:xfrm>
            <a:off x="2584450" y="361950"/>
            <a:ext cx="1728788" cy="852488"/>
          </a:xfrm>
          <a:prstGeom prst="wedgeRoundRectCallout">
            <a:avLst>
              <a:gd name="adj1" fmla="val 51653"/>
              <a:gd name="adj2" fmla="val 10363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如何实现这样的页面布局？</a:t>
            </a:r>
          </a:p>
        </p:txBody>
      </p:sp>
    </p:spTree>
    <p:extLst>
      <p:ext uri="{BB962C8B-B14F-4D97-AF65-F5344CB8AC3E}">
        <p14:creationId xmlns:p14="http://schemas.microsoft.com/office/powerpoint/2010/main" val="32415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8" grpId="0" animBg="1"/>
      <p:bldP spid="7096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框架布局</a:t>
            </a:r>
          </a:p>
        </p:txBody>
      </p:sp>
      <p:pic>
        <p:nvPicPr>
          <p:cNvPr id="714833" name="Picture 8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14488"/>
            <a:ext cx="5500726" cy="44788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14838" name="Text Box 86"/>
          <p:cNvSpPr txBox="1">
            <a:spLocks noChangeArrowheads="1"/>
          </p:cNvSpPr>
          <p:nvPr/>
        </p:nvSpPr>
        <p:spPr bwMode="auto">
          <a:xfrm>
            <a:off x="1500166" y="1125538"/>
            <a:ext cx="728667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使用</a:t>
            </a:r>
            <a:r>
              <a:rPr lang="en-US" altLang="zh-CN" sz="2400" b="1" dirty="0"/>
              <a:t>Dreamweaver</a:t>
            </a:r>
            <a:r>
              <a:rPr lang="zh-CN" altLang="en-US" sz="2400" b="1" dirty="0"/>
              <a:t>创建如下图所示的框架集页面</a:t>
            </a:r>
          </a:p>
        </p:txBody>
      </p:sp>
      <p:pic>
        <p:nvPicPr>
          <p:cNvPr id="714843" name="Picture 91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785794"/>
            <a:ext cx="1081087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358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4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4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4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4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3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709</Words>
  <Application>Microsoft Office PowerPoint</Application>
  <PresentationFormat>全屏显示(4:3)</PresentationFormat>
  <Paragraphs>159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黑体</vt:lpstr>
      <vt:lpstr>华文行楷</vt:lpstr>
      <vt:lpstr>SimSun</vt:lpstr>
      <vt:lpstr>SimSun</vt:lpstr>
      <vt:lpstr>Arial</vt:lpstr>
      <vt:lpstr>Calibri</vt:lpstr>
      <vt:lpstr>Times New Roman</vt:lpstr>
      <vt:lpstr>Verdana</vt:lpstr>
      <vt:lpstr>Wingdings</vt:lpstr>
      <vt:lpstr>Office 主题</vt:lpstr>
      <vt:lpstr>网站设计与页面布局技术</vt:lpstr>
      <vt:lpstr>学习目标</vt:lpstr>
      <vt:lpstr>网站开发的流程介绍</vt:lpstr>
      <vt:lpstr>网站开发的流程介绍</vt:lpstr>
      <vt:lpstr>需求分析</vt:lpstr>
      <vt:lpstr>创建站点</vt:lpstr>
      <vt:lpstr>页面内容</vt:lpstr>
      <vt:lpstr>页面布局之框架布局</vt:lpstr>
      <vt:lpstr>框架布局</vt:lpstr>
      <vt:lpstr>框架布局</vt:lpstr>
      <vt:lpstr>小结1</vt:lpstr>
      <vt:lpstr>页面布局之表格布局</vt:lpstr>
      <vt:lpstr>表格布局</vt:lpstr>
      <vt:lpstr>表格布局</vt:lpstr>
      <vt:lpstr>小结</vt:lpstr>
      <vt:lpstr>页面布局之DIV布局</vt:lpstr>
      <vt:lpstr>什么是DIV</vt:lpstr>
      <vt:lpstr>什么是DIV</vt:lpstr>
      <vt:lpstr>DIV层布局</vt:lpstr>
      <vt:lpstr>最佳布局</vt:lpstr>
      <vt:lpstr>最佳布局</vt:lpstr>
      <vt:lpstr>小结</vt:lpstr>
      <vt:lpstr>总结</vt:lpstr>
    </vt:vector>
  </TitlesOfParts>
  <Company>www.Prana.cn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 Design Patterns</dc:title>
  <dc:creator>Prana</dc:creator>
  <cp:lastModifiedBy>DingY</cp:lastModifiedBy>
  <cp:revision>82</cp:revision>
  <cp:lastPrinted>2006-03-11T07:23:04Z</cp:lastPrinted>
  <dcterms:created xsi:type="dcterms:W3CDTF">2006-02-12T14:49:55Z</dcterms:created>
  <dcterms:modified xsi:type="dcterms:W3CDTF">2017-08-19T23:01:23Z</dcterms:modified>
</cp:coreProperties>
</file>