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0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CE824-660F-43B1-ABF6-191496B2003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  <p:extLst>
      <p:ext uri="{BB962C8B-B14F-4D97-AF65-F5344CB8AC3E}">
        <p14:creationId xmlns:p14="http://schemas.microsoft.com/office/powerpoint/2010/main" val="49696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A00B0-70FE-4369-9063-960988036DD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  <p:extLst>
      <p:ext uri="{BB962C8B-B14F-4D97-AF65-F5344CB8AC3E}">
        <p14:creationId xmlns:p14="http://schemas.microsoft.com/office/powerpoint/2010/main" val="161164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0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0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262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mailto:taobaoWebMater@taobao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00043"/>
            <a:ext cx="9144000" cy="121444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b="1" dirty="0">
                <a:latin typeface="Times New Roman" pitchFamily="18" charset="0"/>
              </a:rPr>
              <a:t>HTML</a:t>
            </a:r>
            <a:r>
              <a:rPr lang="zh-CN" altLang="en-US" sz="6600" b="1" dirty="0">
                <a:latin typeface="Times New Roman" pitchFamily="18" charset="0"/>
              </a:rPr>
              <a:t>的基本标签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0" y="5611688"/>
            <a:ext cx="9144000" cy="553616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www.kmdin.net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字体、字号相关标签</a:t>
            </a:r>
          </a:p>
        </p:txBody>
      </p:sp>
      <p:pic>
        <p:nvPicPr>
          <p:cNvPr id="579626" name="Picture 42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854075"/>
            <a:ext cx="1081088" cy="981075"/>
          </a:xfrm>
          <a:prstGeom prst="rect">
            <a:avLst/>
          </a:prstGeom>
          <a:noFill/>
        </p:spPr>
      </p:pic>
      <p:sp>
        <p:nvSpPr>
          <p:cNvPr id="579627" name="AutoShape 43"/>
          <p:cNvSpPr>
            <a:spLocks noChangeArrowheads="1"/>
          </p:cNvSpPr>
          <p:nvPr/>
        </p:nvSpPr>
        <p:spPr bwMode="auto">
          <a:xfrm>
            <a:off x="285720" y="1643050"/>
            <a:ext cx="8015287" cy="22814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......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          &lt;P&gt; 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&lt;FONT size="+2" color="red"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 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		</a:t>
            </a:r>
            <a:r>
              <a:rPr lang="zh-CN" altLang="en-US" sz="1600" dirty="0">
                <a:cs typeface="Courier New" pitchFamily="49" charset="0"/>
              </a:rPr>
              <a:t>手机充值、</a:t>
            </a:r>
            <a:r>
              <a:rPr lang="en-US" altLang="zh-CN" sz="1600" dirty="0">
                <a:cs typeface="Courier New" pitchFamily="49" charset="0"/>
              </a:rPr>
              <a:t>IP</a:t>
            </a:r>
            <a:r>
              <a:rPr lang="zh-CN" altLang="en-US" sz="1600" dirty="0">
                <a:cs typeface="Courier New" pitchFamily="49" charset="0"/>
              </a:rPr>
              <a:t>卡</a:t>
            </a:r>
            <a:r>
              <a:rPr lang="en-US" altLang="zh-CN" sz="1600" dirty="0">
                <a:cs typeface="Courier New" pitchFamily="49" charset="0"/>
              </a:rPr>
              <a:t>/</a:t>
            </a:r>
            <a:r>
              <a:rPr lang="zh-CN" altLang="en-US" sz="1600" dirty="0">
                <a:cs typeface="Courier New" pitchFamily="49" charset="0"/>
              </a:rPr>
              <a:t>电话卡</a:t>
            </a:r>
            <a:r>
              <a:rPr lang="zh-CN" altLang="en-US" sz="1600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&lt;/FONT&gt;&lt;BR /&gt;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		</a:t>
            </a:r>
            <a:r>
              <a:rPr lang="zh-CN" altLang="en-US" sz="1600" dirty="0"/>
              <a:t>移动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&amp;</a:t>
            </a:r>
            <a:r>
              <a:rPr lang="en-US" altLang="zh-CN" sz="1600" dirty="0" err="1">
                <a:ea typeface="宋体" pitchFamily="2" charset="-122"/>
                <a:cs typeface="Courier New" pitchFamily="49" charset="0"/>
              </a:rPr>
              <a:t>nbsp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;|&amp;</a:t>
            </a:r>
            <a:r>
              <a:rPr lang="en-US" altLang="zh-CN" sz="1600" dirty="0" err="1">
                <a:ea typeface="宋体" pitchFamily="2" charset="-122"/>
                <a:cs typeface="Courier New" pitchFamily="49" charset="0"/>
              </a:rPr>
              <a:t>nbsp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; 100 | &amp;</a:t>
            </a:r>
            <a:r>
              <a:rPr lang="en-US" altLang="zh-CN" sz="1600" dirty="0" err="1">
                <a:ea typeface="宋体" pitchFamily="2" charset="-122"/>
                <a:cs typeface="Courier New" pitchFamily="49" charset="0"/>
              </a:rPr>
              <a:t>nbsp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;</a:t>
            </a:r>
            <a:r>
              <a:rPr lang="zh-CN" altLang="en-US" sz="1600" dirty="0"/>
              <a:t>联通</a:t>
            </a:r>
            <a:r>
              <a:rPr lang="zh-CN" altLang="en-US" sz="1600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| &amp;nbsp;50&lt;/P&gt;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           Copyright 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&amp;copy;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 2007 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&amp;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quot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;</a:t>
            </a:r>
            <a:r>
              <a:rPr lang="zh-CN" altLang="en-US" sz="1600" dirty="0"/>
              <a:t>淘宝网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&amp;</a:t>
            </a:r>
            <a:r>
              <a:rPr lang="en-US" altLang="zh-CN" sz="1600" dirty="0" err="1">
                <a:ea typeface="宋体" pitchFamily="2" charset="-122"/>
                <a:cs typeface="Courier New" pitchFamily="49" charset="0"/>
              </a:rPr>
              <a:t>quot</a:t>
            </a: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; All rights.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宋体" pitchFamily="2" charset="-122"/>
                <a:cs typeface="Courier New" pitchFamily="49" charset="0"/>
              </a:rPr>
              <a:t>……</a:t>
            </a:r>
          </a:p>
        </p:txBody>
      </p:sp>
      <p:pic>
        <p:nvPicPr>
          <p:cNvPr id="579628" name="Picture 44" descr="Snap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8013" y="3857625"/>
            <a:ext cx="4176712" cy="2105025"/>
          </a:xfrm>
          <a:prstGeom prst="rect">
            <a:avLst/>
          </a:prstGeom>
          <a:noFill/>
        </p:spPr>
      </p:pic>
      <p:sp>
        <p:nvSpPr>
          <p:cNvPr id="579629" name="Rectangle 45"/>
          <p:cNvSpPr>
            <a:spLocks noChangeArrowheads="1"/>
          </p:cNvSpPr>
          <p:nvPr/>
        </p:nvSpPr>
        <p:spPr bwMode="auto">
          <a:xfrm>
            <a:off x="1857356" y="2285992"/>
            <a:ext cx="3600450" cy="25717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9630" name="Rectangle 46"/>
          <p:cNvSpPr>
            <a:spLocks noChangeArrowheads="1"/>
          </p:cNvSpPr>
          <p:nvPr/>
        </p:nvSpPr>
        <p:spPr bwMode="auto">
          <a:xfrm>
            <a:off x="3292475" y="4649788"/>
            <a:ext cx="2808288" cy="2571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9631" name="Rectangle 47"/>
          <p:cNvSpPr>
            <a:spLocks noChangeArrowheads="1"/>
          </p:cNvSpPr>
          <p:nvPr/>
        </p:nvSpPr>
        <p:spPr bwMode="auto">
          <a:xfrm>
            <a:off x="2214546" y="3000372"/>
            <a:ext cx="871537" cy="2682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9632" name="Rectangle 48"/>
          <p:cNvSpPr>
            <a:spLocks noChangeArrowheads="1"/>
          </p:cNvSpPr>
          <p:nvPr/>
        </p:nvSpPr>
        <p:spPr bwMode="auto">
          <a:xfrm>
            <a:off x="4151313" y="5299075"/>
            <a:ext cx="217487" cy="2682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9633" name="Rectangle 49"/>
          <p:cNvSpPr>
            <a:spLocks noChangeArrowheads="1"/>
          </p:cNvSpPr>
          <p:nvPr/>
        </p:nvSpPr>
        <p:spPr bwMode="auto">
          <a:xfrm>
            <a:off x="3643306" y="3000372"/>
            <a:ext cx="804862" cy="2984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9634" name="Rectangle 50"/>
          <p:cNvSpPr>
            <a:spLocks noChangeArrowheads="1"/>
          </p:cNvSpPr>
          <p:nvPr/>
        </p:nvSpPr>
        <p:spPr bwMode="auto">
          <a:xfrm>
            <a:off x="4727575" y="5299075"/>
            <a:ext cx="219075" cy="2238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9635" name="Freeform 51"/>
          <p:cNvSpPr>
            <a:spLocks/>
          </p:cNvSpPr>
          <p:nvPr/>
        </p:nvSpPr>
        <p:spPr bwMode="auto">
          <a:xfrm rot="2269265">
            <a:off x="2161166" y="3811314"/>
            <a:ext cx="2295007" cy="101888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79636" name="Freeform 52"/>
          <p:cNvSpPr>
            <a:spLocks/>
          </p:cNvSpPr>
          <p:nvPr/>
        </p:nvSpPr>
        <p:spPr bwMode="auto">
          <a:xfrm rot="2980529">
            <a:off x="3104123" y="3946869"/>
            <a:ext cx="2106306" cy="611963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79637" name="AutoShape 53"/>
          <p:cNvSpPr>
            <a:spLocks noChangeArrowheads="1"/>
          </p:cNvSpPr>
          <p:nvPr/>
        </p:nvSpPr>
        <p:spPr bwMode="auto">
          <a:xfrm rot="16200000">
            <a:off x="3947319" y="3579019"/>
            <a:ext cx="1714500" cy="433388"/>
          </a:xfrm>
          <a:prstGeom prst="leftArrow">
            <a:avLst>
              <a:gd name="adj1" fmla="val 50000"/>
              <a:gd name="adj2" fmla="val 98901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9638" name="AutoShape 54"/>
          <p:cNvSpPr>
            <a:spLocks noChangeArrowheads="1"/>
          </p:cNvSpPr>
          <p:nvPr/>
        </p:nvSpPr>
        <p:spPr bwMode="auto">
          <a:xfrm>
            <a:off x="5451475" y="3789363"/>
            <a:ext cx="1222375" cy="538162"/>
          </a:xfrm>
          <a:prstGeom prst="wedgeRoundRectCallout">
            <a:avLst>
              <a:gd name="adj1" fmla="val -68051"/>
              <a:gd name="adj2" fmla="val 181269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空格效果</a:t>
            </a: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28561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7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7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7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7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7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7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27" grpId="0" animBg="1"/>
      <p:bldP spid="579629" grpId="0" animBg="1"/>
      <p:bldP spid="579630" grpId="0" animBg="1"/>
      <p:bldP spid="579631" grpId="0" animBg="1"/>
      <p:bldP spid="579632" grpId="0" animBg="1"/>
      <p:bldP spid="579633" grpId="0" animBg="1"/>
      <p:bldP spid="579634" grpId="0" animBg="1"/>
      <p:bldP spid="579635" grpId="0" animBg="1"/>
      <p:bldP spid="579636" grpId="0" animBg="1"/>
      <p:bldP spid="579637" grpId="0" animBg="1"/>
      <p:bldP spid="5796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208962" cy="4670425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段落标签</a:t>
            </a:r>
            <a:r>
              <a:rPr lang="en-US" altLang="zh-CN" dirty="0"/>
              <a:t>&lt;P&gt;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段</a:t>
            </a:r>
            <a:r>
              <a:rPr lang="en-US" altLang="zh-CN" dirty="0"/>
              <a:t>(Paragraph) (</a:t>
            </a:r>
            <a:r>
              <a:rPr lang="zh-CN" altLang="en-US" dirty="0"/>
              <a:t>可以看作是空行</a:t>
            </a:r>
            <a:r>
              <a:rPr lang="en-US" altLang="zh-CN" dirty="0"/>
              <a:t>) &lt;p&gt; 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换行标签</a:t>
            </a:r>
            <a:r>
              <a:rPr lang="en-US" altLang="zh-CN" dirty="0"/>
              <a:t>&lt;BR&gt;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换行 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pPr marL="838200" lvl="1" indent="-381000">
              <a:buFontTx/>
              <a:buNone/>
            </a:pPr>
            <a:endParaRPr lang="en-US" altLang="zh-CN" dirty="0"/>
          </a:p>
          <a:p>
            <a:pPr marL="838200" lvl="1" indent="-381000">
              <a:buFontTx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552985" name="AutoShape 25"/>
          <p:cNvSpPr>
            <a:spLocks noChangeArrowheads="1"/>
          </p:cNvSpPr>
          <p:nvPr/>
        </p:nvSpPr>
        <p:spPr bwMode="auto">
          <a:xfrm>
            <a:off x="595313" y="2841625"/>
            <a:ext cx="8026400" cy="1927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…….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&lt;P align="center"&gt;</a:t>
            </a:r>
            <a:r>
              <a:rPr lang="zh-CN" altLang="en-US" sz="1800">
                <a:solidFill>
                  <a:srgbClr val="0000FF"/>
                </a:solidFill>
                <a:cs typeface="Courier New" pitchFamily="49" charset="0"/>
              </a:rPr>
              <a:t>淘宝集市欢迎您！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&lt;/P&gt;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   &lt;P align="left"&gt;</a:t>
            </a:r>
            <a:r>
              <a:rPr lang="zh-CN" altLang="en-US" sz="1800">
                <a:solidFill>
                  <a:srgbClr val="0000FF"/>
                </a:solidFill>
              </a:rPr>
              <a:t>淘宝网首届翠友会！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&lt;BR&gt;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    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    &lt;/P&gt;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marL="685800" indent="-685800"/>
            <a:r>
              <a:rPr lang="zh-CN" altLang="en-US" dirty="0"/>
              <a:t>行的控制相关标签</a:t>
            </a:r>
          </a:p>
        </p:txBody>
      </p:sp>
      <p:pic>
        <p:nvPicPr>
          <p:cNvPr id="552971" name="Picture 11" descr="Snap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3862388"/>
            <a:ext cx="3635375" cy="2997200"/>
          </a:xfrm>
          <a:prstGeom prst="rect">
            <a:avLst/>
          </a:prstGeom>
          <a:noFill/>
        </p:spPr>
      </p:pic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5657850" y="5343525"/>
            <a:ext cx="3090863" cy="317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>
              <a:buFontTx/>
              <a:buAutoNum type="arabicPeriod"/>
            </a:pPr>
            <a:endParaRPr lang="zh-CN" altLang="zh-CN"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2973" name="Rectangle 13"/>
          <p:cNvSpPr>
            <a:spLocks noChangeArrowheads="1"/>
          </p:cNvSpPr>
          <p:nvPr/>
        </p:nvSpPr>
        <p:spPr bwMode="auto">
          <a:xfrm>
            <a:off x="938213" y="3228975"/>
            <a:ext cx="4600575" cy="2778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>
              <a:buFontTx/>
              <a:buAutoNum type="arabicPeriod"/>
            </a:pPr>
            <a:endParaRPr lang="zh-CN" altLang="zh-CN"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2976" name="Rectangle 16"/>
          <p:cNvSpPr>
            <a:spLocks noChangeArrowheads="1"/>
          </p:cNvSpPr>
          <p:nvPr/>
        </p:nvSpPr>
        <p:spPr bwMode="auto">
          <a:xfrm>
            <a:off x="925513" y="3548063"/>
            <a:ext cx="4535487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>
              <a:buFontTx/>
              <a:buAutoNum type="arabicPeriod"/>
            </a:pPr>
            <a:endParaRPr lang="zh-CN" altLang="zh-CN">
              <a:solidFill>
                <a:srgbClr val="0000FF"/>
              </a:solidFill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2978" name="Rectangle 18"/>
          <p:cNvSpPr>
            <a:spLocks noChangeArrowheads="1"/>
          </p:cNvSpPr>
          <p:nvPr/>
        </p:nvSpPr>
        <p:spPr bwMode="auto">
          <a:xfrm>
            <a:off x="5659438" y="5791200"/>
            <a:ext cx="3097212" cy="1587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>
              <a:buFontTx/>
              <a:buAutoNum type="arabicPeriod"/>
            </a:pPr>
            <a:endParaRPr lang="zh-CN" altLang="zh-CN">
              <a:solidFill>
                <a:srgbClr val="0000FF"/>
              </a:solidFill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2983" name="AutoShape 23"/>
          <p:cNvSpPr>
            <a:spLocks noChangeArrowheads="1"/>
          </p:cNvSpPr>
          <p:nvPr/>
        </p:nvSpPr>
        <p:spPr bwMode="auto">
          <a:xfrm>
            <a:off x="7885113" y="4570413"/>
            <a:ext cx="1079500" cy="398462"/>
          </a:xfrm>
          <a:prstGeom prst="wedgeRoundRectCallout">
            <a:avLst>
              <a:gd name="adj1" fmla="val -57500"/>
              <a:gd name="adj2" fmla="val 1440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换段了</a:t>
            </a:r>
          </a:p>
        </p:txBody>
      </p:sp>
      <p:sp>
        <p:nvSpPr>
          <p:cNvPr id="552984" name="AutoShape 24"/>
          <p:cNvSpPr>
            <a:spLocks noChangeArrowheads="1"/>
          </p:cNvSpPr>
          <p:nvPr/>
        </p:nvSpPr>
        <p:spPr bwMode="auto">
          <a:xfrm>
            <a:off x="7667625" y="6021388"/>
            <a:ext cx="1079500" cy="398462"/>
          </a:xfrm>
          <a:prstGeom prst="wedgeRoundRectCallout">
            <a:avLst>
              <a:gd name="adj1" fmla="val -60736"/>
              <a:gd name="adj2" fmla="val -898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换行了</a:t>
            </a:r>
          </a:p>
        </p:txBody>
      </p:sp>
      <p:sp>
        <p:nvSpPr>
          <p:cNvPr id="552986" name="Freeform 26"/>
          <p:cNvSpPr>
            <a:spLocks/>
          </p:cNvSpPr>
          <p:nvPr/>
        </p:nvSpPr>
        <p:spPr bwMode="auto">
          <a:xfrm rot="2195349">
            <a:off x="2767013" y="4646613"/>
            <a:ext cx="3255962" cy="4857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52987" name="AutoShape 27"/>
          <p:cNvSpPr>
            <a:spLocks noChangeArrowheads="1"/>
          </p:cNvSpPr>
          <p:nvPr/>
        </p:nvSpPr>
        <p:spPr bwMode="auto">
          <a:xfrm rot="-1573794">
            <a:off x="6007100" y="3052763"/>
            <a:ext cx="647700" cy="2592387"/>
          </a:xfrm>
          <a:prstGeom prst="curvedLeftArrow">
            <a:avLst>
              <a:gd name="adj1" fmla="val 50346"/>
              <a:gd name="adj2" fmla="val 130395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52988" name="Picture 2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916113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3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5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5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5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5" grpId="0" animBg="1"/>
      <p:bldP spid="552972" grpId="0" animBg="1"/>
      <p:bldP spid="552973" grpId="0" animBg="1"/>
      <p:bldP spid="552976" grpId="0" animBg="1"/>
      <p:bldP spid="552978" grpId="0" animBg="1"/>
      <p:bldP spid="552983" grpId="0" animBg="1"/>
      <p:bldP spid="552984" grpId="0" animBg="1"/>
      <p:bldP spid="552986" grpId="0" animBg="1"/>
      <p:bldP spid="5529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图像标签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7559675" cy="4525963"/>
          </a:xfrm>
        </p:spPr>
        <p:txBody>
          <a:bodyPr/>
          <a:lstStyle/>
          <a:p>
            <a:pPr marL="533400" indent="-533400"/>
            <a:r>
              <a:rPr lang="zh-CN" altLang="en-US"/>
              <a:t>常见的图片格式介绍</a:t>
            </a:r>
          </a:p>
          <a:p>
            <a:pPr marL="1371600" lvl="2" indent="-457200">
              <a:buFontTx/>
              <a:buNone/>
            </a:pPr>
            <a:endParaRPr lang="zh-CN" altLang="en-US" sz="1600"/>
          </a:p>
          <a:p>
            <a:pPr marL="1371600" lvl="2" indent="-457200">
              <a:buFontTx/>
              <a:buNone/>
            </a:pPr>
            <a:endParaRPr lang="zh-CN" altLang="en-US" sz="1600"/>
          </a:p>
          <a:p>
            <a:pPr marL="1371600" lvl="2" indent="-457200">
              <a:buFontTx/>
              <a:buNone/>
            </a:pPr>
            <a:endParaRPr lang="zh-CN" altLang="en-US" sz="1600"/>
          </a:p>
          <a:p>
            <a:pPr marL="1371600" lvl="2" indent="-457200">
              <a:buFontTx/>
              <a:buNone/>
            </a:pPr>
            <a:endParaRPr lang="zh-CN" altLang="en-US" sz="1600"/>
          </a:p>
          <a:p>
            <a:pPr marL="1371600" lvl="2" indent="-457200">
              <a:buFontTx/>
              <a:buNone/>
            </a:pPr>
            <a:endParaRPr lang="en-US" altLang="zh-CN" sz="1600">
              <a:solidFill>
                <a:srgbClr val="FF0000"/>
              </a:solidFill>
            </a:endParaRPr>
          </a:p>
        </p:txBody>
      </p:sp>
      <p:graphicFrame>
        <p:nvGraphicFramePr>
          <p:cNvPr id="556234" name="Group 202"/>
          <p:cNvGraphicFramePr>
            <a:graphicFrameLocks noGrp="1"/>
          </p:cNvGraphicFramePr>
          <p:nvPr>
            <p:ph sz="half" idx="2"/>
          </p:nvPr>
        </p:nvGraphicFramePr>
        <p:xfrm>
          <a:off x="755650" y="1989138"/>
          <a:ext cx="7848600" cy="3731832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图像类型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优点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缺点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适用场合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制作工具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*.jpg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体积小，比较清晰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有损压缩 、画面失真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网页图片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Photoshop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*.gif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支持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Internet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标准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支持无损耗压缩和透明度，很流行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支持有限的透明度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效果不如别的图像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网页图片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Photoshop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*.swf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体积小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便于网络传输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制作麻烦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网页动画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Flash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*.bmp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支持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位颜色深度，兼容性好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不支持压缩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容量大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桌面墙纸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photoshop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0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图像标签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31913"/>
            <a:ext cx="8229600" cy="4972050"/>
          </a:xfrm>
        </p:spPr>
        <p:txBody>
          <a:bodyPr/>
          <a:lstStyle/>
          <a:p>
            <a:pPr marL="533400" indent="-533400"/>
            <a:r>
              <a:rPr lang="zh-CN" altLang="en-US">
                <a:solidFill>
                  <a:schemeClr val="tx2"/>
                </a:solidFill>
              </a:rPr>
              <a:t>图像的基本语法</a:t>
            </a:r>
          </a:p>
          <a:p>
            <a:pPr marL="838200" lvl="1" indent="-381000"/>
            <a:r>
              <a:rPr lang="en-US">
                <a:solidFill>
                  <a:schemeClr val="tx2"/>
                </a:solidFill>
              </a:rPr>
              <a:t>&lt;IMG </a:t>
            </a:r>
            <a:r>
              <a:rPr lang="en-US">
                <a:solidFill>
                  <a:srgbClr val="0000FF"/>
                </a:solidFill>
              </a:rPr>
              <a:t>src</a:t>
            </a:r>
            <a:r>
              <a:rPr lang="en-US">
                <a:solidFill>
                  <a:schemeClr val="tx2"/>
                </a:solidFill>
              </a:rPr>
              <a:t>="images/adv_2.jpg" </a:t>
            </a:r>
            <a:r>
              <a:rPr lang="en-US">
                <a:solidFill>
                  <a:srgbClr val="0000FF"/>
                </a:solidFill>
              </a:rPr>
              <a:t>width</a:t>
            </a:r>
            <a:r>
              <a:rPr lang="en-US">
                <a:solidFill>
                  <a:schemeClr val="tx2"/>
                </a:solidFill>
              </a:rPr>
              <a:t>="300“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height</a:t>
            </a:r>
            <a:r>
              <a:rPr lang="en-US">
                <a:solidFill>
                  <a:schemeClr val="tx2"/>
                </a:solidFill>
              </a:rPr>
              <a:t>="150“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alt</a:t>
            </a:r>
            <a:r>
              <a:rPr lang="en-US">
                <a:solidFill>
                  <a:schemeClr val="tx2"/>
                </a:solidFill>
              </a:rPr>
              <a:t>="明星演唱会开幕" &gt;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53992" name="AutoShape 8"/>
          <p:cNvSpPr>
            <a:spLocks noChangeArrowheads="1"/>
          </p:cNvSpPr>
          <p:nvPr/>
        </p:nvSpPr>
        <p:spPr bwMode="auto">
          <a:xfrm>
            <a:off x="320675" y="3173413"/>
            <a:ext cx="8566150" cy="1927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  <a:endParaRPr lang="en-US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&lt;IMG src="images/adv_2.jpg" </a:t>
            </a: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alt="</a:t>
            </a:r>
            <a:r>
              <a:rPr lang="en-US" sz="1800">
                <a:solidFill>
                  <a:srgbClr val="0000FF"/>
                </a:solidFill>
                <a:cs typeface="Courier New" pitchFamily="49" charset="0"/>
              </a:rPr>
              <a:t>明星演唱会开幕</a:t>
            </a: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 width="300"height="150"&gt;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  <a:endParaRPr lang="en-US" sz="18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553997" name="Picture 13" descr="Snap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0788" y="4164036"/>
            <a:ext cx="3889375" cy="2693988"/>
          </a:xfrm>
          <a:prstGeom prst="rect">
            <a:avLst/>
          </a:prstGeom>
          <a:noFill/>
        </p:spPr>
      </p:pic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4197364" y="3754438"/>
            <a:ext cx="2303462" cy="50323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5213350" y="5143512"/>
            <a:ext cx="1089025" cy="3587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002" name="AutoShape 18"/>
          <p:cNvSpPr>
            <a:spLocks noChangeArrowheads="1"/>
          </p:cNvSpPr>
          <p:nvPr/>
        </p:nvSpPr>
        <p:spPr bwMode="auto">
          <a:xfrm>
            <a:off x="2339975" y="5445125"/>
            <a:ext cx="2333625" cy="693738"/>
          </a:xfrm>
          <a:prstGeom prst="wedgeRoundRectCallout">
            <a:avLst>
              <a:gd name="adj1" fmla="val 75852"/>
              <a:gd name="adj2" fmla="val -46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鼠标移到图像上，出现的提示性文字</a:t>
            </a:r>
          </a:p>
        </p:txBody>
      </p:sp>
      <p:sp>
        <p:nvSpPr>
          <p:cNvPr id="554003" name="AutoShape 19"/>
          <p:cNvSpPr>
            <a:spLocks noChangeArrowheads="1"/>
          </p:cNvSpPr>
          <p:nvPr/>
        </p:nvSpPr>
        <p:spPr bwMode="auto">
          <a:xfrm>
            <a:off x="4643438" y="1214422"/>
            <a:ext cx="1079500" cy="693738"/>
          </a:xfrm>
          <a:prstGeom prst="wedgeRoundRectCallout">
            <a:avLst>
              <a:gd name="adj1" fmla="val -49264"/>
              <a:gd name="adj2" fmla="val 847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图像的位置</a:t>
            </a:r>
          </a:p>
        </p:txBody>
      </p:sp>
      <p:sp>
        <p:nvSpPr>
          <p:cNvPr id="554004" name="AutoShape 20"/>
          <p:cNvSpPr>
            <a:spLocks noChangeArrowheads="1"/>
          </p:cNvSpPr>
          <p:nvPr/>
        </p:nvSpPr>
        <p:spPr bwMode="auto">
          <a:xfrm>
            <a:off x="7143768" y="1142984"/>
            <a:ext cx="1079500" cy="693738"/>
          </a:xfrm>
          <a:prstGeom prst="wedgeRoundRectCallout">
            <a:avLst>
              <a:gd name="adj1" fmla="val -46472"/>
              <a:gd name="adj2" fmla="val 77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图像的宽度</a:t>
            </a:r>
          </a:p>
        </p:txBody>
      </p:sp>
      <p:sp>
        <p:nvSpPr>
          <p:cNvPr id="554005" name="AutoShape 21"/>
          <p:cNvSpPr>
            <a:spLocks noChangeArrowheads="1"/>
          </p:cNvSpPr>
          <p:nvPr/>
        </p:nvSpPr>
        <p:spPr bwMode="auto">
          <a:xfrm>
            <a:off x="2000232" y="2928934"/>
            <a:ext cx="1079500" cy="693738"/>
          </a:xfrm>
          <a:prstGeom prst="wedgeRoundRectCallout">
            <a:avLst>
              <a:gd name="adj1" fmla="val 46469"/>
              <a:gd name="adj2" fmla="val -834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图像的高度</a:t>
            </a:r>
          </a:p>
        </p:txBody>
      </p:sp>
      <p:sp>
        <p:nvSpPr>
          <p:cNvPr id="554006" name="AutoShape 22"/>
          <p:cNvSpPr>
            <a:spLocks noChangeArrowheads="1"/>
          </p:cNvSpPr>
          <p:nvPr/>
        </p:nvSpPr>
        <p:spPr bwMode="auto">
          <a:xfrm>
            <a:off x="5643570" y="2928934"/>
            <a:ext cx="2952750" cy="398462"/>
          </a:xfrm>
          <a:prstGeom prst="wedgeRoundRectCallout">
            <a:avLst>
              <a:gd name="adj1" fmla="val -50374"/>
              <a:gd name="adj2" fmla="val -1296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为图像添加的提示性文字</a:t>
            </a:r>
          </a:p>
        </p:txBody>
      </p:sp>
      <p:sp>
        <p:nvSpPr>
          <p:cNvPr id="554007" name="AutoShape 23"/>
          <p:cNvSpPr>
            <a:spLocks noChangeArrowheads="1"/>
          </p:cNvSpPr>
          <p:nvPr/>
        </p:nvSpPr>
        <p:spPr bwMode="auto">
          <a:xfrm rot="-2190391">
            <a:off x="5364163" y="4076700"/>
            <a:ext cx="323850" cy="1382713"/>
          </a:xfrm>
          <a:prstGeom prst="upDownArrow">
            <a:avLst>
              <a:gd name="adj1" fmla="val 50000"/>
              <a:gd name="adj2" fmla="val 85392"/>
            </a:avLst>
          </a:prstGeom>
          <a:gradFill rotWithShape="1">
            <a:gsLst>
              <a:gs pos="0">
                <a:srgbClr val="B563CF">
                  <a:gamma/>
                  <a:tint val="0"/>
                  <a:invGamma/>
                </a:srgbClr>
              </a:gs>
              <a:gs pos="100000">
                <a:srgbClr val="B563C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554009" name="Picture 25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8" y="2293938"/>
            <a:ext cx="1081087" cy="981075"/>
          </a:xfrm>
          <a:prstGeom prst="rect">
            <a:avLst/>
          </a:prstGeom>
          <a:noFill/>
        </p:spPr>
      </p:pic>
      <p:pic>
        <p:nvPicPr>
          <p:cNvPr id="554010" name="Picture 26" descr="语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620713"/>
            <a:ext cx="1081087" cy="979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07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8" grpId="0" animBg="1"/>
      <p:bldP spid="553999" grpId="0" animBg="1"/>
      <p:bldP spid="554002" grpId="0" animBg="1"/>
      <p:bldP spid="554003" grpId="0" animBg="1"/>
      <p:bldP spid="554004" grpId="0" animBg="1"/>
      <p:bldP spid="554005" grpId="0" animBg="1"/>
      <p:bldP spid="554006" grpId="0" animBg="1"/>
      <p:bldP spid="5540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图像标签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29600" cy="4670425"/>
          </a:xfrm>
        </p:spPr>
        <p:txBody>
          <a:bodyPr/>
          <a:lstStyle/>
          <a:p>
            <a:r>
              <a:rPr lang="zh-CN" altLang="en-US"/>
              <a:t>图像与文本的对齐方式</a:t>
            </a:r>
          </a:p>
          <a:p>
            <a:pPr lvl="1"/>
            <a:r>
              <a:rPr lang="en-US" altLang="zh-CN"/>
              <a:t>&lt;IMG </a:t>
            </a:r>
            <a:r>
              <a:rPr lang="en-US" altLang="zh-CN">
                <a:solidFill>
                  <a:srgbClr val="0000FF"/>
                </a:solidFill>
              </a:rPr>
              <a:t>align="middle"</a:t>
            </a:r>
            <a:r>
              <a:rPr lang="en-US" altLang="zh-CN"/>
              <a:t>&gt;</a:t>
            </a:r>
          </a:p>
        </p:txBody>
      </p:sp>
      <p:sp>
        <p:nvSpPr>
          <p:cNvPr id="555027" name="AutoShape 19"/>
          <p:cNvSpPr>
            <a:spLocks noChangeArrowheads="1"/>
          </p:cNvSpPr>
          <p:nvPr/>
        </p:nvSpPr>
        <p:spPr bwMode="auto">
          <a:xfrm>
            <a:off x="4929190" y="1857364"/>
            <a:ext cx="2160587" cy="990600"/>
          </a:xfrm>
          <a:prstGeom prst="wedgeRoundRectCallout">
            <a:avLst>
              <a:gd name="adj1" fmla="val -84384"/>
              <a:gd name="adj2" fmla="val -17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图像与文本居中对齐</a:t>
            </a:r>
            <a:r>
              <a:rPr lang="en-US" altLang="zh-CN" sz="1800"/>
              <a:t>,</a:t>
            </a:r>
            <a:r>
              <a:rPr lang="zh-CN" altLang="en-US" sz="1800"/>
              <a:t>还可以取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/>
              <a:t>top, bottom </a:t>
            </a:r>
            <a:r>
              <a:rPr lang="zh-CN" altLang="en-US" sz="1800"/>
              <a:t>值</a:t>
            </a:r>
          </a:p>
        </p:txBody>
      </p:sp>
      <p:sp>
        <p:nvSpPr>
          <p:cNvPr id="555039" name="AutoShape 31"/>
          <p:cNvSpPr>
            <a:spLocks noChangeArrowheads="1"/>
          </p:cNvSpPr>
          <p:nvPr/>
        </p:nvSpPr>
        <p:spPr bwMode="auto">
          <a:xfrm>
            <a:off x="534988" y="2976563"/>
            <a:ext cx="8589962" cy="2536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&lt;A href="star.html"&gt;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&lt;IMG  </a:t>
            </a: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align="middle"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 src="images/adv_2.jpg" width="180" height="95" border="0" /&gt;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&lt;/A&gt;</a:t>
            </a:r>
            <a:r>
              <a:rPr lang="en-US" sz="1800">
                <a:cs typeface="Courier New" pitchFamily="49" charset="0"/>
              </a:rPr>
              <a:t>请点击广告进入明星专区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  <a:endParaRPr lang="en-US" sz="18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555044" name="Picture 36" descr="Snap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1038" y="4333875"/>
            <a:ext cx="4176712" cy="2212975"/>
          </a:xfrm>
          <a:prstGeom prst="rect">
            <a:avLst/>
          </a:prstGeom>
          <a:noFill/>
        </p:spPr>
      </p:pic>
      <p:sp>
        <p:nvSpPr>
          <p:cNvPr id="555046" name="Rectangle 38"/>
          <p:cNvSpPr>
            <a:spLocks noChangeArrowheads="1"/>
          </p:cNvSpPr>
          <p:nvPr/>
        </p:nvSpPr>
        <p:spPr bwMode="auto">
          <a:xfrm>
            <a:off x="1630353" y="3975100"/>
            <a:ext cx="1655763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>
              <a:buFontTx/>
              <a:buNone/>
            </a:pPr>
            <a:endParaRPr lang="zh-CN" altLang="zh-CN">
              <a:solidFill>
                <a:srgbClr val="FF0000"/>
              </a:solidFill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5047" name="Rectangle 39"/>
          <p:cNvSpPr>
            <a:spLocks noChangeArrowheads="1"/>
          </p:cNvSpPr>
          <p:nvPr/>
        </p:nvSpPr>
        <p:spPr bwMode="auto">
          <a:xfrm>
            <a:off x="4635500" y="5214938"/>
            <a:ext cx="3600450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>
              <a:buFontTx/>
              <a:buNone/>
            </a:pPr>
            <a:endParaRPr lang="zh-CN" altLang="zh-CN">
              <a:solidFill>
                <a:srgbClr val="FF0000"/>
              </a:solidFill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5049" name="AutoShape 41"/>
          <p:cNvSpPr>
            <a:spLocks noChangeArrowheads="1"/>
          </p:cNvSpPr>
          <p:nvPr/>
        </p:nvSpPr>
        <p:spPr bwMode="auto">
          <a:xfrm>
            <a:off x="3779838" y="3141663"/>
            <a:ext cx="1655762" cy="693737"/>
          </a:xfrm>
          <a:prstGeom prst="wedgeRoundRectCallout">
            <a:avLst>
              <a:gd name="adj1" fmla="val -90458"/>
              <a:gd name="adj2" fmla="val 657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图像和文本居中对齐</a:t>
            </a:r>
          </a:p>
        </p:txBody>
      </p:sp>
      <p:sp>
        <p:nvSpPr>
          <p:cNvPr id="555051" name="AutoShape 43"/>
          <p:cNvSpPr>
            <a:spLocks noChangeArrowheads="1"/>
          </p:cNvSpPr>
          <p:nvPr/>
        </p:nvSpPr>
        <p:spPr bwMode="auto">
          <a:xfrm rot="7697849">
            <a:off x="3529807" y="3745706"/>
            <a:ext cx="323850" cy="2519363"/>
          </a:xfrm>
          <a:prstGeom prst="upDownArrow">
            <a:avLst>
              <a:gd name="adj1" fmla="val 50000"/>
              <a:gd name="adj2" fmla="val 155588"/>
            </a:avLst>
          </a:prstGeom>
          <a:gradFill rotWithShape="1">
            <a:gsLst>
              <a:gs pos="0">
                <a:srgbClr val="B563CF">
                  <a:gamma/>
                  <a:tint val="0"/>
                  <a:invGamma/>
                </a:srgbClr>
              </a:gs>
              <a:gs pos="100000">
                <a:srgbClr val="B563C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555053" name="Picture 45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060575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61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27" grpId="0" animBg="1"/>
      <p:bldP spid="555039" grpId="0" animBg="1"/>
      <p:bldP spid="555046" grpId="0" animBg="1"/>
      <p:bldP spid="555047" grpId="0" animBg="1"/>
      <p:bldP spid="555049" grpId="0" animBg="1"/>
      <p:bldP spid="5550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20038" cy="792163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/>
          </a:p>
        </p:txBody>
      </p:sp>
      <p:pic>
        <p:nvPicPr>
          <p:cNvPr id="55706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8313" y="2078038"/>
            <a:ext cx="3476625" cy="298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57069" name="AutoShape 13"/>
          <p:cNvSpPr>
            <a:spLocks noChangeArrowheads="1"/>
          </p:cNvSpPr>
          <p:nvPr/>
        </p:nvSpPr>
        <p:spPr bwMode="auto">
          <a:xfrm>
            <a:off x="2203450" y="2705100"/>
            <a:ext cx="1725613" cy="752475"/>
          </a:xfrm>
          <a:prstGeom prst="wedgeRoundRectCallout">
            <a:avLst>
              <a:gd name="adj1" fmla="val 78796"/>
              <a:gd name="adj2" fmla="val -453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字号大小为</a:t>
            </a:r>
            <a:r>
              <a:rPr lang="en-US" altLang="zh-CN" sz="1800"/>
              <a:t>3</a:t>
            </a:r>
          </a:p>
        </p:txBody>
      </p:sp>
      <p:sp>
        <p:nvSpPr>
          <p:cNvPr id="557074" name="AutoShape 18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979613" y="1235075"/>
            <a:ext cx="6121400" cy="649288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zh-CN" altLang="en-US"/>
              <a:t>编写如下图所示效果对应的</a:t>
            </a:r>
            <a:r>
              <a:rPr lang="en-US" altLang="zh-CN"/>
              <a:t>html</a:t>
            </a:r>
            <a:r>
              <a:rPr lang="zh-CN" altLang="en-US"/>
              <a:t>代码</a:t>
            </a:r>
          </a:p>
        </p:txBody>
      </p:sp>
      <p:pic>
        <p:nvPicPr>
          <p:cNvPr id="557075" name="Picture 19" descr="现场编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981075"/>
            <a:ext cx="865188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84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文字布局</a:t>
            </a:r>
          </a:p>
        </p:txBody>
      </p:sp>
      <p:sp>
        <p:nvSpPr>
          <p:cNvPr id="55910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11188" y="981075"/>
            <a:ext cx="3671887" cy="5145088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内容分隔</a:t>
            </a:r>
            <a:r>
              <a:rPr lang="en-US" altLang="zh-CN"/>
              <a:t>&lt;HR&gt;</a:t>
            </a:r>
            <a:r>
              <a:rPr lang="zh-CN" altLang="en-US"/>
              <a:t>标签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项目列表和编号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有序列表</a:t>
            </a:r>
            <a:r>
              <a:rPr lang="en-US" altLang="zh-CN"/>
              <a:t>&lt;OL&gt;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无序列表</a:t>
            </a:r>
            <a:r>
              <a:rPr lang="en-US" altLang="zh-CN"/>
              <a:t>&lt;UL&gt;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预格式文本</a:t>
            </a:r>
            <a:r>
              <a:rPr lang="en-US" altLang="zh-CN"/>
              <a:t>&lt;PRE&gt;</a:t>
            </a:r>
            <a:r>
              <a:rPr lang="zh-CN" altLang="en-US"/>
              <a:t>标签</a:t>
            </a:r>
          </a:p>
        </p:txBody>
      </p:sp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1484313"/>
            <a:ext cx="4554538" cy="4249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59109" name="AutoShape 5"/>
          <p:cNvSpPr>
            <a:spLocks noChangeArrowheads="1"/>
          </p:cNvSpPr>
          <p:nvPr/>
        </p:nvSpPr>
        <p:spPr bwMode="auto">
          <a:xfrm>
            <a:off x="5757863" y="1128713"/>
            <a:ext cx="1655762" cy="793750"/>
          </a:xfrm>
          <a:prstGeom prst="wedgeRoundRectCallout">
            <a:avLst>
              <a:gd name="adj1" fmla="val -69176"/>
              <a:gd name="adj2" fmla="val 11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水平分隔线</a:t>
            </a:r>
            <a:r>
              <a:rPr lang="en-US" altLang="zh-CN" sz="1800"/>
              <a:t>&lt;HR&gt;</a:t>
            </a:r>
          </a:p>
        </p:txBody>
      </p:sp>
      <p:sp>
        <p:nvSpPr>
          <p:cNvPr id="559110" name="AutoShape 6"/>
          <p:cNvSpPr>
            <a:spLocks/>
          </p:cNvSpPr>
          <p:nvPr/>
        </p:nvSpPr>
        <p:spPr bwMode="auto">
          <a:xfrm>
            <a:off x="4500563" y="2884488"/>
            <a:ext cx="71437" cy="544512"/>
          </a:xfrm>
          <a:prstGeom prst="leftBrace">
            <a:avLst>
              <a:gd name="adj1" fmla="val 6351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1" name="AutoShape 7"/>
          <p:cNvSpPr>
            <a:spLocks noChangeArrowheads="1"/>
          </p:cNvSpPr>
          <p:nvPr/>
        </p:nvSpPr>
        <p:spPr bwMode="auto">
          <a:xfrm>
            <a:off x="2627313" y="3644900"/>
            <a:ext cx="1655762" cy="455613"/>
          </a:xfrm>
          <a:prstGeom prst="wedgeRoundRectCallout">
            <a:avLst>
              <a:gd name="adj1" fmla="val 62847"/>
              <a:gd name="adj2" fmla="val -1517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有序列表</a:t>
            </a:r>
          </a:p>
        </p:txBody>
      </p:sp>
      <p:sp>
        <p:nvSpPr>
          <p:cNvPr id="559114" name="AutoShape 10"/>
          <p:cNvSpPr>
            <a:spLocks/>
          </p:cNvSpPr>
          <p:nvPr/>
        </p:nvSpPr>
        <p:spPr bwMode="auto">
          <a:xfrm>
            <a:off x="4548188" y="3789363"/>
            <a:ext cx="71437" cy="576262"/>
          </a:xfrm>
          <a:prstGeom prst="leftBrace">
            <a:avLst>
              <a:gd name="adj1" fmla="val 6722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5" name="AutoShape 11"/>
          <p:cNvSpPr>
            <a:spLocks noChangeArrowheads="1"/>
          </p:cNvSpPr>
          <p:nvPr/>
        </p:nvSpPr>
        <p:spPr bwMode="auto">
          <a:xfrm>
            <a:off x="2624138" y="4597400"/>
            <a:ext cx="1655762" cy="455613"/>
          </a:xfrm>
          <a:prstGeom prst="wedgeRoundRectCallout">
            <a:avLst>
              <a:gd name="adj1" fmla="val 66009"/>
              <a:gd name="adj2" fmla="val -1632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无序列表</a:t>
            </a:r>
          </a:p>
        </p:txBody>
      </p:sp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4468813" y="4437063"/>
            <a:ext cx="4248150" cy="1079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7" name="AutoShape 13"/>
          <p:cNvSpPr>
            <a:spLocks noChangeArrowheads="1"/>
          </p:cNvSpPr>
          <p:nvPr/>
        </p:nvSpPr>
        <p:spPr bwMode="auto">
          <a:xfrm>
            <a:off x="2555875" y="5516563"/>
            <a:ext cx="1655763" cy="793750"/>
          </a:xfrm>
          <a:prstGeom prst="wedgeRoundRectCallout">
            <a:avLst>
              <a:gd name="adj1" fmla="val 65051"/>
              <a:gd name="adj2" fmla="val -1118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用了预先定义好的格式</a:t>
            </a:r>
          </a:p>
        </p:txBody>
      </p:sp>
    </p:spTree>
    <p:extLst>
      <p:ext uri="{BB962C8B-B14F-4D97-AF65-F5344CB8AC3E}">
        <p14:creationId xmlns:p14="http://schemas.microsoft.com/office/powerpoint/2010/main" val="11499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5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9" grpId="0" animBg="1"/>
      <p:bldP spid="559110" grpId="0" animBg="1"/>
      <p:bldP spid="559111" grpId="0" animBg="1"/>
      <p:bldP spid="559114" grpId="0" animBg="1"/>
      <p:bldP spid="559115" grpId="0" animBg="1"/>
      <p:bldP spid="559116" grpId="0" animBg="1"/>
      <p:bldP spid="5591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zh-CN" altLang="en-US"/>
              <a:t>如何使用内容分隔</a:t>
            </a:r>
            <a:r>
              <a:rPr lang="en-US" altLang="zh-CN"/>
              <a:t>&lt;HR&gt;</a:t>
            </a:r>
            <a:r>
              <a:rPr lang="zh-CN" altLang="en-US"/>
              <a:t>标签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8050212" cy="4525962"/>
          </a:xfrm>
          <a:solidFill>
            <a:schemeClr val="bg1"/>
          </a:solidFill>
          <a:ln/>
        </p:spPr>
        <p:txBody>
          <a:bodyPr/>
          <a:lstStyle/>
          <a:p>
            <a:r>
              <a:rPr lang="en-US" altLang="zh-CN"/>
              <a:t>&lt;HR </a:t>
            </a:r>
            <a:r>
              <a:rPr lang="en-US" altLang="zh-CN">
                <a:solidFill>
                  <a:srgbClr val="0000FF"/>
                </a:solidFill>
              </a:rPr>
              <a:t>size=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 altLang="zh-CN">
                <a:solidFill>
                  <a:srgbClr val="0000FF"/>
                </a:solidFill>
              </a:rPr>
              <a:t> color=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 altLang="zh-CN">
                <a:solidFill>
                  <a:srgbClr val="0000FF"/>
                </a:solidFill>
              </a:rPr>
              <a:t>red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 altLang="zh-CN"/>
              <a:t> width=</a:t>
            </a:r>
            <a:r>
              <a:rPr lang="en-US"/>
              <a:t>"</a:t>
            </a:r>
            <a:r>
              <a:rPr lang="en-US" altLang="zh-CN"/>
              <a:t>300</a:t>
            </a:r>
            <a:r>
              <a:rPr lang="en-US"/>
              <a:t>"</a:t>
            </a:r>
            <a:r>
              <a:rPr lang="en-US" altLang="zh-CN"/>
              <a:t>&gt;</a:t>
            </a:r>
          </a:p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01688" y="3062288"/>
            <a:ext cx="8091487" cy="2232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  <a:endParaRPr lang="en-US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&lt;HR </a:t>
            </a: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size="5" color="red" width="300"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&lt;HR size="10" color="black" width="200"&gt;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&lt;HR size="5"  color="#0000FF" width="50%"&gt;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  <a:endParaRPr lang="en-US" sz="180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60141" name="AutoShape 13"/>
          <p:cNvSpPr>
            <a:spLocks noChangeArrowheads="1"/>
          </p:cNvSpPr>
          <p:nvPr/>
        </p:nvSpPr>
        <p:spPr bwMode="auto">
          <a:xfrm>
            <a:off x="2384425" y="935038"/>
            <a:ext cx="1466850" cy="534987"/>
          </a:xfrm>
          <a:prstGeom prst="wedgeRoundRectCallout">
            <a:avLst>
              <a:gd name="adj1" fmla="val -41884"/>
              <a:gd name="adj2" fmla="val 111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线的厚度值</a:t>
            </a:r>
          </a:p>
        </p:txBody>
      </p:sp>
      <p:sp>
        <p:nvSpPr>
          <p:cNvPr id="560142" name="AutoShape 14"/>
          <p:cNvSpPr>
            <a:spLocks noChangeArrowheads="1"/>
          </p:cNvSpPr>
          <p:nvPr/>
        </p:nvSpPr>
        <p:spPr bwMode="auto">
          <a:xfrm>
            <a:off x="6011863" y="950913"/>
            <a:ext cx="1217612" cy="534987"/>
          </a:xfrm>
          <a:prstGeom prst="wedgeRoundRectCallout">
            <a:avLst>
              <a:gd name="adj1" fmla="val -52218"/>
              <a:gd name="adj2" fmla="val 992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线的宽度</a:t>
            </a:r>
          </a:p>
        </p:txBody>
      </p:sp>
      <p:pic>
        <p:nvPicPr>
          <p:cNvPr id="56014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2622550"/>
            <a:ext cx="2844800" cy="2463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60147" name="AutoShape 19"/>
          <p:cNvSpPr>
            <a:spLocks noChangeArrowheads="1"/>
          </p:cNvSpPr>
          <p:nvPr/>
        </p:nvSpPr>
        <p:spPr bwMode="gray">
          <a:xfrm>
            <a:off x="819150" y="5648325"/>
            <a:ext cx="7993063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>
                <a:cs typeface="Courier New" pitchFamily="49" charset="0"/>
              </a:rPr>
              <a:t>&lt;HR&gt;</a:t>
            </a:r>
            <a:r>
              <a:rPr lang="en-US" altLang="zh-CN" sz="2000">
                <a:cs typeface="Courier New" pitchFamily="49" charset="0"/>
              </a:rPr>
              <a:t> </a:t>
            </a:r>
            <a:r>
              <a:rPr lang="zh-CN" altLang="en-US" sz="2000">
                <a:cs typeface="Courier New" pitchFamily="49" charset="0"/>
              </a:rPr>
              <a:t>标签用于在页面上绘制水平线 </a:t>
            </a:r>
            <a:endParaRPr lang="en-US" sz="2000">
              <a:cs typeface="Courier New" pitchFamily="49" charset="0"/>
            </a:endParaRPr>
          </a:p>
        </p:txBody>
      </p:sp>
      <p:sp>
        <p:nvSpPr>
          <p:cNvPr id="560148" name="AutoShape 20"/>
          <p:cNvSpPr>
            <a:spLocks noChangeArrowheads="1"/>
          </p:cNvSpPr>
          <p:nvPr/>
        </p:nvSpPr>
        <p:spPr bwMode="auto">
          <a:xfrm>
            <a:off x="4130675" y="950913"/>
            <a:ext cx="1304925" cy="534987"/>
          </a:xfrm>
          <a:prstGeom prst="wedgeRoundRectCallout">
            <a:avLst>
              <a:gd name="adj1" fmla="val -44769"/>
              <a:gd name="adj2" fmla="val 98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线的颜色</a:t>
            </a:r>
          </a:p>
        </p:txBody>
      </p:sp>
      <p:pic>
        <p:nvPicPr>
          <p:cNvPr id="560150" name="Picture 2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788" y="2076450"/>
            <a:ext cx="1081087" cy="981075"/>
          </a:xfrm>
          <a:prstGeom prst="rect">
            <a:avLst/>
          </a:prstGeom>
          <a:noFill/>
        </p:spPr>
      </p:pic>
      <p:pic>
        <p:nvPicPr>
          <p:cNvPr id="560151" name="Picture 23" descr="语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822325"/>
            <a:ext cx="1081087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119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allAtOnce"/>
      <p:bldP spid="560135" grpId="0" animBg="1"/>
      <p:bldP spid="560141" grpId="0" animBg="1"/>
      <p:bldP spid="560142" grpId="0" animBg="1"/>
      <p:bldP spid="560147" grpId="0" animBg="1"/>
      <p:bldP spid="560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如何使用列表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95338" y="1651000"/>
            <a:ext cx="7920037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无序列表语法</a:t>
            </a:r>
          </a:p>
          <a:p>
            <a:pPr lvl="1"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&lt;UL&gt;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	&lt;LI&gt;</a:t>
            </a:r>
            <a:r>
              <a:rPr lang="zh-CN" altLang="en-US">
                <a:solidFill>
                  <a:srgbClr val="0000FF"/>
                </a:solidFill>
              </a:rPr>
              <a:t>列表项内容 </a:t>
            </a:r>
            <a:r>
              <a:rPr lang="en-US" altLang="zh-CN">
                <a:solidFill>
                  <a:srgbClr val="0000FF"/>
                </a:solidFill>
              </a:rPr>
              <a:t>&lt;/LI&gt;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	……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&lt;/UL&gt;</a:t>
            </a:r>
          </a:p>
          <a:p>
            <a:r>
              <a:rPr lang="zh-CN" altLang="en-US"/>
              <a:t>有序列表语法</a:t>
            </a:r>
          </a:p>
          <a:p>
            <a:pPr lvl="1">
              <a:buFontTx/>
              <a:buNone/>
            </a:pPr>
            <a:r>
              <a:rPr lang="zh-CN" altLang="en-US" sz="18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&lt;OL &gt;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&lt;LI&gt;</a:t>
            </a:r>
            <a:r>
              <a:rPr lang="zh-CN" altLang="en-US">
                <a:solidFill>
                  <a:srgbClr val="0000FF"/>
                </a:solidFill>
              </a:rPr>
              <a:t>列表项内容 </a:t>
            </a:r>
            <a:r>
              <a:rPr lang="en-US" altLang="zh-CN">
                <a:solidFill>
                  <a:srgbClr val="0000FF"/>
                </a:solidFill>
              </a:rPr>
              <a:t>&lt;/LI&gt;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	……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&lt;/OL&gt;</a:t>
            </a:r>
          </a:p>
          <a:p>
            <a:pPr lvl="1"/>
            <a:endParaRPr lang="en-US" altLang="zh-CN">
              <a:solidFill>
                <a:srgbClr val="0000FF"/>
              </a:solidFill>
            </a:endParaRPr>
          </a:p>
        </p:txBody>
      </p:sp>
      <p:pic>
        <p:nvPicPr>
          <p:cNvPr id="561200" name="Picture 4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790575"/>
            <a:ext cx="1081088" cy="981075"/>
          </a:xfrm>
          <a:prstGeom prst="rect">
            <a:avLst/>
          </a:prstGeom>
          <a:noFill/>
        </p:spPr>
      </p:pic>
      <p:sp>
        <p:nvSpPr>
          <p:cNvPr id="561220" name="AutoShape 68"/>
          <p:cNvSpPr>
            <a:spLocks noChangeArrowheads="1"/>
          </p:cNvSpPr>
          <p:nvPr/>
        </p:nvSpPr>
        <p:spPr bwMode="auto">
          <a:xfrm>
            <a:off x="501650" y="1749425"/>
            <a:ext cx="8450263" cy="4057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&lt;H4&gt;</a:t>
            </a:r>
            <a:r>
              <a:rPr lang="en-US" sz="1800">
                <a:cs typeface="Courier New" pitchFamily="49" charset="0"/>
              </a:rPr>
              <a:t>注册步骤：&lt;/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H4&gt;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 &lt;OL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type="1" 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 &lt;LI&gt;</a:t>
            </a:r>
            <a:r>
              <a:rPr lang="en-US" sz="1800"/>
              <a:t>填写信息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 &lt;LI&gt;</a:t>
            </a:r>
            <a:r>
              <a:rPr lang="en-US" sz="1800"/>
              <a:t>收电子邮件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 &lt;LI&gt;</a:t>
            </a:r>
            <a:r>
              <a:rPr lang="en-US" sz="1800"/>
              <a:t>注册成功 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 &lt;/OL&gt;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</a:t>
            </a:r>
            <a:r>
              <a:rPr lang="en-US" sz="1800"/>
              <a:t>新人上路指南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</a:t>
            </a: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&lt;UL type="circle"&gt;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 &lt;LI&gt;</a:t>
            </a:r>
            <a:r>
              <a:rPr lang="en-US" sz="1800"/>
              <a:t>如何激活会员名？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 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 &lt;LI&gt;</a:t>
            </a:r>
            <a:r>
              <a:rPr lang="en-US" sz="1800"/>
              <a:t>如何注册淘宝会员？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 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 &lt;LI&gt;</a:t>
            </a:r>
            <a:r>
              <a:rPr lang="en-US" sz="1800"/>
              <a:t>注册时密码设置有什么要求</a:t>
            </a:r>
            <a:r>
              <a:rPr lang="zh-CN" altLang="en-US" sz="1800"/>
              <a:t>？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 &lt;LI&gt;</a:t>
            </a:r>
            <a:r>
              <a:rPr lang="en-US" sz="1800"/>
              <a:t>支付宝认证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 &lt;/UL&gt;</a:t>
            </a:r>
          </a:p>
        </p:txBody>
      </p:sp>
      <p:pic>
        <p:nvPicPr>
          <p:cNvPr id="561221" name="Picture 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1628775"/>
            <a:ext cx="3744912" cy="433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61222" name="Rectangle 70"/>
          <p:cNvSpPr>
            <a:spLocks noChangeArrowheads="1"/>
          </p:cNvSpPr>
          <p:nvPr/>
        </p:nvSpPr>
        <p:spPr bwMode="auto">
          <a:xfrm>
            <a:off x="800100" y="2300288"/>
            <a:ext cx="2592388" cy="13144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61223" name="Rectangle 71"/>
          <p:cNvSpPr>
            <a:spLocks noChangeArrowheads="1"/>
          </p:cNvSpPr>
          <p:nvPr/>
        </p:nvSpPr>
        <p:spPr bwMode="auto">
          <a:xfrm>
            <a:off x="5408613" y="2879725"/>
            <a:ext cx="1512887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61224" name="Rectangle 72"/>
          <p:cNvSpPr>
            <a:spLocks noChangeArrowheads="1"/>
          </p:cNvSpPr>
          <p:nvPr/>
        </p:nvSpPr>
        <p:spPr bwMode="auto">
          <a:xfrm>
            <a:off x="784225" y="3944938"/>
            <a:ext cx="4248150" cy="15843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61225" name="Rectangle 73"/>
          <p:cNvSpPr>
            <a:spLocks noChangeArrowheads="1"/>
          </p:cNvSpPr>
          <p:nvPr/>
        </p:nvSpPr>
        <p:spPr bwMode="auto">
          <a:xfrm>
            <a:off x="5508625" y="4449763"/>
            <a:ext cx="2952750" cy="1152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61227" name="Freeform 75"/>
          <p:cNvSpPr>
            <a:spLocks/>
          </p:cNvSpPr>
          <p:nvPr/>
        </p:nvSpPr>
        <p:spPr bwMode="auto">
          <a:xfrm rot="-946576">
            <a:off x="4416425" y="5373688"/>
            <a:ext cx="1368425" cy="5492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1228" name="Freeform 76"/>
          <p:cNvSpPr>
            <a:spLocks/>
          </p:cNvSpPr>
          <p:nvPr/>
        </p:nvSpPr>
        <p:spPr bwMode="auto">
          <a:xfrm rot="491150">
            <a:off x="3348038" y="2852738"/>
            <a:ext cx="2089150" cy="68103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1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6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6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 animBg="1"/>
      <p:bldP spid="561220" grpId="0" animBg="1"/>
      <p:bldP spid="561222" grpId="0" animBg="1"/>
      <p:bldP spid="561223" grpId="0" animBg="1"/>
      <p:bldP spid="561224" grpId="0" animBg="1"/>
      <p:bldP spid="561225" grpId="0" animBg="1"/>
      <p:bldP spid="561227" grpId="0" animBg="1"/>
      <p:bldP spid="5612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-323850" y="0"/>
            <a:ext cx="8229600" cy="792163"/>
          </a:xfrm>
        </p:spPr>
        <p:txBody>
          <a:bodyPr/>
          <a:lstStyle/>
          <a:p>
            <a:r>
              <a:rPr lang="zh-CN" altLang="en-US"/>
              <a:t>预格式文本</a:t>
            </a:r>
            <a:r>
              <a:rPr lang="en-US" altLang="zh-CN"/>
              <a:t>&lt;PRE&gt;</a:t>
            </a:r>
            <a:r>
              <a:rPr lang="zh-CN" altLang="en-US"/>
              <a:t>标签</a:t>
            </a:r>
          </a:p>
        </p:txBody>
      </p:sp>
      <p:pic>
        <p:nvPicPr>
          <p:cNvPr id="5826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55838" y="2103438"/>
            <a:ext cx="4533900" cy="2266950"/>
          </a:xfrm>
          <a:noFill/>
          <a:ln/>
        </p:spPr>
      </p:pic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1258888" y="1163638"/>
            <a:ext cx="6985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zh-CN" sz="2400"/>
              <a:t>          </a:t>
            </a:r>
            <a:r>
              <a:rPr lang="zh-CN" altLang="en-US" sz="2400"/>
              <a:t>如何实现如下图所示的页面中的文字效果？</a:t>
            </a:r>
          </a:p>
        </p:txBody>
      </p:sp>
      <p:sp>
        <p:nvSpPr>
          <p:cNvPr id="582665" name="AutoShape 9"/>
          <p:cNvSpPr>
            <a:spLocks noChangeArrowheads="1"/>
          </p:cNvSpPr>
          <p:nvPr/>
        </p:nvSpPr>
        <p:spPr bwMode="gray">
          <a:xfrm>
            <a:off x="1619250" y="4868863"/>
            <a:ext cx="6265863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zh-CN" altLang="en-US" sz="1800">
                <a:cs typeface="Courier New" pitchFamily="49" charset="0"/>
              </a:rPr>
              <a:t>使用</a:t>
            </a:r>
            <a:r>
              <a:rPr lang="en-US" sz="1800">
                <a:cs typeface="Courier New" pitchFamily="49" charset="0"/>
              </a:rPr>
              <a:t>&lt;PRE&gt;</a:t>
            </a:r>
            <a:r>
              <a:rPr lang="en-US" altLang="zh-CN" sz="1800">
                <a:cs typeface="Courier New" pitchFamily="49" charset="0"/>
              </a:rPr>
              <a:t> </a:t>
            </a:r>
            <a:r>
              <a:rPr lang="zh-CN" altLang="en-US" sz="1800">
                <a:cs typeface="Courier New" pitchFamily="49" charset="0"/>
              </a:rPr>
              <a:t>标签可以实现</a:t>
            </a:r>
          </a:p>
        </p:txBody>
      </p:sp>
      <p:sp>
        <p:nvSpPr>
          <p:cNvPr id="582666" name="Rectangle 10"/>
          <p:cNvSpPr>
            <a:spLocks noChangeArrowheads="1"/>
          </p:cNvSpPr>
          <p:nvPr/>
        </p:nvSpPr>
        <p:spPr bwMode="auto">
          <a:xfrm>
            <a:off x="4084638" y="2636838"/>
            <a:ext cx="2449512" cy="12954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2669" name="Picture 13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879475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05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/>
      <p:bldP spid="582665" grpId="0" animBg="1"/>
      <p:bldP spid="5826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的基本结构创建网页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会使用文本相关标签实现文字修饰和布局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会使用图像相关标签实现图文并茂的页面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会使用超链接相关标签实现页面间的跳转</a:t>
            </a:r>
            <a:endParaRPr lang="en-US" altLang="zh-CN" sz="2800" dirty="0" smtClean="0"/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74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803" y="0"/>
            <a:ext cx="8229601" cy="792163"/>
          </a:xfrm>
        </p:spPr>
        <p:txBody>
          <a:bodyPr/>
          <a:lstStyle/>
          <a:p>
            <a:r>
              <a:rPr lang="zh-CN" altLang="en-US" dirty="0"/>
              <a:t>如何使用预格式文本</a:t>
            </a:r>
            <a:r>
              <a:rPr lang="en-US" altLang="zh-CN" dirty="0"/>
              <a:t>&lt;PRE&gt;</a:t>
            </a:r>
            <a:r>
              <a:rPr lang="zh-CN" altLang="en-US" dirty="0"/>
              <a:t>标签</a:t>
            </a:r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306388" y="1703388"/>
            <a:ext cx="8470900" cy="3642122"/>
          </a:xfrm>
          <a:prstGeom prst="roundRect">
            <a:avLst>
              <a:gd name="adj" fmla="val 5602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ea typeface="宋体" pitchFamily="2" charset="-122"/>
                <a:cs typeface="Courier New" pitchFamily="49" charset="0"/>
              </a:rPr>
              <a:t>&lt;PRE&gt;</a:t>
            </a:r>
            <a:endParaRPr lang="en-US" altLang="zh-CN" sz="160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ea typeface="宋体" pitchFamily="2" charset="-122"/>
                <a:cs typeface="Courier New" pitchFamily="49" charset="0"/>
              </a:rPr>
              <a:t>&lt;IMG </a:t>
            </a:r>
            <a:r>
              <a:rPr lang="en-US" sz="1600" dirty="0" err="1">
                <a:ea typeface="宋体" pitchFamily="2" charset="-122"/>
                <a:cs typeface="Courier New" pitchFamily="49" charset="0"/>
              </a:rPr>
              <a:t>src</a:t>
            </a:r>
            <a:r>
              <a:rPr lang="en-US" sz="1600" dirty="0">
                <a:ea typeface="宋体" pitchFamily="2" charset="-122"/>
                <a:cs typeface="Courier New" pitchFamily="49" charset="0"/>
              </a:rPr>
              <a:t>="images/QQ.JPG" width="159" height="133" align="LEFT"&gt;</a:t>
            </a:r>
            <a:endParaRPr lang="en-US" altLang="zh-CN" sz="160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60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60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ea typeface="宋体" pitchFamily="2" charset="-122"/>
                <a:cs typeface="Courier New" pitchFamily="49" charset="0"/>
              </a:rPr>
              <a:t>       </a:t>
            </a:r>
            <a:r>
              <a:rPr lang="en-US" sz="1600" dirty="0" err="1">
                <a:cs typeface="Courier New" pitchFamily="49" charset="0"/>
              </a:rPr>
              <a:t>腾讯-QQ币</a:t>
            </a:r>
            <a:r>
              <a:rPr lang="en-US" sz="1600" dirty="0">
                <a:cs typeface="Courier New" pitchFamily="49" charset="0"/>
              </a:rPr>
              <a:t>/QQ幻想-30元卡</a:t>
            </a:r>
            <a:r>
              <a:rPr lang="en-US" sz="1600" dirty="0">
                <a:ea typeface="宋体" pitchFamily="2" charset="-122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一 口 价：26.45元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运　</a:t>
            </a:r>
            <a:r>
              <a:rPr lang="en-US" sz="1600" dirty="0" err="1"/>
              <a:t>费：卖家承担运费</a:t>
            </a:r>
            <a:r>
              <a:rPr lang="en-US" sz="1600" dirty="0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剩余时间：5天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</a:t>
            </a:r>
            <a:r>
              <a:rPr lang="en-US" sz="1600" dirty="0" err="1"/>
              <a:t>宝贝类型</a:t>
            </a:r>
            <a:r>
              <a:rPr lang="en-US" sz="1600" dirty="0"/>
              <a:t>： </a:t>
            </a:r>
            <a:r>
              <a:rPr lang="en-US" sz="1600" dirty="0" err="1"/>
              <a:t>全新</a:t>
            </a:r>
            <a:r>
              <a:rPr lang="en-US" sz="16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ea typeface="宋体" pitchFamily="2" charset="-122"/>
                <a:cs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ea typeface="宋体" pitchFamily="2" charset="-122"/>
                <a:cs typeface="Courier New" pitchFamily="49" charset="0"/>
              </a:rPr>
              <a:t>        </a:t>
            </a:r>
            <a:r>
              <a:rPr lang="en-US" sz="1600" dirty="0"/>
              <a:t>卖主声明：货到付款，可试用10天！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ea typeface="宋体" pitchFamily="2" charset="-122"/>
                <a:cs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ea typeface="宋体" pitchFamily="2" charset="-122"/>
                <a:cs typeface="Courier New" pitchFamily="49" charset="0"/>
              </a:rPr>
              <a:t>&lt;/PRE&gt;</a:t>
            </a:r>
          </a:p>
        </p:txBody>
      </p:sp>
      <p:pic>
        <p:nvPicPr>
          <p:cNvPr id="56321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459038"/>
            <a:ext cx="4533900" cy="226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8596" y="2357430"/>
            <a:ext cx="3960813" cy="2881313"/>
            <a:chOff x="748" y="1616"/>
            <a:chExt cx="2495" cy="1815"/>
          </a:xfrm>
        </p:grpSpPr>
        <p:sp>
          <p:nvSpPr>
            <p:cNvPr id="563214" name="Line 14"/>
            <p:cNvSpPr>
              <a:spLocks noChangeShapeType="1"/>
            </p:cNvSpPr>
            <p:nvPr/>
          </p:nvSpPr>
          <p:spPr bwMode="auto">
            <a:xfrm>
              <a:off x="748" y="1616"/>
              <a:ext cx="195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15" name="Line 15"/>
            <p:cNvSpPr>
              <a:spLocks noChangeShapeType="1"/>
            </p:cNvSpPr>
            <p:nvPr/>
          </p:nvSpPr>
          <p:spPr bwMode="auto">
            <a:xfrm>
              <a:off x="748" y="1617"/>
              <a:ext cx="0" cy="18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16" name="Line 16"/>
            <p:cNvSpPr>
              <a:spLocks noChangeShapeType="1"/>
            </p:cNvSpPr>
            <p:nvPr/>
          </p:nvSpPr>
          <p:spPr bwMode="auto">
            <a:xfrm>
              <a:off x="748" y="3430"/>
              <a:ext cx="24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17" name="Line 17"/>
            <p:cNvSpPr>
              <a:spLocks noChangeShapeType="1"/>
            </p:cNvSpPr>
            <p:nvPr/>
          </p:nvSpPr>
          <p:spPr bwMode="auto">
            <a:xfrm>
              <a:off x="2699" y="1616"/>
              <a:ext cx="0" cy="14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18" name="Line 18"/>
            <p:cNvSpPr>
              <a:spLocks noChangeShapeType="1"/>
            </p:cNvSpPr>
            <p:nvPr/>
          </p:nvSpPr>
          <p:spPr bwMode="auto">
            <a:xfrm>
              <a:off x="2699" y="3067"/>
              <a:ext cx="5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19" name="Line 19"/>
            <p:cNvSpPr>
              <a:spLocks noChangeShapeType="1"/>
            </p:cNvSpPr>
            <p:nvPr/>
          </p:nvSpPr>
          <p:spPr bwMode="auto">
            <a:xfrm>
              <a:off x="3243" y="3067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221" name="Rectangle 21"/>
          <p:cNvSpPr>
            <a:spLocks noChangeArrowheads="1"/>
          </p:cNvSpPr>
          <p:nvPr/>
        </p:nvSpPr>
        <p:spPr bwMode="auto">
          <a:xfrm>
            <a:off x="6157913" y="2979738"/>
            <a:ext cx="2449512" cy="13684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24" name="AutoShape 24"/>
          <p:cNvSpPr>
            <a:spLocks noChangeArrowheads="1"/>
          </p:cNvSpPr>
          <p:nvPr/>
        </p:nvSpPr>
        <p:spPr bwMode="auto">
          <a:xfrm>
            <a:off x="5654675" y="5445125"/>
            <a:ext cx="2663825" cy="936625"/>
          </a:xfrm>
          <a:prstGeom prst="wedgeRoundRectCallout">
            <a:avLst>
              <a:gd name="adj1" fmla="val -46662"/>
              <a:gd name="adj2" fmla="val -789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/>
              <a:t>HTML</a:t>
            </a:r>
            <a:r>
              <a:rPr lang="zh-CN" altLang="en-US" sz="1800"/>
              <a:t>中代码格式与浏览器中显示效果一样</a:t>
            </a:r>
          </a:p>
        </p:txBody>
      </p:sp>
      <p:sp>
        <p:nvSpPr>
          <p:cNvPr id="563225" name="AutoShape 25"/>
          <p:cNvSpPr>
            <a:spLocks noChangeArrowheads="1"/>
          </p:cNvSpPr>
          <p:nvPr/>
        </p:nvSpPr>
        <p:spPr bwMode="auto">
          <a:xfrm>
            <a:off x="1835150" y="6165850"/>
            <a:ext cx="914400" cy="609600"/>
          </a:xfrm>
          <a:prstGeom prst="flowChartAlternateProcess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26" name="Freeform 26"/>
          <p:cNvSpPr>
            <a:spLocks/>
          </p:cNvSpPr>
          <p:nvPr/>
        </p:nvSpPr>
        <p:spPr bwMode="auto">
          <a:xfrm rot="-2138174">
            <a:off x="4791075" y="4348163"/>
            <a:ext cx="1727200" cy="84613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63228" name="Picture 2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765175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46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1" grpId="0" animBg="1"/>
      <p:bldP spid="563224" grpId="0" animBg="1"/>
      <p:bldP spid="5632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340" name="Picture 44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989138"/>
            <a:ext cx="1081087" cy="979487"/>
          </a:xfrm>
          <a:prstGeom prst="rect">
            <a:avLst/>
          </a:prstGeom>
          <a:noFill/>
        </p:spPr>
      </p:pic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页面链接</a:t>
            </a:r>
            <a:r>
              <a:rPr lang="en-US" altLang="zh-CN"/>
              <a:t>&lt;A&gt;</a:t>
            </a:r>
            <a:r>
              <a:rPr lang="zh-CN" altLang="en-US"/>
              <a:t>标签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链接到其他页面</a:t>
            </a:r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&lt;A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 href=</a:t>
            </a:r>
            <a:r>
              <a:rPr lang="en-US" altLang="zh-CN"/>
              <a:t>"register/register.html"&gt;[</a:t>
            </a:r>
            <a:r>
              <a:rPr lang="zh-CN" altLang="en-US"/>
              <a:t>免费注册</a:t>
            </a:r>
            <a:r>
              <a:rPr lang="en-US" altLang="zh-CN"/>
              <a:t>]</a:t>
            </a:r>
            <a:r>
              <a:rPr lang="en-US" altLang="zh-CN">
                <a:solidFill>
                  <a:srgbClr val="FF0000"/>
                </a:solidFill>
              </a:rPr>
              <a:t>&lt;/A&gt;</a:t>
            </a:r>
          </a:p>
        </p:txBody>
      </p:sp>
      <p:sp>
        <p:nvSpPr>
          <p:cNvPr id="567320" name="AutoShape 24"/>
          <p:cNvSpPr>
            <a:spLocks noChangeArrowheads="1"/>
          </p:cNvSpPr>
          <p:nvPr/>
        </p:nvSpPr>
        <p:spPr bwMode="auto">
          <a:xfrm>
            <a:off x="5724525" y="2136775"/>
            <a:ext cx="1368425" cy="398463"/>
          </a:xfrm>
          <a:prstGeom prst="wedgeRoundRectCallout">
            <a:avLst>
              <a:gd name="adj1" fmla="val -50116"/>
              <a:gd name="adj2" fmla="val 1408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链接内容</a:t>
            </a:r>
          </a:p>
        </p:txBody>
      </p:sp>
      <p:sp>
        <p:nvSpPr>
          <p:cNvPr id="567321" name="AutoShape 25"/>
          <p:cNvSpPr>
            <a:spLocks noChangeArrowheads="1"/>
          </p:cNvSpPr>
          <p:nvPr/>
        </p:nvSpPr>
        <p:spPr bwMode="auto">
          <a:xfrm>
            <a:off x="3851275" y="2174875"/>
            <a:ext cx="1438275" cy="398463"/>
          </a:xfrm>
          <a:prstGeom prst="wedgeRoundRectCallout">
            <a:avLst>
              <a:gd name="adj1" fmla="val -46907"/>
              <a:gd name="adj2" fmla="val 1408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链接的地址</a:t>
            </a:r>
          </a:p>
        </p:txBody>
      </p:sp>
      <p:sp>
        <p:nvSpPr>
          <p:cNvPr id="567322" name="AutoShape 26"/>
          <p:cNvSpPr>
            <a:spLocks noChangeArrowheads="1"/>
          </p:cNvSpPr>
          <p:nvPr/>
        </p:nvSpPr>
        <p:spPr bwMode="auto">
          <a:xfrm>
            <a:off x="400050" y="1700213"/>
            <a:ext cx="8331200" cy="2840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&lt;HTML&gt;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&lt;HEAD&gt;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&lt;TITLE&gt;</a:t>
            </a:r>
            <a:r>
              <a:rPr lang="zh-CN" altLang="en-US" sz="1800">
                <a:cs typeface="Courier New" pitchFamily="49" charset="0"/>
              </a:rPr>
              <a:t>链接到其他页面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&lt;/HEAD&gt;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         &lt;A  href="register/register.html"&gt;[</a:t>
            </a:r>
            <a:r>
              <a:rPr lang="zh-CN" altLang="en-US" sz="1800"/>
              <a:t>免费注册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]&lt;/A&gt;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        &lt;A  href="login/login.htm"&gt;[</a:t>
            </a:r>
            <a:r>
              <a:rPr lang="zh-CN" altLang="en-US" sz="1800"/>
              <a:t>登录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]&lt;/A&gt;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&lt;/HTML&gt;</a:t>
            </a:r>
            <a:endParaRPr lang="en-US" sz="18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56732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7525" y="1044575"/>
            <a:ext cx="3241675" cy="2144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67327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0988" y="3779838"/>
            <a:ext cx="3455987" cy="283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67329" name="Rectangle 33"/>
          <p:cNvSpPr>
            <a:spLocks noChangeArrowheads="1"/>
          </p:cNvSpPr>
          <p:nvPr/>
        </p:nvSpPr>
        <p:spPr bwMode="auto">
          <a:xfrm>
            <a:off x="1187450" y="3251200"/>
            <a:ext cx="5256213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0" name="Rectangle 34"/>
          <p:cNvSpPr>
            <a:spLocks noChangeArrowheads="1"/>
          </p:cNvSpPr>
          <p:nvPr/>
        </p:nvSpPr>
        <p:spPr bwMode="auto">
          <a:xfrm>
            <a:off x="5707063" y="2159000"/>
            <a:ext cx="1152525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3" name="AutoShape 37"/>
          <p:cNvSpPr>
            <a:spLocks noChangeArrowheads="1"/>
          </p:cNvSpPr>
          <p:nvPr/>
        </p:nvSpPr>
        <p:spPr bwMode="auto">
          <a:xfrm>
            <a:off x="2449513" y="4797425"/>
            <a:ext cx="2303462" cy="1008063"/>
          </a:xfrm>
          <a:prstGeom prst="wedgeRoundRectCallout">
            <a:avLst>
              <a:gd name="adj1" fmla="val 79843"/>
              <a:gd name="adj2" fmla="val -52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单击”</a:t>
            </a:r>
            <a:r>
              <a:rPr lang="en-US" altLang="zh-CN" sz="1800"/>
              <a:t>[</a:t>
            </a:r>
            <a:r>
              <a:rPr lang="zh-CN" altLang="en-US" sz="1800"/>
              <a:t>免费注册</a:t>
            </a:r>
            <a:r>
              <a:rPr lang="en-US" altLang="zh-CN" sz="1800"/>
              <a:t>]”</a:t>
            </a:r>
            <a:r>
              <a:rPr lang="zh-CN" altLang="en-US" sz="1800"/>
              <a:t>之后链接到的页面</a:t>
            </a:r>
          </a:p>
        </p:txBody>
      </p:sp>
      <p:sp>
        <p:nvSpPr>
          <p:cNvPr id="567335" name="Freeform 39"/>
          <p:cNvSpPr>
            <a:spLocks/>
          </p:cNvSpPr>
          <p:nvPr/>
        </p:nvSpPr>
        <p:spPr bwMode="auto">
          <a:xfrm rot="3474376">
            <a:off x="6014244" y="2939256"/>
            <a:ext cx="1727200" cy="630238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7336" name="AutoShape 40"/>
          <p:cNvSpPr>
            <a:spLocks noChangeArrowheads="1"/>
          </p:cNvSpPr>
          <p:nvPr/>
        </p:nvSpPr>
        <p:spPr bwMode="auto">
          <a:xfrm rot="3748217">
            <a:off x="4703763" y="1798637"/>
            <a:ext cx="323850" cy="1933575"/>
          </a:xfrm>
          <a:prstGeom prst="upDownArrow">
            <a:avLst>
              <a:gd name="adj1" fmla="val 50000"/>
              <a:gd name="adj2" fmla="val 119412"/>
            </a:avLst>
          </a:prstGeom>
          <a:gradFill rotWithShape="1">
            <a:gsLst>
              <a:gs pos="0">
                <a:srgbClr val="B563CF">
                  <a:gamma/>
                  <a:tint val="0"/>
                  <a:invGamma/>
                </a:srgbClr>
              </a:gs>
              <a:gs pos="100000">
                <a:srgbClr val="B563C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567339" name="Picture 43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950" y="765175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40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6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6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20" grpId="0" animBg="1"/>
      <p:bldP spid="567321" grpId="0" animBg="1"/>
      <p:bldP spid="567322" grpId="0" animBg="1"/>
      <p:bldP spid="567329" grpId="0" animBg="1"/>
      <p:bldP spid="567330" grpId="0" animBg="1"/>
      <p:bldP spid="567333" grpId="0" animBg="1"/>
      <p:bldP spid="567335" grpId="0" animBg="1"/>
      <p:bldP spid="5673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zh-CN" altLang="en-US" dirty="0"/>
              <a:t>页面链接</a:t>
            </a:r>
            <a:r>
              <a:rPr lang="en-US" altLang="zh-CN" dirty="0"/>
              <a:t>&lt;A&gt;</a:t>
            </a:r>
            <a:r>
              <a:rPr lang="zh-CN" altLang="en-US" dirty="0"/>
              <a:t>标签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3500438"/>
            <a:ext cx="7826375" cy="22590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链接到其他页面</a:t>
            </a:r>
          </a:p>
          <a:p>
            <a:pPr lvl="1"/>
            <a:r>
              <a:rPr lang="zh-CN" altLang="en-US"/>
              <a:t>相对路径</a:t>
            </a:r>
          </a:p>
          <a:p>
            <a:pPr lvl="1">
              <a:buFontTx/>
              <a:buNone/>
            </a:pPr>
            <a:r>
              <a:rPr lang="zh-CN" altLang="en-US"/>
              <a:t>	指定从根目录到文件的完整路径。</a:t>
            </a:r>
          </a:p>
          <a:p>
            <a:pPr lvl="1"/>
            <a:r>
              <a:rPr lang="zh-CN" altLang="en-US"/>
              <a:t>绝对路径</a:t>
            </a:r>
          </a:p>
          <a:p>
            <a:pPr lvl="1">
              <a:buFontTx/>
              <a:buNone/>
            </a:pPr>
            <a:r>
              <a:rPr lang="zh-CN" altLang="en-US"/>
              <a:t>	指定相对于当前文件的文件位置。</a:t>
            </a:r>
          </a:p>
        </p:txBody>
      </p:sp>
      <p:sp>
        <p:nvSpPr>
          <p:cNvPr id="569383" name="Rectangle 39"/>
          <p:cNvSpPr>
            <a:spLocks noChangeArrowheads="1"/>
          </p:cNvSpPr>
          <p:nvPr/>
        </p:nvSpPr>
        <p:spPr bwMode="auto">
          <a:xfrm>
            <a:off x="1331913" y="1125538"/>
            <a:ext cx="734377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zh-CN" sz="2400" b="0"/>
              <a:t>    </a:t>
            </a:r>
            <a:r>
              <a:rPr lang="zh-CN" altLang="en-US" sz="2400"/>
              <a:t>在同一个文件夹下有两个</a:t>
            </a:r>
            <a:r>
              <a:rPr lang="en-US" altLang="zh-CN" sz="2400"/>
              <a:t>html</a:t>
            </a:r>
            <a:r>
              <a:rPr lang="zh-CN" altLang="en-US" sz="2400"/>
              <a:t>文件，从一个文件超链接到另一个文件的路径有几种方式？</a:t>
            </a:r>
          </a:p>
        </p:txBody>
      </p:sp>
      <p:sp>
        <p:nvSpPr>
          <p:cNvPr id="569384" name="AutoShape 40"/>
          <p:cNvSpPr>
            <a:spLocks noChangeArrowheads="1"/>
          </p:cNvSpPr>
          <p:nvPr/>
        </p:nvSpPr>
        <p:spPr bwMode="gray">
          <a:xfrm>
            <a:off x="1763713" y="2205038"/>
            <a:ext cx="6840537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zh-CN" altLang="en-US" sz="2000">
                <a:cs typeface="Courier New" pitchFamily="49" charset="0"/>
              </a:rPr>
              <a:t>两种方式：相对路径和绝对路径</a:t>
            </a:r>
          </a:p>
        </p:txBody>
      </p:sp>
      <p:pic>
        <p:nvPicPr>
          <p:cNvPr id="569388" name="Picture 44" descr="提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81075"/>
            <a:ext cx="1008062" cy="912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53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83" grpId="0"/>
      <p:bldP spid="5693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/>
          <a:lstStyle/>
          <a:p>
            <a:r>
              <a:rPr lang="zh-CN" altLang="en-US" dirty="0"/>
              <a:t>页面链接</a:t>
            </a:r>
            <a:r>
              <a:rPr lang="en-US" altLang="zh-CN" dirty="0"/>
              <a:t>&lt;A&gt;</a:t>
            </a:r>
            <a:r>
              <a:rPr lang="zh-CN" altLang="en-US" dirty="0"/>
              <a:t>标签</a:t>
            </a:r>
          </a:p>
        </p:txBody>
      </p:sp>
      <p:sp>
        <p:nvSpPr>
          <p:cNvPr id="587779" name="AutoShape 3"/>
          <p:cNvSpPr>
            <a:spLocks noChangeArrowheads="1"/>
          </p:cNvSpPr>
          <p:nvPr/>
        </p:nvSpPr>
        <p:spPr bwMode="auto">
          <a:xfrm>
            <a:off x="611188" y="4338659"/>
            <a:ext cx="7921625" cy="1008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prstShdw prst="shdw17" dist="63500" dir="2212194">
              <a:schemeClr val="bg2">
                <a:alpha val="50000"/>
              </a:schemeClr>
            </a:prstShdw>
          </a:effectLst>
        </p:spPr>
        <p:txBody>
          <a:bodyPr anchor="ctr" anchorCtr="1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cs typeface="Courier New" pitchFamily="49" charset="0"/>
              </a:rPr>
              <a:t>要链接到同一目录 </a:t>
            </a:r>
            <a:r>
              <a:rPr lang="en-US" sz="2000">
                <a:cs typeface="Courier New" pitchFamily="49" charset="0"/>
              </a:rPr>
              <a:t>(C</a:t>
            </a:r>
            <a:r>
              <a:rPr lang="en-US" altLang="zh-CN" sz="2000">
                <a:cs typeface="Courier New" pitchFamily="49" charset="0"/>
              </a:rPr>
              <a:t>:\HTML) </a:t>
            </a:r>
            <a:r>
              <a:rPr lang="zh-CN" altLang="en-US" sz="2000">
                <a:cs typeface="Courier New" pitchFamily="49" charset="0"/>
              </a:rPr>
              <a:t>下的页面，可编写 </a:t>
            </a:r>
            <a:r>
              <a:rPr lang="en-US" sz="2000">
                <a:cs typeface="Courier New" pitchFamily="49" charset="0"/>
              </a:rPr>
              <a:t>&lt;A HREF = </a:t>
            </a:r>
            <a:r>
              <a:rPr lang="en-US" altLang="zh-CN" sz="2000"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cs typeface="Courier New" pitchFamily="49" charset="0"/>
              </a:rPr>
              <a:t>  </a:t>
            </a:r>
            <a:r>
              <a:rPr lang="en-US" sz="2000">
                <a:cs typeface="Courier New" pitchFamily="49" charset="0"/>
              </a:rPr>
              <a:t>“</a:t>
            </a:r>
            <a:r>
              <a:rPr lang="en-US" altLang="zh-CN" sz="2000">
                <a:cs typeface="Courier New" pitchFamily="49" charset="0"/>
              </a:rPr>
              <a:t>Doc1.htm</a:t>
            </a:r>
            <a:r>
              <a:rPr lang="en-US" sz="2000">
                <a:cs typeface="Courier New" pitchFamily="49" charset="0"/>
              </a:rPr>
              <a:t>”&gt; </a:t>
            </a:r>
            <a:r>
              <a:rPr lang="zh-CN" altLang="en-US" sz="2000">
                <a:cs typeface="Courier New" pitchFamily="49" charset="0"/>
              </a:rPr>
              <a:t>或</a:t>
            </a:r>
            <a:r>
              <a:rPr lang="en-US" sz="2000">
                <a:cs typeface="Courier New" pitchFamily="49" charset="0"/>
              </a:rPr>
              <a:t> </a:t>
            </a:r>
            <a:r>
              <a:rPr lang="zh-CN" altLang="en-US" sz="2000">
                <a:cs typeface="Courier New" pitchFamily="49" charset="0"/>
              </a:rPr>
              <a:t> </a:t>
            </a:r>
            <a:r>
              <a:rPr lang="en-US" sz="2000">
                <a:cs typeface="Courier New" pitchFamily="49" charset="0"/>
              </a:rPr>
              <a:t>&lt;A HREF = “C:\</a:t>
            </a:r>
            <a:r>
              <a:rPr lang="en-US" altLang="zh-CN" sz="2000">
                <a:cs typeface="Courier New" pitchFamily="49" charset="0"/>
              </a:rPr>
              <a:t>html\Doc2.htm</a:t>
            </a:r>
            <a:r>
              <a:rPr lang="en-US" sz="2000">
                <a:cs typeface="Courier New" pitchFamily="49" charset="0"/>
              </a:rPr>
              <a:t>”&gt;</a:t>
            </a:r>
            <a:r>
              <a:rPr lang="en-US" altLang="zh-CN" sz="2000">
                <a:cs typeface="Courier New" pitchFamily="49" charset="0"/>
              </a:rPr>
              <a:t> 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1195388" y="4846659"/>
            <a:ext cx="15240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4724400" y="4800621"/>
            <a:ext cx="2322513" cy="3619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533400" indent="-533400" algn="ctr"/>
            <a:endParaRPr lang="zh-CN" altLang="zh-CN"/>
          </a:p>
        </p:txBody>
      </p:sp>
      <p:sp>
        <p:nvSpPr>
          <p:cNvPr id="587784" name="Line 8"/>
          <p:cNvSpPr>
            <a:spLocks noChangeShapeType="1"/>
          </p:cNvSpPr>
          <p:nvPr/>
        </p:nvSpPr>
        <p:spPr bwMode="auto">
          <a:xfrm flipH="1" flipV="1">
            <a:off x="5661025" y="5159396"/>
            <a:ext cx="863600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7785" name="AutoShape 9"/>
          <p:cNvSpPr>
            <a:spLocks noChangeArrowheads="1"/>
          </p:cNvSpPr>
          <p:nvPr/>
        </p:nvSpPr>
        <p:spPr bwMode="gray">
          <a:xfrm>
            <a:off x="1123950" y="5999184"/>
            <a:ext cx="3167063" cy="476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zh-CN" altLang="en-US" sz="1800"/>
              <a:t>相对路径名</a:t>
            </a:r>
          </a:p>
        </p:txBody>
      </p:sp>
      <p:sp>
        <p:nvSpPr>
          <p:cNvPr id="587786" name="Line 10"/>
          <p:cNvSpPr>
            <a:spLocks noChangeShapeType="1"/>
          </p:cNvSpPr>
          <p:nvPr/>
        </p:nvSpPr>
        <p:spPr bwMode="auto">
          <a:xfrm flipH="1" flipV="1">
            <a:off x="1916113" y="5133996"/>
            <a:ext cx="720725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587787" name="Picture 11" descr="Snap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1530371"/>
            <a:ext cx="1952625" cy="2232025"/>
          </a:xfrm>
          <a:prstGeom prst="rect">
            <a:avLst/>
          </a:prstGeom>
          <a:noFill/>
        </p:spPr>
      </p:pic>
      <p:pic>
        <p:nvPicPr>
          <p:cNvPr id="587788" name="Picture 12" descr="Snap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9775" y="1098571"/>
            <a:ext cx="1287463" cy="1511300"/>
          </a:xfrm>
          <a:prstGeom prst="rect">
            <a:avLst/>
          </a:prstGeom>
          <a:noFill/>
        </p:spPr>
      </p:pic>
      <p:pic>
        <p:nvPicPr>
          <p:cNvPr id="587789" name="Picture 13" descr="Snap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9775" y="2682896"/>
            <a:ext cx="1244600" cy="1511300"/>
          </a:xfrm>
          <a:prstGeom prst="rect">
            <a:avLst/>
          </a:prstGeom>
          <a:noFill/>
        </p:spPr>
      </p:pic>
      <p:sp>
        <p:nvSpPr>
          <p:cNvPr id="587790" name="AutoShape 14"/>
          <p:cNvSpPr>
            <a:spLocks/>
          </p:cNvSpPr>
          <p:nvPr/>
        </p:nvSpPr>
        <p:spPr bwMode="auto">
          <a:xfrm>
            <a:off x="3757613" y="1746271"/>
            <a:ext cx="576262" cy="1727200"/>
          </a:xfrm>
          <a:prstGeom prst="leftBrace">
            <a:avLst>
              <a:gd name="adj1" fmla="val 24977"/>
              <a:gd name="adj2" fmla="val 50046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533400" indent="-533400"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87783" name="AutoShape 7"/>
          <p:cNvSpPr>
            <a:spLocks noChangeArrowheads="1"/>
          </p:cNvSpPr>
          <p:nvPr/>
        </p:nvSpPr>
        <p:spPr bwMode="gray">
          <a:xfrm>
            <a:off x="5156200" y="6024584"/>
            <a:ext cx="2879725" cy="476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1" algn="ctr" eaLnBrk="0" hangingPunct="0">
              <a:spcBef>
                <a:spcPct val="0"/>
              </a:spcBef>
              <a:buFontTx/>
              <a:buNone/>
            </a:pPr>
            <a:r>
              <a:rPr lang="zh-CN" altLang="en-US" sz="1800"/>
              <a:t>绝对路径名</a:t>
            </a:r>
          </a:p>
        </p:txBody>
      </p:sp>
      <p:sp>
        <p:nvSpPr>
          <p:cNvPr id="587791" name="AutoShape 15"/>
          <p:cNvSpPr>
            <a:spLocks noChangeArrowheads="1"/>
          </p:cNvSpPr>
          <p:nvPr/>
        </p:nvSpPr>
        <p:spPr bwMode="auto">
          <a:xfrm rot="268700">
            <a:off x="5813425" y="1763734"/>
            <a:ext cx="1062038" cy="1584325"/>
          </a:xfrm>
          <a:prstGeom prst="curvedLeftArrow">
            <a:avLst>
              <a:gd name="adj1" fmla="val 29836"/>
              <a:gd name="adj2" fmla="val 5967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animBg="1"/>
      <p:bldP spid="587781" grpId="0" animBg="1"/>
      <p:bldP spid="587782" grpId="0" animBg="1"/>
      <p:bldP spid="587784" grpId="0" animBg="1"/>
      <p:bldP spid="587785" grpId="0" animBg="1"/>
      <p:bldP spid="587786" grpId="0" animBg="1"/>
      <p:bldP spid="587783" grpId="0" animBg="1"/>
      <p:bldP spid="5877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/>
          <a:lstStyle/>
          <a:p>
            <a:r>
              <a:rPr lang="zh-CN" altLang="en-US" dirty="0"/>
              <a:t>页面链接</a:t>
            </a:r>
            <a:r>
              <a:rPr lang="en-US" altLang="zh-CN" dirty="0"/>
              <a:t>&lt;A&gt;</a:t>
            </a:r>
            <a:r>
              <a:rPr lang="zh-CN" altLang="en-US" dirty="0"/>
              <a:t>标签</a:t>
            </a:r>
          </a:p>
        </p:txBody>
      </p:sp>
      <p:pic>
        <p:nvPicPr>
          <p:cNvPr id="585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2070100"/>
            <a:ext cx="3600450" cy="317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85733" name="Line 5"/>
          <p:cNvSpPr>
            <a:spLocks noChangeShapeType="1"/>
          </p:cNvSpPr>
          <p:nvPr/>
        </p:nvSpPr>
        <p:spPr bwMode="auto">
          <a:xfrm flipH="1" flipV="1">
            <a:off x="3835400" y="3509963"/>
            <a:ext cx="0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857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113" y="1781175"/>
            <a:ext cx="3527425" cy="3105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857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3" y="1128713"/>
            <a:ext cx="7127875" cy="465455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要实现如下图所示的超链接效果，怎么办？</a:t>
            </a:r>
          </a:p>
        </p:txBody>
      </p:sp>
      <p:pic>
        <p:nvPicPr>
          <p:cNvPr id="585745" name="Picture 17" descr="问题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7413" y="803275"/>
            <a:ext cx="1079500" cy="977900"/>
          </a:xfrm>
          <a:prstGeom prst="rect">
            <a:avLst/>
          </a:prstGeom>
          <a:noFill/>
        </p:spPr>
      </p:pic>
      <p:sp>
        <p:nvSpPr>
          <p:cNvPr id="585746" name="AutoShape 18"/>
          <p:cNvSpPr>
            <a:spLocks noChangeArrowheads="1"/>
          </p:cNvSpPr>
          <p:nvPr/>
        </p:nvSpPr>
        <p:spPr bwMode="auto">
          <a:xfrm>
            <a:off x="6834188" y="2305050"/>
            <a:ext cx="690562" cy="2389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CC66FF"/>
            </a:solidFill>
            <a:round/>
            <a:headEnd/>
            <a:tailEnd/>
          </a:ln>
          <a:effectLst/>
        </p:spPr>
        <p:txBody>
          <a:bodyPr vert="eaVert" anchor="ctr" anchorCtr="1"/>
          <a:lstStyle/>
          <a:p>
            <a:pPr marL="533400" indent="-533400">
              <a:spcBef>
                <a:spcPct val="50000"/>
              </a:spcBef>
              <a:buFontTx/>
              <a:buNone/>
            </a:pPr>
            <a:r>
              <a:rPr lang="zh-CN" altLang="en-US" sz="2000"/>
              <a:t>使用锚记标签</a:t>
            </a:r>
          </a:p>
        </p:txBody>
      </p:sp>
    </p:spTree>
    <p:extLst>
      <p:ext uri="{BB962C8B-B14F-4D97-AF65-F5344CB8AC3E}">
        <p14:creationId xmlns:p14="http://schemas.microsoft.com/office/powerpoint/2010/main" val="38272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animBg="1"/>
      <p:bldP spid="585733" grpId="1" animBg="1"/>
      <p:bldP spid="585733" grpId="2" animBg="1"/>
      <p:bldP spid="5857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页面链接</a:t>
            </a:r>
            <a:r>
              <a:rPr lang="en-US" altLang="zh-CN"/>
              <a:t>&lt;A&gt;</a:t>
            </a:r>
            <a:r>
              <a:rPr lang="zh-CN" altLang="en-US"/>
              <a:t>标签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229600" cy="344646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链接到本页面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锚记标签用于使用户“跳”到文档的某个部分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zh-CN"/>
              <a:t>HTML </a:t>
            </a:r>
            <a:r>
              <a:rPr lang="zh-CN" altLang="en-US"/>
              <a:t>的 </a:t>
            </a:r>
            <a:r>
              <a:rPr lang="en-US" altLang="zh-CN">
                <a:solidFill>
                  <a:srgbClr val="0000FF"/>
                </a:solidFill>
              </a:rPr>
              <a:t>NAME</a:t>
            </a:r>
            <a:r>
              <a:rPr lang="en-US" altLang="zh-CN"/>
              <a:t> </a:t>
            </a:r>
            <a:r>
              <a:rPr lang="zh-CN" altLang="en-US"/>
              <a:t>属性用于创建锚标记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	 </a:t>
            </a:r>
            <a:r>
              <a:rPr lang="en-US"/>
              <a:t>&lt;A </a:t>
            </a:r>
            <a:r>
              <a:rPr lang="en-US">
                <a:solidFill>
                  <a:srgbClr val="0000FF"/>
                </a:solidFill>
              </a:rPr>
              <a:t>NAME = “marker”&gt;</a:t>
            </a:r>
            <a:r>
              <a:rPr lang="zh-CN" altLang="en-US"/>
              <a:t>主题名称</a:t>
            </a:r>
            <a:r>
              <a:rPr lang="en-US"/>
              <a:t>&lt;/A&gt;</a:t>
            </a:r>
            <a:endParaRPr lang="en-US" altLang="zh-CN"/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为达到这种跳转效果，请在 </a:t>
            </a:r>
            <a:r>
              <a:rPr lang="en-US" altLang="zh-CN">
                <a:solidFill>
                  <a:srgbClr val="0000FF"/>
                </a:solidFill>
              </a:rPr>
              <a:t>HREF </a:t>
            </a:r>
            <a:r>
              <a:rPr lang="zh-CN" altLang="en-US"/>
              <a:t>参数中使用该标记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	</a:t>
            </a:r>
            <a:r>
              <a:rPr lang="en-US"/>
              <a:t>&lt;A HREF= “</a:t>
            </a:r>
            <a:r>
              <a:rPr lang="en-US">
                <a:solidFill>
                  <a:srgbClr val="0000FF"/>
                </a:solidFill>
              </a:rPr>
              <a:t>#</a:t>
            </a:r>
            <a:r>
              <a:rPr lang="en-US"/>
              <a:t>marker”&gt;</a:t>
            </a:r>
            <a:r>
              <a:rPr lang="zh-CN" altLang="en-US"/>
              <a:t>主题名称</a:t>
            </a:r>
            <a:r>
              <a:rPr lang="en-US"/>
              <a:t>&lt;/A&gt;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65269" name="Picture 21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765175"/>
            <a:ext cx="1081088" cy="981075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693738" y="1928802"/>
            <a:ext cx="7940675" cy="3449637"/>
            <a:chOff x="693738" y="1714488"/>
            <a:chExt cx="7940675" cy="3449637"/>
          </a:xfrm>
        </p:grpSpPr>
        <p:sp>
          <p:nvSpPr>
            <p:cNvPr id="565273" name="AutoShape 25"/>
            <p:cNvSpPr>
              <a:spLocks noChangeArrowheads="1"/>
            </p:cNvSpPr>
            <p:nvPr/>
          </p:nvSpPr>
          <p:spPr bwMode="auto">
            <a:xfrm>
              <a:off x="693738" y="1714488"/>
              <a:ext cx="7940675" cy="34496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&lt;HTML&gt;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&lt;HEAD&gt;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&lt;TITLE&gt;</a:t>
              </a:r>
              <a:r>
                <a:rPr lang="zh-CN" altLang="en-US" sz="1800">
                  <a:cs typeface="Courier New" pitchFamily="49" charset="0"/>
                </a:rPr>
                <a:t>链接到其他页面</a:t>
              </a: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&lt;/TITLE&gt;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&lt;/HEAD&gt;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&lt;BODY&gt;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&lt;A </a:t>
              </a: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href="#helpme"</a:t>
              </a: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&gt;[</a:t>
              </a:r>
              <a:r>
                <a:rPr lang="zh-CN" altLang="en-US" sz="1800"/>
                <a:t>新人上路</a:t>
              </a: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]&lt;/A&gt;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	……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&lt;A</a:t>
              </a:r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  <a:cs typeface="Courier New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name="helpme"</a:t>
              </a: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&gt;</a:t>
              </a:r>
              <a:r>
                <a:rPr lang="zh-CN" altLang="en-US" sz="1800"/>
                <a:t>新人上路指南</a:t>
              </a: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&lt;/A&gt;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	……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&lt;/BODY&gt;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itchFamily="2" charset="-122"/>
                  <a:cs typeface="Courier New" pitchFamily="49" charset="0"/>
                </a:rPr>
                <a:t>&lt;/HTML&gt;</a:t>
              </a:r>
              <a:endParaRPr lang="en-US" sz="1800"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565274" name="AutoShape 26"/>
            <p:cNvSpPr>
              <a:spLocks noChangeArrowheads="1"/>
            </p:cNvSpPr>
            <p:nvPr/>
          </p:nvSpPr>
          <p:spPr bwMode="auto">
            <a:xfrm>
              <a:off x="2700338" y="4508500"/>
              <a:ext cx="1871662" cy="576263"/>
            </a:xfrm>
            <a:prstGeom prst="wedgeRoundRectCallout">
              <a:avLst>
                <a:gd name="adj1" fmla="val -53648"/>
                <a:gd name="adj2" fmla="val -111708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1</a:t>
              </a:r>
              <a:r>
                <a:rPr lang="zh-CN" altLang="en-US" sz="1800"/>
                <a:t>、定义锚标记</a:t>
              </a:r>
            </a:p>
          </p:txBody>
        </p:sp>
        <p:sp>
          <p:nvSpPr>
            <p:cNvPr id="565275" name="AutoShape 27"/>
            <p:cNvSpPr>
              <a:spLocks noChangeArrowheads="1"/>
            </p:cNvSpPr>
            <p:nvPr/>
          </p:nvSpPr>
          <p:spPr bwMode="auto">
            <a:xfrm>
              <a:off x="2771775" y="2349500"/>
              <a:ext cx="3095625" cy="649288"/>
            </a:xfrm>
            <a:prstGeom prst="wedgeRoundRectCallout">
              <a:avLst>
                <a:gd name="adj1" fmla="val -52412"/>
                <a:gd name="adj2" fmla="val 110389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2</a:t>
              </a:r>
              <a:r>
                <a:rPr lang="zh-CN" altLang="en-US" sz="1800"/>
                <a:t>、链接到锚标记所在位置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4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页面链接</a:t>
            </a:r>
            <a:r>
              <a:rPr lang="en-US" altLang="zh-CN"/>
              <a:t>&lt;A&gt;</a:t>
            </a:r>
            <a:r>
              <a:rPr lang="zh-CN" altLang="en-US"/>
              <a:t>标签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电子邮件链接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要链接电子邮件，可在链接标签中插入”</a:t>
            </a:r>
            <a:r>
              <a:rPr lang="en-US" altLang="zh-CN"/>
              <a:t>mailto:</a:t>
            </a:r>
            <a:r>
              <a:rPr lang="zh-CN" altLang="en-US"/>
              <a:t>邮箱地址”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pt-BR" altLang="zh-CN"/>
              <a:t>&lt;A href=</a:t>
            </a:r>
            <a:r>
              <a:rPr lang="pt-BR" altLang="zh-CN">
                <a:solidFill>
                  <a:srgbClr val="0000FF"/>
                </a:solidFill>
              </a:rPr>
              <a:t>"mailto:webmaster@sohu.com"</a:t>
            </a:r>
            <a:r>
              <a:rPr lang="pt-BR" altLang="zh-CN"/>
              <a:t>&gt;</a:t>
            </a:r>
            <a:r>
              <a:rPr lang="zh-CN" altLang="pt-BR"/>
              <a:t>站长信箱</a:t>
            </a:r>
            <a:r>
              <a:rPr lang="pt-BR" altLang="zh-CN"/>
              <a:t>&lt;/A&gt;</a:t>
            </a:r>
            <a:endParaRPr lang="en-US" altLang="zh-CN"/>
          </a:p>
        </p:txBody>
      </p:sp>
      <p:pic>
        <p:nvPicPr>
          <p:cNvPr id="5662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052513"/>
            <a:ext cx="4176712" cy="2520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66283" name="Line 11"/>
          <p:cNvSpPr>
            <a:spLocks noChangeShapeType="1"/>
          </p:cNvSpPr>
          <p:nvPr/>
        </p:nvSpPr>
        <p:spPr bwMode="auto">
          <a:xfrm flipV="1">
            <a:off x="6804025" y="2830513"/>
            <a:ext cx="19050" cy="4222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66295" name="Picture 2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981075"/>
            <a:ext cx="1081088" cy="981075"/>
          </a:xfrm>
          <a:prstGeom prst="rect">
            <a:avLst/>
          </a:prstGeom>
          <a:noFill/>
        </p:spPr>
      </p:pic>
      <p:sp>
        <p:nvSpPr>
          <p:cNvPr id="566311" name="AutoShape 39"/>
          <p:cNvSpPr>
            <a:spLocks noChangeArrowheads="1"/>
          </p:cNvSpPr>
          <p:nvPr/>
        </p:nvSpPr>
        <p:spPr bwMode="auto">
          <a:xfrm>
            <a:off x="806450" y="2378075"/>
            <a:ext cx="8086725" cy="347329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&lt;HTML&gt;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&lt;HEAD&gt;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&lt;TITLE&gt;</a:t>
            </a:r>
            <a:r>
              <a:rPr lang="zh-CN" altLang="en-US" sz="1800" dirty="0">
                <a:cs typeface="Courier New" pitchFamily="49" charset="0"/>
              </a:rPr>
              <a:t>电子邮件链接</a:t>
            </a: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&lt;/HEAD&gt;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	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1800" dirty="0">
                <a:ea typeface="宋体" pitchFamily="2" charset="-122"/>
                <a:cs typeface="Courier New" pitchFamily="49" charset="0"/>
              </a:rPr>
              <a:t>&lt;A href="mailto: </a:t>
            </a:r>
            <a:r>
              <a:rPr lang="pt-BR" altLang="zh-CN" sz="1800" dirty="0">
                <a:ea typeface="宋体" pitchFamily="2" charset="-122"/>
                <a:cs typeface="Courier New" pitchFamily="49" charset="0"/>
                <a:hlinkClick r:id="rId4"/>
              </a:rPr>
              <a:t>taobaoWebMater@taobao.com</a:t>
            </a:r>
            <a:r>
              <a:rPr lang="pt-BR" altLang="zh-CN" sz="1800" dirty="0">
                <a:ea typeface="宋体" pitchFamily="2" charset="-122"/>
                <a:cs typeface="Courier New" pitchFamily="49" charset="0"/>
              </a:rPr>
              <a:t> "&gt;   </a:t>
            </a:r>
            <a:r>
              <a:rPr lang="zh-CN" altLang="pt-BR" sz="1800" dirty="0"/>
              <a:t>站长信箱</a:t>
            </a:r>
            <a:r>
              <a:rPr lang="pt-BR" altLang="zh-CN" sz="1800" dirty="0">
                <a:ea typeface="宋体" pitchFamily="2" charset="-122"/>
                <a:cs typeface="Courier New" pitchFamily="49" charset="0"/>
              </a:rPr>
              <a:t>&lt;/A&gt;</a:t>
            </a:r>
            <a:endParaRPr lang="en-US" altLang="zh-CN" sz="180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	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  <a:cs typeface="Courier New" pitchFamily="49" charset="0"/>
              </a:rPr>
              <a:t>&lt;/HTML&gt;</a:t>
            </a:r>
            <a:endParaRPr lang="en-US" sz="1800" dirty="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566312" name="Picture 4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2963" y="1023938"/>
            <a:ext cx="4160837" cy="300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2214547" y="4214819"/>
            <a:ext cx="4572032" cy="28575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314" name="AutoShape 42"/>
          <p:cNvSpPr>
            <a:spLocks noChangeArrowheads="1"/>
          </p:cNvSpPr>
          <p:nvPr/>
        </p:nvSpPr>
        <p:spPr bwMode="auto">
          <a:xfrm>
            <a:off x="2195513" y="1196975"/>
            <a:ext cx="2303462" cy="863600"/>
          </a:xfrm>
          <a:prstGeom prst="wedgeRoundRectCallout">
            <a:avLst>
              <a:gd name="adj1" fmla="val 62472"/>
              <a:gd name="adj2" fmla="val 330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单击”站长信箱”链接后的输出结果</a:t>
            </a:r>
          </a:p>
        </p:txBody>
      </p:sp>
      <p:sp>
        <p:nvSpPr>
          <p:cNvPr id="566315" name="AutoShape 43"/>
          <p:cNvSpPr>
            <a:spLocks noChangeArrowheads="1"/>
          </p:cNvSpPr>
          <p:nvPr/>
        </p:nvSpPr>
        <p:spPr bwMode="auto">
          <a:xfrm rot="3384849">
            <a:off x="5304632" y="1472406"/>
            <a:ext cx="323850" cy="3516313"/>
          </a:xfrm>
          <a:prstGeom prst="upDownArrow">
            <a:avLst>
              <a:gd name="adj1" fmla="val 50000"/>
              <a:gd name="adj2" fmla="val 217157"/>
            </a:avLst>
          </a:prstGeom>
          <a:gradFill rotWithShape="1">
            <a:gsLst>
              <a:gs pos="0">
                <a:srgbClr val="B563CF">
                  <a:gamma/>
                  <a:tint val="0"/>
                  <a:invGamma/>
                </a:srgbClr>
              </a:gs>
              <a:gs pos="100000">
                <a:srgbClr val="B563C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66316" name="Rectangle 44"/>
          <p:cNvSpPr>
            <a:spLocks noChangeArrowheads="1"/>
          </p:cNvSpPr>
          <p:nvPr/>
        </p:nvSpPr>
        <p:spPr bwMode="auto">
          <a:xfrm>
            <a:off x="5795963" y="1989138"/>
            <a:ext cx="1873250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859338" y="4592638"/>
            <a:ext cx="2160587" cy="693737"/>
          </a:xfrm>
          <a:prstGeom prst="wedgeRoundRectCallout">
            <a:avLst>
              <a:gd name="adj1" fmla="val -73218"/>
              <a:gd name="adj2" fmla="val -596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任何正确的电子邮箱地址均可</a:t>
            </a:r>
          </a:p>
        </p:txBody>
      </p:sp>
    </p:spTree>
    <p:extLst>
      <p:ext uri="{BB962C8B-B14F-4D97-AF65-F5344CB8AC3E}">
        <p14:creationId xmlns:p14="http://schemas.microsoft.com/office/powerpoint/2010/main" val="107209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6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6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6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3" grpId="0" animBg="1"/>
      <p:bldP spid="566283" grpId="1" animBg="1"/>
      <p:bldP spid="566283" grpId="2" animBg="1"/>
      <p:bldP spid="566313" grpId="0" animBg="1"/>
      <p:bldP spid="566314" grpId="0" animBg="1"/>
      <p:bldP spid="566315" grpId="0" animBg="1"/>
      <p:bldP spid="566316" grpId="0" animBg="1"/>
      <p:bldP spid="5662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滚动</a:t>
            </a:r>
            <a:r>
              <a:rPr lang="en-US" altLang="zh-CN"/>
              <a:t>&lt;MARQUEE&gt;</a:t>
            </a:r>
            <a:r>
              <a:rPr lang="zh-CN" altLang="en-US"/>
              <a:t>标签</a:t>
            </a:r>
          </a:p>
        </p:txBody>
      </p:sp>
      <p:sp>
        <p:nvSpPr>
          <p:cNvPr id="570372" name="AutoShape 4"/>
          <p:cNvSpPr>
            <a:spLocks noGrp="1" noChangeArrowheads="1"/>
          </p:cNvSpPr>
          <p:nvPr>
            <p:ph type="body" sz="half" idx="1"/>
          </p:nvPr>
        </p:nvSpPr>
        <p:spPr>
          <a:xfrm>
            <a:off x="565150" y="1943100"/>
            <a:ext cx="8135938" cy="13192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cap="flat" algn="ctr">
            <a:solidFill>
              <a:srgbClr val="008080"/>
            </a:solidFill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cs typeface="Courier New" pitchFamily="49" charset="0"/>
              </a:rPr>
              <a:t>&lt;MARQUEE    </a:t>
            </a:r>
            <a:r>
              <a:rPr lang="en-US" altLang="zh-CN" sz="1800">
                <a:solidFill>
                  <a:srgbClr val="0000FF"/>
                </a:solidFill>
                <a:cs typeface="Courier New" pitchFamily="49" charset="0"/>
              </a:rPr>
              <a:t>scrolldelay =“100”   direction=“up "</a:t>
            </a:r>
            <a:r>
              <a:rPr lang="en-US" altLang="zh-CN" sz="1800">
                <a:cs typeface="Courier New" pitchFamily="49" charset="0"/>
              </a:rPr>
              <a:t>  &gt;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cs typeface="Courier New" pitchFamily="49" charset="0"/>
              </a:rPr>
              <a:t>      </a:t>
            </a:r>
            <a:r>
              <a:rPr lang="zh-CN" altLang="en-US" sz="1800">
                <a:cs typeface="Courier New" pitchFamily="49" charset="0"/>
              </a:rPr>
              <a:t>滚动文字或图像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cs typeface="Courier New" pitchFamily="49" charset="0"/>
              </a:rPr>
              <a:t>&lt;/MARQUEE&gt;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>
              <a:cs typeface="Courier New" pitchFamily="49" charset="0"/>
            </a:endParaRPr>
          </a:p>
        </p:txBody>
      </p:sp>
      <p:sp>
        <p:nvSpPr>
          <p:cNvPr id="570376" name="AutoShape 8"/>
          <p:cNvSpPr>
            <a:spLocks noChangeArrowheads="1"/>
          </p:cNvSpPr>
          <p:nvPr/>
        </p:nvSpPr>
        <p:spPr bwMode="auto">
          <a:xfrm>
            <a:off x="3059113" y="2438400"/>
            <a:ext cx="1295400" cy="693738"/>
          </a:xfrm>
          <a:prstGeom prst="wedgeRoundRectCallout">
            <a:avLst>
              <a:gd name="adj1" fmla="val 20588"/>
              <a:gd name="adj2" fmla="val -740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滚动延迟时间</a:t>
            </a:r>
          </a:p>
        </p:txBody>
      </p:sp>
      <p:sp>
        <p:nvSpPr>
          <p:cNvPr id="570377" name="AutoShape 9"/>
          <p:cNvSpPr>
            <a:spLocks noChangeArrowheads="1"/>
          </p:cNvSpPr>
          <p:nvPr/>
        </p:nvSpPr>
        <p:spPr bwMode="auto">
          <a:xfrm>
            <a:off x="4713288" y="2452688"/>
            <a:ext cx="1441450" cy="693737"/>
          </a:xfrm>
          <a:prstGeom prst="wedgeRoundRectCallout">
            <a:avLst>
              <a:gd name="adj1" fmla="val 20486"/>
              <a:gd name="adj2" fmla="val -769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滚动对象的方向</a:t>
            </a:r>
          </a:p>
        </p:txBody>
      </p:sp>
      <p:sp>
        <p:nvSpPr>
          <p:cNvPr id="570378" name="Rectangle 10"/>
          <p:cNvSpPr>
            <a:spLocks noChangeArrowheads="1"/>
          </p:cNvSpPr>
          <p:nvPr/>
        </p:nvSpPr>
        <p:spPr bwMode="auto">
          <a:xfrm>
            <a:off x="531813" y="3543300"/>
            <a:ext cx="807243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25000"/>
              </a:spcAft>
              <a:buFontTx/>
              <a:buBlip>
                <a:blip r:embed="rId2"/>
              </a:buBlip>
            </a:pPr>
            <a:r>
              <a:rPr lang="zh-CN" altLang="en-US" sz="2400"/>
              <a:t>说明：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3"/>
              </a:buBlip>
            </a:pPr>
            <a:r>
              <a:rPr lang="en-US" altLang="zh-CN" sz="2000">
                <a:solidFill>
                  <a:srgbClr val="0000FF"/>
                </a:solidFill>
              </a:rPr>
              <a:t>scrolldelay</a:t>
            </a:r>
            <a:r>
              <a:rPr lang="zh-CN" altLang="en-US" sz="2000">
                <a:solidFill>
                  <a:srgbClr val="0000FF"/>
                </a:solidFill>
              </a:rPr>
              <a:t>：</a:t>
            </a:r>
            <a:r>
              <a:rPr lang="zh-CN" altLang="en-US" sz="2000"/>
              <a:t>表示滚动延迟时间，默认值为</a:t>
            </a:r>
            <a:r>
              <a:rPr lang="en-US" altLang="zh-CN" sz="2000"/>
              <a:t>90</a:t>
            </a:r>
            <a:r>
              <a:rPr lang="zh-CN" altLang="en-US" sz="2000"/>
              <a:t>。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3"/>
              </a:buBlip>
            </a:pPr>
            <a:r>
              <a:rPr lang="en-US" altLang="zh-CN" sz="2000">
                <a:solidFill>
                  <a:srgbClr val="0000FF"/>
                </a:solidFill>
              </a:rPr>
              <a:t>direction</a:t>
            </a:r>
            <a:r>
              <a:rPr lang="zh-CN" altLang="en-US" sz="2000">
                <a:solidFill>
                  <a:srgbClr val="0000FF"/>
                </a:solidFill>
              </a:rPr>
              <a:t>：</a:t>
            </a:r>
            <a:r>
              <a:rPr lang="zh-CN" altLang="en-US" sz="2000"/>
              <a:t>表示滚动的方向，默认为从右向左。</a:t>
            </a:r>
          </a:p>
        </p:txBody>
      </p:sp>
      <p:pic>
        <p:nvPicPr>
          <p:cNvPr id="570383" name="Picture 15" descr="语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088" y="920750"/>
            <a:ext cx="1081087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25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0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0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0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 animBg="1"/>
      <p:bldP spid="570376" grpId="0" animBg="1"/>
      <p:bldP spid="5703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/>
          <a:lstStyle/>
          <a:p>
            <a:r>
              <a:rPr lang="zh-CN" altLang="en-US" dirty="0"/>
              <a:t>滚动</a:t>
            </a:r>
            <a:r>
              <a:rPr lang="en-US" altLang="zh-CN" dirty="0"/>
              <a:t>&lt;MARQUEE&gt;</a:t>
            </a:r>
            <a:r>
              <a:rPr lang="zh-CN" altLang="en-US" dirty="0"/>
              <a:t>标签</a:t>
            </a:r>
          </a:p>
        </p:txBody>
      </p:sp>
      <p:sp>
        <p:nvSpPr>
          <p:cNvPr id="572420" name="AutoShape 4"/>
          <p:cNvSpPr>
            <a:spLocks noChangeArrowheads="1"/>
          </p:cNvSpPr>
          <p:nvPr/>
        </p:nvSpPr>
        <p:spPr bwMode="auto">
          <a:xfrm>
            <a:off x="357188" y="1801827"/>
            <a:ext cx="8813800" cy="282630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&lt;</a:t>
            </a:r>
            <a:r>
              <a:rPr lang="en-US" altLang="zh-CN" sz="1600">
                <a:solidFill>
                  <a:srgbClr val="0000FF"/>
                </a:solidFill>
                <a:cs typeface="Courier New" pitchFamily="49" charset="0"/>
              </a:rPr>
              <a:t>MARQUEE scrolldelay ="100"</a:t>
            </a:r>
            <a:r>
              <a:rPr lang="en-US" altLang="zh-CN" sz="1600">
                <a:cs typeface="Courier New" pitchFamily="49" charset="0"/>
              </a:rPr>
              <a:t> &gt;</a:t>
            </a:r>
            <a:r>
              <a:rPr lang="zh-CN" altLang="en-US" sz="1600">
                <a:cs typeface="Courier New" pitchFamily="49" charset="0"/>
              </a:rPr>
              <a:t>水平滚动</a:t>
            </a:r>
            <a:r>
              <a:rPr lang="en-US" altLang="zh-CN" sz="1600">
                <a:solidFill>
                  <a:srgbClr val="0000FF"/>
                </a:solidFill>
                <a:cs typeface="Courier New" pitchFamily="49" charset="0"/>
              </a:rPr>
              <a:t>&lt;/MARQUEE&gt;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&lt;MARQUEE scrolldelay ="200"  direction="up"  &gt;</a:t>
            </a:r>
            <a:r>
              <a:rPr lang="zh-CN" altLang="en-US" sz="1600">
                <a:cs typeface="Courier New" pitchFamily="49" charset="0"/>
              </a:rPr>
              <a:t>垂直滚动</a:t>
            </a:r>
            <a:r>
              <a:rPr lang="en-US" altLang="zh-CN" sz="1600">
                <a:cs typeface="Courier New" pitchFamily="49" charset="0"/>
              </a:rPr>
              <a:t>&lt;/MARQUEE&gt;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&lt;MARQUEE scrolldelay ="300"  direction="up"  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  onmouseover="this.stop()" onMouseOut="this.start()"&gt;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&lt;A href="#"&gt;&lt;IMG src="images/scroll/1.gif" border="0" align="middle"&gt; 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  Avon</a:t>
            </a:r>
            <a:r>
              <a:rPr lang="zh-CN" altLang="en-US" sz="1600">
                <a:cs typeface="Courier New" pitchFamily="49" charset="0"/>
              </a:rPr>
              <a:t>化妆品</a:t>
            </a:r>
            <a:r>
              <a:rPr lang="en-US" altLang="zh-CN" sz="1600">
                <a:cs typeface="Courier New" pitchFamily="49" charset="0"/>
              </a:rPr>
              <a:t>&lt;/A&gt;&lt;BR&gt;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&lt;A href="#"&gt;&lt;IMG src="images/scroll/2.gif"  border="0" align="middle"&gt; 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  </a:t>
            </a:r>
            <a:r>
              <a:rPr lang="zh-CN" altLang="en-US" sz="1600">
                <a:cs typeface="Courier New" pitchFamily="49" charset="0"/>
              </a:rPr>
              <a:t>雅诗兰黛 </a:t>
            </a:r>
            <a:r>
              <a:rPr lang="en-US" altLang="zh-CN" sz="1600">
                <a:cs typeface="Courier New" pitchFamily="49" charset="0"/>
              </a:rPr>
              <a:t>&lt;/A&gt;&lt;BR&gt;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      ……</a:t>
            </a:r>
          </a:p>
          <a:p>
            <a:pPr>
              <a:buFontTx/>
              <a:buNone/>
            </a:pPr>
            <a:r>
              <a:rPr lang="en-US" altLang="zh-CN" sz="1600">
                <a:cs typeface="Courier New" pitchFamily="49" charset="0"/>
              </a:rPr>
              <a:t>   &lt;/MARQUEE&gt;</a:t>
            </a:r>
          </a:p>
        </p:txBody>
      </p:sp>
      <p:pic>
        <p:nvPicPr>
          <p:cNvPr id="5724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400" y="3021013"/>
            <a:ext cx="4219575" cy="3762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72425" name="AutoShape 9"/>
          <p:cNvSpPr>
            <a:spLocks noChangeArrowheads="1"/>
          </p:cNvSpPr>
          <p:nvPr/>
        </p:nvSpPr>
        <p:spPr bwMode="auto">
          <a:xfrm>
            <a:off x="7235825" y="3270264"/>
            <a:ext cx="1152525" cy="765175"/>
          </a:xfrm>
          <a:prstGeom prst="wedgeRoundRectCallout">
            <a:avLst>
              <a:gd name="adj1" fmla="val -91736"/>
              <a:gd name="adj2" fmla="val 601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水平向左移动</a:t>
            </a:r>
          </a:p>
        </p:txBody>
      </p:sp>
      <p:sp>
        <p:nvSpPr>
          <p:cNvPr id="572428" name="AutoShape 12"/>
          <p:cNvSpPr>
            <a:spLocks noChangeArrowheads="1"/>
          </p:cNvSpPr>
          <p:nvPr/>
        </p:nvSpPr>
        <p:spPr bwMode="auto">
          <a:xfrm>
            <a:off x="3309938" y="4221163"/>
            <a:ext cx="1150937" cy="765175"/>
          </a:xfrm>
          <a:prstGeom prst="wedgeRoundRectCallout">
            <a:avLst>
              <a:gd name="adj1" fmla="val 94000"/>
              <a:gd name="adj2" fmla="val 47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垂直向上移动</a:t>
            </a:r>
          </a:p>
        </p:txBody>
      </p:sp>
      <p:sp>
        <p:nvSpPr>
          <p:cNvPr id="572429" name="AutoShape 13"/>
          <p:cNvSpPr>
            <a:spLocks noChangeArrowheads="1"/>
          </p:cNvSpPr>
          <p:nvPr/>
        </p:nvSpPr>
        <p:spPr bwMode="auto">
          <a:xfrm>
            <a:off x="2555875" y="5194300"/>
            <a:ext cx="1974850" cy="1092200"/>
          </a:xfrm>
          <a:prstGeom prst="wedgeRoundRectCallout">
            <a:avLst>
              <a:gd name="adj1" fmla="val 77574"/>
              <a:gd name="adj2" fmla="val 327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图片和文字同时垂直向上移动</a:t>
            </a:r>
          </a:p>
        </p:txBody>
      </p:sp>
      <p:sp>
        <p:nvSpPr>
          <p:cNvPr id="572430" name="Rectangle 14"/>
          <p:cNvSpPr>
            <a:spLocks noChangeArrowheads="1"/>
          </p:cNvSpPr>
          <p:nvPr/>
        </p:nvSpPr>
        <p:spPr bwMode="auto">
          <a:xfrm>
            <a:off x="5051425" y="5734050"/>
            <a:ext cx="1825625" cy="8064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2" name="AutoShape 16"/>
          <p:cNvSpPr>
            <a:spLocks noChangeArrowheads="1"/>
          </p:cNvSpPr>
          <p:nvPr/>
        </p:nvSpPr>
        <p:spPr bwMode="auto">
          <a:xfrm>
            <a:off x="5940425" y="965214"/>
            <a:ext cx="1295400" cy="765175"/>
          </a:xfrm>
          <a:prstGeom prst="wedgeRoundRectCallout">
            <a:avLst>
              <a:gd name="adj1" fmla="val -56986"/>
              <a:gd name="adj2" fmla="val 84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声明滚动文字结束</a:t>
            </a:r>
          </a:p>
        </p:txBody>
      </p:sp>
      <p:sp>
        <p:nvSpPr>
          <p:cNvPr id="572433" name="AutoShape 17"/>
          <p:cNvSpPr>
            <a:spLocks noChangeArrowheads="1"/>
          </p:cNvSpPr>
          <p:nvPr/>
        </p:nvSpPr>
        <p:spPr bwMode="auto">
          <a:xfrm>
            <a:off x="3059113" y="790589"/>
            <a:ext cx="2736850" cy="1092200"/>
          </a:xfrm>
          <a:prstGeom prst="wedgeRoundRectCallout">
            <a:avLst>
              <a:gd name="adj1" fmla="val -79176"/>
              <a:gd name="adj2" fmla="val 585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声明滚动文字“水平滚动”开始，并且将会以默认方式从右向左滚动</a:t>
            </a:r>
          </a:p>
        </p:txBody>
      </p:sp>
      <p:sp>
        <p:nvSpPr>
          <p:cNvPr id="572434" name="Rectangle 18"/>
          <p:cNvSpPr>
            <a:spLocks noChangeArrowheads="1"/>
          </p:cNvSpPr>
          <p:nvPr/>
        </p:nvSpPr>
        <p:spPr bwMode="auto">
          <a:xfrm>
            <a:off x="5205413" y="1960577"/>
            <a:ext cx="158432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5" name="Rectangle 19"/>
          <p:cNvSpPr>
            <a:spLocks noChangeArrowheads="1"/>
          </p:cNvSpPr>
          <p:nvPr/>
        </p:nvSpPr>
        <p:spPr bwMode="auto">
          <a:xfrm>
            <a:off x="755650" y="1973277"/>
            <a:ext cx="352742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2438" name="Picture 2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965214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99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5" grpId="0" animBg="1"/>
      <p:bldP spid="572428" grpId="0" animBg="1"/>
      <p:bldP spid="572429" grpId="0" animBg="1"/>
      <p:bldP spid="572430" grpId="0" animBg="1"/>
      <p:bldP spid="572432" grpId="0" animBg="1"/>
      <p:bldP spid="572433" grpId="0" animBg="1"/>
      <p:bldP spid="572434" grpId="0" animBg="1"/>
      <p:bldP spid="5724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6919938" cy="792163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/>
          </a:p>
        </p:txBody>
      </p:sp>
      <p:pic>
        <p:nvPicPr>
          <p:cNvPr id="57550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4538" y="2725738"/>
            <a:ext cx="4608512" cy="290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75504" name="AutoShape 16"/>
          <p:cNvSpPr>
            <a:spLocks noChangeArrowheads="1"/>
          </p:cNvSpPr>
          <p:nvPr/>
        </p:nvSpPr>
        <p:spPr bwMode="auto">
          <a:xfrm>
            <a:off x="1484313" y="3448050"/>
            <a:ext cx="1622425" cy="693738"/>
          </a:xfrm>
          <a:prstGeom prst="wedgeRoundRectCallout">
            <a:avLst>
              <a:gd name="adj1" fmla="val 76810"/>
              <a:gd name="adj2" fmla="val 371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有序列表</a:t>
            </a:r>
            <a:r>
              <a:rPr lang="en-US" altLang="zh-CN" sz="1800"/>
              <a:t>OL</a:t>
            </a:r>
          </a:p>
        </p:txBody>
      </p:sp>
      <p:sp>
        <p:nvSpPr>
          <p:cNvPr id="575506" name="AutoShape 18"/>
          <p:cNvSpPr>
            <a:spLocks/>
          </p:cNvSpPr>
          <p:nvPr/>
        </p:nvSpPr>
        <p:spPr bwMode="auto">
          <a:xfrm>
            <a:off x="3563938" y="3878263"/>
            <a:ext cx="71437" cy="360362"/>
          </a:xfrm>
          <a:prstGeom prst="leftBrace">
            <a:avLst>
              <a:gd name="adj1" fmla="val 4203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505" name="AutoShape 17"/>
          <p:cNvSpPr>
            <a:spLocks noChangeArrowheads="1"/>
          </p:cNvSpPr>
          <p:nvPr/>
        </p:nvSpPr>
        <p:spPr bwMode="auto">
          <a:xfrm>
            <a:off x="1885950" y="4225925"/>
            <a:ext cx="1725613" cy="647700"/>
          </a:xfrm>
          <a:prstGeom prst="wedgeRoundRectCallout">
            <a:avLst>
              <a:gd name="adj1" fmla="val 80727"/>
              <a:gd name="adj2" fmla="val 291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无序列表</a:t>
            </a:r>
            <a:r>
              <a:rPr lang="en-US" altLang="zh-CN" sz="1800"/>
              <a:t>UL</a:t>
            </a:r>
          </a:p>
        </p:txBody>
      </p:sp>
      <p:sp>
        <p:nvSpPr>
          <p:cNvPr id="575507" name="AutoShape 19"/>
          <p:cNvSpPr>
            <a:spLocks/>
          </p:cNvSpPr>
          <p:nvPr/>
        </p:nvSpPr>
        <p:spPr bwMode="auto">
          <a:xfrm>
            <a:off x="4152900" y="4368800"/>
            <a:ext cx="71438" cy="720725"/>
          </a:xfrm>
          <a:prstGeom prst="leftBrace">
            <a:avLst>
              <a:gd name="adj1" fmla="val 8407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514" name="Rectangle 26"/>
          <p:cNvSpPr>
            <a:spLocks noChangeArrowheads="1"/>
          </p:cNvSpPr>
          <p:nvPr/>
        </p:nvSpPr>
        <p:spPr bwMode="auto">
          <a:xfrm>
            <a:off x="1971675" y="1138238"/>
            <a:ext cx="626586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zh-CN" altLang="en-US" sz="2400"/>
              <a:t>编写如下图所示效果对应的</a:t>
            </a:r>
            <a:r>
              <a:rPr lang="en-US" altLang="zh-CN" sz="2400"/>
              <a:t>html</a:t>
            </a:r>
            <a:r>
              <a:rPr lang="zh-CN" altLang="en-US" sz="2400"/>
              <a:t>代码</a:t>
            </a:r>
          </a:p>
        </p:txBody>
      </p:sp>
      <p:pic>
        <p:nvPicPr>
          <p:cNvPr id="575515" name="Picture 27" descr="现场编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908050"/>
            <a:ext cx="865188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7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5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04" grpId="0" animBg="1"/>
      <p:bldP spid="575506" grpId="0" animBg="1"/>
      <p:bldP spid="575505" grpId="0" animBg="1"/>
      <p:bldP spid="5755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0"/>
            <a:ext cx="5400675" cy="11096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文件的基本结构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  <a:noFill/>
          <a:ln/>
        </p:spPr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文档的结构</a:t>
            </a:r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600069" name="AutoShape 5"/>
          <p:cNvSpPr>
            <a:spLocks noChangeArrowheads="1"/>
          </p:cNvSpPr>
          <p:nvPr/>
        </p:nvSpPr>
        <p:spPr bwMode="auto">
          <a:xfrm>
            <a:off x="482600" y="2085975"/>
            <a:ext cx="4960938" cy="2965450"/>
          </a:xfrm>
          <a:prstGeom prst="roundRect">
            <a:avLst>
              <a:gd name="adj" fmla="val 6968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&lt;TITLE&gt;</a:t>
            </a:r>
            <a:r>
              <a:rPr lang="zh-CN" altLang="en-US" sz="1800">
                <a:cs typeface="Courier New" pitchFamily="49" charset="0"/>
              </a:rPr>
              <a:t>我的第一个网页</a:t>
            </a:r>
            <a:r>
              <a:rPr lang="zh-CN" altLang="en-US" sz="1800">
                <a:ea typeface="宋体" pitchFamily="2" charset="-122"/>
                <a:cs typeface="Courier New" pitchFamily="49" charset="0"/>
              </a:rPr>
              <a:t> 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&lt;/HEAD&gt;</a:t>
            </a:r>
            <a:endParaRPr lang="en-US" altLang="zh-CN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&lt;BODY 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       Hello World!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&lt;/BODY&gt;</a:t>
            </a:r>
            <a:endParaRPr lang="en-US" altLang="zh-CN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&lt;/HTML&gt;</a:t>
            </a:r>
          </a:p>
        </p:txBody>
      </p:sp>
      <p:sp>
        <p:nvSpPr>
          <p:cNvPr id="600070" name="AutoShape 6"/>
          <p:cNvSpPr>
            <a:spLocks/>
          </p:cNvSpPr>
          <p:nvPr/>
        </p:nvSpPr>
        <p:spPr bwMode="auto">
          <a:xfrm>
            <a:off x="6921500" y="2082800"/>
            <a:ext cx="415925" cy="2819400"/>
          </a:xfrm>
          <a:prstGeom prst="rightBrace">
            <a:avLst>
              <a:gd name="adj1" fmla="val 5648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0071" name="AutoShape 7"/>
          <p:cNvSpPr>
            <a:spLocks noChangeArrowheads="1"/>
          </p:cNvSpPr>
          <p:nvPr/>
        </p:nvSpPr>
        <p:spPr bwMode="gray">
          <a:xfrm>
            <a:off x="7383463" y="3116263"/>
            <a:ext cx="1512887" cy="757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1800"/>
              <a:t>HTML </a:t>
            </a:r>
            <a:r>
              <a:rPr lang="zh-CN" altLang="en-US" sz="1800"/>
              <a:t>网页</a:t>
            </a:r>
          </a:p>
        </p:txBody>
      </p:sp>
      <p:sp>
        <p:nvSpPr>
          <p:cNvPr id="600072" name="AutoShape 8"/>
          <p:cNvSpPr>
            <a:spLocks noChangeArrowheads="1"/>
          </p:cNvSpPr>
          <p:nvPr/>
        </p:nvSpPr>
        <p:spPr bwMode="gray">
          <a:xfrm>
            <a:off x="4787900" y="2484438"/>
            <a:ext cx="20256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800"/>
              <a:t>&lt;HEAD&gt;</a:t>
            </a:r>
            <a:r>
              <a:rPr lang="zh-CN" altLang="en-US" sz="1800"/>
              <a:t>头部部分</a:t>
            </a:r>
          </a:p>
        </p:txBody>
      </p:sp>
      <p:sp>
        <p:nvSpPr>
          <p:cNvPr id="600073" name="AutoShape 9"/>
          <p:cNvSpPr>
            <a:spLocks noChangeArrowheads="1"/>
          </p:cNvSpPr>
          <p:nvPr/>
        </p:nvSpPr>
        <p:spPr bwMode="gray">
          <a:xfrm>
            <a:off x="4787900" y="3429000"/>
            <a:ext cx="20891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800"/>
              <a:t>&lt;BODY&gt;</a:t>
            </a:r>
            <a:r>
              <a:rPr lang="zh-CN" altLang="en-US" sz="1800"/>
              <a:t>主体部分</a:t>
            </a:r>
          </a:p>
        </p:txBody>
      </p:sp>
      <p:sp>
        <p:nvSpPr>
          <p:cNvPr id="600074" name="AutoShape 10"/>
          <p:cNvSpPr>
            <a:spLocks noChangeArrowheads="1"/>
          </p:cNvSpPr>
          <p:nvPr/>
        </p:nvSpPr>
        <p:spPr bwMode="gray">
          <a:xfrm>
            <a:off x="468313" y="5300663"/>
            <a:ext cx="78486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&lt;HTML&gt;…&lt;/HTML&gt;</a:t>
            </a:r>
            <a:r>
              <a:rPr lang="zh-CN" altLang="en-US" sz="2000"/>
              <a:t>标签标记 </a:t>
            </a:r>
            <a:r>
              <a:rPr lang="en-US" altLang="zh-CN" sz="2000"/>
              <a:t>HTML </a:t>
            </a:r>
            <a:r>
              <a:rPr lang="zh-CN" altLang="en-US" sz="2000"/>
              <a:t>文档的开始和结束</a:t>
            </a:r>
            <a:endParaRPr lang="en-US" sz="2000"/>
          </a:p>
        </p:txBody>
      </p:sp>
      <p:sp>
        <p:nvSpPr>
          <p:cNvPr id="600075" name="AutoShape 11"/>
          <p:cNvSpPr>
            <a:spLocks/>
          </p:cNvSpPr>
          <p:nvPr/>
        </p:nvSpPr>
        <p:spPr bwMode="auto">
          <a:xfrm>
            <a:off x="4414838" y="3392488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6" name="AutoShape 12"/>
          <p:cNvSpPr>
            <a:spLocks/>
          </p:cNvSpPr>
          <p:nvPr/>
        </p:nvSpPr>
        <p:spPr bwMode="auto">
          <a:xfrm>
            <a:off x="4419600" y="2408238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7" name="AutoShape 13"/>
          <p:cNvSpPr>
            <a:spLocks noChangeArrowheads="1"/>
          </p:cNvSpPr>
          <p:nvPr/>
        </p:nvSpPr>
        <p:spPr bwMode="auto">
          <a:xfrm>
            <a:off x="2843213" y="2205038"/>
            <a:ext cx="1222375" cy="398462"/>
          </a:xfrm>
          <a:prstGeom prst="wedgeRoundRectCallout">
            <a:avLst>
              <a:gd name="adj1" fmla="val -41037"/>
              <a:gd name="adj2" fmla="val 990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网页标题</a:t>
            </a:r>
          </a:p>
        </p:txBody>
      </p:sp>
      <p:sp>
        <p:nvSpPr>
          <p:cNvPr id="600078" name="AutoShape 14"/>
          <p:cNvSpPr>
            <a:spLocks noChangeArrowheads="1"/>
          </p:cNvSpPr>
          <p:nvPr/>
        </p:nvSpPr>
        <p:spPr bwMode="auto">
          <a:xfrm>
            <a:off x="1835150" y="4365625"/>
            <a:ext cx="2160588" cy="693738"/>
          </a:xfrm>
          <a:prstGeom prst="wedgeRoundRectCallout">
            <a:avLst>
              <a:gd name="adj1" fmla="val -43389"/>
              <a:gd name="adj2" fmla="val -93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网页内容，可以是文本、图像等</a:t>
            </a:r>
          </a:p>
        </p:txBody>
      </p:sp>
      <p:sp>
        <p:nvSpPr>
          <p:cNvPr id="600080" name="AutoShape 16"/>
          <p:cNvSpPr>
            <a:spLocks noChangeArrowheads="1"/>
          </p:cNvSpPr>
          <p:nvPr/>
        </p:nvSpPr>
        <p:spPr bwMode="auto">
          <a:xfrm>
            <a:off x="5867400" y="2708275"/>
            <a:ext cx="914400" cy="6096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81" name="AutoShape 17"/>
          <p:cNvSpPr>
            <a:spLocks noChangeArrowheads="1"/>
          </p:cNvSpPr>
          <p:nvPr/>
        </p:nvSpPr>
        <p:spPr bwMode="gray">
          <a:xfrm>
            <a:off x="468313" y="5300663"/>
            <a:ext cx="7942262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1800">
                <a:cs typeface="Courier New" pitchFamily="49" charset="0"/>
              </a:rPr>
              <a:t>这部分包含文本、图像和链接。它包括在 </a:t>
            </a:r>
            <a:r>
              <a:rPr lang="en-US" sz="1800">
                <a:solidFill>
                  <a:srgbClr val="FF0000"/>
                </a:solidFill>
                <a:cs typeface="Courier New" pitchFamily="49" charset="0"/>
              </a:rPr>
              <a:t>&lt;BODY&gt;…&lt;/BODY&gt;</a:t>
            </a:r>
            <a:r>
              <a:rPr lang="en-US" altLang="zh-CN" sz="1800">
                <a:cs typeface="Courier New" pitchFamily="49" charset="0"/>
              </a:rPr>
              <a:t> </a:t>
            </a:r>
            <a:r>
              <a:rPr lang="zh-CN" altLang="en-US" sz="1800">
                <a:cs typeface="Courier New" pitchFamily="49" charset="0"/>
              </a:rPr>
              <a:t>标签内</a:t>
            </a:r>
            <a:endParaRPr lang="en-US" sz="1800">
              <a:cs typeface="Courier New" pitchFamily="49" charset="0"/>
            </a:endParaRPr>
          </a:p>
        </p:txBody>
      </p:sp>
      <p:sp>
        <p:nvSpPr>
          <p:cNvPr id="600083" name="AutoShape 19"/>
          <p:cNvSpPr>
            <a:spLocks noChangeArrowheads="1"/>
          </p:cNvSpPr>
          <p:nvPr/>
        </p:nvSpPr>
        <p:spPr bwMode="gray">
          <a:xfrm>
            <a:off x="506413" y="5297488"/>
            <a:ext cx="78867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1800"/>
              <a:t>这部分包括标题和其他说明信息。包括在 </a:t>
            </a:r>
            <a:r>
              <a:rPr lang="en-US" sz="1800">
                <a:solidFill>
                  <a:srgbClr val="FF0000"/>
                </a:solidFill>
              </a:rPr>
              <a:t>&lt;HEAD&gt;…&lt;/HEAD&gt;</a:t>
            </a:r>
            <a:r>
              <a:rPr lang="en-US" altLang="zh-CN" sz="1800"/>
              <a:t> </a:t>
            </a:r>
            <a:r>
              <a:rPr lang="zh-CN" altLang="en-US" sz="1800"/>
              <a:t>标签内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0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600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9" grpId="0" animBg="1"/>
      <p:bldP spid="600070" grpId="0" animBg="1"/>
      <p:bldP spid="600071" grpId="0" animBg="1"/>
      <p:bldP spid="600072" grpId="0" animBg="1"/>
      <p:bldP spid="600073" grpId="0" animBg="1"/>
      <p:bldP spid="600074" grpId="0" animBg="1"/>
      <p:bldP spid="600075" grpId="0" animBg="1"/>
      <p:bldP spid="600076" grpId="0" animBg="1"/>
      <p:bldP spid="600077" grpId="0" animBg="1"/>
      <p:bldP spid="600078" grpId="0" animBg="1"/>
      <p:bldP spid="600081" grpId="0" animBg="1"/>
      <p:bldP spid="600081" grpId="1" animBg="1"/>
      <p:bldP spid="600083" grpId="0" animBg="1"/>
      <p:bldP spid="60008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938338"/>
            <a:ext cx="7340600" cy="367188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dirty="0">
                <a:latin typeface="黑体" pitchFamily="2" charset="-122"/>
              </a:rPr>
              <a:t>哪个标签中的哪个属性可以改变字体颜色和字号？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dirty="0">
                <a:latin typeface="黑体" pitchFamily="2" charset="-122"/>
              </a:rPr>
              <a:t>图像与文本的对齐方式有哪几种？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dirty="0">
                <a:latin typeface="黑体" pitchFamily="2" charset="-122"/>
              </a:rPr>
              <a:t>项目列表和编号有何区别？分别适用什么场合？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dirty="0">
                <a:latin typeface="黑体" pitchFamily="2" charset="-122"/>
              </a:rPr>
              <a:t>链接到其他页面时，路径的表示方法有两种：相对路径和绝对路径，这两种路径有何区别和联系？</a:t>
            </a:r>
          </a:p>
        </p:txBody>
      </p:sp>
      <p:pic>
        <p:nvPicPr>
          <p:cNvPr id="574468" name="Picture 4" descr="提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388" y="963613"/>
            <a:ext cx="1008062" cy="912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93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使用记事本创建网页</a:t>
            </a:r>
          </a:p>
        </p:txBody>
      </p:sp>
      <p:sp>
        <p:nvSpPr>
          <p:cNvPr id="5785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22350" y="1855788"/>
            <a:ext cx="8229600" cy="4525962"/>
          </a:xfrm>
          <a:noFill/>
          <a:ln/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使用记事本创建网页的步骤： 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sz="2000"/>
              <a:t>1</a:t>
            </a:r>
            <a:r>
              <a:rPr lang="zh-CN" altLang="en-US" sz="2000"/>
              <a:t>、打开记事本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sz="2000"/>
              <a:t>2</a:t>
            </a:r>
            <a:r>
              <a:rPr lang="zh-CN" altLang="en-US" sz="2000"/>
              <a:t>、输入</a:t>
            </a:r>
            <a:r>
              <a:rPr lang="en-US" altLang="zh-CN" sz="2000"/>
              <a:t>HTML</a:t>
            </a:r>
            <a:r>
              <a:rPr lang="zh-CN" altLang="en-US" sz="2000"/>
              <a:t>代码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sz="2000"/>
              <a:t>3</a:t>
            </a:r>
            <a:r>
              <a:rPr lang="zh-CN" altLang="en-US" sz="2000"/>
              <a:t>、保存为</a:t>
            </a:r>
            <a:r>
              <a:rPr lang="zh-CN" altLang="en-US" sz="2000">
                <a:solidFill>
                  <a:srgbClr val="0000FF"/>
                </a:solidFill>
              </a:rPr>
              <a:t>*</a:t>
            </a:r>
            <a:r>
              <a:rPr lang="en-US" altLang="zh-CN" sz="2000">
                <a:solidFill>
                  <a:srgbClr val="0000FF"/>
                </a:solidFill>
              </a:rPr>
              <a:t>.html</a:t>
            </a:r>
            <a:r>
              <a:rPr lang="zh-CN" altLang="en-US" sz="2000">
                <a:solidFill>
                  <a:srgbClr val="0000FF"/>
                </a:solidFill>
              </a:rPr>
              <a:t>或*</a:t>
            </a:r>
            <a:r>
              <a:rPr lang="en-US" altLang="zh-CN" sz="2000">
                <a:solidFill>
                  <a:srgbClr val="0000FF"/>
                </a:solidFill>
              </a:rPr>
              <a:t>.htm</a:t>
            </a:r>
            <a:r>
              <a:rPr lang="zh-CN" altLang="en-US" sz="2000"/>
              <a:t>文件，注意格式问题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sz="2000"/>
              <a:t>4</a:t>
            </a:r>
            <a:r>
              <a:rPr lang="zh-CN" altLang="en-US" sz="2000"/>
              <a:t>、打开网页预览效果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684213" y="1196975"/>
            <a:ext cx="81359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/>
              <a:t>使用记事本创建网页</a:t>
            </a:r>
          </a:p>
        </p:txBody>
      </p:sp>
    </p:spTree>
    <p:extLst>
      <p:ext uri="{BB962C8B-B14F-4D97-AF65-F5344CB8AC3E}">
        <p14:creationId xmlns:p14="http://schemas.microsoft.com/office/powerpoint/2010/main" val="12885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8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8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8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8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8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&lt;META&gt;</a:t>
            </a:r>
            <a:r>
              <a:rPr lang="zh-CN" altLang="en-US"/>
              <a:t>标签</a:t>
            </a: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468313" y="3716338"/>
            <a:ext cx="8494712" cy="1736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  <a:cs typeface="Courier New" pitchFamily="49" charset="0"/>
              </a:rPr>
              <a:t>&lt;HEAD&gt;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  <a:cs typeface="Courier New" pitchFamily="49" charset="0"/>
              </a:rPr>
              <a:t>&lt;META http-equiv="Content-Type" content="text/html; </a:t>
            </a:r>
            <a:r>
              <a:rPr lang="en-US" altLang="zh-CN" sz="16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charset=gb2312</a:t>
            </a:r>
            <a:r>
              <a:rPr lang="en-US" altLang="zh-CN" sz="1600">
                <a:ea typeface="宋体" pitchFamily="2" charset="-122"/>
                <a:cs typeface="Courier New" pitchFamily="49" charset="0"/>
              </a:rPr>
              <a:t>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  <a:cs typeface="Courier New" pitchFamily="49" charset="0"/>
              </a:rPr>
              <a:t>&lt;TITLE&gt;</a:t>
            </a:r>
            <a:r>
              <a:rPr lang="zh-CN" altLang="en-US" sz="1600">
                <a:cs typeface="Courier New" pitchFamily="49" charset="0"/>
              </a:rPr>
              <a:t>网页标题</a:t>
            </a:r>
            <a:r>
              <a:rPr lang="en-US" altLang="zh-CN" sz="1600">
                <a:ea typeface="宋体" pitchFamily="2" charset="-122"/>
                <a:cs typeface="Courier New" pitchFamily="49" charset="0"/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  <a:cs typeface="Courier New" pitchFamily="49" charset="0"/>
              </a:rPr>
              <a:t>&lt;/HEAD&gt;</a:t>
            </a:r>
            <a:br>
              <a:rPr lang="en-US" altLang="zh-CN" sz="1600">
                <a:ea typeface="宋体" pitchFamily="2" charset="-122"/>
                <a:cs typeface="Courier New" pitchFamily="49" charset="0"/>
              </a:rPr>
            </a:br>
            <a:endParaRPr lang="en-US" altLang="zh-CN" sz="160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43764" name="Rectangle 20"/>
          <p:cNvSpPr>
            <a:spLocks noChangeArrowheads="1"/>
          </p:cNvSpPr>
          <p:nvPr/>
        </p:nvSpPr>
        <p:spPr bwMode="auto">
          <a:xfrm>
            <a:off x="1547813" y="1125538"/>
            <a:ext cx="75961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zh-CN" altLang="en-US" sz="2400"/>
              <a:t>网页页面中出现乱码，那如何消除乱码使其正常显示？</a:t>
            </a:r>
          </a:p>
        </p:txBody>
      </p:sp>
      <p:sp>
        <p:nvSpPr>
          <p:cNvPr id="543765" name="AutoShape 21"/>
          <p:cNvSpPr>
            <a:spLocks noChangeArrowheads="1"/>
          </p:cNvSpPr>
          <p:nvPr/>
        </p:nvSpPr>
        <p:spPr bwMode="gray">
          <a:xfrm>
            <a:off x="1695450" y="1979613"/>
            <a:ext cx="3813175" cy="7286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zh-CN" altLang="en-US" sz="1800"/>
              <a:t>使用</a:t>
            </a:r>
            <a:r>
              <a:rPr lang="en-US" altLang="zh-CN" sz="1800"/>
              <a:t>&lt;META&gt;</a:t>
            </a:r>
            <a:r>
              <a:rPr lang="zh-CN" altLang="en-US" sz="1800"/>
              <a:t>标签</a:t>
            </a:r>
          </a:p>
        </p:txBody>
      </p:sp>
      <p:sp>
        <p:nvSpPr>
          <p:cNvPr id="543766" name="Rectangle 22"/>
          <p:cNvSpPr>
            <a:spLocks noChangeArrowheads="1"/>
          </p:cNvSpPr>
          <p:nvPr/>
        </p:nvSpPr>
        <p:spPr bwMode="auto">
          <a:xfrm>
            <a:off x="6415112" y="4214818"/>
            <a:ext cx="1728788" cy="5048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67" name="AutoShape 23"/>
          <p:cNvSpPr>
            <a:spLocks noChangeArrowheads="1"/>
          </p:cNvSpPr>
          <p:nvPr/>
        </p:nvSpPr>
        <p:spPr bwMode="auto">
          <a:xfrm>
            <a:off x="3708400" y="3068638"/>
            <a:ext cx="2916238" cy="990600"/>
          </a:xfrm>
          <a:prstGeom prst="wedgeRoundRectCallout">
            <a:avLst>
              <a:gd name="adj1" fmla="val 81847"/>
              <a:gd name="adj2" fmla="val 71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简体中文：</a:t>
            </a:r>
            <a:r>
              <a:rPr lang="en-US" altLang="zh-CN" sz="1800"/>
              <a:t>gb2312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繁体中文：</a:t>
            </a:r>
            <a:r>
              <a:rPr lang="en-US" altLang="zh-CN" sz="1800"/>
              <a:t>big5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纯英文网页：</a:t>
            </a:r>
            <a:r>
              <a:rPr lang="en-US" altLang="zh-CN" sz="1800"/>
              <a:t>iso-8859-1</a:t>
            </a:r>
          </a:p>
        </p:txBody>
      </p:sp>
      <p:sp>
        <p:nvSpPr>
          <p:cNvPr id="543775" name="AutoShape 31"/>
          <p:cNvSpPr>
            <a:spLocks noChangeArrowheads="1"/>
          </p:cNvSpPr>
          <p:nvPr/>
        </p:nvSpPr>
        <p:spPr bwMode="auto">
          <a:xfrm>
            <a:off x="5605463" y="5297488"/>
            <a:ext cx="1728787" cy="693737"/>
          </a:xfrm>
          <a:prstGeom prst="wedgeRoundRectCallout">
            <a:avLst>
              <a:gd name="adj1" fmla="val 67815"/>
              <a:gd name="adj2" fmla="val -1161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可以避免页面中的乱码</a:t>
            </a:r>
          </a:p>
        </p:txBody>
      </p:sp>
      <p:pic>
        <p:nvPicPr>
          <p:cNvPr id="543779" name="Picture 35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3" y="879475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97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4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 animBg="1"/>
      <p:bldP spid="543764" grpId="0"/>
      <p:bldP spid="543765" grpId="0" animBg="1"/>
      <p:bldP spid="543766" grpId="0" animBg="1"/>
      <p:bldP spid="543767" grpId="0" animBg="1"/>
      <p:bldP spid="5437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页面背景色或背景图像</a:t>
            </a:r>
          </a:p>
        </p:txBody>
      </p:sp>
      <p:sp>
        <p:nvSpPr>
          <p:cNvPr id="544772" name="AutoShape 4"/>
          <p:cNvSpPr>
            <a:spLocks noChangeArrowheads="1"/>
          </p:cNvSpPr>
          <p:nvPr/>
        </p:nvSpPr>
        <p:spPr bwMode="auto">
          <a:xfrm>
            <a:off x="512763" y="1636713"/>
            <a:ext cx="8318500" cy="1014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&lt;BODY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bgcolor="#FFCCFF“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background=</a:t>
            </a:r>
            <a:r>
              <a:rPr lang="zh-CN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"back_image.GIF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 &gt;</a:t>
            </a:r>
            <a:endParaRPr lang="en-US" altLang="zh-CN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        Hello World</a:t>
            </a:r>
            <a:r>
              <a:rPr lang="zh-CN" altLang="en-US" sz="1800">
                <a:ea typeface="宋体" pitchFamily="2" charset="-122"/>
                <a:cs typeface="Courier New" pitchFamily="49" charset="0"/>
              </a:rPr>
              <a:t>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&lt;/BODY&gt;</a:t>
            </a:r>
          </a:p>
        </p:txBody>
      </p:sp>
      <p:sp>
        <p:nvSpPr>
          <p:cNvPr id="544775" name="AutoShape 7"/>
          <p:cNvSpPr>
            <a:spLocks noChangeArrowheads="1"/>
          </p:cNvSpPr>
          <p:nvPr/>
        </p:nvSpPr>
        <p:spPr bwMode="gray">
          <a:xfrm>
            <a:off x="611188" y="5661025"/>
            <a:ext cx="8208962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zh-CN" altLang="en-US" sz="1800"/>
              <a:t>为了使页面美丽大方，网页背景要尽量地浅</a:t>
            </a:r>
          </a:p>
        </p:txBody>
      </p:sp>
      <p:sp>
        <p:nvSpPr>
          <p:cNvPr id="544780" name="AutoShape 12"/>
          <p:cNvSpPr>
            <a:spLocks noChangeArrowheads="1"/>
          </p:cNvSpPr>
          <p:nvPr/>
        </p:nvSpPr>
        <p:spPr bwMode="auto">
          <a:xfrm>
            <a:off x="503238" y="3621088"/>
            <a:ext cx="8358187" cy="16240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&lt;BODY 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bgcolor="#FFCCFF“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	Hello World!</a:t>
            </a:r>
            <a:endParaRPr lang="en-US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&lt;/BODY&gt;</a:t>
            </a:r>
            <a:endParaRPr lang="en-US" altLang="zh-CN" sz="180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  <a:endParaRPr lang="en-US" sz="180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44782" name="AutoShape 14"/>
          <p:cNvSpPr>
            <a:spLocks noChangeArrowheads="1"/>
          </p:cNvSpPr>
          <p:nvPr/>
        </p:nvSpPr>
        <p:spPr bwMode="auto">
          <a:xfrm>
            <a:off x="2500298" y="2428868"/>
            <a:ext cx="1744662" cy="495300"/>
          </a:xfrm>
          <a:prstGeom prst="wedgeRoundRectCallout">
            <a:avLst>
              <a:gd name="adj1" fmla="val -8597"/>
              <a:gd name="adj2" fmla="val -1400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网页背景色彩</a:t>
            </a:r>
            <a:r>
              <a:rPr lang="zh-CN" altLang="en-US" sz="2400" b="0"/>
              <a:t> </a:t>
            </a:r>
          </a:p>
        </p:txBody>
      </p:sp>
      <p:sp>
        <p:nvSpPr>
          <p:cNvPr id="544783" name="AutoShape 15"/>
          <p:cNvSpPr>
            <a:spLocks noChangeArrowheads="1"/>
          </p:cNvSpPr>
          <p:nvPr/>
        </p:nvSpPr>
        <p:spPr bwMode="auto">
          <a:xfrm>
            <a:off x="5572132" y="2500306"/>
            <a:ext cx="1871662" cy="495300"/>
          </a:xfrm>
          <a:prstGeom prst="wedgeRoundRectCallout">
            <a:avLst>
              <a:gd name="adj1" fmla="val -16241"/>
              <a:gd name="adj2" fmla="val -1480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网页背景图像</a:t>
            </a:r>
            <a:r>
              <a:rPr lang="zh-CN" altLang="en-US" sz="2400" b="0"/>
              <a:t> </a:t>
            </a:r>
          </a:p>
        </p:txBody>
      </p:sp>
      <p:pic>
        <p:nvPicPr>
          <p:cNvPr id="544785" name="Picture 17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636838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4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animBg="1"/>
      <p:bldP spid="544775" grpId="0" animBg="1"/>
      <p:bldP spid="544780" grpId="0" animBg="1"/>
      <p:bldP spid="544782" grpId="0" animBg="1"/>
      <p:bldP spid="5447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文本相关标签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4259262" cy="4105275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字体、字号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标题标签</a:t>
            </a:r>
            <a:r>
              <a:rPr lang="en-US" altLang="zh-CN" dirty="0"/>
              <a:t>&lt;H1&gt;</a:t>
            </a:r>
            <a:r>
              <a:rPr lang="zh-CN" altLang="en-US" dirty="0"/>
              <a:t>－</a:t>
            </a:r>
            <a:r>
              <a:rPr lang="en-US" altLang="zh-CN" dirty="0"/>
              <a:t>&lt;H6&gt;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en-US" altLang="zh-CN" dirty="0"/>
              <a:t>&lt;FONT&gt;</a:t>
            </a:r>
            <a:r>
              <a:rPr lang="zh-CN" altLang="en-US" dirty="0"/>
              <a:t>标签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特殊符号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行的控制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段落标签</a:t>
            </a:r>
            <a:r>
              <a:rPr lang="en-US" altLang="zh-CN" dirty="0"/>
              <a:t>&lt;P&gt;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换行标签</a:t>
            </a:r>
            <a:r>
              <a:rPr lang="en-US" altLang="zh-CN" dirty="0"/>
              <a:t>&lt;BR&gt;</a:t>
            </a:r>
          </a:p>
        </p:txBody>
      </p:sp>
      <p:pic>
        <p:nvPicPr>
          <p:cNvPr id="547844" name="Picture 4" descr="Snap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463" y="1484313"/>
            <a:ext cx="4248150" cy="4465637"/>
          </a:xfrm>
          <a:prstGeom prst="rect">
            <a:avLst/>
          </a:prstGeom>
          <a:noFill/>
        </p:spPr>
      </p:pic>
      <p:sp>
        <p:nvSpPr>
          <p:cNvPr id="547845" name="AutoShape 5"/>
          <p:cNvSpPr>
            <a:spLocks noChangeArrowheads="1"/>
          </p:cNvSpPr>
          <p:nvPr/>
        </p:nvSpPr>
        <p:spPr bwMode="auto">
          <a:xfrm>
            <a:off x="3059113" y="2708275"/>
            <a:ext cx="1800225" cy="685800"/>
          </a:xfrm>
          <a:prstGeom prst="wedgeRoundRectCallout">
            <a:avLst>
              <a:gd name="adj1" fmla="val 58380"/>
              <a:gd name="adj2" fmla="val 91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/>
              <a:t>使用了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/>
              <a:t>&lt;H2&gt;… &lt;H2&gt;</a:t>
            </a:r>
          </a:p>
        </p:txBody>
      </p:sp>
      <p:sp>
        <p:nvSpPr>
          <p:cNvPr id="547846" name="AutoShape 6"/>
          <p:cNvSpPr>
            <a:spLocks noChangeArrowheads="1"/>
          </p:cNvSpPr>
          <p:nvPr/>
        </p:nvSpPr>
        <p:spPr bwMode="auto">
          <a:xfrm>
            <a:off x="7667625" y="2852738"/>
            <a:ext cx="1222375" cy="541337"/>
          </a:xfrm>
          <a:prstGeom prst="wedgeRoundRectCallout">
            <a:avLst>
              <a:gd name="adj1" fmla="val -82986"/>
              <a:gd name="adj2" fmla="val 526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换段了</a:t>
            </a:r>
          </a:p>
        </p:txBody>
      </p:sp>
      <p:sp>
        <p:nvSpPr>
          <p:cNvPr id="547848" name="AutoShape 8"/>
          <p:cNvSpPr>
            <a:spLocks noChangeArrowheads="1"/>
          </p:cNvSpPr>
          <p:nvPr/>
        </p:nvSpPr>
        <p:spPr bwMode="auto">
          <a:xfrm>
            <a:off x="3779838" y="1019175"/>
            <a:ext cx="1800225" cy="942975"/>
          </a:xfrm>
          <a:prstGeom prst="wedgeRoundRectCallout">
            <a:avLst>
              <a:gd name="adj1" fmla="val 59259"/>
              <a:gd name="adj2" fmla="val 853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设置了字体的大小和颜色</a:t>
            </a:r>
          </a:p>
        </p:txBody>
      </p:sp>
      <p:sp>
        <p:nvSpPr>
          <p:cNvPr id="547849" name="AutoShape 9"/>
          <p:cNvSpPr>
            <a:spLocks noChangeArrowheads="1"/>
          </p:cNvSpPr>
          <p:nvPr/>
        </p:nvSpPr>
        <p:spPr bwMode="auto">
          <a:xfrm>
            <a:off x="7092950" y="4140200"/>
            <a:ext cx="1296988" cy="541338"/>
          </a:xfrm>
          <a:prstGeom prst="wedgeRoundRectCallout">
            <a:avLst>
              <a:gd name="adj1" fmla="val -80968"/>
              <a:gd name="adj2" fmla="val 485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换行了</a:t>
            </a:r>
          </a:p>
        </p:txBody>
      </p:sp>
      <p:sp>
        <p:nvSpPr>
          <p:cNvPr id="547850" name="AutoShape 10"/>
          <p:cNvSpPr>
            <a:spLocks noChangeArrowheads="1"/>
          </p:cNvSpPr>
          <p:nvPr/>
        </p:nvSpPr>
        <p:spPr bwMode="auto">
          <a:xfrm>
            <a:off x="4140200" y="4581525"/>
            <a:ext cx="1655763" cy="541338"/>
          </a:xfrm>
          <a:prstGeom prst="wedgeRoundRectCallout">
            <a:avLst>
              <a:gd name="adj1" fmla="val 58917"/>
              <a:gd name="adj2" fmla="val 872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特殊符号</a:t>
            </a:r>
          </a:p>
        </p:txBody>
      </p:sp>
    </p:spTree>
    <p:extLst>
      <p:ext uri="{BB962C8B-B14F-4D97-AF65-F5344CB8AC3E}">
        <p14:creationId xmlns:p14="http://schemas.microsoft.com/office/powerpoint/2010/main" val="32290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5" grpId="0" animBg="1"/>
      <p:bldP spid="547846" grpId="0" animBg="1"/>
      <p:bldP spid="547848" grpId="0" animBg="1"/>
      <p:bldP spid="547849" grpId="0" animBg="1"/>
      <p:bldP spid="5478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字体、字号相关标签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3024188" cy="2951162"/>
          </a:xfrm>
        </p:spPr>
        <p:txBody>
          <a:bodyPr>
            <a:normAutofit fontScale="85000" lnSpcReduction="20000"/>
          </a:bodyPr>
          <a:lstStyle/>
          <a:p>
            <a:pPr marL="533400" indent="-533400"/>
            <a:r>
              <a:rPr lang="zh-CN" altLang="en-US"/>
              <a:t>标题标签</a:t>
            </a:r>
          </a:p>
          <a:p>
            <a:pPr marL="838200" lvl="1" indent="-381000">
              <a:buFontTx/>
              <a:buNone/>
            </a:pPr>
            <a:r>
              <a:rPr lang="en-US" altLang="zh-CN"/>
              <a:t>&lt;H#&gt; ... &lt;/H#&gt;</a:t>
            </a:r>
          </a:p>
          <a:p>
            <a:pPr marL="838200" lvl="1" indent="-381000">
              <a:buFontTx/>
              <a:buNone/>
            </a:pPr>
            <a:r>
              <a:rPr lang="en-US" altLang="zh-CN"/>
              <a:t> #=1, 2, 3, 4, 5, 6 </a:t>
            </a:r>
          </a:p>
          <a:p>
            <a:pPr marL="838200" lvl="1" indent="-381000">
              <a:buFontTx/>
              <a:buNone/>
            </a:pPr>
            <a:endParaRPr lang="en-US" altLang="zh-CN"/>
          </a:p>
          <a:p>
            <a:pPr marL="838200" lvl="1" indent="-381000">
              <a:buFontTx/>
              <a:buNone/>
            </a:pPr>
            <a:r>
              <a:rPr lang="zh-CN" altLang="en-US"/>
              <a:t>说明：</a:t>
            </a:r>
            <a:r>
              <a:rPr lang="en-US" altLang="zh-CN"/>
              <a:t>&lt;H1&gt;</a:t>
            </a:r>
            <a:r>
              <a:rPr lang="zh-CN" altLang="en-US"/>
              <a:t>到</a:t>
            </a:r>
            <a:r>
              <a:rPr lang="en-US" altLang="zh-CN"/>
              <a:t>&lt;H6&gt;</a:t>
            </a:r>
          </a:p>
          <a:p>
            <a:pPr marL="838200" lvl="1" indent="-381000">
              <a:buFontTx/>
              <a:buNone/>
            </a:pPr>
            <a:r>
              <a:rPr lang="zh-CN" altLang="en-US"/>
              <a:t>字体大小依</a:t>
            </a:r>
          </a:p>
          <a:p>
            <a:pPr marL="838200" lvl="1" indent="-381000">
              <a:buFontTx/>
              <a:buNone/>
            </a:pPr>
            <a:r>
              <a:rPr lang="zh-CN" altLang="en-US"/>
              <a:t>次递减</a:t>
            </a:r>
          </a:p>
          <a:p>
            <a:pPr marL="838200" lvl="1" indent="-381000">
              <a:buFontTx/>
              <a:buNone/>
            </a:pPr>
            <a:endParaRPr lang="en-US" altLang="zh-CN"/>
          </a:p>
        </p:txBody>
      </p:sp>
      <p:sp>
        <p:nvSpPr>
          <p:cNvPr id="546820" name="AutoShape 4"/>
          <p:cNvSpPr>
            <a:spLocks noChangeArrowheads="1"/>
          </p:cNvSpPr>
          <p:nvPr/>
        </p:nvSpPr>
        <p:spPr bwMode="auto">
          <a:xfrm>
            <a:off x="3427413" y="1714500"/>
            <a:ext cx="5410200" cy="3144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&lt;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1&gt;</a:t>
            </a:r>
            <a:r>
              <a:rPr lang="en-US" sz="1800">
                <a:cs typeface="Courier New" pitchFamily="49" charset="0"/>
              </a:rPr>
              <a:t>一级标题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1&gt;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&lt;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2&gt;</a:t>
            </a:r>
            <a:r>
              <a:rPr lang="en-US" sz="1800"/>
              <a:t>二级标题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2&gt;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&lt;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3</a:t>
            </a:r>
            <a:r>
              <a:rPr lang="en-US" sz="1800"/>
              <a:t>&gt;三级标题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3&gt;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&lt;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4&gt;</a:t>
            </a:r>
            <a:r>
              <a:rPr lang="en-US" sz="1800"/>
              <a:t>四级标题&lt;/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4&gt;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&lt;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5&gt;</a:t>
            </a:r>
            <a:r>
              <a:rPr lang="en-US" sz="1800"/>
              <a:t>五级标题&lt;/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5&gt;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   &lt;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6&gt;</a:t>
            </a:r>
            <a:r>
              <a:rPr lang="en-US" sz="1800"/>
              <a:t>六级标题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1800">
                <a:ea typeface="宋体" pitchFamily="2" charset="-122"/>
                <a:cs typeface="Courier New" pitchFamily="49" charset="0"/>
              </a:rPr>
              <a:t>H</a:t>
            </a:r>
            <a:r>
              <a:rPr lang="en-US" sz="1800">
                <a:ea typeface="宋体" pitchFamily="2" charset="-122"/>
                <a:cs typeface="Courier New" pitchFamily="49" charset="0"/>
              </a:rPr>
              <a:t>6&gt;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itchFamily="2" charset="-122"/>
                <a:cs typeface="Courier New" pitchFamily="49" charset="0"/>
              </a:rPr>
              <a:t>……</a:t>
            </a:r>
            <a:endParaRPr lang="en-US" sz="18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546821" name="Picture 5" descr="Snap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7588" y="2078038"/>
            <a:ext cx="2546350" cy="2576512"/>
          </a:xfrm>
          <a:prstGeom prst="rect">
            <a:avLst/>
          </a:prstGeom>
          <a:noFill/>
        </p:spPr>
      </p:pic>
      <p:sp>
        <p:nvSpPr>
          <p:cNvPr id="546824" name="AutoShape 8"/>
          <p:cNvSpPr>
            <a:spLocks noChangeArrowheads="1"/>
          </p:cNvSpPr>
          <p:nvPr/>
        </p:nvSpPr>
        <p:spPr bwMode="gray">
          <a:xfrm>
            <a:off x="1116013" y="5157788"/>
            <a:ext cx="7632700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1800"/>
              <a:t>H1 </a:t>
            </a:r>
            <a:r>
              <a:rPr lang="zh-CN" altLang="en-US" sz="1800"/>
              <a:t>到 </a:t>
            </a:r>
            <a:r>
              <a:rPr lang="en-US" altLang="zh-CN" sz="1800"/>
              <a:t>H6 </a:t>
            </a:r>
            <a:r>
              <a:rPr lang="zh-CN" altLang="en-US" sz="1800"/>
              <a:t>标签用于指定不同级别的标题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98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10" name="AutoShape 146"/>
          <p:cNvSpPr>
            <a:spLocks noChangeArrowheads="1"/>
          </p:cNvSpPr>
          <p:nvPr/>
        </p:nvSpPr>
        <p:spPr bwMode="auto">
          <a:xfrm>
            <a:off x="971550" y="1844675"/>
            <a:ext cx="6870700" cy="1141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12700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635000" lvl="1" indent="-177800">
              <a:buFontTx/>
              <a:buNone/>
            </a:pPr>
            <a:r>
              <a:rPr lang="en-US" altLang="zh-CN" sz="1800"/>
              <a:t>&lt;FONT </a:t>
            </a:r>
            <a:r>
              <a:rPr lang="en-US" altLang="zh-CN" sz="1800">
                <a:solidFill>
                  <a:srgbClr val="0000FF"/>
                </a:solidFill>
              </a:rPr>
              <a:t>size=“+2”</a:t>
            </a:r>
            <a:r>
              <a:rPr lang="en-US" altLang="zh-CN" sz="1800"/>
              <a:t>  </a:t>
            </a:r>
            <a:r>
              <a:rPr lang="en-US" altLang="zh-CN" sz="1800">
                <a:solidFill>
                  <a:srgbClr val="0000FF"/>
                </a:solidFill>
              </a:rPr>
              <a:t>color=“red”</a:t>
            </a:r>
            <a:r>
              <a:rPr lang="en-US" altLang="zh-CN" sz="1800"/>
              <a:t> face=“</a:t>
            </a:r>
            <a:r>
              <a:rPr lang="zh-CN" altLang="en-US" sz="1800"/>
              <a:t>律书” </a:t>
            </a:r>
            <a:r>
              <a:rPr lang="en-US" altLang="zh-CN" sz="1800"/>
              <a:t>&gt;</a:t>
            </a:r>
          </a:p>
          <a:p>
            <a:pPr marL="635000" lvl="1" indent="-177800">
              <a:buFontTx/>
              <a:buNone/>
            </a:pPr>
            <a:r>
              <a:rPr lang="en-US" altLang="zh-CN" sz="1800"/>
              <a:t>	 ... </a:t>
            </a:r>
          </a:p>
          <a:p>
            <a:pPr marL="635000" lvl="1" indent="-177800">
              <a:buFontTx/>
              <a:buNone/>
            </a:pPr>
            <a:r>
              <a:rPr lang="en-US" altLang="zh-CN" sz="1800"/>
              <a:t>&lt;/FONT&gt;</a:t>
            </a: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字体、字号相关标签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17625"/>
            <a:ext cx="8135937" cy="4525963"/>
          </a:xfrm>
        </p:spPr>
        <p:txBody>
          <a:bodyPr/>
          <a:lstStyle/>
          <a:p>
            <a:r>
              <a:rPr lang="en-US" altLang="zh-CN"/>
              <a:t>&lt;FONT&gt;</a:t>
            </a:r>
            <a:r>
              <a:rPr lang="zh-CN" altLang="en-US"/>
              <a:t>标签</a:t>
            </a:r>
          </a:p>
          <a:p>
            <a:pPr lvl="1"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特殊符号</a:t>
            </a:r>
          </a:p>
          <a:p>
            <a:pPr lvl="1">
              <a:buFontTx/>
              <a:buNone/>
            </a:pPr>
            <a:endParaRPr lang="en-US" altLang="zh-CN" sz="2400"/>
          </a:p>
        </p:txBody>
      </p:sp>
      <p:graphicFrame>
        <p:nvGraphicFramePr>
          <p:cNvPr id="549009" name="Group 145"/>
          <p:cNvGraphicFramePr>
            <a:graphicFrameLocks noGrp="1"/>
          </p:cNvGraphicFramePr>
          <p:nvPr>
            <p:ph sz="quarter" idx="3"/>
          </p:nvPr>
        </p:nvGraphicFramePr>
        <p:xfrm>
          <a:off x="3714744" y="3786190"/>
          <a:ext cx="3816350" cy="251936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特殊字符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转义码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&amp;nbsp;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引号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(“”)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&amp;quot;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(&lt;)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&amp;lt;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大于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&amp;gt;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版权号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(©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&amp;copy;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8982" name="Line 118"/>
          <p:cNvSpPr>
            <a:spLocks noChangeShapeType="1"/>
          </p:cNvSpPr>
          <p:nvPr/>
        </p:nvSpPr>
        <p:spPr bwMode="auto">
          <a:xfrm>
            <a:off x="3132138" y="3357563"/>
            <a:ext cx="1295400" cy="2592387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9002" name="AutoShape 138"/>
          <p:cNvSpPr>
            <a:spLocks noChangeArrowheads="1"/>
          </p:cNvSpPr>
          <p:nvPr/>
        </p:nvSpPr>
        <p:spPr bwMode="auto">
          <a:xfrm>
            <a:off x="3500430" y="1071546"/>
            <a:ext cx="1295400" cy="693738"/>
          </a:xfrm>
          <a:prstGeom prst="wedgeRoundRectCallout">
            <a:avLst>
              <a:gd name="adj1" fmla="val -56616"/>
              <a:gd name="adj2" fmla="val 895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字体的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大小值</a:t>
            </a:r>
          </a:p>
        </p:txBody>
      </p:sp>
      <p:sp>
        <p:nvSpPr>
          <p:cNvPr id="549003" name="AutoShape 139"/>
          <p:cNvSpPr>
            <a:spLocks noChangeArrowheads="1"/>
          </p:cNvSpPr>
          <p:nvPr/>
        </p:nvSpPr>
        <p:spPr bwMode="auto">
          <a:xfrm>
            <a:off x="3357554" y="2428868"/>
            <a:ext cx="1295400" cy="693738"/>
          </a:xfrm>
          <a:prstGeom prst="wedgeRoundRectCallout">
            <a:avLst>
              <a:gd name="adj1" fmla="val 51347"/>
              <a:gd name="adj2" fmla="val -889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字体的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颜色</a:t>
            </a:r>
          </a:p>
        </p:txBody>
      </p:sp>
      <p:sp>
        <p:nvSpPr>
          <p:cNvPr id="549004" name="AutoShape 140"/>
          <p:cNvSpPr>
            <a:spLocks noChangeArrowheads="1"/>
          </p:cNvSpPr>
          <p:nvPr/>
        </p:nvSpPr>
        <p:spPr bwMode="auto">
          <a:xfrm>
            <a:off x="5214942" y="2428868"/>
            <a:ext cx="1512887" cy="693738"/>
          </a:xfrm>
          <a:prstGeom prst="wedgeRoundRectCallout">
            <a:avLst>
              <a:gd name="adj1" fmla="val 20514"/>
              <a:gd name="adj2" fmla="val -854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字体的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109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4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10" grpId="0" build="allAtOnce" animBg="1"/>
      <p:bldP spid="549002" grpId="0" animBg="1"/>
      <p:bldP spid="549003" grpId="0" animBg="1"/>
      <p:bldP spid="54900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1885</Words>
  <Application>Microsoft Office PowerPoint</Application>
  <PresentationFormat>全屏显示(4:3)</PresentationFormat>
  <Paragraphs>377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DotumChe</vt:lpstr>
      <vt:lpstr>黑体</vt:lpstr>
      <vt:lpstr>华文行楷</vt:lpstr>
      <vt:lpstr>SimSun</vt:lpstr>
      <vt:lpstr>SimSun</vt:lpstr>
      <vt:lpstr>Arial</vt:lpstr>
      <vt:lpstr>Calibri</vt:lpstr>
      <vt:lpstr>Courier New</vt:lpstr>
      <vt:lpstr>Times New Roman</vt:lpstr>
      <vt:lpstr>Verdana</vt:lpstr>
      <vt:lpstr>Office 主题</vt:lpstr>
      <vt:lpstr>HTML的基本标签</vt:lpstr>
      <vt:lpstr>学习目标</vt:lpstr>
      <vt:lpstr>HTML文件的基本结构</vt:lpstr>
      <vt:lpstr>使用记事本创建网页</vt:lpstr>
      <vt:lpstr>&lt;META&gt;标签</vt:lpstr>
      <vt:lpstr>页面背景色或背景图像</vt:lpstr>
      <vt:lpstr>文本相关标签</vt:lpstr>
      <vt:lpstr>字体、字号相关标签</vt:lpstr>
      <vt:lpstr>字体、字号相关标签</vt:lpstr>
      <vt:lpstr>字体、字号相关标签</vt:lpstr>
      <vt:lpstr>行的控制相关标签</vt:lpstr>
      <vt:lpstr>图像标签</vt:lpstr>
      <vt:lpstr>图像标签</vt:lpstr>
      <vt:lpstr>图像标签</vt:lpstr>
      <vt:lpstr>小结</vt:lpstr>
      <vt:lpstr>文字布局</vt:lpstr>
      <vt:lpstr>如何使用内容分隔&lt;HR&gt;标签</vt:lpstr>
      <vt:lpstr>如何使用列表</vt:lpstr>
      <vt:lpstr>预格式文本&lt;PRE&gt;标签</vt:lpstr>
      <vt:lpstr>如何使用预格式文本&lt;PRE&gt;标签</vt:lpstr>
      <vt:lpstr>页面链接&lt;A&gt;标签</vt:lpstr>
      <vt:lpstr>页面链接&lt;A&gt;标签</vt:lpstr>
      <vt:lpstr>页面链接&lt;A&gt;标签</vt:lpstr>
      <vt:lpstr>页面链接&lt;A&gt;标签</vt:lpstr>
      <vt:lpstr>页面链接&lt;A&gt;标签</vt:lpstr>
      <vt:lpstr>页面链接&lt;A&gt;标签</vt:lpstr>
      <vt:lpstr>滚动&lt;MARQUEE&gt;标签</vt:lpstr>
      <vt:lpstr>滚动&lt;MARQUEE&gt;标签</vt:lpstr>
      <vt:lpstr>小结</vt:lpstr>
      <vt:lpstr>总结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84</cp:revision>
  <cp:lastPrinted>2006-03-11T07:23:04Z</cp:lastPrinted>
  <dcterms:created xsi:type="dcterms:W3CDTF">2006-02-12T14:49:55Z</dcterms:created>
  <dcterms:modified xsi:type="dcterms:W3CDTF">2017-08-21T23:39:51Z</dcterms:modified>
</cp:coreProperties>
</file>