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11.xml" ContentType="application/vnd.openxmlformats-officedocument.presentationml.notesSlide+xml"/>
  <Override PartName="/ppt/diagrams/data5.xml" ContentType="application/vnd.openxmlformats-officedocument.drawingml.diagramData+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8"/>
  </p:notesMasterIdLst>
  <p:sldIdLst>
    <p:sldId id="369" r:id="rId3"/>
    <p:sldId id="370" r:id="rId4"/>
    <p:sldId id="371" r:id="rId5"/>
    <p:sldId id="419" r:id="rId6"/>
    <p:sldId id="469" r:id="rId7"/>
    <p:sldId id="471" r:id="rId8"/>
    <p:sldId id="472" r:id="rId9"/>
    <p:sldId id="473" r:id="rId10"/>
    <p:sldId id="474" r:id="rId11"/>
    <p:sldId id="475" r:id="rId12"/>
    <p:sldId id="476" r:id="rId13"/>
    <p:sldId id="477" r:id="rId14"/>
    <p:sldId id="478" r:id="rId15"/>
    <p:sldId id="479" r:id="rId16"/>
    <p:sldId id="480" r:id="rId17"/>
    <p:sldId id="481" r:id="rId18"/>
    <p:sldId id="484" r:id="rId19"/>
    <p:sldId id="483" r:id="rId20"/>
    <p:sldId id="486" r:id="rId21"/>
    <p:sldId id="482" r:id="rId22"/>
    <p:sldId id="485"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06" r:id="rId43"/>
    <p:sldId id="507" r:id="rId44"/>
    <p:sldId id="508" r:id="rId45"/>
    <p:sldId id="509" r:id="rId46"/>
    <p:sldId id="510" r:id="rId47"/>
    <p:sldId id="511" r:id="rId48"/>
    <p:sldId id="512" r:id="rId49"/>
    <p:sldId id="513" r:id="rId50"/>
    <p:sldId id="514" r:id="rId51"/>
    <p:sldId id="515" r:id="rId52"/>
    <p:sldId id="516" r:id="rId53"/>
    <p:sldId id="517" r:id="rId54"/>
    <p:sldId id="518" r:id="rId55"/>
    <p:sldId id="519" r:id="rId56"/>
    <p:sldId id="520" r:id="rId57"/>
    <p:sldId id="521" r:id="rId58"/>
    <p:sldId id="522" r:id="rId59"/>
    <p:sldId id="523" r:id="rId60"/>
    <p:sldId id="524" r:id="rId61"/>
    <p:sldId id="525" r:id="rId62"/>
    <p:sldId id="526" r:id="rId63"/>
    <p:sldId id="527" r:id="rId64"/>
    <p:sldId id="528" r:id="rId65"/>
    <p:sldId id="529" r:id="rId66"/>
    <p:sldId id="530" r:id="rId67"/>
    <p:sldId id="531" r:id="rId68"/>
    <p:sldId id="532" r:id="rId69"/>
    <p:sldId id="533" r:id="rId70"/>
    <p:sldId id="535" r:id="rId71"/>
    <p:sldId id="536" r:id="rId72"/>
    <p:sldId id="537" r:id="rId73"/>
    <p:sldId id="538" r:id="rId74"/>
    <p:sldId id="539" r:id="rId75"/>
    <p:sldId id="540" r:id="rId76"/>
    <p:sldId id="541" r:id="rId77"/>
    <p:sldId id="542" r:id="rId78"/>
    <p:sldId id="543" r:id="rId79"/>
    <p:sldId id="544" r:id="rId80"/>
    <p:sldId id="545" r:id="rId81"/>
    <p:sldId id="546" r:id="rId82"/>
    <p:sldId id="547" r:id="rId83"/>
    <p:sldId id="548" r:id="rId84"/>
    <p:sldId id="549" r:id="rId85"/>
    <p:sldId id="550" r:id="rId86"/>
    <p:sldId id="551" r:id="rId87"/>
    <p:sldId id="552" r:id="rId88"/>
    <p:sldId id="553" r:id="rId89"/>
    <p:sldId id="554" r:id="rId90"/>
    <p:sldId id="555" r:id="rId91"/>
    <p:sldId id="556" r:id="rId92"/>
    <p:sldId id="558" r:id="rId93"/>
    <p:sldId id="559" r:id="rId94"/>
    <p:sldId id="560" r:id="rId95"/>
    <p:sldId id="561" r:id="rId96"/>
    <p:sldId id="562" r:id="rId97"/>
    <p:sldId id="563" r:id="rId98"/>
    <p:sldId id="566" r:id="rId99"/>
    <p:sldId id="567" r:id="rId100"/>
    <p:sldId id="568" r:id="rId101"/>
    <p:sldId id="569" r:id="rId102"/>
    <p:sldId id="570" r:id="rId103"/>
    <p:sldId id="571" r:id="rId104"/>
    <p:sldId id="572" r:id="rId105"/>
    <p:sldId id="582" r:id="rId106"/>
    <p:sldId id="574" r:id="rId107"/>
    <p:sldId id="575" r:id="rId108"/>
    <p:sldId id="576" r:id="rId109"/>
    <p:sldId id="579" r:id="rId110"/>
    <p:sldId id="580" r:id="rId111"/>
    <p:sldId id="577" r:id="rId112"/>
    <p:sldId id="578" r:id="rId113"/>
    <p:sldId id="581" r:id="rId114"/>
    <p:sldId id="584" r:id="rId115"/>
    <p:sldId id="583" r:id="rId116"/>
    <p:sldId id="585"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Bootstrap" id="{E75E278A-FF0E-49A4-B170-79828D63BBAD}">
          <p14:sldIdLst>
            <p14:sldId id="369"/>
          </p14:sldIdLst>
        </p14:section>
        <p14:section name="Bootstrap - Day1" id="{9201E713-8D8A-48DB-98A4-45255D89ACBF}">
          <p14:sldIdLst>
            <p14:sldId id="370"/>
            <p14:sldId id="371"/>
            <p14:sldId id="419"/>
            <p14:sldId id="469"/>
            <p14:sldId id="471"/>
            <p14:sldId id="472"/>
            <p14:sldId id="473"/>
            <p14:sldId id="474"/>
            <p14:sldId id="475"/>
            <p14:sldId id="476"/>
            <p14:sldId id="477"/>
            <p14:sldId id="478"/>
            <p14:sldId id="479"/>
            <p14:sldId id="480"/>
          </p14:sldIdLst>
        </p14:section>
        <p14:section name="Bootstrap - Day2" id="{50B31994-ED7F-4369-8A07-A87ABA90F928}">
          <p14:sldIdLst>
            <p14:sldId id="481"/>
            <p14:sldId id="484"/>
            <p14:sldId id="483"/>
            <p14:sldId id="486"/>
            <p14:sldId id="482"/>
            <p14:sldId id="485"/>
            <p14:sldId id="487"/>
            <p14:sldId id="488"/>
            <p14:sldId id="489"/>
            <p14:sldId id="490"/>
            <p14:sldId id="491"/>
            <p14:sldId id="492"/>
            <p14:sldId id="493"/>
            <p14:sldId id="494"/>
            <p14:sldId id="495"/>
            <p14:sldId id="496"/>
            <p14:sldId id="497"/>
            <p14:sldId id="498"/>
            <p14:sldId id="499"/>
          </p14:sldIdLst>
        </p14:section>
        <p14:section name="Bootstrap - Day3" id="{42BD49A6-95B5-4BAE-9BE9-427B94A94FC6}">
          <p14:sldIdLst>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Lst>
        </p14:section>
        <p14:section name="Bootstrap - Day4" id="{D3B88550-B645-4CF2-9431-7688D3AFEEFC}">
          <p14:sldIdLst>
            <p14:sldId id="523"/>
            <p14:sldId id="524"/>
            <p14:sldId id="525"/>
            <p14:sldId id="526"/>
            <p14:sldId id="527"/>
            <p14:sldId id="528"/>
            <p14:sldId id="529"/>
            <p14:sldId id="530"/>
            <p14:sldId id="531"/>
            <p14:sldId id="532"/>
            <p14:sldId id="533"/>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8"/>
            <p14:sldId id="559"/>
            <p14:sldId id="560"/>
            <p14:sldId id="561"/>
            <p14:sldId id="562"/>
            <p14:sldId id="563"/>
            <p14:sldId id="566"/>
            <p14:sldId id="567"/>
            <p14:sldId id="568"/>
            <p14:sldId id="569"/>
            <p14:sldId id="570"/>
            <p14:sldId id="571"/>
            <p14:sldId id="572"/>
          </p14:sldIdLst>
        </p14:section>
        <p14:section name="Bootstrap - Day5" id="{125F8F17-5268-4ECD-96D5-CB133FAEEB81}">
          <p14:sldIdLst>
            <p14:sldId id="582"/>
            <p14:sldId id="574"/>
            <p14:sldId id="575"/>
            <p14:sldId id="576"/>
            <p14:sldId id="579"/>
            <p14:sldId id="580"/>
            <p14:sldId id="577"/>
            <p14:sldId id="578"/>
            <p14:sldId id="581"/>
            <p14:sldId id="584"/>
            <p14:sldId id="583"/>
            <p14:sldId id="585"/>
          </p14:sldIdLst>
        </p14:section>
      </p14:sectionLst>
    </p:ext>
    <p:ext uri="{EFAFB233-063F-42B5-8137-9DF3F51BA10A}">
      <p15:sldGuideLst xmlns="" xmlns:p15="http://schemas.microsoft.com/office/powerpoint/2012/main">
        <p15:guide id="5" pos="7680" userDrawn="1">
          <p15:clr>
            <a:srgbClr val="A4A3A4"/>
          </p15:clr>
        </p15:guide>
        <p15:guide id="6" orient="horz" pos="2160">
          <p15:clr>
            <a:srgbClr val="A4A3A4"/>
          </p15:clr>
        </p15:guide>
        <p15:guide id="7" orient="horz" pos="1515">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7878"/>
    <a:srgbClr val="AF6959"/>
    <a:srgbClr val="F7F7F9"/>
    <a:srgbClr val="DD462F"/>
    <a:srgbClr val="3B3026"/>
    <a:srgbClr val="E1E1E8"/>
    <a:srgbClr val="D2B4A6"/>
    <a:srgbClr val="734F29"/>
    <a:srgbClr val="D24726"/>
    <a:srgbClr val="AEB7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368" autoAdjust="0"/>
    <p:restoredTop sz="89522" autoAdjust="0"/>
  </p:normalViewPr>
  <p:slideViewPr>
    <p:cSldViewPr snapToGrid="0">
      <p:cViewPr varScale="1">
        <p:scale>
          <a:sx n="75" d="100"/>
          <a:sy n="75" d="100"/>
        </p:scale>
        <p:origin x="-114" y="-366"/>
      </p:cViewPr>
      <p:guideLst>
        <p:guide orient="horz" pos="2160"/>
        <p:guide orient="horz" pos="1515"/>
        <p:guide pos="7680"/>
      </p:guideLst>
    </p:cSldViewPr>
  </p:slideViewPr>
  <p:outlineViewPr>
    <p:cViewPr>
      <p:scale>
        <a:sx n="33" d="100"/>
        <a:sy n="33" d="100"/>
      </p:scale>
      <p:origin x="60" y="0"/>
    </p:cViewPr>
  </p:outlineViewPr>
  <p:notesTextViewPr>
    <p:cViewPr>
      <p:scale>
        <a:sx n="1" d="1"/>
        <a:sy n="1" d="1"/>
      </p:scale>
      <p:origin x="0" y="0"/>
    </p:cViewPr>
  </p:notesTextViewPr>
  <p:notesViewPr>
    <p:cSldViewPr snapToGrid="0">
      <p:cViewPr varScale="1">
        <p:scale>
          <a:sx n="62" d="100"/>
          <a:sy n="62" d="100"/>
        </p:scale>
        <p:origin x="-331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简介</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环境安装</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dgm:spPr/>
      <dgm:t>
        <a:bodyPr/>
        <a:lstStyle/>
        <a:p>
          <a:r>
            <a:rPr lang="en-US" altLang="zh-CN" smtClean="0"/>
            <a:t>3</a:t>
          </a:r>
          <a:endParaRPr lang="zh-CN" altLang="en-US" dirty="0"/>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57C62713-E7DE-48EE-AE67-2B709CE47F37}">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可视化布局</a:t>
          </a:r>
          <a:endParaRPr lang="zh-CN" altLang="en-US" sz="2200" b="1" dirty="0">
            <a:latin typeface="微软雅黑" panose="020B0503020204020204" pitchFamily="34" charset="-122"/>
            <a:ea typeface="微软雅黑" panose="020B0503020204020204" pitchFamily="34" charset="-122"/>
          </a:endParaRPr>
        </a:p>
      </dgm:t>
    </dgm:pt>
    <dgm:pt modelId="{B43B843D-AEAB-4997-90B5-5567A02135F6}" type="parTrans" cxnId="{3278421F-133D-421B-83BC-75074B864EE6}">
      <dgm:prSet/>
      <dgm:spPr/>
      <dgm:t>
        <a:bodyPr/>
        <a:lstStyle/>
        <a:p>
          <a:endParaRPr lang="zh-CN" altLang="en-US"/>
        </a:p>
      </dgm:t>
    </dgm:pt>
    <dgm:pt modelId="{8750A376-8D60-4389-A8DF-AB7B9284A5E0}" type="sibTrans" cxnId="{3278421F-133D-421B-83BC-75074B864EE6}">
      <dgm:prSet/>
      <dgm:spPr/>
      <dgm:t>
        <a:bodyPr/>
        <a:lstStyle/>
        <a:p>
          <a:endParaRPr lang="zh-CN" altLang="en-US"/>
        </a:p>
      </dgm:t>
    </dgm:pt>
    <dgm:pt modelId="{EEFA96A0-7DBF-42F5-9760-1B682C978D9E}">
      <dgm:prSet phldrT="[文本]"/>
      <dgm:spPr/>
      <dgm:t>
        <a:bodyPr/>
        <a:lstStyle/>
        <a:p>
          <a:r>
            <a:rPr lang="en-US" altLang="zh-CN" smtClean="0"/>
            <a:t>4</a:t>
          </a:r>
          <a:endParaRPr lang="zh-CN" altLang="en-US" dirty="0"/>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EAEA40A-AFEE-4FED-833C-B31C910692E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实例实践操作（作业）</a:t>
          </a:r>
          <a:endParaRPr lang="zh-CN" altLang="en-US" sz="2200" b="1" dirty="0">
            <a:latin typeface="微软雅黑" panose="020B0503020204020204" pitchFamily="34" charset="-122"/>
            <a:ea typeface="微软雅黑" panose="020B0503020204020204" pitchFamily="34" charset="-122"/>
          </a:endParaRP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4"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4">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4"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4">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A840535B-423A-4CFC-984F-80427C872268}" type="pres">
      <dgm:prSet presAssocID="{4F49577A-6322-459E-8FF2-C71A85FB8A10}" presName="linNode" presStyleCnt="0"/>
      <dgm:spPr/>
      <dgm:t>
        <a:bodyPr/>
        <a:lstStyle/>
        <a:p>
          <a:endParaRPr lang="zh-CN" altLang="en-US"/>
        </a:p>
      </dgm:t>
    </dgm:pt>
    <dgm:pt modelId="{E8A2056D-40E3-46C3-8DEB-F711CFFDABE5}" type="pres">
      <dgm:prSet presAssocID="{4F49577A-6322-459E-8FF2-C71A85FB8A10}" presName="parentText" presStyleLbl="node1" presStyleIdx="2" presStyleCnt="4" custScaleX="53264">
        <dgm:presLayoutVars>
          <dgm:chMax val="1"/>
          <dgm:bulletEnabled val="1"/>
        </dgm:presLayoutVars>
      </dgm:prSet>
      <dgm:spPr/>
      <dgm:t>
        <a:bodyPr/>
        <a:lstStyle/>
        <a:p>
          <a:endParaRPr lang="zh-CN" altLang="en-US"/>
        </a:p>
      </dgm:t>
    </dgm:pt>
    <dgm:pt modelId="{3DAE57B0-4386-42CD-B7BF-2EB7D32E6BF2}" type="pres">
      <dgm:prSet presAssocID="{4F49577A-6322-459E-8FF2-C71A85FB8A10}" presName="descendantText" presStyleLbl="alignAccFollowNode1" presStyleIdx="2" presStyleCnt="4">
        <dgm:presLayoutVars>
          <dgm:bulletEnabled val="1"/>
        </dgm:presLayoutVars>
      </dgm:prSet>
      <dgm:spPr/>
      <dgm:t>
        <a:bodyPr/>
        <a:lstStyle/>
        <a:p>
          <a:endParaRPr lang="zh-CN" altLang="en-US"/>
        </a:p>
      </dgm:t>
    </dgm:pt>
    <dgm:pt modelId="{09C91ECF-E223-47CE-8844-FAF1D92E1460}" type="pres">
      <dgm:prSet presAssocID="{AF9E0CEE-D2CF-45C5-AE87-D6B2D0D49884}" presName="sp" presStyleCnt="0"/>
      <dgm:spPr/>
      <dgm:t>
        <a:bodyPr/>
        <a:lstStyle/>
        <a:p>
          <a:endParaRPr lang="zh-CN" altLang="en-US"/>
        </a:p>
      </dgm:t>
    </dgm:pt>
    <dgm:pt modelId="{B17E93F9-934D-4D5F-9E95-33F5971E5037}" type="pres">
      <dgm:prSet presAssocID="{EEFA96A0-7DBF-42F5-9760-1B682C978D9E}" presName="linNode" presStyleCnt="0"/>
      <dgm:spPr/>
      <dgm:t>
        <a:bodyPr/>
        <a:lstStyle/>
        <a:p>
          <a:endParaRPr lang="zh-CN" altLang="en-US"/>
        </a:p>
      </dgm:t>
    </dgm:pt>
    <dgm:pt modelId="{5E94653F-6E3A-466B-866E-C0149A07CA40}" type="pres">
      <dgm:prSet presAssocID="{EEFA96A0-7DBF-42F5-9760-1B682C978D9E}" presName="parentText" presStyleLbl="node1" presStyleIdx="3" presStyleCnt="4" custScaleX="53264">
        <dgm:presLayoutVars>
          <dgm:chMax val="1"/>
          <dgm:bulletEnabled val="1"/>
        </dgm:presLayoutVars>
      </dgm:prSet>
      <dgm:spPr/>
      <dgm:t>
        <a:bodyPr/>
        <a:lstStyle/>
        <a:p>
          <a:endParaRPr lang="zh-CN" altLang="en-US"/>
        </a:p>
      </dgm:t>
    </dgm:pt>
    <dgm:pt modelId="{FFAD5F7D-A880-40A0-AE9E-17C80DAA362D}" type="pres">
      <dgm:prSet presAssocID="{EEFA96A0-7DBF-42F5-9760-1B682C978D9E}" presName="descendantText" presStyleLbl="alignAccFollowNode1" presStyleIdx="3" presStyleCnt="4">
        <dgm:presLayoutVars>
          <dgm:bulletEnabled val="1"/>
        </dgm:presLayoutVars>
      </dgm:prSet>
      <dgm:spPr/>
      <dgm:t>
        <a:bodyPr/>
        <a:lstStyle/>
        <a:p>
          <a:endParaRPr lang="zh-CN" altLang="en-US"/>
        </a:p>
      </dgm:t>
    </dgm:pt>
  </dgm:ptLst>
  <dgm:cxnLst>
    <dgm:cxn modelId="{06522DC1-276C-41E7-B0F5-49B060AB6F24}" type="presOf" srcId="{3ACC6A0D-5AFA-43D3-924D-E42FFE9D8403}" destId="{78AD1182-6711-44B6-95D9-0543DA065073}" srcOrd="0" destOrd="0" presId="urn:microsoft.com/office/officeart/2005/8/layout/vList5"/>
    <dgm:cxn modelId="{3278421F-133D-421B-83BC-75074B864EE6}" srcId="{4F49577A-6322-459E-8FF2-C71A85FB8A10}" destId="{57C62713-E7DE-48EE-AE67-2B709CE47F37}" srcOrd="0" destOrd="0" parTransId="{B43B843D-AEAB-4997-90B5-5567A02135F6}" sibTransId="{8750A376-8D60-4389-A8DF-AB7B9284A5E0}"/>
    <dgm:cxn modelId="{A26A5ADD-C94D-4103-8FB9-1195792B3610}" type="presOf" srcId="{4F49577A-6322-459E-8FF2-C71A85FB8A10}" destId="{E8A2056D-40E3-46C3-8DEB-F711CFFDABE5}" srcOrd="0" destOrd="0" presId="urn:microsoft.com/office/officeart/2005/8/layout/vList5"/>
    <dgm:cxn modelId="{13933600-E17B-446A-9D4C-C4385D07FA7D}" type="presOf" srcId="{0EAEA40A-AFEE-4FED-833C-B31C910692E6}" destId="{FFAD5F7D-A880-40A0-AE9E-17C80DAA362D}" srcOrd="0" destOrd="0" presId="urn:microsoft.com/office/officeart/2005/8/layout/vList5"/>
    <dgm:cxn modelId="{B73B937E-2EBE-4D96-B3D6-2BDFCCC25377}" type="presOf" srcId="{EEFA96A0-7DBF-42F5-9760-1B682C978D9E}" destId="{5E94653F-6E3A-466B-866E-C0149A07CA40}" srcOrd="0" destOrd="0" presId="urn:microsoft.com/office/officeart/2005/8/layout/vList5"/>
    <dgm:cxn modelId="{B9BABDB1-5FF1-4867-93E9-7B04558D9BBC}" srcId="{3ACC6A0D-5AFA-43D3-924D-E42FFE9D8403}" destId="{EEFA96A0-7DBF-42F5-9760-1B682C978D9E}" srcOrd="3" destOrd="0" parTransId="{0340630C-B312-4000-B364-5E57002B64CE}" sibTransId="{D021868A-5F15-426D-9BF9-38BC4141536B}"/>
    <dgm:cxn modelId="{52AF3023-D549-4D9E-B224-0F61AD712855}" srcId="{BF9FE8BE-983E-41F9-B317-D7015F6F36FA}" destId="{802793A6-CBD1-4C70-9D1B-CC7A314A1196}" srcOrd="0" destOrd="0" parTransId="{FB94CFE1-91A4-46F6-B695-4FF57B7DD47A}" sibTransId="{FF49B0E6-18CB-42E6-9C2D-0F363079C3AE}"/>
    <dgm:cxn modelId="{3D63DF9A-B981-4FBA-B38A-CCC4D3952B74}" type="presOf" srcId="{802793A6-CBD1-4C70-9D1B-CC7A314A1196}" destId="{A0313DD0-A4E1-4D7E-AE20-031718C5CEC6}"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FC362A2E-8681-40D2-9789-5D39FFD036F0}" srcId="{EEFA96A0-7DBF-42F5-9760-1B682C978D9E}" destId="{0EAEA40A-AFEE-4FED-833C-B31C910692E6}" srcOrd="0" destOrd="0" parTransId="{FC157DD3-C8F5-4DFE-9A24-5B43BBD37E38}" sibTransId="{3FD43985-5A2B-4076-9AA0-7DC1E78D6825}"/>
    <dgm:cxn modelId="{5FE03C39-162C-4147-BCD6-26C2B3CB1952}" type="presOf" srcId="{9830C3A0-5D2B-4241-A3F9-9654D05F7988}" destId="{86239680-3CB0-4DF4-8F4D-801C589137CD}" srcOrd="0" destOrd="0" presId="urn:microsoft.com/office/officeart/2005/8/layout/vList5"/>
    <dgm:cxn modelId="{4675E0D5-18A4-4064-A6A4-F7DD8FC83BA7}" srcId="{87F80FA7-1FDC-4687-87AF-749CE58D823F}" destId="{9830C3A0-5D2B-4241-A3F9-9654D05F7988}" srcOrd="0" destOrd="0" parTransId="{FED54D61-6AFD-425F-90A5-2213E9AE5F47}" sibTransId="{72823120-D897-48FB-B508-EBE1716B7D64}"/>
    <dgm:cxn modelId="{ADE0FC0C-6D9C-4DD2-8ECC-74A1DE1AA196}" type="presOf" srcId="{57C62713-E7DE-48EE-AE67-2B709CE47F37}" destId="{3DAE57B0-4386-42CD-B7BF-2EB7D32E6BF2}" srcOrd="0" destOrd="0" presId="urn:microsoft.com/office/officeart/2005/8/layout/vList5"/>
    <dgm:cxn modelId="{3F9EA91B-B68F-4C62-903F-27D5B23C46AE}" srcId="{3ACC6A0D-5AFA-43D3-924D-E42FFE9D8403}" destId="{87F80FA7-1FDC-4687-87AF-749CE58D823F}" srcOrd="0" destOrd="0" parTransId="{418358B0-A534-4E2B-B5ED-BE9E02895AFC}" sibTransId="{538F9D4A-8D14-42DB-88B8-D587CD58C2C0}"/>
    <dgm:cxn modelId="{AD978664-7D93-4B8B-A41D-83319AAECAA5}" srcId="{3ACC6A0D-5AFA-43D3-924D-E42FFE9D8403}" destId="{4F49577A-6322-459E-8FF2-C71A85FB8A10}" srcOrd="2" destOrd="0" parTransId="{142BD9C9-83BE-4B75-AE86-264CF15FBC3C}" sibTransId="{AF9E0CEE-D2CF-45C5-AE87-D6B2D0D49884}"/>
    <dgm:cxn modelId="{6F7362D6-D7D6-4E30-9D88-F7BB8E803C7B}" type="presOf" srcId="{BF9FE8BE-983E-41F9-B317-D7015F6F36FA}" destId="{4CE170C5-6DE4-49AE-85C4-BB9332B44101}" srcOrd="0" destOrd="0" presId="urn:microsoft.com/office/officeart/2005/8/layout/vList5"/>
    <dgm:cxn modelId="{BCBB384C-8183-4AD1-BA55-E3F02BE97F37}" type="presOf" srcId="{87F80FA7-1FDC-4687-87AF-749CE58D823F}" destId="{2381FA19-2733-48ED-ABAA-7EDFAF30A094}" srcOrd="0" destOrd="0" presId="urn:microsoft.com/office/officeart/2005/8/layout/vList5"/>
    <dgm:cxn modelId="{854B919F-93A4-4B71-B270-60F760434BE8}" type="presParOf" srcId="{78AD1182-6711-44B6-95D9-0543DA065073}" destId="{0A5E051B-36E3-4708-B8E0-CEA45E5AFCA3}" srcOrd="0" destOrd="0" presId="urn:microsoft.com/office/officeart/2005/8/layout/vList5"/>
    <dgm:cxn modelId="{82DCA272-6D84-4D4B-8C68-16D7A25B68F6}" type="presParOf" srcId="{0A5E051B-36E3-4708-B8E0-CEA45E5AFCA3}" destId="{2381FA19-2733-48ED-ABAA-7EDFAF30A094}" srcOrd="0" destOrd="0" presId="urn:microsoft.com/office/officeart/2005/8/layout/vList5"/>
    <dgm:cxn modelId="{357FE302-426A-4097-9CC2-35A5041C459A}" type="presParOf" srcId="{0A5E051B-36E3-4708-B8E0-CEA45E5AFCA3}" destId="{86239680-3CB0-4DF4-8F4D-801C589137CD}" srcOrd="1" destOrd="0" presId="urn:microsoft.com/office/officeart/2005/8/layout/vList5"/>
    <dgm:cxn modelId="{8B18D580-D8A1-4864-8D95-7E92DB20AF44}" type="presParOf" srcId="{78AD1182-6711-44B6-95D9-0543DA065073}" destId="{4BBE333D-B468-4E16-8BE4-A0D75FB74CE7}" srcOrd="1" destOrd="0" presId="urn:microsoft.com/office/officeart/2005/8/layout/vList5"/>
    <dgm:cxn modelId="{A6FD564F-DD71-41C8-9B4D-C950F89331CA}" type="presParOf" srcId="{78AD1182-6711-44B6-95D9-0543DA065073}" destId="{FC592209-34A7-4F86-B4A3-CD2205180153}" srcOrd="2" destOrd="0" presId="urn:microsoft.com/office/officeart/2005/8/layout/vList5"/>
    <dgm:cxn modelId="{3694E5AA-96E6-49BD-B756-68DD7B57ED04}" type="presParOf" srcId="{FC592209-34A7-4F86-B4A3-CD2205180153}" destId="{4CE170C5-6DE4-49AE-85C4-BB9332B44101}" srcOrd="0" destOrd="0" presId="urn:microsoft.com/office/officeart/2005/8/layout/vList5"/>
    <dgm:cxn modelId="{C25228EE-BC5B-4751-813D-86212ACA3F85}" type="presParOf" srcId="{FC592209-34A7-4F86-B4A3-CD2205180153}" destId="{A0313DD0-A4E1-4D7E-AE20-031718C5CEC6}" srcOrd="1" destOrd="0" presId="urn:microsoft.com/office/officeart/2005/8/layout/vList5"/>
    <dgm:cxn modelId="{DFA99AAF-9138-4930-B749-CDA6D5A51438}" type="presParOf" srcId="{78AD1182-6711-44B6-95D9-0543DA065073}" destId="{C05DB555-4FD6-4E60-96BE-FE4E2F0D0366}" srcOrd="3" destOrd="0" presId="urn:microsoft.com/office/officeart/2005/8/layout/vList5"/>
    <dgm:cxn modelId="{7840B034-6B93-42D5-9FCE-CB5ED7D07180}" type="presParOf" srcId="{78AD1182-6711-44B6-95D9-0543DA065073}" destId="{A840535B-423A-4CFC-984F-80427C872268}" srcOrd="4" destOrd="0" presId="urn:microsoft.com/office/officeart/2005/8/layout/vList5"/>
    <dgm:cxn modelId="{0C58814F-4C04-4209-88AB-BBC897B7C0C5}" type="presParOf" srcId="{A840535B-423A-4CFC-984F-80427C872268}" destId="{E8A2056D-40E3-46C3-8DEB-F711CFFDABE5}" srcOrd="0" destOrd="0" presId="urn:microsoft.com/office/officeart/2005/8/layout/vList5"/>
    <dgm:cxn modelId="{8609BFF9-EE9C-4999-88DD-325D9CDA1B38}" type="presParOf" srcId="{A840535B-423A-4CFC-984F-80427C872268}" destId="{3DAE57B0-4386-42CD-B7BF-2EB7D32E6BF2}" srcOrd="1" destOrd="0" presId="urn:microsoft.com/office/officeart/2005/8/layout/vList5"/>
    <dgm:cxn modelId="{C3D5078F-0D58-4433-B476-D30B466E54AB}" type="presParOf" srcId="{78AD1182-6711-44B6-95D9-0543DA065073}" destId="{09C91ECF-E223-47CE-8844-FAF1D92E1460}" srcOrd="5" destOrd="0" presId="urn:microsoft.com/office/officeart/2005/8/layout/vList5"/>
    <dgm:cxn modelId="{9DB44D46-0C09-41F7-A600-94E5E1F38DA1}" type="presParOf" srcId="{78AD1182-6711-44B6-95D9-0543DA065073}" destId="{B17E93F9-934D-4D5F-9E95-33F5971E5037}" srcOrd="6" destOrd="0" presId="urn:microsoft.com/office/officeart/2005/8/layout/vList5"/>
    <dgm:cxn modelId="{8A357037-2191-4A69-9B98-AB14D259DCE8}" type="presParOf" srcId="{B17E93F9-934D-4D5F-9E95-33F5971E5037}" destId="{5E94653F-6E3A-466B-866E-C0149A07CA40}" srcOrd="0" destOrd="0" presId="urn:microsoft.com/office/officeart/2005/8/layout/vList5"/>
    <dgm:cxn modelId="{D8298E5D-5A79-42F8-BD0C-81F336400150}" type="presParOf" srcId="{B17E93F9-934D-4D5F-9E95-33F5971E5037}" destId="{FFAD5F7D-A880-40A0-AE9E-17C80DAA362D}"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a:ext uri="{C62137D5-CB1D-491B-B009-E17868A290BF}">
      <dgm14:recolorImg xmlns=""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 CSS</a:t>
          </a:r>
          <a:r>
            <a:rPr lang="zh-CN" altLang="en-US" sz="2200" b="1" dirty="0" smtClean="0">
              <a:latin typeface="微软雅黑" panose="020B0503020204020204" pitchFamily="34" charset="-122"/>
              <a:ea typeface="微软雅黑" panose="020B0503020204020204" pitchFamily="34" charset="-122"/>
            </a:rPr>
            <a:t>概览</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全局</a:t>
          </a:r>
          <a:r>
            <a:rPr lang="en-US" altLang="zh-CN" sz="2200" b="1" dirty="0" smtClean="0">
              <a:latin typeface="微软雅黑" panose="020B0503020204020204" pitchFamily="34" charset="-122"/>
              <a:ea typeface="微软雅黑" panose="020B0503020204020204" pitchFamily="34" charset="-122"/>
            </a:rPr>
            <a:t>CSS</a:t>
          </a:r>
          <a:r>
            <a:rPr lang="zh-CN" altLang="en-US" sz="2200" b="1" dirty="0" smtClean="0">
              <a:latin typeface="微软雅黑" panose="020B0503020204020204" pitchFamily="34" charset="-122"/>
              <a:ea typeface="微软雅黑" panose="020B0503020204020204" pitchFamily="34" charset="-122"/>
            </a:rPr>
            <a:t>样式</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EEFA96A0-7DBF-42F5-9760-1B682C978D9E}">
      <dgm:prSet phldrT="[文本]"/>
      <dgm:spPr/>
      <dgm:t>
        <a:bodyPr/>
        <a:lstStyle/>
        <a:p>
          <a:r>
            <a:rPr lang="en-US" altLang="zh-CN" dirty="0" smtClean="0"/>
            <a:t>3</a:t>
          </a:r>
          <a:endParaRPr lang="zh-CN" altLang="en-US" dirty="0"/>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EAEA40A-AFEE-4FED-833C-B31C910692E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实例实践操作（作业）</a:t>
          </a:r>
          <a:endParaRPr lang="zh-CN" altLang="en-US" sz="2200" b="1" dirty="0">
            <a:latin typeface="微软雅黑" panose="020B0503020204020204" pitchFamily="34" charset="-122"/>
            <a:ea typeface="微软雅黑" panose="020B0503020204020204" pitchFamily="34" charset="-122"/>
          </a:endParaRP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3"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3">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3"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3">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B17E93F9-934D-4D5F-9E95-33F5971E5037}" type="pres">
      <dgm:prSet presAssocID="{EEFA96A0-7DBF-42F5-9760-1B682C978D9E}" presName="linNode" presStyleCnt="0"/>
      <dgm:spPr/>
      <dgm:t>
        <a:bodyPr/>
        <a:lstStyle/>
        <a:p>
          <a:endParaRPr lang="zh-CN" altLang="en-US"/>
        </a:p>
      </dgm:t>
    </dgm:pt>
    <dgm:pt modelId="{5E94653F-6E3A-466B-866E-C0149A07CA40}" type="pres">
      <dgm:prSet presAssocID="{EEFA96A0-7DBF-42F5-9760-1B682C978D9E}" presName="parentText" presStyleLbl="node1" presStyleIdx="2" presStyleCnt="3" custScaleX="53264">
        <dgm:presLayoutVars>
          <dgm:chMax val="1"/>
          <dgm:bulletEnabled val="1"/>
        </dgm:presLayoutVars>
      </dgm:prSet>
      <dgm:spPr/>
      <dgm:t>
        <a:bodyPr/>
        <a:lstStyle/>
        <a:p>
          <a:endParaRPr lang="zh-CN" altLang="en-US"/>
        </a:p>
      </dgm:t>
    </dgm:pt>
    <dgm:pt modelId="{FFAD5F7D-A880-40A0-AE9E-17C80DAA362D}" type="pres">
      <dgm:prSet presAssocID="{EEFA96A0-7DBF-42F5-9760-1B682C978D9E}" presName="descendantText" presStyleLbl="alignAccFollowNode1" presStyleIdx="2" presStyleCnt="3">
        <dgm:presLayoutVars>
          <dgm:bulletEnabled val="1"/>
        </dgm:presLayoutVars>
      </dgm:prSet>
      <dgm:spPr/>
      <dgm:t>
        <a:bodyPr/>
        <a:lstStyle/>
        <a:p>
          <a:endParaRPr lang="zh-CN" altLang="en-US"/>
        </a:p>
      </dgm:t>
    </dgm:pt>
  </dgm:ptLst>
  <dgm:cxnLst>
    <dgm:cxn modelId="{3F9EA91B-B68F-4C62-903F-27D5B23C46AE}" srcId="{3ACC6A0D-5AFA-43D3-924D-E42FFE9D8403}" destId="{87F80FA7-1FDC-4687-87AF-749CE58D823F}" srcOrd="0" destOrd="0" parTransId="{418358B0-A534-4E2B-B5ED-BE9E02895AFC}" sibTransId="{538F9D4A-8D14-42DB-88B8-D587CD58C2C0}"/>
    <dgm:cxn modelId="{4A96F553-6A59-4918-86C0-D9861FE8E4BF}" type="presOf" srcId="{9830C3A0-5D2B-4241-A3F9-9654D05F7988}" destId="{86239680-3CB0-4DF4-8F4D-801C589137CD}" srcOrd="0" destOrd="0" presId="urn:microsoft.com/office/officeart/2005/8/layout/vList5"/>
    <dgm:cxn modelId="{BBE80590-E12C-48BA-883A-DCEBF578485E}" type="presOf" srcId="{BF9FE8BE-983E-41F9-B317-D7015F6F36FA}" destId="{4CE170C5-6DE4-49AE-85C4-BB9332B44101}" srcOrd="0" destOrd="0" presId="urn:microsoft.com/office/officeart/2005/8/layout/vList5"/>
    <dgm:cxn modelId="{6C255BD2-099E-4CE0-913F-A10F5ABBB77F}" type="presOf" srcId="{3ACC6A0D-5AFA-43D3-924D-E42FFE9D8403}" destId="{78AD1182-6711-44B6-95D9-0543DA065073}" srcOrd="0" destOrd="0" presId="urn:microsoft.com/office/officeart/2005/8/layout/vList5"/>
    <dgm:cxn modelId="{B9BABDB1-5FF1-4867-93E9-7B04558D9BBC}" srcId="{3ACC6A0D-5AFA-43D3-924D-E42FFE9D8403}" destId="{EEFA96A0-7DBF-42F5-9760-1B682C978D9E}" srcOrd="2" destOrd="0" parTransId="{0340630C-B312-4000-B364-5E57002B64CE}" sibTransId="{D021868A-5F15-426D-9BF9-38BC4141536B}"/>
    <dgm:cxn modelId="{FC362A2E-8681-40D2-9789-5D39FFD036F0}" srcId="{EEFA96A0-7DBF-42F5-9760-1B682C978D9E}" destId="{0EAEA40A-AFEE-4FED-833C-B31C910692E6}" srcOrd="0" destOrd="0" parTransId="{FC157DD3-C8F5-4DFE-9A24-5B43BBD37E38}" sibTransId="{3FD43985-5A2B-4076-9AA0-7DC1E78D6825}"/>
    <dgm:cxn modelId="{4675E0D5-18A4-4064-A6A4-F7DD8FC83BA7}" srcId="{87F80FA7-1FDC-4687-87AF-749CE58D823F}" destId="{9830C3A0-5D2B-4241-A3F9-9654D05F7988}" srcOrd="0" destOrd="0" parTransId="{FED54D61-6AFD-425F-90A5-2213E9AE5F47}" sibTransId="{72823120-D897-48FB-B508-EBE1716B7D64}"/>
    <dgm:cxn modelId="{52AF3023-D549-4D9E-B224-0F61AD712855}" srcId="{BF9FE8BE-983E-41F9-B317-D7015F6F36FA}" destId="{802793A6-CBD1-4C70-9D1B-CC7A314A1196}" srcOrd="0" destOrd="0" parTransId="{FB94CFE1-91A4-46F6-B695-4FF57B7DD47A}" sibTransId="{FF49B0E6-18CB-42E6-9C2D-0F363079C3AE}"/>
    <dgm:cxn modelId="{91C61251-1B60-4D2F-874C-00605E086E13}" type="presOf" srcId="{802793A6-CBD1-4C70-9D1B-CC7A314A1196}" destId="{A0313DD0-A4E1-4D7E-AE20-031718C5CEC6}" srcOrd="0" destOrd="0" presId="urn:microsoft.com/office/officeart/2005/8/layout/vList5"/>
    <dgm:cxn modelId="{8613DF6F-83DA-4240-88A7-592D99C482F4}" type="presOf" srcId="{EEFA96A0-7DBF-42F5-9760-1B682C978D9E}" destId="{5E94653F-6E3A-466B-866E-C0149A07CA40}" srcOrd="0" destOrd="0" presId="urn:microsoft.com/office/officeart/2005/8/layout/vList5"/>
    <dgm:cxn modelId="{E0526FA5-1556-4740-A56A-AB19C5753A9B}" type="presOf" srcId="{87F80FA7-1FDC-4687-87AF-749CE58D823F}" destId="{2381FA19-2733-48ED-ABAA-7EDFAF30A094}" srcOrd="0" destOrd="0" presId="urn:microsoft.com/office/officeart/2005/8/layout/vList5"/>
    <dgm:cxn modelId="{21C85BCB-A8F1-4589-B883-F1FAEC6D874C}" type="presOf" srcId="{0EAEA40A-AFEE-4FED-833C-B31C910692E6}" destId="{FFAD5F7D-A880-40A0-AE9E-17C80DAA362D}"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EE28EF69-4190-4EB8-B697-5CB96CACCB6D}" type="presParOf" srcId="{78AD1182-6711-44B6-95D9-0543DA065073}" destId="{0A5E051B-36E3-4708-B8E0-CEA45E5AFCA3}" srcOrd="0" destOrd="0" presId="urn:microsoft.com/office/officeart/2005/8/layout/vList5"/>
    <dgm:cxn modelId="{CB1A8F8C-5DCD-4DCA-88A5-4E41E9C64F9E}" type="presParOf" srcId="{0A5E051B-36E3-4708-B8E0-CEA45E5AFCA3}" destId="{2381FA19-2733-48ED-ABAA-7EDFAF30A094}" srcOrd="0" destOrd="0" presId="urn:microsoft.com/office/officeart/2005/8/layout/vList5"/>
    <dgm:cxn modelId="{26851B0B-9CBE-4FEB-A595-D3D21B4E95D3}" type="presParOf" srcId="{0A5E051B-36E3-4708-B8E0-CEA45E5AFCA3}" destId="{86239680-3CB0-4DF4-8F4D-801C589137CD}" srcOrd="1" destOrd="0" presId="urn:microsoft.com/office/officeart/2005/8/layout/vList5"/>
    <dgm:cxn modelId="{D9728B80-B454-4ECD-BFC3-85FAEA945A8A}" type="presParOf" srcId="{78AD1182-6711-44B6-95D9-0543DA065073}" destId="{4BBE333D-B468-4E16-8BE4-A0D75FB74CE7}" srcOrd="1" destOrd="0" presId="urn:microsoft.com/office/officeart/2005/8/layout/vList5"/>
    <dgm:cxn modelId="{DF7D0E2D-1F06-4A4B-8B7F-433F86696FEE}" type="presParOf" srcId="{78AD1182-6711-44B6-95D9-0543DA065073}" destId="{FC592209-34A7-4F86-B4A3-CD2205180153}" srcOrd="2" destOrd="0" presId="urn:microsoft.com/office/officeart/2005/8/layout/vList5"/>
    <dgm:cxn modelId="{10751C55-3423-4C23-B460-08B9724E5CDF}" type="presParOf" srcId="{FC592209-34A7-4F86-B4A3-CD2205180153}" destId="{4CE170C5-6DE4-49AE-85C4-BB9332B44101}" srcOrd="0" destOrd="0" presId="urn:microsoft.com/office/officeart/2005/8/layout/vList5"/>
    <dgm:cxn modelId="{1C46C3F6-A6C1-45DD-AEB1-7FD6DE1C8321}" type="presParOf" srcId="{FC592209-34A7-4F86-B4A3-CD2205180153}" destId="{A0313DD0-A4E1-4D7E-AE20-031718C5CEC6}" srcOrd="1" destOrd="0" presId="urn:microsoft.com/office/officeart/2005/8/layout/vList5"/>
    <dgm:cxn modelId="{568FD97A-4F79-498B-96B6-7997FC510EA9}" type="presParOf" srcId="{78AD1182-6711-44B6-95D9-0543DA065073}" destId="{C05DB555-4FD6-4E60-96BE-FE4E2F0D0366}" srcOrd="3" destOrd="0" presId="urn:microsoft.com/office/officeart/2005/8/layout/vList5"/>
    <dgm:cxn modelId="{8F2BD002-14D4-49A0-A0CE-8544C93B0B7B}" type="presParOf" srcId="{78AD1182-6711-44B6-95D9-0543DA065073}" destId="{B17E93F9-934D-4D5F-9E95-33F5971E5037}" srcOrd="4" destOrd="0" presId="urn:microsoft.com/office/officeart/2005/8/layout/vList5"/>
    <dgm:cxn modelId="{4B5F1933-0F13-4DC7-8D7E-4C635E58789B}" type="presParOf" srcId="{B17E93F9-934D-4D5F-9E95-33F5971E5037}" destId="{5E94653F-6E3A-466B-866E-C0149A07CA40}" srcOrd="0" destOrd="0" presId="urn:microsoft.com/office/officeart/2005/8/layout/vList5"/>
    <dgm:cxn modelId="{E5806CC5-818F-4DC8-8700-9BED5EA887E1}" type="presParOf" srcId="{B17E93F9-934D-4D5F-9E95-33F5971E5037}" destId="{FFAD5F7D-A880-40A0-AE9E-17C80DAA362D}"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a:ext uri="{C62137D5-CB1D-491B-B009-E17868A290BF}">
      <dgm14:recolorImg xmlns=""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布局组件概览</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布局组件详解</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EEFA96A0-7DBF-42F5-9760-1B682C978D9E}">
      <dgm:prSet phldrT="[文本]"/>
      <dgm:spPr/>
      <dgm:t>
        <a:bodyPr/>
        <a:lstStyle/>
        <a:p>
          <a:r>
            <a:rPr lang="en-US" altLang="zh-CN" dirty="0" smtClean="0"/>
            <a:t>3</a:t>
          </a:r>
          <a:endParaRPr lang="zh-CN" altLang="en-US" dirty="0"/>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EAEA40A-AFEE-4FED-833C-B31C910692E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实例实践操作（作业）</a:t>
          </a:r>
          <a:endParaRPr lang="zh-CN" altLang="en-US" sz="2200" b="1" dirty="0">
            <a:latin typeface="微软雅黑" panose="020B0503020204020204" pitchFamily="34" charset="-122"/>
            <a:ea typeface="微软雅黑" panose="020B0503020204020204" pitchFamily="34" charset="-122"/>
          </a:endParaRP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3"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3">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3"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3">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B17E93F9-934D-4D5F-9E95-33F5971E5037}" type="pres">
      <dgm:prSet presAssocID="{EEFA96A0-7DBF-42F5-9760-1B682C978D9E}" presName="linNode" presStyleCnt="0"/>
      <dgm:spPr/>
      <dgm:t>
        <a:bodyPr/>
        <a:lstStyle/>
        <a:p>
          <a:endParaRPr lang="zh-CN" altLang="en-US"/>
        </a:p>
      </dgm:t>
    </dgm:pt>
    <dgm:pt modelId="{5E94653F-6E3A-466B-866E-C0149A07CA40}" type="pres">
      <dgm:prSet presAssocID="{EEFA96A0-7DBF-42F5-9760-1B682C978D9E}" presName="parentText" presStyleLbl="node1" presStyleIdx="2" presStyleCnt="3" custScaleX="53264">
        <dgm:presLayoutVars>
          <dgm:chMax val="1"/>
          <dgm:bulletEnabled val="1"/>
        </dgm:presLayoutVars>
      </dgm:prSet>
      <dgm:spPr/>
      <dgm:t>
        <a:bodyPr/>
        <a:lstStyle/>
        <a:p>
          <a:endParaRPr lang="zh-CN" altLang="en-US"/>
        </a:p>
      </dgm:t>
    </dgm:pt>
    <dgm:pt modelId="{FFAD5F7D-A880-40A0-AE9E-17C80DAA362D}" type="pres">
      <dgm:prSet presAssocID="{EEFA96A0-7DBF-42F5-9760-1B682C978D9E}" presName="descendantText" presStyleLbl="alignAccFollowNode1" presStyleIdx="2" presStyleCnt="3">
        <dgm:presLayoutVars>
          <dgm:bulletEnabled val="1"/>
        </dgm:presLayoutVars>
      </dgm:prSet>
      <dgm:spPr/>
      <dgm:t>
        <a:bodyPr/>
        <a:lstStyle/>
        <a:p>
          <a:endParaRPr lang="zh-CN" altLang="en-US"/>
        </a:p>
      </dgm:t>
    </dgm:pt>
  </dgm:ptLst>
  <dgm:cxnLst>
    <dgm:cxn modelId="{3F9EA91B-B68F-4C62-903F-27D5B23C46AE}" srcId="{3ACC6A0D-5AFA-43D3-924D-E42FFE9D8403}" destId="{87F80FA7-1FDC-4687-87AF-749CE58D823F}" srcOrd="0" destOrd="0" parTransId="{418358B0-A534-4E2B-B5ED-BE9E02895AFC}" sibTransId="{538F9D4A-8D14-42DB-88B8-D587CD58C2C0}"/>
    <dgm:cxn modelId="{C5472F2B-A808-44C7-9EFF-599CF2BCC29A}" type="presOf" srcId="{87F80FA7-1FDC-4687-87AF-749CE58D823F}" destId="{2381FA19-2733-48ED-ABAA-7EDFAF30A094}" srcOrd="0" destOrd="0" presId="urn:microsoft.com/office/officeart/2005/8/layout/vList5"/>
    <dgm:cxn modelId="{B9BABDB1-5FF1-4867-93E9-7B04558D9BBC}" srcId="{3ACC6A0D-5AFA-43D3-924D-E42FFE9D8403}" destId="{EEFA96A0-7DBF-42F5-9760-1B682C978D9E}" srcOrd="2" destOrd="0" parTransId="{0340630C-B312-4000-B364-5E57002B64CE}" sibTransId="{D021868A-5F15-426D-9BF9-38BC4141536B}"/>
    <dgm:cxn modelId="{FC362A2E-8681-40D2-9789-5D39FFD036F0}" srcId="{EEFA96A0-7DBF-42F5-9760-1B682C978D9E}" destId="{0EAEA40A-AFEE-4FED-833C-B31C910692E6}" srcOrd="0" destOrd="0" parTransId="{FC157DD3-C8F5-4DFE-9A24-5B43BBD37E38}" sibTransId="{3FD43985-5A2B-4076-9AA0-7DC1E78D6825}"/>
    <dgm:cxn modelId="{4675E0D5-18A4-4064-A6A4-F7DD8FC83BA7}" srcId="{87F80FA7-1FDC-4687-87AF-749CE58D823F}" destId="{9830C3A0-5D2B-4241-A3F9-9654D05F7988}" srcOrd="0" destOrd="0" parTransId="{FED54D61-6AFD-425F-90A5-2213E9AE5F47}" sibTransId="{72823120-D897-48FB-B508-EBE1716B7D64}"/>
    <dgm:cxn modelId="{4CEEAF1E-6CB6-45B3-A90F-141BD8758183}" type="presOf" srcId="{9830C3A0-5D2B-4241-A3F9-9654D05F7988}" destId="{86239680-3CB0-4DF4-8F4D-801C589137CD}"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E3463FAB-4410-4179-90C8-858E1BE3C076}" type="presOf" srcId="{3ACC6A0D-5AFA-43D3-924D-E42FFE9D8403}" destId="{78AD1182-6711-44B6-95D9-0543DA065073}" srcOrd="0" destOrd="0" presId="urn:microsoft.com/office/officeart/2005/8/layout/vList5"/>
    <dgm:cxn modelId="{EE454156-B844-4F9B-A797-B4CEF39D9F5D}" type="presOf" srcId="{BF9FE8BE-983E-41F9-B317-D7015F6F36FA}" destId="{4CE170C5-6DE4-49AE-85C4-BB9332B44101}" srcOrd="0" destOrd="0" presId="urn:microsoft.com/office/officeart/2005/8/layout/vList5"/>
    <dgm:cxn modelId="{89DE6DB1-357A-4F89-AF00-59226441E409}" type="presOf" srcId="{0EAEA40A-AFEE-4FED-833C-B31C910692E6}" destId="{FFAD5F7D-A880-40A0-AE9E-17C80DAA362D}" srcOrd="0" destOrd="0" presId="urn:microsoft.com/office/officeart/2005/8/layout/vList5"/>
    <dgm:cxn modelId="{FC1D3CF7-1FEE-48EB-90CA-4A15DDB63824}" type="presOf" srcId="{802793A6-CBD1-4C70-9D1B-CC7A314A1196}" destId="{A0313DD0-A4E1-4D7E-AE20-031718C5CEC6}"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43096E20-BC61-4F45-B2FA-F42C9CC9C49F}" type="presOf" srcId="{EEFA96A0-7DBF-42F5-9760-1B682C978D9E}" destId="{5E94653F-6E3A-466B-866E-C0149A07CA40}" srcOrd="0" destOrd="0" presId="urn:microsoft.com/office/officeart/2005/8/layout/vList5"/>
    <dgm:cxn modelId="{97D2E1A5-42D3-4FD1-AF60-9647BD15B47B}" type="presParOf" srcId="{78AD1182-6711-44B6-95D9-0543DA065073}" destId="{0A5E051B-36E3-4708-B8E0-CEA45E5AFCA3}" srcOrd="0" destOrd="0" presId="urn:microsoft.com/office/officeart/2005/8/layout/vList5"/>
    <dgm:cxn modelId="{E1917980-1AE9-4846-BD16-E07071607718}" type="presParOf" srcId="{0A5E051B-36E3-4708-B8E0-CEA45E5AFCA3}" destId="{2381FA19-2733-48ED-ABAA-7EDFAF30A094}" srcOrd="0" destOrd="0" presId="urn:microsoft.com/office/officeart/2005/8/layout/vList5"/>
    <dgm:cxn modelId="{1BE0522D-1ED7-4B46-BD04-BC4B557614C9}" type="presParOf" srcId="{0A5E051B-36E3-4708-B8E0-CEA45E5AFCA3}" destId="{86239680-3CB0-4DF4-8F4D-801C589137CD}" srcOrd="1" destOrd="0" presId="urn:microsoft.com/office/officeart/2005/8/layout/vList5"/>
    <dgm:cxn modelId="{604AF07A-18E0-4113-89FB-5EEF4AF35FCA}" type="presParOf" srcId="{78AD1182-6711-44B6-95D9-0543DA065073}" destId="{4BBE333D-B468-4E16-8BE4-A0D75FB74CE7}" srcOrd="1" destOrd="0" presId="urn:microsoft.com/office/officeart/2005/8/layout/vList5"/>
    <dgm:cxn modelId="{0D8F78CC-218C-4E2C-A0B6-EC7B058DA3B1}" type="presParOf" srcId="{78AD1182-6711-44B6-95D9-0543DA065073}" destId="{FC592209-34A7-4F86-B4A3-CD2205180153}" srcOrd="2" destOrd="0" presId="urn:microsoft.com/office/officeart/2005/8/layout/vList5"/>
    <dgm:cxn modelId="{FA33D0E6-5367-4F42-98F1-B9FF6E65FF40}" type="presParOf" srcId="{FC592209-34A7-4F86-B4A3-CD2205180153}" destId="{4CE170C5-6DE4-49AE-85C4-BB9332B44101}" srcOrd="0" destOrd="0" presId="urn:microsoft.com/office/officeart/2005/8/layout/vList5"/>
    <dgm:cxn modelId="{4C527A71-8D63-4720-87ED-2A13C298454B}" type="presParOf" srcId="{FC592209-34A7-4F86-B4A3-CD2205180153}" destId="{A0313DD0-A4E1-4D7E-AE20-031718C5CEC6}" srcOrd="1" destOrd="0" presId="urn:microsoft.com/office/officeart/2005/8/layout/vList5"/>
    <dgm:cxn modelId="{24DDF7CA-8E8C-41DF-B622-64FDF1E10586}" type="presParOf" srcId="{78AD1182-6711-44B6-95D9-0543DA065073}" destId="{C05DB555-4FD6-4E60-96BE-FE4E2F0D0366}" srcOrd="3" destOrd="0" presId="urn:microsoft.com/office/officeart/2005/8/layout/vList5"/>
    <dgm:cxn modelId="{E4C7A51D-7520-48ED-BA68-FA7AEEA4243E}" type="presParOf" srcId="{78AD1182-6711-44B6-95D9-0543DA065073}" destId="{B17E93F9-934D-4D5F-9E95-33F5971E5037}" srcOrd="4" destOrd="0" presId="urn:microsoft.com/office/officeart/2005/8/layout/vList5"/>
    <dgm:cxn modelId="{D5809A8F-CA7F-4FC1-BD3D-EAA863AEEA0F}" type="presParOf" srcId="{B17E93F9-934D-4D5F-9E95-33F5971E5037}" destId="{5E94653F-6E3A-466B-866E-C0149A07CA40}" srcOrd="0" destOrd="0" presId="urn:microsoft.com/office/officeart/2005/8/layout/vList5"/>
    <dgm:cxn modelId="{3FCB2E32-0777-4F19-A264-6027861E4111}" type="presParOf" srcId="{B17E93F9-934D-4D5F-9E95-33F5971E5037}" destId="{FFAD5F7D-A880-40A0-AE9E-17C80DAA362D}"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a:ext uri="{C62137D5-CB1D-491B-B009-E17868A290BF}">
      <dgm14:recolorImg xmlns=""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插件概览</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插件详解</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EEFA96A0-7DBF-42F5-9760-1B682C978D9E}">
      <dgm:prSet phldrT="[文本]"/>
      <dgm:spPr/>
      <dgm:t>
        <a:bodyPr/>
        <a:lstStyle/>
        <a:p>
          <a:r>
            <a:rPr lang="en-US" altLang="zh-CN" dirty="0" smtClean="0"/>
            <a:t>3</a:t>
          </a:r>
          <a:endParaRPr lang="zh-CN" altLang="en-US" dirty="0"/>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EAEA40A-AFEE-4FED-833C-B31C910692E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实例实践操作（作业）</a:t>
          </a:r>
          <a:endParaRPr lang="zh-CN" altLang="en-US" sz="2200" b="1" dirty="0">
            <a:latin typeface="微软雅黑" panose="020B0503020204020204" pitchFamily="34" charset="-122"/>
            <a:ea typeface="微软雅黑" panose="020B0503020204020204" pitchFamily="34" charset="-122"/>
          </a:endParaRP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3"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3">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3"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3">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B17E93F9-934D-4D5F-9E95-33F5971E5037}" type="pres">
      <dgm:prSet presAssocID="{EEFA96A0-7DBF-42F5-9760-1B682C978D9E}" presName="linNode" presStyleCnt="0"/>
      <dgm:spPr/>
      <dgm:t>
        <a:bodyPr/>
        <a:lstStyle/>
        <a:p>
          <a:endParaRPr lang="zh-CN" altLang="en-US"/>
        </a:p>
      </dgm:t>
    </dgm:pt>
    <dgm:pt modelId="{5E94653F-6E3A-466B-866E-C0149A07CA40}" type="pres">
      <dgm:prSet presAssocID="{EEFA96A0-7DBF-42F5-9760-1B682C978D9E}" presName="parentText" presStyleLbl="node1" presStyleIdx="2" presStyleCnt="3" custScaleX="53264">
        <dgm:presLayoutVars>
          <dgm:chMax val="1"/>
          <dgm:bulletEnabled val="1"/>
        </dgm:presLayoutVars>
      </dgm:prSet>
      <dgm:spPr/>
      <dgm:t>
        <a:bodyPr/>
        <a:lstStyle/>
        <a:p>
          <a:endParaRPr lang="zh-CN" altLang="en-US"/>
        </a:p>
      </dgm:t>
    </dgm:pt>
    <dgm:pt modelId="{FFAD5F7D-A880-40A0-AE9E-17C80DAA362D}" type="pres">
      <dgm:prSet presAssocID="{EEFA96A0-7DBF-42F5-9760-1B682C978D9E}" presName="descendantText" presStyleLbl="alignAccFollowNode1" presStyleIdx="2" presStyleCnt="3">
        <dgm:presLayoutVars>
          <dgm:bulletEnabled val="1"/>
        </dgm:presLayoutVars>
      </dgm:prSet>
      <dgm:spPr/>
      <dgm:t>
        <a:bodyPr/>
        <a:lstStyle/>
        <a:p>
          <a:endParaRPr lang="zh-CN" altLang="en-US"/>
        </a:p>
      </dgm:t>
    </dgm:pt>
  </dgm:ptLst>
  <dgm:cxnLst>
    <dgm:cxn modelId="{3F9EA91B-B68F-4C62-903F-27D5B23C46AE}" srcId="{3ACC6A0D-5AFA-43D3-924D-E42FFE9D8403}" destId="{87F80FA7-1FDC-4687-87AF-749CE58D823F}" srcOrd="0" destOrd="0" parTransId="{418358B0-A534-4E2B-B5ED-BE9E02895AFC}" sibTransId="{538F9D4A-8D14-42DB-88B8-D587CD58C2C0}"/>
    <dgm:cxn modelId="{198297A8-95B0-48E2-B231-BB94A4792CA2}" type="presOf" srcId="{0EAEA40A-AFEE-4FED-833C-B31C910692E6}" destId="{FFAD5F7D-A880-40A0-AE9E-17C80DAA362D}" srcOrd="0" destOrd="0" presId="urn:microsoft.com/office/officeart/2005/8/layout/vList5"/>
    <dgm:cxn modelId="{48CD1C9E-E872-48BD-A1F1-84217B2A3855}" type="presOf" srcId="{9830C3A0-5D2B-4241-A3F9-9654D05F7988}" destId="{86239680-3CB0-4DF4-8F4D-801C589137CD}" srcOrd="0" destOrd="0" presId="urn:microsoft.com/office/officeart/2005/8/layout/vList5"/>
    <dgm:cxn modelId="{B9BABDB1-5FF1-4867-93E9-7B04558D9BBC}" srcId="{3ACC6A0D-5AFA-43D3-924D-E42FFE9D8403}" destId="{EEFA96A0-7DBF-42F5-9760-1B682C978D9E}" srcOrd="2" destOrd="0" parTransId="{0340630C-B312-4000-B364-5E57002B64CE}" sibTransId="{D021868A-5F15-426D-9BF9-38BC4141536B}"/>
    <dgm:cxn modelId="{FC362A2E-8681-40D2-9789-5D39FFD036F0}" srcId="{EEFA96A0-7DBF-42F5-9760-1B682C978D9E}" destId="{0EAEA40A-AFEE-4FED-833C-B31C910692E6}" srcOrd="0" destOrd="0" parTransId="{FC157DD3-C8F5-4DFE-9A24-5B43BBD37E38}" sibTransId="{3FD43985-5A2B-4076-9AA0-7DC1E78D6825}"/>
    <dgm:cxn modelId="{4675E0D5-18A4-4064-A6A4-F7DD8FC83BA7}" srcId="{87F80FA7-1FDC-4687-87AF-749CE58D823F}" destId="{9830C3A0-5D2B-4241-A3F9-9654D05F7988}" srcOrd="0" destOrd="0" parTransId="{FED54D61-6AFD-425F-90A5-2213E9AE5F47}" sibTransId="{72823120-D897-48FB-B508-EBE1716B7D64}"/>
    <dgm:cxn modelId="{A4098A7C-FD7A-4178-A2A0-30F041F033DF}" type="presOf" srcId="{802793A6-CBD1-4C70-9D1B-CC7A314A1196}" destId="{A0313DD0-A4E1-4D7E-AE20-031718C5CEC6}"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D4C609D0-F7CC-4732-8329-A7551858ACC6}" type="presOf" srcId="{3ACC6A0D-5AFA-43D3-924D-E42FFE9D8403}" destId="{78AD1182-6711-44B6-95D9-0543DA065073}" srcOrd="0" destOrd="0" presId="urn:microsoft.com/office/officeart/2005/8/layout/vList5"/>
    <dgm:cxn modelId="{EEC11208-9B39-4171-8F06-195B2B294E31}" type="presOf" srcId="{EEFA96A0-7DBF-42F5-9760-1B682C978D9E}" destId="{5E94653F-6E3A-466B-866E-C0149A07CA40}" srcOrd="0" destOrd="0" presId="urn:microsoft.com/office/officeart/2005/8/layout/vList5"/>
    <dgm:cxn modelId="{C446E23F-C042-49A7-919C-9EE42A4A170A}" type="presOf" srcId="{BF9FE8BE-983E-41F9-B317-D7015F6F36FA}" destId="{4CE170C5-6DE4-49AE-85C4-BB9332B44101}" srcOrd="0" destOrd="0" presId="urn:microsoft.com/office/officeart/2005/8/layout/vList5"/>
    <dgm:cxn modelId="{953531F8-CCD4-46A6-B490-DB68D2FBDC8C}" srcId="{3ACC6A0D-5AFA-43D3-924D-E42FFE9D8403}" destId="{BF9FE8BE-983E-41F9-B317-D7015F6F36FA}" srcOrd="1" destOrd="0" parTransId="{922601CA-F814-4FB6-A426-5608D1BEDA51}" sibTransId="{6A4C0EF0-ECC4-4E5F-9FF7-030BF8FA6E52}"/>
    <dgm:cxn modelId="{345400E5-718D-474F-A48B-D15E15C338AE}" type="presOf" srcId="{87F80FA7-1FDC-4687-87AF-749CE58D823F}" destId="{2381FA19-2733-48ED-ABAA-7EDFAF30A094}" srcOrd="0" destOrd="0" presId="urn:microsoft.com/office/officeart/2005/8/layout/vList5"/>
    <dgm:cxn modelId="{F2F8B1F2-0300-41FF-AF0E-EB4BF002E4CE}" type="presParOf" srcId="{78AD1182-6711-44B6-95D9-0543DA065073}" destId="{0A5E051B-36E3-4708-B8E0-CEA45E5AFCA3}" srcOrd="0" destOrd="0" presId="urn:microsoft.com/office/officeart/2005/8/layout/vList5"/>
    <dgm:cxn modelId="{BA4C2F75-874B-4188-889B-5715552334BD}" type="presParOf" srcId="{0A5E051B-36E3-4708-B8E0-CEA45E5AFCA3}" destId="{2381FA19-2733-48ED-ABAA-7EDFAF30A094}" srcOrd="0" destOrd="0" presId="urn:microsoft.com/office/officeart/2005/8/layout/vList5"/>
    <dgm:cxn modelId="{EF6C9B92-D5F1-4DAA-A4AB-7BA0282538F0}" type="presParOf" srcId="{0A5E051B-36E3-4708-B8E0-CEA45E5AFCA3}" destId="{86239680-3CB0-4DF4-8F4D-801C589137CD}" srcOrd="1" destOrd="0" presId="urn:microsoft.com/office/officeart/2005/8/layout/vList5"/>
    <dgm:cxn modelId="{AA9C8E26-9D5A-4275-8549-CDA82447EDE0}" type="presParOf" srcId="{78AD1182-6711-44B6-95D9-0543DA065073}" destId="{4BBE333D-B468-4E16-8BE4-A0D75FB74CE7}" srcOrd="1" destOrd="0" presId="urn:microsoft.com/office/officeart/2005/8/layout/vList5"/>
    <dgm:cxn modelId="{731554F6-DDA9-4874-97A3-10CC33335859}" type="presParOf" srcId="{78AD1182-6711-44B6-95D9-0543DA065073}" destId="{FC592209-34A7-4F86-B4A3-CD2205180153}" srcOrd="2" destOrd="0" presId="urn:microsoft.com/office/officeart/2005/8/layout/vList5"/>
    <dgm:cxn modelId="{CB66EB84-9E82-4230-8126-F30EAF58F981}" type="presParOf" srcId="{FC592209-34A7-4F86-B4A3-CD2205180153}" destId="{4CE170C5-6DE4-49AE-85C4-BB9332B44101}" srcOrd="0" destOrd="0" presId="urn:microsoft.com/office/officeart/2005/8/layout/vList5"/>
    <dgm:cxn modelId="{A810AA35-82FC-48BE-9A65-3E9BFAAA4062}" type="presParOf" srcId="{FC592209-34A7-4F86-B4A3-CD2205180153}" destId="{A0313DD0-A4E1-4D7E-AE20-031718C5CEC6}" srcOrd="1" destOrd="0" presId="urn:microsoft.com/office/officeart/2005/8/layout/vList5"/>
    <dgm:cxn modelId="{0A3EC26F-5E7A-4BF2-86D3-90B9A64948B8}" type="presParOf" srcId="{78AD1182-6711-44B6-95D9-0543DA065073}" destId="{C05DB555-4FD6-4E60-96BE-FE4E2F0D0366}" srcOrd="3" destOrd="0" presId="urn:microsoft.com/office/officeart/2005/8/layout/vList5"/>
    <dgm:cxn modelId="{39B2F248-A6E7-4BEE-9E7E-4D7A1485F8EE}" type="presParOf" srcId="{78AD1182-6711-44B6-95D9-0543DA065073}" destId="{B17E93F9-934D-4D5F-9E95-33F5971E5037}" srcOrd="4" destOrd="0" presId="urn:microsoft.com/office/officeart/2005/8/layout/vList5"/>
    <dgm:cxn modelId="{B5E65496-D947-478A-A693-E3383B7D1CE5}" type="presParOf" srcId="{B17E93F9-934D-4D5F-9E95-33F5971E5037}" destId="{5E94653F-6E3A-466B-866E-C0149A07CA40}" srcOrd="0" destOrd="0" presId="urn:microsoft.com/office/officeart/2005/8/layout/vList5"/>
    <dgm:cxn modelId="{C7830E18-57E4-4186-B2CA-D7EAE1259959}" type="presParOf" srcId="{B17E93F9-934D-4D5F-9E95-33F5971E5037}" destId="{FFAD5F7D-A880-40A0-AE9E-17C80DAA362D}"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a:ext uri="{C62137D5-CB1D-491B-B009-E17868A290BF}">
      <dgm14:recolorImg xmlns=""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3ACC6A0D-5AFA-43D3-924D-E42FFE9D84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F80FA7-1FDC-4687-87AF-749CE58D823F}">
      <dgm:prSet phldrT="[文本]"/>
      <dgm:spPr/>
      <dgm:t>
        <a:bodyPr/>
        <a:lstStyle/>
        <a:p>
          <a:r>
            <a:rPr lang="en-US" altLang="zh-CN" dirty="0" smtClean="0"/>
            <a:t>1</a:t>
          </a:r>
          <a:endParaRPr lang="zh-CN" altLang="en-US" dirty="0"/>
        </a:p>
      </dgm:t>
    </dgm:pt>
    <dgm:pt modelId="{418358B0-A534-4E2B-B5ED-BE9E02895AFC}" type="parTrans" cxnId="{3F9EA91B-B68F-4C62-903F-27D5B23C46AE}">
      <dgm:prSet/>
      <dgm:spPr/>
      <dgm:t>
        <a:bodyPr/>
        <a:lstStyle/>
        <a:p>
          <a:endParaRPr lang="zh-CN" altLang="en-US"/>
        </a:p>
      </dgm:t>
    </dgm:pt>
    <dgm:pt modelId="{538F9D4A-8D14-42DB-88B8-D587CD58C2C0}" type="sibTrans" cxnId="{3F9EA91B-B68F-4C62-903F-27D5B23C46AE}">
      <dgm:prSet/>
      <dgm:spPr/>
      <dgm:t>
        <a:bodyPr/>
        <a:lstStyle/>
        <a:p>
          <a:endParaRPr lang="zh-CN" altLang="en-US"/>
        </a:p>
      </dgm:t>
    </dgm:pt>
    <dgm:pt modelId="{9830C3A0-5D2B-4241-A3F9-9654D05F7988}">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优质项目推荐</a:t>
          </a:r>
          <a:endParaRPr lang="zh-CN" altLang="en-US" sz="2200" b="1" dirty="0">
            <a:latin typeface="微软雅黑" panose="020B0503020204020204" pitchFamily="34" charset="-122"/>
            <a:ea typeface="微软雅黑" panose="020B0503020204020204" pitchFamily="34" charset="-122"/>
          </a:endParaRPr>
        </a:p>
      </dgm:t>
    </dgm:pt>
    <dgm:pt modelId="{FED54D61-6AFD-425F-90A5-2213E9AE5F47}" type="parTrans" cxnId="{4675E0D5-18A4-4064-A6A4-F7DD8FC83BA7}">
      <dgm:prSet/>
      <dgm:spPr/>
      <dgm:t>
        <a:bodyPr/>
        <a:lstStyle/>
        <a:p>
          <a:endParaRPr lang="zh-CN" altLang="en-US"/>
        </a:p>
      </dgm:t>
    </dgm:pt>
    <dgm:pt modelId="{72823120-D897-48FB-B508-EBE1716B7D64}" type="sibTrans" cxnId="{4675E0D5-18A4-4064-A6A4-F7DD8FC83BA7}">
      <dgm:prSet/>
      <dgm:spPr/>
      <dgm:t>
        <a:bodyPr/>
        <a:lstStyle/>
        <a:p>
          <a:endParaRPr lang="zh-CN" altLang="en-US"/>
        </a:p>
      </dgm:t>
    </dgm:pt>
    <dgm:pt modelId="{802793A6-CBD1-4C70-9D1B-CC7A314A1196}">
      <dgm:prSet phldrT="[文本]" custT="1"/>
      <dgm:spPr/>
      <dgm:t>
        <a:bodyPr/>
        <a:lstStyle/>
        <a:p>
          <a:r>
            <a:rPr lang="en-US" altLang="zh-CN" sz="2200" b="1" dirty="0" smtClean="0">
              <a:latin typeface="微软雅黑" panose="020B0503020204020204" pitchFamily="34" charset="-122"/>
              <a:ea typeface="微软雅黑" panose="020B0503020204020204" pitchFamily="34" charset="-122"/>
            </a:rPr>
            <a:t>Bootstrap</a:t>
          </a:r>
          <a:r>
            <a:rPr lang="zh-CN" altLang="en-US" sz="2200" b="1" dirty="0" smtClean="0">
              <a:latin typeface="微软雅黑" panose="020B0503020204020204" pitchFamily="34" charset="-122"/>
              <a:ea typeface="微软雅黑" panose="020B0503020204020204" pitchFamily="34" charset="-122"/>
            </a:rPr>
            <a:t>丰富模版展示</a:t>
          </a:r>
          <a:endParaRPr lang="zh-CN" altLang="en-US" sz="2200" b="1" dirty="0">
            <a:latin typeface="微软雅黑" panose="020B0503020204020204" pitchFamily="34" charset="-122"/>
            <a:ea typeface="微软雅黑" panose="020B0503020204020204" pitchFamily="34" charset="-122"/>
          </a:endParaRPr>
        </a:p>
      </dgm:t>
    </dgm:pt>
    <dgm:pt modelId="{FB94CFE1-91A4-46F6-B695-4FF57B7DD47A}" type="parTrans" cxnId="{52AF3023-D549-4D9E-B224-0F61AD712855}">
      <dgm:prSet/>
      <dgm:spPr/>
      <dgm:t>
        <a:bodyPr/>
        <a:lstStyle/>
        <a:p>
          <a:endParaRPr lang="zh-CN" altLang="en-US"/>
        </a:p>
      </dgm:t>
    </dgm:pt>
    <dgm:pt modelId="{FF49B0E6-18CB-42E6-9C2D-0F363079C3AE}" type="sibTrans" cxnId="{52AF3023-D549-4D9E-B224-0F61AD712855}">
      <dgm:prSet/>
      <dgm:spPr/>
      <dgm:t>
        <a:bodyPr/>
        <a:lstStyle/>
        <a:p>
          <a:endParaRPr lang="zh-CN" altLang="en-US"/>
        </a:p>
      </dgm:t>
    </dgm:pt>
    <dgm:pt modelId="{4F49577A-6322-459E-8FF2-C71A85FB8A10}">
      <dgm:prSet phldrT="[文本]"/>
      <dgm:spPr/>
      <dgm:t>
        <a:bodyPr/>
        <a:lstStyle/>
        <a:p>
          <a:r>
            <a:rPr lang="en-US" altLang="zh-CN" smtClean="0"/>
            <a:t>3</a:t>
          </a:r>
          <a:endParaRPr lang="zh-CN" altLang="en-US" dirty="0"/>
        </a:p>
      </dgm:t>
    </dgm:pt>
    <dgm:pt modelId="{142BD9C9-83BE-4B75-AE86-264CF15FBC3C}" type="parTrans" cxnId="{AD978664-7D93-4B8B-A41D-83319AAECAA5}">
      <dgm:prSet/>
      <dgm:spPr/>
      <dgm:t>
        <a:bodyPr/>
        <a:lstStyle/>
        <a:p>
          <a:endParaRPr lang="zh-CN" altLang="en-US"/>
        </a:p>
      </dgm:t>
    </dgm:pt>
    <dgm:pt modelId="{AF9E0CEE-D2CF-45C5-AE87-D6B2D0D49884}" type="sibTrans" cxnId="{AD978664-7D93-4B8B-A41D-83319AAECAA5}">
      <dgm:prSet/>
      <dgm:spPr/>
      <dgm:t>
        <a:bodyPr/>
        <a:lstStyle/>
        <a:p>
          <a:endParaRPr lang="zh-CN" altLang="en-US"/>
        </a:p>
      </dgm:t>
    </dgm:pt>
    <dgm:pt modelId="{57C62713-E7DE-48EE-AE67-2B709CE47F37}">
      <dgm:prSet phldrT="[文本]" custT="1"/>
      <dgm:spPr/>
      <dgm:t>
        <a:bodyPr/>
        <a:lstStyle/>
        <a:p>
          <a:r>
            <a:rPr lang="en-US" altLang="zh-CN" sz="2200" b="1" smtClean="0">
              <a:latin typeface="微软雅黑" panose="020B0503020204020204" pitchFamily="34" charset="-122"/>
              <a:ea typeface="微软雅黑" panose="020B0503020204020204" pitchFamily="34" charset="-122"/>
            </a:rPr>
            <a:t>Bootstrap</a:t>
          </a:r>
          <a:r>
            <a:rPr lang="zh-CN" altLang="en-US" sz="2200" b="1" smtClean="0">
              <a:latin typeface="微软雅黑" panose="020B0503020204020204" pitchFamily="34" charset="-122"/>
              <a:ea typeface="微软雅黑" panose="020B0503020204020204" pitchFamily="34" charset="-122"/>
            </a:rPr>
            <a:t>参考文献</a:t>
          </a:r>
          <a:endParaRPr lang="zh-CN" altLang="en-US" sz="2200" b="1" dirty="0">
            <a:latin typeface="微软雅黑" panose="020B0503020204020204" pitchFamily="34" charset="-122"/>
            <a:ea typeface="微软雅黑" panose="020B0503020204020204" pitchFamily="34" charset="-122"/>
          </a:endParaRPr>
        </a:p>
      </dgm:t>
    </dgm:pt>
    <dgm:pt modelId="{B43B843D-AEAB-4997-90B5-5567A02135F6}" type="parTrans" cxnId="{3278421F-133D-421B-83BC-75074B864EE6}">
      <dgm:prSet/>
      <dgm:spPr/>
      <dgm:t>
        <a:bodyPr/>
        <a:lstStyle/>
        <a:p>
          <a:endParaRPr lang="zh-CN" altLang="en-US"/>
        </a:p>
      </dgm:t>
    </dgm:pt>
    <dgm:pt modelId="{8750A376-8D60-4389-A8DF-AB7B9284A5E0}" type="sibTrans" cxnId="{3278421F-133D-421B-83BC-75074B864EE6}">
      <dgm:prSet/>
      <dgm:spPr/>
      <dgm:t>
        <a:bodyPr/>
        <a:lstStyle/>
        <a:p>
          <a:endParaRPr lang="zh-CN" altLang="en-US"/>
        </a:p>
      </dgm:t>
    </dgm:pt>
    <dgm:pt modelId="{EEFA96A0-7DBF-42F5-9760-1B682C978D9E}">
      <dgm:prSet phldrT="[文本]"/>
      <dgm:spPr/>
      <dgm:t>
        <a:bodyPr/>
        <a:lstStyle/>
        <a:p>
          <a:r>
            <a:rPr lang="en-US" altLang="zh-CN" smtClean="0"/>
            <a:t>4</a:t>
          </a:r>
          <a:endParaRPr lang="zh-CN" altLang="en-US" dirty="0"/>
        </a:p>
      </dgm:t>
    </dgm:pt>
    <dgm:pt modelId="{0340630C-B312-4000-B364-5E57002B64CE}" type="parTrans" cxnId="{B9BABDB1-5FF1-4867-93E9-7B04558D9BBC}">
      <dgm:prSet/>
      <dgm:spPr/>
      <dgm:t>
        <a:bodyPr/>
        <a:lstStyle/>
        <a:p>
          <a:endParaRPr lang="zh-CN" altLang="en-US"/>
        </a:p>
      </dgm:t>
    </dgm:pt>
    <dgm:pt modelId="{D021868A-5F15-426D-9BF9-38BC4141536B}" type="sibTrans" cxnId="{B9BABDB1-5FF1-4867-93E9-7B04558D9BBC}">
      <dgm:prSet/>
      <dgm:spPr/>
      <dgm:t>
        <a:bodyPr/>
        <a:lstStyle/>
        <a:p>
          <a:endParaRPr lang="zh-CN" altLang="en-US"/>
        </a:p>
      </dgm:t>
    </dgm:pt>
    <dgm:pt modelId="{0EAEA40A-AFEE-4FED-833C-B31C910692E6}">
      <dgm:prSet phldrT="[文本]" custT="1"/>
      <dgm:spPr/>
      <dgm:t>
        <a:bodyPr/>
        <a:lstStyle/>
        <a:p>
          <a:r>
            <a:rPr lang="zh-CN" altLang="en-US" sz="2200" b="1" dirty="0" smtClean="0">
              <a:latin typeface="微软雅黑" panose="020B0503020204020204" pitchFamily="34" charset="-122"/>
              <a:ea typeface="微软雅黑" panose="020B0503020204020204" pitchFamily="34" charset="-122"/>
            </a:rPr>
            <a:t>实例实践操作（作业）</a:t>
          </a:r>
          <a:endParaRPr lang="zh-CN" altLang="en-US" sz="2200" b="1" dirty="0">
            <a:latin typeface="微软雅黑" panose="020B0503020204020204" pitchFamily="34" charset="-122"/>
            <a:ea typeface="微软雅黑" panose="020B0503020204020204" pitchFamily="34" charset="-122"/>
          </a:endParaRPr>
        </a:p>
      </dgm:t>
    </dgm:pt>
    <dgm:pt modelId="{FC157DD3-C8F5-4DFE-9A24-5B43BBD37E38}" type="parTrans" cxnId="{FC362A2E-8681-40D2-9789-5D39FFD036F0}">
      <dgm:prSet/>
      <dgm:spPr/>
      <dgm:t>
        <a:bodyPr/>
        <a:lstStyle/>
        <a:p>
          <a:endParaRPr lang="zh-CN" altLang="en-US"/>
        </a:p>
      </dgm:t>
    </dgm:pt>
    <dgm:pt modelId="{3FD43985-5A2B-4076-9AA0-7DC1E78D6825}" type="sibTrans" cxnId="{FC362A2E-8681-40D2-9789-5D39FFD036F0}">
      <dgm:prSet/>
      <dgm:spPr/>
      <dgm:t>
        <a:bodyPr/>
        <a:lstStyle/>
        <a:p>
          <a:endParaRPr lang="zh-CN" altLang="en-US"/>
        </a:p>
      </dgm:t>
    </dgm:pt>
    <dgm:pt modelId="{BF9FE8BE-983E-41F9-B317-D7015F6F36FA}">
      <dgm:prSet phldrT="[文本]"/>
      <dgm:spPr/>
      <dgm:t>
        <a:bodyPr/>
        <a:lstStyle/>
        <a:p>
          <a:r>
            <a:rPr lang="en-US" altLang="zh-CN" smtClean="0"/>
            <a:t>2</a:t>
          </a:r>
          <a:endParaRPr lang="zh-CN" altLang="en-US" dirty="0"/>
        </a:p>
      </dgm:t>
    </dgm:pt>
    <dgm:pt modelId="{6A4C0EF0-ECC4-4E5F-9FF7-030BF8FA6E52}" type="sibTrans" cxnId="{953531F8-CCD4-46A6-B490-DB68D2FBDC8C}">
      <dgm:prSet/>
      <dgm:spPr/>
      <dgm:t>
        <a:bodyPr/>
        <a:lstStyle/>
        <a:p>
          <a:endParaRPr lang="zh-CN" altLang="en-US"/>
        </a:p>
      </dgm:t>
    </dgm:pt>
    <dgm:pt modelId="{922601CA-F814-4FB6-A426-5608D1BEDA51}" type="parTrans" cxnId="{953531F8-CCD4-46A6-B490-DB68D2FBDC8C}">
      <dgm:prSet/>
      <dgm:spPr/>
      <dgm:t>
        <a:bodyPr/>
        <a:lstStyle/>
        <a:p>
          <a:endParaRPr lang="zh-CN" altLang="en-US"/>
        </a:p>
      </dgm:t>
    </dgm:pt>
    <dgm:pt modelId="{78AD1182-6711-44B6-95D9-0543DA065073}" type="pres">
      <dgm:prSet presAssocID="{3ACC6A0D-5AFA-43D3-924D-E42FFE9D8403}" presName="Name0" presStyleCnt="0">
        <dgm:presLayoutVars>
          <dgm:dir/>
          <dgm:animLvl val="lvl"/>
          <dgm:resizeHandles val="exact"/>
        </dgm:presLayoutVars>
      </dgm:prSet>
      <dgm:spPr/>
      <dgm:t>
        <a:bodyPr/>
        <a:lstStyle/>
        <a:p>
          <a:endParaRPr lang="zh-CN" altLang="en-US"/>
        </a:p>
      </dgm:t>
    </dgm:pt>
    <dgm:pt modelId="{0A5E051B-36E3-4708-B8E0-CEA45E5AFCA3}" type="pres">
      <dgm:prSet presAssocID="{87F80FA7-1FDC-4687-87AF-749CE58D823F}" presName="linNode" presStyleCnt="0"/>
      <dgm:spPr/>
      <dgm:t>
        <a:bodyPr/>
        <a:lstStyle/>
        <a:p>
          <a:endParaRPr lang="zh-CN" altLang="en-US"/>
        </a:p>
      </dgm:t>
    </dgm:pt>
    <dgm:pt modelId="{2381FA19-2733-48ED-ABAA-7EDFAF30A094}" type="pres">
      <dgm:prSet presAssocID="{87F80FA7-1FDC-4687-87AF-749CE58D823F}" presName="parentText" presStyleLbl="node1" presStyleIdx="0" presStyleCnt="4" custScaleX="53264">
        <dgm:presLayoutVars>
          <dgm:chMax val="1"/>
          <dgm:bulletEnabled val="1"/>
        </dgm:presLayoutVars>
      </dgm:prSet>
      <dgm:spPr/>
      <dgm:t>
        <a:bodyPr/>
        <a:lstStyle/>
        <a:p>
          <a:endParaRPr lang="zh-CN" altLang="en-US"/>
        </a:p>
      </dgm:t>
    </dgm:pt>
    <dgm:pt modelId="{86239680-3CB0-4DF4-8F4D-801C589137CD}" type="pres">
      <dgm:prSet presAssocID="{87F80FA7-1FDC-4687-87AF-749CE58D823F}" presName="descendantText" presStyleLbl="alignAccFollowNode1" presStyleIdx="0" presStyleCnt="4">
        <dgm:presLayoutVars>
          <dgm:bulletEnabled val="1"/>
        </dgm:presLayoutVars>
      </dgm:prSet>
      <dgm:spPr/>
      <dgm:t>
        <a:bodyPr/>
        <a:lstStyle/>
        <a:p>
          <a:endParaRPr lang="zh-CN" altLang="en-US"/>
        </a:p>
      </dgm:t>
    </dgm:pt>
    <dgm:pt modelId="{4BBE333D-B468-4E16-8BE4-A0D75FB74CE7}" type="pres">
      <dgm:prSet presAssocID="{538F9D4A-8D14-42DB-88B8-D587CD58C2C0}" presName="sp" presStyleCnt="0"/>
      <dgm:spPr/>
      <dgm:t>
        <a:bodyPr/>
        <a:lstStyle/>
        <a:p>
          <a:endParaRPr lang="zh-CN" altLang="en-US"/>
        </a:p>
      </dgm:t>
    </dgm:pt>
    <dgm:pt modelId="{FC592209-34A7-4F86-B4A3-CD2205180153}" type="pres">
      <dgm:prSet presAssocID="{BF9FE8BE-983E-41F9-B317-D7015F6F36FA}" presName="linNode" presStyleCnt="0"/>
      <dgm:spPr/>
      <dgm:t>
        <a:bodyPr/>
        <a:lstStyle/>
        <a:p>
          <a:endParaRPr lang="zh-CN" altLang="en-US"/>
        </a:p>
      </dgm:t>
    </dgm:pt>
    <dgm:pt modelId="{4CE170C5-6DE4-49AE-85C4-BB9332B44101}" type="pres">
      <dgm:prSet presAssocID="{BF9FE8BE-983E-41F9-B317-D7015F6F36FA}" presName="parentText" presStyleLbl="node1" presStyleIdx="1" presStyleCnt="4" custScaleX="53264">
        <dgm:presLayoutVars>
          <dgm:chMax val="1"/>
          <dgm:bulletEnabled val="1"/>
        </dgm:presLayoutVars>
      </dgm:prSet>
      <dgm:spPr/>
      <dgm:t>
        <a:bodyPr/>
        <a:lstStyle/>
        <a:p>
          <a:endParaRPr lang="zh-CN" altLang="en-US"/>
        </a:p>
      </dgm:t>
    </dgm:pt>
    <dgm:pt modelId="{A0313DD0-A4E1-4D7E-AE20-031718C5CEC6}" type="pres">
      <dgm:prSet presAssocID="{BF9FE8BE-983E-41F9-B317-D7015F6F36FA}" presName="descendantText" presStyleLbl="alignAccFollowNode1" presStyleIdx="1" presStyleCnt="4">
        <dgm:presLayoutVars>
          <dgm:bulletEnabled val="1"/>
        </dgm:presLayoutVars>
      </dgm:prSet>
      <dgm:spPr/>
      <dgm:t>
        <a:bodyPr/>
        <a:lstStyle/>
        <a:p>
          <a:endParaRPr lang="zh-CN" altLang="en-US"/>
        </a:p>
      </dgm:t>
    </dgm:pt>
    <dgm:pt modelId="{C05DB555-4FD6-4E60-96BE-FE4E2F0D0366}" type="pres">
      <dgm:prSet presAssocID="{6A4C0EF0-ECC4-4E5F-9FF7-030BF8FA6E52}" presName="sp" presStyleCnt="0"/>
      <dgm:spPr/>
      <dgm:t>
        <a:bodyPr/>
        <a:lstStyle/>
        <a:p>
          <a:endParaRPr lang="zh-CN" altLang="en-US"/>
        </a:p>
      </dgm:t>
    </dgm:pt>
    <dgm:pt modelId="{A840535B-423A-4CFC-984F-80427C872268}" type="pres">
      <dgm:prSet presAssocID="{4F49577A-6322-459E-8FF2-C71A85FB8A10}" presName="linNode" presStyleCnt="0"/>
      <dgm:spPr/>
      <dgm:t>
        <a:bodyPr/>
        <a:lstStyle/>
        <a:p>
          <a:endParaRPr lang="zh-CN" altLang="en-US"/>
        </a:p>
      </dgm:t>
    </dgm:pt>
    <dgm:pt modelId="{E8A2056D-40E3-46C3-8DEB-F711CFFDABE5}" type="pres">
      <dgm:prSet presAssocID="{4F49577A-6322-459E-8FF2-C71A85FB8A10}" presName="parentText" presStyleLbl="node1" presStyleIdx="2" presStyleCnt="4" custScaleX="53264">
        <dgm:presLayoutVars>
          <dgm:chMax val="1"/>
          <dgm:bulletEnabled val="1"/>
        </dgm:presLayoutVars>
      </dgm:prSet>
      <dgm:spPr/>
      <dgm:t>
        <a:bodyPr/>
        <a:lstStyle/>
        <a:p>
          <a:endParaRPr lang="zh-CN" altLang="en-US"/>
        </a:p>
      </dgm:t>
    </dgm:pt>
    <dgm:pt modelId="{3DAE57B0-4386-42CD-B7BF-2EB7D32E6BF2}" type="pres">
      <dgm:prSet presAssocID="{4F49577A-6322-459E-8FF2-C71A85FB8A10}" presName="descendantText" presStyleLbl="alignAccFollowNode1" presStyleIdx="2" presStyleCnt="4">
        <dgm:presLayoutVars>
          <dgm:bulletEnabled val="1"/>
        </dgm:presLayoutVars>
      </dgm:prSet>
      <dgm:spPr/>
      <dgm:t>
        <a:bodyPr/>
        <a:lstStyle/>
        <a:p>
          <a:endParaRPr lang="zh-CN" altLang="en-US"/>
        </a:p>
      </dgm:t>
    </dgm:pt>
    <dgm:pt modelId="{09C91ECF-E223-47CE-8844-FAF1D92E1460}" type="pres">
      <dgm:prSet presAssocID="{AF9E0CEE-D2CF-45C5-AE87-D6B2D0D49884}" presName="sp" presStyleCnt="0"/>
      <dgm:spPr/>
      <dgm:t>
        <a:bodyPr/>
        <a:lstStyle/>
        <a:p>
          <a:endParaRPr lang="zh-CN" altLang="en-US"/>
        </a:p>
      </dgm:t>
    </dgm:pt>
    <dgm:pt modelId="{B17E93F9-934D-4D5F-9E95-33F5971E5037}" type="pres">
      <dgm:prSet presAssocID="{EEFA96A0-7DBF-42F5-9760-1B682C978D9E}" presName="linNode" presStyleCnt="0"/>
      <dgm:spPr/>
      <dgm:t>
        <a:bodyPr/>
        <a:lstStyle/>
        <a:p>
          <a:endParaRPr lang="zh-CN" altLang="en-US"/>
        </a:p>
      </dgm:t>
    </dgm:pt>
    <dgm:pt modelId="{5E94653F-6E3A-466B-866E-C0149A07CA40}" type="pres">
      <dgm:prSet presAssocID="{EEFA96A0-7DBF-42F5-9760-1B682C978D9E}" presName="parentText" presStyleLbl="node1" presStyleIdx="3" presStyleCnt="4" custScaleX="53264">
        <dgm:presLayoutVars>
          <dgm:chMax val="1"/>
          <dgm:bulletEnabled val="1"/>
        </dgm:presLayoutVars>
      </dgm:prSet>
      <dgm:spPr/>
      <dgm:t>
        <a:bodyPr/>
        <a:lstStyle/>
        <a:p>
          <a:endParaRPr lang="zh-CN" altLang="en-US"/>
        </a:p>
      </dgm:t>
    </dgm:pt>
    <dgm:pt modelId="{FFAD5F7D-A880-40A0-AE9E-17C80DAA362D}" type="pres">
      <dgm:prSet presAssocID="{EEFA96A0-7DBF-42F5-9760-1B682C978D9E}" presName="descendantText" presStyleLbl="alignAccFollowNode1" presStyleIdx="3" presStyleCnt="4">
        <dgm:presLayoutVars>
          <dgm:bulletEnabled val="1"/>
        </dgm:presLayoutVars>
      </dgm:prSet>
      <dgm:spPr/>
      <dgm:t>
        <a:bodyPr/>
        <a:lstStyle/>
        <a:p>
          <a:endParaRPr lang="zh-CN" altLang="en-US"/>
        </a:p>
      </dgm:t>
    </dgm:pt>
  </dgm:ptLst>
  <dgm:cxnLst>
    <dgm:cxn modelId="{AA521992-BE69-434D-9C34-44BA52830CB7}" type="presOf" srcId="{0EAEA40A-AFEE-4FED-833C-B31C910692E6}" destId="{FFAD5F7D-A880-40A0-AE9E-17C80DAA362D}" srcOrd="0" destOrd="0" presId="urn:microsoft.com/office/officeart/2005/8/layout/vList5"/>
    <dgm:cxn modelId="{D1379A99-C77C-4EA9-ADA3-6150E3F265AD}" type="presOf" srcId="{BF9FE8BE-983E-41F9-B317-D7015F6F36FA}" destId="{4CE170C5-6DE4-49AE-85C4-BB9332B44101}" srcOrd="0" destOrd="0" presId="urn:microsoft.com/office/officeart/2005/8/layout/vList5"/>
    <dgm:cxn modelId="{265F2F52-4351-437E-A5D2-49821443C1C6}" type="presOf" srcId="{4F49577A-6322-459E-8FF2-C71A85FB8A10}" destId="{E8A2056D-40E3-46C3-8DEB-F711CFFDABE5}" srcOrd="0" destOrd="0" presId="urn:microsoft.com/office/officeart/2005/8/layout/vList5"/>
    <dgm:cxn modelId="{2EDBCA1C-BE7D-4A14-BCE6-15C7FF5C1759}" type="presOf" srcId="{EEFA96A0-7DBF-42F5-9760-1B682C978D9E}" destId="{5E94653F-6E3A-466B-866E-C0149A07CA40}" srcOrd="0" destOrd="0" presId="urn:microsoft.com/office/officeart/2005/8/layout/vList5"/>
    <dgm:cxn modelId="{3278421F-133D-421B-83BC-75074B864EE6}" srcId="{4F49577A-6322-459E-8FF2-C71A85FB8A10}" destId="{57C62713-E7DE-48EE-AE67-2B709CE47F37}" srcOrd="0" destOrd="0" parTransId="{B43B843D-AEAB-4997-90B5-5567A02135F6}" sibTransId="{8750A376-8D60-4389-A8DF-AB7B9284A5E0}"/>
    <dgm:cxn modelId="{7989251F-2EBC-43E1-9F09-EFC1D9768E54}" type="presOf" srcId="{3ACC6A0D-5AFA-43D3-924D-E42FFE9D8403}" destId="{78AD1182-6711-44B6-95D9-0543DA065073}" srcOrd="0" destOrd="0" presId="urn:microsoft.com/office/officeart/2005/8/layout/vList5"/>
    <dgm:cxn modelId="{E0E2F003-84CE-48D5-B0F8-A731A679134E}" type="presOf" srcId="{9830C3A0-5D2B-4241-A3F9-9654D05F7988}" destId="{86239680-3CB0-4DF4-8F4D-801C589137CD}" srcOrd="0" destOrd="0" presId="urn:microsoft.com/office/officeart/2005/8/layout/vList5"/>
    <dgm:cxn modelId="{B9BABDB1-5FF1-4867-93E9-7B04558D9BBC}" srcId="{3ACC6A0D-5AFA-43D3-924D-E42FFE9D8403}" destId="{EEFA96A0-7DBF-42F5-9760-1B682C978D9E}" srcOrd="3" destOrd="0" parTransId="{0340630C-B312-4000-B364-5E57002B64CE}" sibTransId="{D021868A-5F15-426D-9BF9-38BC4141536B}"/>
    <dgm:cxn modelId="{0CAE60F1-342B-4B3D-85BA-D0B4D2A4133B}" type="presOf" srcId="{87F80FA7-1FDC-4687-87AF-749CE58D823F}" destId="{2381FA19-2733-48ED-ABAA-7EDFAF30A094}" srcOrd="0" destOrd="0" presId="urn:microsoft.com/office/officeart/2005/8/layout/vList5"/>
    <dgm:cxn modelId="{52AF3023-D549-4D9E-B224-0F61AD712855}" srcId="{BF9FE8BE-983E-41F9-B317-D7015F6F36FA}" destId="{802793A6-CBD1-4C70-9D1B-CC7A314A1196}" srcOrd="0" destOrd="0" parTransId="{FB94CFE1-91A4-46F6-B695-4FF57B7DD47A}" sibTransId="{FF49B0E6-18CB-42E6-9C2D-0F363079C3AE}"/>
    <dgm:cxn modelId="{FC362A2E-8681-40D2-9789-5D39FFD036F0}" srcId="{EEFA96A0-7DBF-42F5-9760-1B682C978D9E}" destId="{0EAEA40A-AFEE-4FED-833C-B31C910692E6}" srcOrd="0" destOrd="0" parTransId="{FC157DD3-C8F5-4DFE-9A24-5B43BBD37E38}" sibTransId="{3FD43985-5A2B-4076-9AA0-7DC1E78D6825}"/>
    <dgm:cxn modelId="{953531F8-CCD4-46A6-B490-DB68D2FBDC8C}" srcId="{3ACC6A0D-5AFA-43D3-924D-E42FFE9D8403}" destId="{BF9FE8BE-983E-41F9-B317-D7015F6F36FA}" srcOrd="1" destOrd="0" parTransId="{922601CA-F814-4FB6-A426-5608D1BEDA51}" sibTransId="{6A4C0EF0-ECC4-4E5F-9FF7-030BF8FA6E52}"/>
    <dgm:cxn modelId="{4675E0D5-18A4-4064-A6A4-F7DD8FC83BA7}" srcId="{87F80FA7-1FDC-4687-87AF-749CE58D823F}" destId="{9830C3A0-5D2B-4241-A3F9-9654D05F7988}" srcOrd="0" destOrd="0" parTransId="{FED54D61-6AFD-425F-90A5-2213E9AE5F47}" sibTransId="{72823120-D897-48FB-B508-EBE1716B7D64}"/>
    <dgm:cxn modelId="{595DB3D9-39F6-4B1D-923B-B16BDA8D2925}" type="presOf" srcId="{57C62713-E7DE-48EE-AE67-2B709CE47F37}" destId="{3DAE57B0-4386-42CD-B7BF-2EB7D32E6BF2}" srcOrd="0" destOrd="0" presId="urn:microsoft.com/office/officeart/2005/8/layout/vList5"/>
    <dgm:cxn modelId="{3F9EA91B-B68F-4C62-903F-27D5B23C46AE}" srcId="{3ACC6A0D-5AFA-43D3-924D-E42FFE9D8403}" destId="{87F80FA7-1FDC-4687-87AF-749CE58D823F}" srcOrd="0" destOrd="0" parTransId="{418358B0-A534-4E2B-B5ED-BE9E02895AFC}" sibTransId="{538F9D4A-8D14-42DB-88B8-D587CD58C2C0}"/>
    <dgm:cxn modelId="{068A4A24-A614-4721-8F01-D88F4F02939B}" type="presOf" srcId="{802793A6-CBD1-4C70-9D1B-CC7A314A1196}" destId="{A0313DD0-A4E1-4D7E-AE20-031718C5CEC6}" srcOrd="0" destOrd="0" presId="urn:microsoft.com/office/officeart/2005/8/layout/vList5"/>
    <dgm:cxn modelId="{AD978664-7D93-4B8B-A41D-83319AAECAA5}" srcId="{3ACC6A0D-5AFA-43D3-924D-E42FFE9D8403}" destId="{4F49577A-6322-459E-8FF2-C71A85FB8A10}" srcOrd="2" destOrd="0" parTransId="{142BD9C9-83BE-4B75-AE86-264CF15FBC3C}" sibTransId="{AF9E0CEE-D2CF-45C5-AE87-D6B2D0D49884}"/>
    <dgm:cxn modelId="{3F9F9723-8EC4-4BC5-A36A-AD4F7BED2748}" type="presParOf" srcId="{78AD1182-6711-44B6-95D9-0543DA065073}" destId="{0A5E051B-36E3-4708-B8E0-CEA45E5AFCA3}" srcOrd="0" destOrd="0" presId="urn:microsoft.com/office/officeart/2005/8/layout/vList5"/>
    <dgm:cxn modelId="{6C5996B0-5290-4343-BD09-7F7A0763262E}" type="presParOf" srcId="{0A5E051B-36E3-4708-B8E0-CEA45E5AFCA3}" destId="{2381FA19-2733-48ED-ABAA-7EDFAF30A094}" srcOrd="0" destOrd="0" presId="urn:microsoft.com/office/officeart/2005/8/layout/vList5"/>
    <dgm:cxn modelId="{B0F8162E-D8B3-444F-A3B4-A074FC02DDF2}" type="presParOf" srcId="{0A5E051B-36E3-4708-B8E0-CEA45E5AFCA3}" destId="{86239680-3CB0-4DF4-8F4D-801C589137CD}" srcOrd="1" destOrd="0" presId="urn:microsoft.com/office/officeart/2005/8/layout/vList5"/>
    <dgm:cxn modelId="{525F16B9-0BE6-4A8F-A175-F91FF331D2E1}" type="presParOf" srcId="{78AD1182-6711-44B6-95D9-0543DA065073}" destId="{4BBE333D-B468-4E16-8BE4-A0D75FB74CE7}" srcOrd="1" destOrd="0" presId="urn:microsoft.com/office/officeart/2005/8/layout/vList5"/>
    <dgm:cxn modelId="{892DD03F-C608-4B52-AEC7-27979DAB2824}" type="presParOf" srcId="{78AD1182-6711-44B6-95D9-0543DA065073}" destId="{FC592209-34A7-4F86-B4A3-CD2205180153}" srcOrd="2" destOrd="0" presId="urn:microsoft.com/office/officeart/2005/8/layout/vList5"/>
    <dgm:cxn modelId="{78284822-9A05-422B-9D7A-22E3B5322C2E}" type="presParOf" srcId="{FC592209-34A7-4F86-B4A3-CD2205180153}" destId="{4CE170C5-6DE4-49AE-85C4-BB9332B44101}" srcOrd="0" destOrd="0" presId="urn:microsoft.com/office/officeart/2005/8/layout/vList5"/>
    <dgm:cxn modelId="{6F82834B-FF0A-4264-9E63-5D7DDB850868}" type="presParOf" srcId="{FC592209-34A7-4F86-B4A3-CD2205180153}" destId="{A0313DD0-A4E1-4D7E-AE20-031718C5CEC6}" srcOrd="1" destOrd="0" presId="urn:microsoft.com/office/officeart/2005/8/layout/vList5"/>
    <dgm:cxn modelId="{AF3468DB-FA04-4934-83C7-72B9FA3B3382}" type="presParOf" srcId="{78AD1182-6711-44B6-95D9-0543DA065073}" destId="{C05DB555-4FD6-4E60-96BE-FE4E2F0D0366}" srcOrd="3" destOrd="0" presId="urn:microsoft.com/office/officeart/2005/8/layout/vList5"/>
    <dgm:cxn modelId="{1DB498BD-0C24-4C5E-962B-4597AB4E1B8B}" type="presParOf" srcId="{78AD1182-6711-44B6-95D9-0543DA065073}" destId="{A840535B-423A-4CFC-984F-80427C872268}" srcOrd="4" destOrd="0" presId="urn:microsoft.com/office/officeart/2005/8/layout/vList5"/>
    <dgm:cxn modelId="{0DE73359-FB0D-4E88-B44B-F6177CDCF20B}" type="presParOf" srcId="{A840535B-423A-4CFC-984F-80427C872268}" destId="{E8A2056D-40E3-46C3-8DEB-F711CFFDABE5}" srcOrd="0" destOrd="0" presId="urn:microsoft.com/office/officeart/2005/8/layout/vList5"/>
    <dgm:cxn modelId="{1074A425-54F1-4A07-A396-987A1169DF29}" type="presParOf" srcId="{A840535B-423A-4CFC-984F-80427C872268}" destId="{3DAE57B0-4386-42CD-B7BF-2EB7D32E6BF2}" srcOrd="1" destOrd="0" presId="urn:microsoft.com/office/officeart/2005/8/layout/vList5"/>
    <dgm:cxn modelId="{D9DF85D8-07B6-4148-843F-C6B292764EE3}" type="presParOf" srcId="{78AD1182-6711-44B6-95D9-0543DA065073}" destId="{09C91ECF-E223-47CE-8844-FAF1D92E1460}" srcOrd="5" destOrd="0" presId="urn:microsoft.com/office/officeart/2005/8/layout/vList5"/>
    <dgm:cxn modelId="{4FF3B694-80AF-45D6-BC99-159C6CD1E3F3}" type="presParOf" srcId="{78AD1182-6711-44B6-95D9-0543DA065073}" destId="{B17E93F9-934D-4D5F-9E95-33F5971E5037}" srcOrd="6" destOrd="0" presId="urn:microsoft.com/office/officeart/2005/8/layout/vList5"/>
    <dgm:cxn modelId="{B89CE09D-BF83-495D-8D9D-9F5AD47FA92A}" type="presParOf" srcId="{B17E93F9-934D-4D5F-9E95-33F5971E5037}" destId="{5E94653F-6E3A-466B-866E-C0149A07CA40}" srcOrd="0" destOrd="0" presId="urn:microsoft.com/office/officeart/2005/8/layout/vList5"/>
    <dgm:cxn modelId="{CCBC2678-C7FE-4249-B658-D3C3BD86725C}" type="presParOf" srcId="{B17E93F9-934D-4D5F-9E95-33F5971E5037}" destId="{FFAD5F7D-A880-40A0-AE9E-17C80DAA362D}"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a:ext uri="{C62137D5-CB1D-491B-B009-E17868A290BF}">
      <dgm14:recolorImg xmlns="" xmlns:dgm14="http://schemas.microsoft.com/office/drawing/2010/diagram" val="1"/>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a:pPr/>
              <a:t>2015/6/2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extLst>
      <p:ext uri="{BB962C8B-B14F-4D97-AF65-F5344CB8AC3E}">
        <p14:creationId xmlns=""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a:t>
            </a:fld>
            <a:endParaRPr lang="zh-CN" altLang="en-US"/>
          </a:p>
        </p:txBody>
      </p:sp>
    </p:spTree>
    <p:extLst>
      <p:ext uri="{BB962C8B-B14F-4D97-AF65-F5344CB8AC3E}">
        <p14:creationId xmlns="" xmlns:p14="http://schemas.microsoft.com/office/powerpoint/2010/main" val="109448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42</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43</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44</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45</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46</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47</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48</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49</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50</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51</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a:t>
            </a:fld>
            <a:endParaRPr lang="zh-CN" altLang="en-US"/>
          </a:p>
        </p:txBody>
      </p:sp>
    </p:spTree>
    <p:extLst>
      <p:ext uri="{BB962C8B-B14F-4D97-AF65-F5344CB8AC3E}">
        <p14:creationId xmlns="" xmlns:p14="http://schemas.microsoft.com/office/powerpoint/2010/main" val="223652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52</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53</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54</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55</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56</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15</a:t>
            </a:fld>
            <a:endParaRPr lang="zh-CN" altLang="en-US"/>
          </a:p>
        </p:txBody>
      </p:sp>
    </p:spTree>
    <p:extLst>
      <p:ext uri="{BB962C8B-B14F-4D97-AF65-F5344CB8AC3E}">
        <p14:creationId xmlns="" xmlns:p14="http://schemas.microsoft.com/office/powerpoint/2010/main" val="41343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微软雅黑" panose="020B0503020204020204" pitchFamily="34" charset="-122"/>
                <a:ea typeface="微软雅黑" panose="020B0503020204020204" pitchFamily="34" charset="-122"/>
              </a:rPr>
              <a:t>&lt;div class="container"&gt; </a:t>
            </a:r>
          </a:p>
          <a:p>
            <a:pPr lvl="1"/>
            <a:r>
              <a:rPr lang="en-US" altLang="zh-CN" dirty="0" smtClean="0">
                <a:latin typeface="微软雅黑" panose="020B0503020204020204" pitchFamily="34" charset="-122"/>
                <a:ea typeface="微软雅黑" panose="020B0503020204020204" pitchFamily="34" charset="-122"/>
              </a:rPr>
              <a:t>&lt;div class="row"&gt; </a:t>
            </a:r>
          </a:p>
          <a:p>
            <a:pPr lvl="2"/>
            <a:r>
              <a:rPr lang="en-US" altLang="zh-CN" dirty="0" smtClean="0">
                <a:latin typeface="微软雅黑" panose="020B0503020204020204" pitchFamily="34" charset="-122"/>
                <a:ea typeface="微软雅黑" panose="020B0503020204020204" pitchFamily="34" charset="-122"/>
              </a:rPr>
              <a:t>&lt;div class="col-*-*"&gt;&lt;/div&gt; </a:t>
            </a:r>
          </a:p>
          <a:p>
            <a:pPr lvl="2"/>
            <a:r>
              <a:rPr lang="en-US" altLang="zh-CN" dirty="0" smtClean="0">
                <a:latin typeface="微软雅黑" panose="020B0503020204020204" pitchFamily="34" charset="-122"/>
                <a:ea typeface="微软雅黑" panose="020B0503020204020204" pitchFamily="34" charset="-122"/>
              </a:rPr>
              <a:t>&lt;div class="col-*-*"&gt;&lt;/div&gt; </a:t>
            </a:r>
          </a:p>
          <a:p>
            <a:pPr lvl="1"/>
            <a:r>
              <a:rPr lang="en-US" altLang="zh-CN" dirty="0" smtClean="0">
                <a:latin typeface="微软雅黑" panose="020B0503020204020204" pitchFamily="34" charset="-122"/>
                <a:ea typeface="微软雅黑" panose="020B0503020204020204" pitchFamily="34" charset="-122"/>
              </a:rPr>
              <a:t>&lt;/div&gt; </a:t>
            </a:r>
          </a:p>
          <a:p>
            <a:r>
              <a:rPr lang="en-US" altLang="zh-CN" dirty="0" smtClean="0">
                <a:latin typeface="微软雅黑" panose="020B0503020204020204" pitchFamily="34" charset="-122"/>
                <a:ea typeface="微软雅黑" panose="020B0503020204020204" pitchFamily="34" charset="-122"/>
              </a:rPr>
              <a:t>&lt;/div&gt;</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22</a:t>
            </a:fld>
            <a:endParaRPr lang="zh-CN" altLang="en-US"/>
          </a:p>
        </p:txBody>
      </p:sp>
    </p:spTree>
    <p:extLst>
      <p:ext uri="{BB962C8B-B14F-4D97-AF65-F5344CB8AC3E}">
        <p14:creationId xmlns="" xmlns:p14="http://schemas.microsoft.com/office/powerpoint/2010/main" val="405848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微软雅黑" panose="020B0503020204020204" pitchFamily="34" charset="-122"/>
                <a:ea typeface="微软雅黑" panose="020B0503020204020204" pitchFamily="34" charset="-122"/>
              </a:rPr>
              <a:t>&lt;div class="container"&gt; </a:t>
            </a:r>
          </a:p>
          <a:p>
            <a:pPr lvl="1"/>
            <a:r>
              <a:rPr lang="en-US" altLang="zh-CN" dirty="0" smtClean="0">
                <a:latin typeface="微软雅黑" panose="020B0503020204020204" pitchFamily="34" charset="-122"/>
                <a:ea typeface="微软雅黑" panose="020B0503020204020204" pitchFamily="34" charset="-122"/>
              </a:rPr>
              <a:t>&lt;div class="row"&gt; </a:t>
            </a:r>
          </a:p>
          <a:p>
            <a:pPr lvl="2"/>
            <a:r>
              <a:rPr lang="en-US" altLang="zh-CN" dirty="0" smtClean="0">
                <a:latin typeface="微软雅黑" panose="020B0503020204020204" pitchFamily="34" charset="-122"/>
                <a:ea typeface="微软雅黑" panose="020B0503020204020204" pitchFamily="34" charset="-122"/>
              </a:rPr>
              <a:t>&lt;div class="col-*-*"&gt;&lt;/div&gt; </a:t>
            </a:r>
          </a:p>
          <a:p>
            <a:pPr lvl="2"/>
            <a:r>
              <a:rPr lang="en-US" altLang="zh-CN" dirty="0" smtClean="0">
                <a:latin typeface="微软雅黑" panose="020B0503020204020204" pitchFamily="34" charset="-122"/>
                <a:ea typeface="微软雅黑" panose="020B0503020204020204" pitchFamily="34" charset="-122"/>
              </a:rPr>
              <a:t>&lt;div class="col-*-*"&gt;&lt;/div&gt; </a:t>
            </a:r>
          </a:p>
          <a:p>
            <a:pPr lvl="1"/>
            <a:r>
              <a:rPr lang="en-US" altLang="zh-CN" dirty="0" smtClean="0">
                <a:latin typeface="微软雅黑" panose="020B0503020204020204" pitchFamily="34" charset="-122"/>
                <a:ea typeface="微软雅黑" panose="020B0503020204020204" pitchFamily="34" charset="-122"/>
              </a:rPr>
              <a:t>&lt;/div&gt; </a:t>
            </a:r>
          </a:p>
          <a:p>
            <a:r>
              <a:rPr lang="en-US" altLang="zh-CN" dirty="0" smtClean="0">
                <a:latin typeface="微软雅黑" panose="020B0503020204020204" pitchFamily="34" charset="-122"/>
                <a:ea typeface="微软雅黑" panose="020B0503020204020204" pitchFamily="34" charset="-122"/>
              </a:rPr>
              <a:t>&lt;/div&gt;</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23</a:t>
            </a:fld>
            <a:endParaRPr lang="zh-CN" altLang="en-US"/>
          </a:p>
        </p:txBody>
      </p:sp>
    </p:spTree>
    <p:extLst>
      <p:ext uri="{BB962C8B-B14F-4D97-AF65-F5344CB8AC3E}">
        <p14:creationId xmlns="" xmlns:p14="http://schemas.microsoft.com/office/powerpoint/2010/main" val="405848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微软雅黑" panose="020B0503020204020204" pitchFamily="34" charset="-122"/>
                <a:ea typeface="微软雅黑" panose="020B0503020204020204" pitchFamily="34" charset="-122"/>
              </a:rPr>
              <a:t>&lt;div class="container"&gt; </a:t>
            </a:r>
          </a:p>
          <a:p>
            <a:pPr lvl="1"/>
            <a:r>
              <a:rPr lang="en-US" altLang="zh-CN" dirty="0" smtClean="0">
                <a:latin typeface="微软雅黑" panose="020B0503020204020204" pitchFamily="34" charset="-122"/>
                <a:ea typeface="微软雅黑" panose="020B0503020204020204" pitchFamily="34" charset="-122"/>
              </a:rPr>
              <a:t>&lt;div class="row"&gt; </a:t>
            </a:r>
          </a:p>
          <a:p>
            <a:pPr lvl="2"/>
            <a:r>
              <a:rPr lang="en-US" altLang="zh-CN" dirty="0" smtClean="0">
                <a:latin typeface="微软雅黑" panose="020B0503020204020204" pitchFamily="34" charset="-122"/>
                <a:ea typeface="微软雅黑" panose="020B0503020204020204" pitchFamily="34" charset="-122"/>
              </a:rPr>
              <a:t>&lt;div class="col-*-*"&gt;&lt;/div&gt; </a:t>
            </a:r>
          </a:p>
          <a:p>
            <a:pPr lvl="2"/>
            <a:r>
              <a:rPr lang="en-US" altLang="zh-CN" dirty="0" smtClean="0">
                <a:latin typeface="微软雅黑" panose="020B0503020204020204" pitchFamily="34" charset="-122"/>
                <a:ea typeface="微软雅黑" panose="020B0503020204020204" pitchFamily="34" charset="-122"/>
              </a:rPr>
              <a:t>&lt;div class="col-*-*"&gt;&lt;/div&gt; </a:t>
            </a:r>
          </a:p>
          <a:p>
            <a:pPr lvl="1"/>
            <a:r>
              <a:rPr lang="en-US" altLang="zh-CN" dirty="0" smtClean="0">
                <a:latin typeface="微软雅黑" panose="020B0503020204020204" pitchFamily="34" charset="-122"/>
                <a:ea typeface="微软雅黑" panose="020B0503020204020204" pitchFamily="34" charset="-122"/>
              </a:rPr>
              <a:t>&lt;/div&gt; </a:t>
            </a:r>
          </a:p>
          <a:p>
            <a:r>
              <a:rPr lang="en-US" altLang="zh-CN" dirty="0" smtClean="0">
                <a:latin typeface="微软雅黑" panose="020B0503020204020204" pitchFamily="34" charset="-122"/>
                <a:ea typeface="微软雅黑" panose="020B0503020204020204" pitchFamily="34" charset="-122"/>
              </a:rPr>
              <a:t>&lt;/div&gt;</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25</a:t>
            </a:fld>
            <a:endParaRPr lang="zh-CN" altLang="en-US"/>
          </a:p>
        </p:txBody>
      </p:sp>
    </p:spTree>
    <p:extLst>
      <p:ext uri="{BB962C8B-B14F-4D97-AF65-F5344CB8AC3E}">
        <p14:creationId xmlns="" xmlns:p14="http://schemas.microsoft.com/office/powerpoint/2010/main" val="405848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29</a:t>
            </a:fld>
            <a:endParaRPr lang="zh-CN" altLang="en-US"/>
          </a:p>
        </p:txBody>
      </p:sp>
    </p:spTree>
    <p:extLst>
      <p:ext uri="{BB962C8B-B14F-4D97-AF65-F5344CB8AC3E}">
        <p14:creationId xmlns="" xmlns:p14="http://schemas.microsoft.com/office/powerpoint/2010/main" val="424786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32</a:t>
            </a:fld>
            <a:endParaRPr lang="zh-CN" altLang="en-US"/>
          </a:p>
        </p:txBody>
      </p:sp>
    </p:spTree>
    <p:extLst>
      <p:ext uri="{BB962C8B-B14F-4D97-AF65-F5344CB8AC3E}">
        <p14:creationId xmlns="" xmlns:p14="http://schemas.microsoft.com/office/powerpoint/2010/main" val="387559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41</a:t>
            </a:fld>
            <a:endParaRPr lang="zh-CN" altLang="en-US"/>
          </a:p>
        </p:txBody>
      </p:sp>
    </p:spTree>
    <p:extLst>
      <p:ext uri="{BB962C8B-B14F-4D97-AF65-F5344CB8AC3E}">
        <p14:creationId xmlns="" xmlns:p14="http://schemas.microsoft.com/office/powerpoint/2010/main" val="5602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Picture 2" descr="D:\SLIDEtoME\TP模板\新建文件夹 (3)\bg3-1.jp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2254"/>
            <a:ext cx="12192000" cy="685574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pPr/>
              <a:t>9/14/2015</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pPr/>
              <a:t>‹#›</a:t>
            </a:fld>
            <a:endParaRPr lang="en-US" altLang="zh-CN"/>
          </a:p>
        </p:txBody>
      </p:sp>
      <p:sp>
        <p:nvSpPr>
          <p:cNvPr id="12" name="标题 1"/>
          <p:cNvSpPr>
            <a:spLocks noGrp="1"/>
          </p:cNvSpPr>
          <p:nvPr>
            <p:ph type="ctrTitle"/>
          </p:nvPr>
        </p:nvSpPr>
        <p:spPr>
          <a:xfrm>
            <a:off x="1362075" y="3922028"/>
            <a:ext cx="10278382" cy="792088"/>
          </a:xfrm>
        </p:spPr>
        <p:txBody>
          <a:bodyPr>
            <a:noAutofit/>
          </a:bodyPr>
          <a:lstStyle>
            <a:lvl1pPr algn="l">
              <a:defRPr sz="6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3" name="副标题 2"/>
          <p:cNvSpPr>
            <a:spLocks noGrp="1"/>
          </p:cNvSpPr>
          <p:nvPr>
            <p:ph type="subTitle" idx="1"/>
          </p:nvPr>
        </p:nvSpPr>
        <p:spPr>
          <a:xfrm>
            <a:off x="3287032" y="5534030"/>
            <a:ext cx="8353425" cy="504056"/>
          </a:xfrm>
        </p:spPr>
        <p:txBody>
          <a:bodyPr>
            <a:normAutofit/>
          </a:bodyPr>
          <a:lstStyle>
            <a:lvl1pPr marL="0" indent="0" algn="r">
              <a:buNone/>
              <a:defRPr sz="2200" b="0">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 xmlns:p14="http://schemas.microsoft.com/office/powerpoint/2010/main" val="17185494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9" name="Picture 2" descr="D:\SLIDEtoME\TP模板\新建文件夹 (3)\bg3-1.jp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b="11233"/>
          <a:stretch/>
        </p:blipFill>
        <p:spPr bwMode="auto">
          <a:xfrm>
            <a:off x="0" y="759798"/>
            <a:ext cx="12192000" cy="609820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lvl1pPr>
              <a:defRPr>
                <a:solidFill>
                  <a:schemeClr val="bg1"/>
                </a:solidFill>
              </a:defRPr>
            </a:lvl1pPr>
          </a:lstStyle>
          <a:p>
            <a:fld id="{8BEEBAAA-29B5-4AF5-BC5F-7E580C29002D}" type="datetimeFigureOut">
              <a:rPr lang="en-US" altLang="zh-CN" smtClean="0"/>
              <a:pPr/>
              <a:t>9/14/2015</a:t>
            </a:fld>
            <a:endParaRPr lang="en-US" altLang="en-US"/>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幻灯片编号占位符 5"/>
          <p:cNvSpPr>
            <a:spLocks noGrp="1"/>
          </p:cNvSpPr>
          <p:nvPr>
            <p:ph type="sldNum" sz="quarter" idx="12"/>
          </p:nvPr>
        </p:nvSpPr>
        <p:spPr/>
        <p:txBody>
          <a:bodyPr/>
          <a:lstStyle>
            <a:lvl1pPr>
              <a:defRPr>
                <a:solidFill>
                  <a:schemeClr val="bg1"/>
                </a:solidFill>
              </a:defRPr>
            </a:lvl1pPr>
          </a:lstStyle>
          <a:p>
            <a:fld id="{9860EDB8-5305-433F-BE41-D7A86D811DB3}" type="slidenum">
              <a:rPr lang="en-US" altLang="zh-CN" smtClean="0"/>
              <a:pPr/>
              <a:t>‹#›</a:t>
            </a:fld>
            <a:endParaRPr lang="en-US" altLang="zh-CN"/>
          </a:p>
        </p:txBody>
      </p:sp>
      <p:sp>
        <p:nvSpPr>
          <p:cNvPr id="10" name="标题 1"/>
          <p:cNvSpPr>
            <a:spLocks noGrp="1"/>
          </p:cNvSpPr>
          <p:nvPr>
            <p:ph type="title"/>
          </p:nvPr>
        </p:nvSpPr>
        <p:spPr>
          <a:xfrm>
            <a:off x="838200" y="871184"/>
            <a:ext cx="10323286" cy="1262416"/>
          </a:xfrm>
        </p:spPr>
        <p:txBody>
          <a:bodyPr anchor="t">
            <a:noAutofit/>
          </a:bodyPr>
          <a:lstStyle>
            <a:lvl1pPr algn="l">
              <a:defRPr sz="6400" b="1" cap="all">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3416081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a:pPr/>
              <a:t>2015/6/2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9" name="标题 1"/>
          <p:cNvSpPr txBox="1">
            <a:spLocks/>
          </p:cNvSpPr>
          <p:nvPr userDrawn="1"/>
        </p:nvSpPr>
        <p:spPr>
          <a:xfrm>
            <a:off x="721316" y="0"/>
            <a:ext cx="10749367" cy="1332854"/>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endParaRPr lang="zh-CN" altLang="en-US" sz="5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1858365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AF6959"/>
                </a:solidFill>
              </a:defRPr>
            </a:lvl1pPr>
          </a:lstStyle>
          <a:p>
            <a:r>
              <a:rPr lang="zh-CN" altLang="en-US" dirty="0" smtClean="0"/>
              <a:t>单击此处编辑母版标题样式</a:t>
            </a:r>
            <a:endParaRPr lang="zh-CN" dirty="0"/>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a:pPr/>
              <a:t>2015/6/2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5656882" y="1709738"/>
            <a:ext cx="6535119" cy="3575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 xmlns:p14="http://schemas.microsoft.com/office/powerpoint/2010/main" val="13356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rPr/>
              <a:pPr/>
              <a:t>2015/6/2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 xmlns:p14="http://schemas.microsoft.com/office/powerpoint/2010/main" val="332822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rPr/>
              <a:pPr/>
              <a:t>2015/6/2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 xmlns:p14="http://schemas.microsoft.com/office/powerpoint/2010/main" val="360602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a:pPr/>
              <a:t>2015/6/2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 xmlns:p14="http://schemas.microsoft.com/office/powerpoint/2010/main" val="10081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a:pPr/>
              <a:t>2015/6/2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12192000" cy="1332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 xmlns:p14="http://schemas.microsoft.com/office/powerpoint/2010/main" val="5969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a:pPr/>
              <a:t>2015/6/2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10095346" y="0"/>
            <a:ext cx="20966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 xmlns:p14="http://schemas.microsoft.com/office/powerpoint/2010/main" val="13022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9/14/2015</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dirty="0"/>
          </a:p>
        </p:txBody>
      </p:sp>
    </p:spTree>
    <p:extLst>
      <p:ext uri="{BB962C8B-B14F-4D97-AF65-F5344CB8AC3E}">
        <p14:creationId xmlns=""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62" r:id="rId3"/>
    <p:sldLayoutId id="2147483663" r:id="rId4"/>
    <p:sldLayoutId id="2147483664" r:id="rId5"/>
    <p:sldLayoutId id="2147483665" r:id="rId6"/>
    <p:sldLayoutId id="2147483666" r:id="rId7"/>
    <p:sldLayoutId id="2147483670" r:id="rId8"/>
    <p:sldLayoutId id="2147483671" r:id="rId9"/>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05.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0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13.xml.rels><?xml version="1.0" encoding="UTF-8" standalone="yes"?>
<Relationships xmlns="http://schemas.openxmlformats.org/package/2006/relationships"><Relationship Id="rId3" Type="http://schemas.openxmlformats.org/officeDocument/2006/relationships/hyperlink" Target="http://www.bootcss.com/"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3.xml"/><Relationship Id="rId6" Type="http://schemas.openxmlformats.org/officeDocument/2006/relationships/hyperlink" Target="http://www.w3cplus.com/source/the-best-bootStrap-resources.html&#65288;8&#20010;&#20195;&#30721;&#29983;&#25104;&#22120;&#12289;9" TargetMode="External"/><Relationship Id="rId5" Type="http://schemas.openxmlformats.org/officeDocument/2006/relationships/hyperlink" Target="http://www.icoolxue.com/album/show/78" TargetMode="External"/><Relationship Id="rId4" Type="http://schemas.openxmlformats.org/officeDocument/2006/relationships/hyperlink" Target="https://wrapbootstrap.com/themes" TargetMode="External"/></Relationships>
</file>

<file path=ppt/slides/_rels/slide11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file:///D:\www.w3cschool.cc\bootstrap\bootstrap-environment-setup.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file:///D:\www.w3cschool.cc\bootstrap\bootstrap-forms.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getbootstrap.com/"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86" y="1161470"/>
            <a:ext cx="10987313" cy="1117273"/>
          </a:xfrm>
        </p:spPr>
        <p:txBody>
          <a:bodyPr>
            <a:noAutofit/>
          </a:bodyPr>
          <a:lstStyle/>
          <a:p>
            <a:r>
              <a:rPr lang="zh-CN" altLang="en-US" dirty="0" smtClean="0"/>
              <a:t>前端开发工程师 </a:t>
            </a:r>
            <a:r>
              <a:rPr lang="en-US" altLang="zh-CN" dirty="0" smtClean="0"/>
              <a:t>– </a:t>
            </a:r>
            <a:r>
              <a:rPr lang="en-US" altLang="zh-CN" cap="none" dirty="0" smtClean="0"/>
              <a:t>Bootstrap</a:t>
            </a:r>
            <a:endParaRPr lang="zh-CN" altLang="en-US" cap="none" dirty="0"/>
          </a:p>
        </p:txBody>
      </p:sp>
      <p:sp>
        <p:nvSpPr>
          <p:cNvPr id="3" name="文本框 2"/>
          <p:cNvSpPr txBox="1"/>
          <p:nvPr/>
        </p:nvSpPr>
        <p:spPr>
          <a:xfrm>
            <a:off x="595086" y="4876802"/>
            <a:ext cx="10987314" cy="1446550"/>
          </a:xfrm>
          <a:prstGeom prst="rect">
            <a:avLst/>
          </a:prstGeom>
          <a:noFill/>
        </p:spPr>
        <p:txBody>
          <a:bodyPr wrap="square" rtlCol="0">
            <a:spAutoFit/>
          </a:bodyPr>
          <a:lstStyle/>
          <a:p>
            <a:pPr>
              <a:lnSpc>
                <a:spcPct val="200000"/>
              </a:lnSpc>
            </a:pPr>
            <a:r>
              <a:rPr lang="en-US" altLang="zh-CN" sz="2200" dirty="0" smtClean="0">
                <a:solidFill>
                  <a:schemeClr val="bg1"/>
                </a:solidFill>
                <a:latin typeface="微软雅黑" panose="020B0503020204020204" pitchFamily="34" charset="-122"/>
                <a:ea typeface="微软雅黑" panose="020B0503020204020204" pitchFamily="34" charset="-122"/>
              </a:rPr>
              <a:t>Bootstrap</a:t>
            </a:r>
            <a:r>
              <a:rPr lang="zh-CN" altLang="en-US" sz="2200" dirty="0" smtClean="0">
                <a:solidFill>
                  <a:schemeClr val="bg1"/>
                </a:solidFill>
                <a:latin typeface="微软雅黑" panose="020B0503020204020204" pitchFamily="34" charset="-122"/>
                <a:ea typeface="微软雅黑" panose="020B0503020204020204" pitchFamily="34" charset="-122"/>
              </a:rPr>
              <a:t>是</a:t>
            </a:r>
            <a:r>
              <a:rPr lang="zh-CN" altLang="en-US" sz="2200" dirty="0">
                <a:solidFill>
                  <a:schemeClr val="bg1"/>
                </a:solidFill>
                <a:latin typeface="微软雅黑" panose="020B0503020204020204" pitchFamily="34" charset="-122"/>
                <a:ea typeface="微软雅黑" panose="020B0503020204020204" pitchFamily="34" charset="-122"/>
              </a:rPr>
              <a:t>目前最受欢迎的前端</a:t>
            </a:r>
            <a:r>
              <a:rPr lang="zh-CN" altLang="en-US" sz="2200" dirty="0" smtClean="0">
                <a:solidFill>
                  <a:schemeClr val="bg1"/>
                </a:solidFill>
                <a:latin typeface="微软雅黑" panose="020B0503020204020204" pitchFamily="34" charset="-122"/>
                <a:ea typeface="微软雅黑" panose="020B0503020204020204" pitchFamily="34" charset="-122"/>
              </a:rPr>
              <a:t>框架，基于 </a:t>
            </a:r>
            <a:r>
              <a:rPr lang="en-US" altLang="zh-CN" sz="2200" b="1" dirty="0" smtClean="0">
                <a:solidFill>
                  <a:schemeClr val="accent2"/>
                </a:solidFill>
                <a:latin typeface="微软雅黑" panose="020B0503020204020204" pitchFamily="34" charset="-122"/>
                <a:ea typeface="微软雅黑" panose="020B0503020204020204" pitchFamily="34" charset="-122"/>
              </a:rPr>
              <a:t>Html</a:t>
            </a:r>
            <a:r>
              <a:rPr lang="zh-CN" altLang="en-US" sz="2200" dirty="0" smtClean="0">
                <a:solidFill>
                  <a:schemeClr val="bg1"/>
                </a:solidFill>
                <a:latin typeface="微软雅黑" panose="020B0503020204020204" pitchFamily="34" charset="-122"/>
                <a:ea typeface="微软雅黑" panose="020B0503020204020204" pitchFamily="34" charset="-122"/>
              </a:rPr>
              <a:t>、</a:t>
            </a:r>
            <a:r>
              <a:rPr lang="en-US" altLang="zh-CN" sz="2200" b="1" dirty="0" smtClean="0">
                <a:solidFill>
                  <a:schemeClr val="accent2"/>
                </a:solidFill>
                <a:latin typeface="微软雅黑" panose="020B0503020204020204" pitchFamily="34" charset="-122"/>
                <a:ea typeface="微软雅黑" panose="020B0503020204020204" pitchFamily="34" charset="-122"/>
              </a:rPr>
              <a:t>CSS</a:t>
            </a:r>
            <a:r>
              <a:rPr lang="zh-CN" altLang="en-US" sz="2200" dirty="0" smtClean="0">
                <a:solidFill>
                  <a:schemeClr val="bg1"/>
                </a:solidFill>
                <a:latin typeface="微软雅黑" panose="020B0503020204020204" pitchFamily="34" charset="-122"/>
                <a:ea typeface="微软雅黑" panose="020B0503020204020204" pitchFamily="34" charset="-122"/>
              </a:rPr>
              <a:t>、</a:t>
            </a:r>
            <a:r>
              <a:rPr lang="en-US" altLang="zh-CN" sz="2200" b="1" dirty="0" err="1" smtClean="0">
                <a:solidFill>
                  <a:schemeClr val="accent2"/>
                </a:solidFill>
                <a:latin typeface="微软雅黑" panose="020B0503020204020204" pitchFamily="34" charset="-122"/>
                <a:ea typeface="微软雅黑" panose="020B0503020204020204" pitchFamily="34" charset="-122"/>
              </a:rPr>
              <a:t>Javascript</a:t>
            </a:r>
            <a:r>
              <a:rPr lang="zh-CN" altLang="en-US" sz="2200" dirty="0" smtClean="0">
                <a:solidFill>
                  <a:schemeClr val="bg1"/>
                </a:solidFill>
                <a:latin typeface="微软雅黑" panose="020B0503020204020204" pitchFamily="34" charset="-122"/>
                <a:ea typeface="微软雅黑" panose="020B0503020204020204" pitchFamily="34" charset="-122"/>
              </a:rPr>
              <a:t>，</a:t>
            </a:r>
            <a:r>
              <a:rPr lang="zh-CN" altLang="en-US" sz="2200" dirty="0">
                <a:solidFill>
                  <a:schemeClr val="bg1"/>
                </a:solidFill>
                <a:latin typeface="微软雅黑" panose="020B0503020204020204" pitchFamily="34" charset="-122"/>
                <a:ea typeface="微软雅黑" panose="020B0503020204020204" pitchFamily="34" charset="-122"/>
              </a:rPr>
              <a:t>它简洁灵活，使得 </a:t>
            </a:r>
            <a:r>
              <a:rPr lang="en-US" altLang="zh-CN" sz="2200" dirty="0">
                <a:solidFill>
                  <a:schemeClr val="bg1"/>
                </a:solidFill>
                <a:latin typeface="微软雅黑" panose="020B0503020204020204" pitchFamily="34" charset="-122"/>
                <a:ea typeface="微软雅黑" panose="020B0503020204020204" pitchFamily="34" charset="-122"/>
              </a:rPr>
              <a:t>Web </a:t>
            </a:r>
            <a:r>
              <a:rPr lang="zh-CN" altLang="en-US" sz="2200" dirty="0">
                <a:solidFill>
                  <a:schemeClr val="bg1"/>
                </a:solidFill>
                <a:latin typeface="微软雅黑" panose="020B0503020204020204" pitchFamily="34" charset="-122"/>
                <a:ea typeface="微软雅黑" panose="020B0503020204020204" pitchFamily="34" charset="-122"/>
              </a:rPr>
              <a:t>开发更加快捷。</a:t>
            </a:r>
          </a:p>
        </p:txBody>
      </p:sp>
    </p:spTree>
    <p:extLst>
      <p:ext uri="{BB962C8B-B14F-4D97-AF65-F5344CB8AC3E}">
        <p14:creationId xmlns="" xmlns:p14="http://schemas.microsoft.com/office/powerpoint/2010/main" val="2369617415"/>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模版</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600164"/>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下载</a:t>
            </a:r>
            <a:r>
              <a:rPr lang="en-US" altLang="zh-CN" sz="2200" b="1" u="sng" dirty="0" smtClean="0">
                <a:latin typeface="微软雅黑" panose="020B0503020204020204" pitchFamily="34" charset="-122"/>
                <a:ea typeface="微软雅黑" panose="020B0503020204020204" pitchFamily="34" charset="-122"/>
              </a:rPr>
              <a:t>Bootstrap</a:t>
            </a:r>
            <a:r>
              <a:rPr lang="zh-CN" altLang="en-US" sz="2200" b="1" u="sng" dirty="0" smtClean="0">
                <a:latin typeface="微软雅黑" panose="020B0503020204020204" pitchFamily="34" charset="-122"/>
                <a:ea typeface="微软雅黑" panose="020B0503020204020204" pitchFamily="34" charset="-122"/>
              </a:rPr>
              <a:t>源码，看到下面的文件</a:t>
            </a:r>
            <a:r>
              <a:rPr lang="en-US" altLang="zh-CN" sz="2200" b="1" u="sng" dirty="0" smtClean="0">
                <a:latin typeface="微软雅黑" panose="020B0503020204020204" pitchFamily="34" charset="-122"/>
                <a:ea typeface="微软雅黑" panose="020B0503020204020204" pitchFamily="34" charset="-122"/>
              </a:rPr>
              <a:t>/</a:t>
            </a:r>
            <a:r>
              <a:rPr lang="zh-CN" altLang="en-US" sz="2200" b="1" u="sng" dirty="0" smtClean="0">
                <a:latin typeface="微软雅黑" panose="020B0503020204020204" pitchFamily="34" charset="-122"/>
                <a:ea typeface="微软雅黑" panose="020B0503020204020204" pitchFamily="34" charset="-122"/>
              </a:rPr>
              <a:t>目录结果：</a:t>
            </a:r>
            <a:endParaRPr lang="en-US" altLang="zh-CN" sz="2200" b="1" u="sng"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604434" y="1921990"/>
            <a:ext cx="10520188" cy="4801314"/>
          </a:xfrm>
          <a:prstGeom prst="rect">
            <a:avLst/>
          </a:prstGeom>
          <a:noFill/>
        </p:spPr>
        <p:txBody>
          <a:bodyPr wrap="none" rtlCol="0">
            <a:spAutoFit/>
          </a:bodyPr>
          <a:lstStyle/>
          <a:p>
            <a:pPr>
              <a:lnSpc>
                <a:spcPct val="125000"/>
              </a:lnSpc>
            </a:pPr>
            <a:r>
              <a:rPr lang="en-US" altLang="zh-CN" i="1" dirty="0" smtClean="0">
                <a:ea typeface="微软雅黑" panose="020B0503020204020204" pitchFamily="34" charset="-122"/>
              </a:rPr>
              <a:t>      &lt;!-- </a:t>
            </a:r>
            <a:r>
              <a:rPr lang="zh-CN" altLang="en-US" i="1" dirty="0">
                <a:ea typeface="微软雅黑" panose="020B0503020204020204" pitchFamily="34" charset="-122"/>
              </a:rPr>
              <a:t>引入 </a:t>
            </a:r>
            <a:r>
              <a:rPr lang="en-US" altLang="zh-CN" i="1" dirty="0">
                <a:ea typeface="微软雅黑" panose="020B0503020204020204" pitchFamily="34" charset="-122"/>
              </a:rPr>
              <a:t>Bootstrap --&gt;</a:t>
            </a:r>
          </a:p>
          <a:p>
            <a:pPr>
              <a:lnSpc>
                <a:spcPct val="125000"/>
              </a:lnSpc>
            </a:pPr>
            <a:r>
              <a:rPr lang="en-US" altLang="zh-CN" i="1" dirty="0">
                <a:ea typeface="微软雅黑" panose="020B0503020204020204" pitchFamily="34" charset="-122"/>
              </a:rPr>
              <a:t>      &lt;link </a:t>
            </a:r>
            <a:r>
              <a:rPr lang="en-US" altLang="zh-CN" i="1" dirty="0" err="1">
                <a:ea typeface="微软雅黑" panose="020B0503020204020204" pitchFamily="34" charset="-122"/>
              </a:rPr>
              <a:t>href</a:t>
            </a:r>
            <a:r>
              <a:rPr lang="en-US" altLang="zh-CN" i="1" dirty="0">
                <a:ea typeface="微软雅黑" panose="020B0503020204020204" pitchFamily="34" charset="-122"/>
              </a:rPr>
              <a:t>="http://apps.bdimg.com/libs/bootstrap/3.3.0/</a:t>
            </a:r>
            <a:r>
              <a:rPr lang="en-US" altLang="zh-CN" i="1" dirty="0" err="1">
                <a:ea typeface="微软雅黑" panose="020B0503020204020204" pitchFamily="34" charset="-122"/>
              </a:rPr>
              <a:t>css</a:t>
            </a:r>
            <a:r>
              <a:rPr lang="en-US" altLang="zh-CN" i="1" dirty="0">
                <a:ea typeface="微软雅黑" panose="020B0503020204020204" pitchFamily="34" charset="-122"/>
              </a:rPr>
              <a:t>/</a:t>
            </a:r>
            <a:r>
              <a:rPr lang="en-US" altLang="zh-CN" b="1" i="1" dirty="0">
                <a:solidFill>
                  <a:schemeClr val="accent2"/>
                </a:solidFill>
                <a:ea typeface="微软雅黑" panose="020B0503020204020204" pitchFamily="34" charset="-122"/>
              </a:rPr>
              <a:t>bootstrap.min.css</a:t>
            </a:r>
            <a:r>
              <a:rPr lang="en-US" altLang="zh-CN" i="1" dirty="0">
                <a:ea typeface="微软雅黑" panose="020B0503020204020204" pitchFamily="34" charset="-122"/>
              </a:rPr>
              <a:t>" </a:t>
            </a:r>
            <a:r>
              <a:rPr lang="en-US" altLang="zh-CN" i="1" dirty="0" err="1">
                <a:ea typeface="微软雅黑" panose="020B0503020204020204" pitchFamily="34" charset="-122"/>
              </a:rPr>
              <a:t>rel</a:t>
            </a:r>
            <a:r>
              <a:rPr lang="en-US" altLang="zh-CN" i="1" dirty="0">
                <a:ea typeface="微软雅黑" panose="020B0503020204020204" pitchFamily="34" charset="-122"/>
              </a:rPr>
              <a:t>="</a:t>
            </a:r>
            <a:r>
              <a:rPr lang="en-US" altLang="zh-CN" i="1" dirty="0" err="1">
                <a:ea typeface="微软雅黑" panose="020B0503020204020204" pitchFamily="34" charset="-122"/>
              </a:rPr>
              <a:t>stylesheet</a:t>
            </a:r>
            <a:r>
              <a:rPr lang="en-US" altLang="zh-CN" i="1" dirty="0">
                <a:ea typeface="微软雅黑" panose="020B0503020204020204" pitchFamily="34" charset="-122"/>
              </a:rPr>
              <a:t>"&gt;</a:t>
            </a:r>
          </a:p>
          <a:p>
            <a:endParaRPr lang="en-US" altLang="zh-CN" i="1" dirty="0">
              <a:ea typeface="微软雅黑" panose="020B0503020204020204" pitchFamily="34" charset="-122"/>
            </a:endParaRPr>
          </a:p>
          <a:p>
            <a:pPr>
              <a:lnSpc>
                <a:spcPct val="125000"/>
              </a:lnSpc>
            </a:pPr>
            <a:r>
              <a:rPr lang="en-US" altLang="zh-CN" i="1" dirty="0">
                <a:ea typeface="微软雅黑" panose="020B0503020204020204" pitchFamily="34" charset="-122"/>
              </a:rPr>
              <a:t>      &lt;!-- HTML5 Shim </a:t>
            </a:r>
            <a:r>
              <a:rPr lang="zh-CN" altLang="en-US" i="1" dirty="0">
                <a:ea typeface="微软雅黑" panose="020B0503020204020204" pitchFamily="34" charset="-122"/>
              </a:rPr>
              <a:t>和 </a:t>
            </a:r>
            <a:r>
              <a:rPr lang="en-US" altLang="zh-CN" i="1" dirty="0">
                <a:ea typeface="微软雅黑" panose="020B0503020204020204" pitchFamily="34" charset="-122"/>
              </a:rPr>
              <a:t>Respond.js </a:t>
            </a:r>
            <a:r>
              <a:rPr lang="zh-CN" altLang="en-US" i="1" dirty="0">
                <a:ea typeface="微软雅黑" panose="020B0503020204020204" pitchFamily="34" charset="-122"/>
              </a:rPr>
              <a:t>用于让 </a:t>
            </a:r>
            <a:r>
              <a:rPr lang="en-US" altLang="zh-CN" i="1" dirty="0">
                <a:ea typeface="微软雅黑" panose="020B0503020204020204" pitchFamily="34" charset="-122"/>
              </a:rPr>
              <a:t>IE8 </a:t>
            </a:r>
            <a:r>
              <a:rPr lang="zh-CN" altLang="en-US" i="1" dirty="0">
                <a:ea typeface="微软雅黑" panose="020B0503020204020204" pitchFamily="34" charset="-122"/>
              </a:rPr>
              <a:t>支持 </a:t>
            </a:r>
            <a:r>
              <a:rPr lang="en-US" altLang="zh-CN" i="1" dirty="0">
                <a:ea typeface="微软雅黑" panose="020B0503020204020204" pitchFamily="34" charset="-122"/>
              </a:rPr>
              <a:t>HTML5</a:t>
            </a:r>
            <a:r>
              <a:rPr lang="zh-CN" altLang="en-US" i="1" dirty="0">
                <a:ea typeface="微软雅黑" panose="020B0503020204020204" pitchFamily="34" charset="-122"/>
              </a:rPr>
              <a:t>元素和媒体查询 </a:t>
            </a:r>
            <a:r>
              <a:rPr lang="en-US" altLang="zh-CN" i="1" dirty="0">
                <a:ea typeface="微软雅黑" panose="020B0503020204020204" pitchFamily="34" charset="-122"/>
              </a:rPr>
              <a:t>--&gt;</a:t>
            </a:r>
          </a:p>
          <a:p>
            <a:pPr>
              <a:lnSpc>
                <a:spcPct val="125000"/>
              </a:lnSpc>
            </a:pPr>
            <a:r>
              <a:rPr lang="en-US" altLang="zh-CN" i="1" dirty="0">
                <a:ea typeface="微软雅黑" panose="020B0503020204020204" pitchFamily="34" charset="-122"/>
              </a:rPr>
              <a:t>      &lt;!-- </a:t>
            </a:r>
            <a:r>
              <a:rPr lang="zh-CN" altLang="en-US" i="1" dirty="0">
                <a:ea typeface="微软雅黑" panose="020B0503020204020204" pitchFamily="34" charset="-122"/>
              </a:rPr>
              <a:t>注意： 如果通过 </a:t>
            </a:r>
            <a:r>
              <a:rPr lang="en-US" altLang="zh-CN" i="1" dirty="0">
                <a:ea typeface="微软雅黑" panose="020B0503020204020204" pitchFamily="34" charset="-122"/>
              </a:rPr>
              <a:t>file://  </a:t>
            </a:r>
            <a:r>
              <a:rPr lang="zh-CN" altLang="en-US" i="1" dirty="0">
                <a:ea typeface="微软雅黑" panose="020B0503020204020204" pitchFamily="34" charset="-122"/>
              </a:rPr>
              <a:t>引入 </a:t>
            </a:r>
            <a:r>
              <a:rPr lang="en-US" altLang="zh-CN" i="1" dirty="0">
                <a:ea typeface="微软雅黑" panose="020B0503020204020204" pitchFamily="34" charset="-122"/>
              </a:rPr>
              <a:t>Respond.js </a:t>
            </a:r>
            <a:r>
              <a:rPr lang="zh-CN" altLang="en-US" i="1" dirty="0">
                <a:ea typeface="微软雅黑" panose="020B0503020204020204" pitchFamily="34" charset="-122"/>
              </a:rPr>
              <a:t>文件，则该文件无法起效果 </a:t>
            </a:r>
            <a:r>
              <a:rPr lang="en-US" altLang="zh-CN" i="1" dirty="0">
                <a:ea typeface="微软雅黑" panose="020B0503020204020204" pitchFamily="34" charset="-122"/>
              </a:rPr>
              <a:t>--&gt;</a:t>
            </a:r>
          </a:p>
          <a:p>
            <a:pPr>
              <a:lnSpc>
                <a:spcPct val="125000"/>
              </a:lnSpc>
            </a:pPr>
            <a:r>
              <a:rPr lang="en-US" altLang="zh-CN" i="1" dirty="0">
                <a:ea typeface="微软雅黑" panose="020B0503020204020204" pitchFamily="34" charset="-122"/>
              </a:rPr>
              <a:t>      &lt;!--[if </a:t>
            </a:r>
            <a:r>
              <a:rPr lang="en-US" altLang="zh-CN" i="1" dirty="0" err="1">
                <a:ea typeface="微软雅黑" panose="020B0503020204020204" pitchFamily="34" charset="-122"/>
              </a:rPr>
              <a:t>lt</a:t>
            </a:r>
            <a:r>
              <a:rPr lang="en-US" altLang="zh-CN" i="1" dirty="0">
                <a:ea typeface="微软雅黑" panose="020B0503020204020204" pitchFamily="34" charset="-122"/>
              </a:rPr>
              <a:t> IE 9]&gt;</a:t>
            </a:r>
          </a:p>
          <a:p>
            <a:pPr>
              <a:lnSpc>
                <a:spcPct val="125000"/>
              </a:lnSpc>
            </a:pPr>
            <a:r>
              <a:rPr lang="en-US" altLang="zh-CN" i="1" dirty="0">
                <a:ea typeface="微软雅黑" panose="020B0503020204020204" pitchFamily="34" charset="-122"/>
              </a:rPr>
              <a:t>         &lt;script </a:t>
            </a:r>
            <a:r>
              <a:rPr lang="en-US" altLang="zh-CN" i="1" dirty="0" err="1">
                <a:ea typeface="微软雅黑" panose="020B0503020204020204" pitchFamily="34" charset="-122"/>
              </a:rPr>
              <a:t>src</a:t>
            </a:r>
            <a:r>
              <a:rPr lang="en-US" altLang="zh-CN" i="1" dirty="0">
                <a:ea typeface="微软雅黑" panose="020B0503020204020204" pitchFamily="34" charset="-122"/>
              </a:rPr>
              <a:t>="https://oss.maxcdn.com/libs/html5shiv/3.7.0/html5shiv.js"&gt;&lt;/script&gt;</a:t>
            </a:r>
          </a:p>
          <a:p>
            <a:pPr>
              <a:lnSpc>
                <a:spcPct val="125000"/>
              </a:lnSpc>
            </a:pPr>
            <a:r>
              <a:rPr lang="en-US" altLang="zh-CN" i="1" dirty="0">
                <a:ea typeface="微软雅黑" panose="020B0503020204020204" pitchFamily="34" charset="-122"/>
              </a:rPr>
              <a:t>         &lt;script </a:t>
            </a:r>
            <a:r>
              <a:rPr lang="en-US" altLang="zh-CN" i="1" dirty="0" err="1">
                <a:ea typeface="微软雅黑" panose="020B0503020204020204" pitchFamily="34" charset="-122"/>
              </a:rPr>
              <a:t>src</a:t>
            </a:r>
            <a:r>
              <a:rPr lang="en-US" altLang="zh-CN" i="1" dirty="0">
                <a:ea typeface="微软雅黑" panose="020B0503020204020204" pitchFamily="34" charset="-122"/>
              </a:rPr>
              <a:t>="https://oss.maxcdn.com/libs/respond.js/1.3.0/respond.min.js"&gt;&lt;/script&gt;</a:t>
            </a:r>
          </a:p>
          <a:p>
            <a:pPr>
              <a:lnSpc>
                <a:spcPct val="125000"/>
              </a:lnSpc>
            </a:pPr>
            <a:r>
              <a:rPr lang="en-US" altLang="zh-CN" i="1" dirty="0">
                <a:ea typeface="微软雅黑" panose="020B0503020204020204" pitchFamily="34" charset="-122"/>
              </a:rPr>
              <a:t>      &lt;![</a:t>
            </a:r>
            <a:r>
              <a:rPr lang="en-US" altLang="zh-CN" i="1" dirty="0" err="1">
                <a:ea typeface="微软雅黑" panose="020B0503020204020204" pitchFamily="34" charset="-122"/>
              </a:rPr>
              <a:t>endif</a:t>
            </a:r>
            <a:r>
              <a:rPr lang="en-US" altLang="zh-CN" i="1" dirty="0" smtClean="0">
                <a:ea typeface="微软雅黑" panose="020B0503020204020204" pitchFamily="34" charset="-122"/>
              </a:rPr>
              <a:t>]--&gt;</a:t>
            </a:r>
          </a:p>
          <a:p>
            <a:endParaRPr lang="en-US" altLang="zh-CN" i="1" dirty="0" smtClean="0">
              <a:ea typeface="微软雅黑" panose="020B0503020204020204" pitchFamily="34" charset="-122"/>
            </a:endParaRPr>
          </a:p>
          <a:p>
            <a:pPr>
              <a:lnSpc>
                <a:spcPct val="125000"/>
              </a:lnSpc>
            </a:pPr>
            <a:r>
              <a:rPr lang="en-US" altLang="zh-CN" i="1" dirty="0" smtClean="0">
                <a:ea typeface="微软雅黑" panose="020B0503020204020204" pitchFamily="34" charset="-122"/>
              </a:rPr>
              <a:t>      &lt;!-- </a:t>
            </a:r>
            <a:r>
              <a:rPr lang="en-US" altLang="zh-CN" i="1" dirty="0">
                <a:ea typeface="微软雅黑" panose="020B0503020204020204" pitchFamily="34" charset="-122"/>
              </a:rPr>
              <a:t>jQuery (Bootstrap </a:t>
            </a:r>
            <a:r>
              <a:rPr lang="zh-CN" altLang="en-US" i="1" dirty="0">
                <a:ea typeface="微软雅黑" panose="020B0503020204020204" pitchFamily="34" charset="-122"/>
              </a:rPr>
              <a:t>的 </a:t>
            </a:r>
            <a:r>
              <a:rPr lang="en-US" altLang="zh-CN" i="1" dirty="0">
                <a:ea typeface="微软雅黑" panose="020B0503020204020204" pitchFamily="34" charset="-122"/>
              </a:rPr>
              <a:t>JavaScript </a:t>
            </a:r>
            <a:r>
              <a:rPr lang="zh-CN" altLang="en-US" i="1" dirty="0">
                <a:ea typeface="微软雅黑" panose="020B0503020204020204" pitchFamily="34" charset="-122"/>
              </a:rPr>
              <a:t>插件需要引入 </a:t>
            </a:r>
            <a:r>
              <a:rPr lang="en-US" altLang="zh-CN" i="1" dirty="0">
                <a:ea typeface="微软雅黑" panose="020B0503020204020204" pitchFamily="34" charset="-122"/>
              </a:rPr>
              <a:t>jQuery) --&gt;</a:t>
            </a:r>
          </a:p>
          <a:p>
            <a:pPr>
              <a:lnSpc>
                <a:spcPct val="125000"/>
              </a:lnSpc>
            </a:pPr>
            <a:r>
              <a:rPr lang="en-US" altLang="zh-CN" i="1" dirty="0">
                <a:ea typeface="微软雅黑" panose="020B0503020204020204" pitchFamily="34" charset="-122"/>
              </a:rPr>
              <a:t>      &lt;script </a:t>
            </a:r>
            <a:r>
              <a:rPr lang="en-US" altLang="zh-CN" i="1" dirty="0" err="1">
                <a:ea typeface="微软雅黑" panose="020B0503020204020204" pitchFamily="34" charset="-122"/>
              </a:rPr>
              <a:t>src</a:t>
            </a:r>
            <a:r>
              <a:rPr lang="en-US" altLang="zh-CN" i="1" dirty="0">
                <a:ea typeface="微软雅黑" panose="020B0503020204020204" pitchFamily="34" charset="-122"/>
              </a:rPr>
              <a:t>="https://code.jquery.com/</a:t>
            </a:r>
            <a:r>
              <a:rPr lang="en-US" altLang="zh-CN" b="1" i="1" dirty="0">
                <a:solidFill>
                  <a:schemeClr val="accent2"/>
                </a:solidFill>
                <a:ea typeface="微软雅黑" panose="020B0503020204020204" pitchFamily="34" charset="-122"/>
              </a:rPr>
              <a:t>jquery.js</a:t>
            </a:r>
            <a:r>
              <a:rPr lang="en-US" altLang="zh-CN" i="1" dirty="0">
                <a:ea typeface="微软雅黑" panose="020B0503020204020204" pitchFamily="34" charset="-122"/>
              </a:rPr>
              <a:t>"&gt;&lt;/script&gt;</a:t>
            </a:r>
          </a:p>
          <a:p>
            <a:pPr>
              <a:lnSpc>
                <a:spcPct val="125000"/>
              </a:lnSpc>
            </a:pPr>
            <a:r>
              <a:rPr lang="en-US" altLang="zh-CN" i="1" dirty="0">
                <a:ea typeface="微软雅黑" panose="020B0503020204020204" pitchFamily="34" charset="-122"/>
              </a:rPr>
              <a:t>      &lt;!-- </a:t>
            </a:r>
            <a:r>
              <a:rPr lang="zh-CN" altLang="en-US" i="1" dirty="0">
                <a:ea typeface="微软雅黑" panose="020B0503020204020204" pitchFamily="34" charset="-122"/>
              </a:rPr>
              <a:t>包括所有已编译的插件 </a:t>
            </a:r>
            <a:r>
              <a:rPr lang="en-US" altLang="zh-CN" i="1" dirty="0">
                <a:ea typeface="微软雅黑" panose="020B0503020204020204" pitchFamily="34" charset="-122"/>
              </a:rPr>
              <a:t>--&gt;</a:t>
            </a:r>
          </a:p>
          <a:p>
            <a:pPr>
              <a:lnSpc>
                <a:spcPct val="125000"/>
              </a:lnSpc>
            </a:pPr>
            <a:r>
              <a:rPr lang="en-US" altLang="zh-CN" i="1" dirty="0">
                <a:ea typeface="微软雅黑" panose="020B0503020204020204" pitchFamily="34" charset="-122"/>
              </a:rPr>
              <a:t>      &lt;script </a:t>
            </a:r>
            <a:r>
              <a:rPr lang="en-US" altLang="zh-CN" i="1" dirty="0" err="1">
                <a:ea typeface="微软雅黑" panose="020B0503020204020204" pitchFamily="34" charset="-122"/>
              </a:rPr>
              <a:t>src</a:t>
            </a:r>
            <a:r>
              <a:rPr lang="en-US" altLang="zh-CN" i="1" dirty="0">
                <a:ea typeface="微软雅黑" panose="020B0503020204020204" pitchFamily="34" charset="-122"/>
              </a:rPr>
              <a:t>="</a:t>
            </a:r>
            <a:r>
              <a:rPr lang="en-US" altLang="zh-CN" i="1" dirty="0" err="1">
                <a:ea typeface="微软雅黑" panose="020B0503020204020204" pitchFamily="34" charset="-122"/>
              </a:rPr>
              <a:t>js</a:t>
            </a:r>
            <a:r>
              <a:rPr lang="en-US" altLang="zh-CN" i="1" dirty="0">
                <a:ea typeface="微软雅黑" panose="020B0503020204020204" pitchFamily="34" charset="-122"/>
              </a:rPr>
              <a:t>/</a:t>
            </a:r>
            <a:r>
              <a:rPr lang="en-US" altLang="zh-CN" b="1" i="1" dirty="0">
                <a:solidFill>
                  <a:schemeClr val="accent2"/>
                </a:solidFill>
                <a:ea typeface="微软雅黑" panose="020B0503020204020204" pitchFamily="34" charset="-122"/>
              </a:rPr>
              <a:t>bootstrap.min.js</a:t>
            </a:r>
            <a:r>
              <a:rPr lang="en-US" altLang="zh-CN" i="1" dirty="0">
                <a:ea typeface="微软雅黑" panose="020B0503020204020204" pitchFamily="34" charset="-122"/>
              </a:rPr>
              <a:t>"&gt;&lt;/script</a:t>
            </a:r>
            <a:r>
              <a:rPr lang="en-US" altLang="zh-CN" i="1" dirty="0" smtClean="0">
                <a:ea typeface="微软雅黑" panose="020B0503020204020204" pitchFamily="34" charset="-122"/>
              </a:rPr>
              <a:t>&gt;</a:t>
            </a:r>
            <a:endParaRPr lang="en-US" altLang="zh-CN" i="1" dirty="0">
              <a:ea typeface="微软雅黑" panose="020B0503020204020204" pitchFamily="34" charset="-122"/>
            </a:endParaRPr>
          </a:p>
        </p:txBody>
      </p:sp>
    </p:spTree>
    <p:extLst>
      <p:ext uri="{BB962C8B-B14F-4D97-AF65-F5344CB8AC3E}">
        <p14:creationId xmlns="" xmlns:p14="http://schemas.microsoft.com/office/powerpoint/2010/main" val="221162328"/>
      </p:ext>
    </p:extLst>
  </p:cSld>
  <p:clrMapOvr>
    <a:masterClrMapping/>
  </p:clrMapOvr>
  <p:transition spd="slow">
    <p:wip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轮播</a:t>
            </a:r>
            <a:r>
              <a:rPr lang="zh-CN" altLang="en-US" sz="4000" b="1" dirty="0" smtClean="0">
                <a:latin typeface="微软雅黑" panose="020B0503020204020204" pitchFamily="34" charset="-122"/>
                <a:ea typeface="微软雅黑" panose="020B0503020204020204" pitchFamily="34" charset="-122"/>
              </a:rPr>
              <a:t>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4401205"/>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可以通过以下两种方式</a:t>
            </a:r>
            <a:r>
              <a:rPr lang="zh-CN" altLang="en-US" sz="2200" b="1" u="sng" dirty="0" smtClean="0">
                <a:latin typeface="微软雅黑" panose="020B0503020204020204" pitchFamily="34" charset="-122"/>
                <a:ea typeface="微软雅黑" panose="020B0503020204020204" pitchFamily="34" charset="-122"/>
              </a:rPr>
              <a:t>启用</a:t>
            </a:r>
            <a:r>
              <a:rPr lang="zh-CN" altLang="en-US" sz="2200" b="1" u="sng" dirty="0">
                <a:latin typeface="微软雅黑" panose="020B0503020204020204" pitchFamily="34" charset="-122"/>
                <a:ea typeface="微软雅黑" panose="020B0503020204020204" pitchFamily="34" charset="-122"/>
              </a:rPr>
              <a:t>警告</a:t>
            </a:r>
            <a:r>
              <a:rPr lang="zh-CN" altLang="en-US" sz="2200" b="1" u="sng" dirty="0" smtClean="0">
                <a:latin typeface="微软雅黑" panose="020B0503020204020204" pitchFamily="34" charset="-122"/>
                <a:ea typeface="微软雅黑" panose="020B0503020204020204" pitchFamily="34" charset="-122"/>
              </a:rPr>
              <a:t>框：</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ü"/>
            </a:pPr>
            <a:r>
              <a:rPr lang="zh-CN" altLang="en-US" sz="2200" dirty="0" smtClean="0">
                <a:latin typeface="微软雅黑" panose="020B0503020204020204" pitchFamily="34" charset="-122"/>
                <a:ea typeface="微软雅黑" panose="020B0503020204020204" pitchFamily="34" charset="-122"/>
              </a:rPr>
              <a:t>属性</a:t>
            </a:r>
            <a:r>
              <a:rPr lang="zh-CN" altLang="en-US" sz="2200" dirty="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data-slide</a:t>
            </a:r>
            <a:r>
              <a:rPr lang="zh-CN" altLang="en-US" sz="2200" dirty="0" smtClean="0">
                <a:latin typeface="微软雅黑" panose="020B0503020204020204" pitchFamily="34" charset="-122"/>
                <a:ea typeface="微软雅黑" panose="020B0503020204020204" pitchFamily="34" charset="-122"/>
              </a:rPr>
              <a:t>接受关键字</a:t>
            </a:r>
            <a:r>
              <a:rPr lang="en-US" altLang="zh-CN" sz="2200" i="1" dirty="0" err="1" smtClean="0">
                <a:latin typeface="微软雅黑" panose="020B0503020204020204" pitchFamily="34" charset="-122"/>
                <a:ea typeface="微软雅黑" panose="020B0503020204020204" pitchFamily="34" charset="-122"/>
              </a:rPr>
              <a:t>prev</a:t>
            </a:r>
            <a:r>
              <a:rPr lang="zh-CN" altLang="en-US" sz="2200" dirty="0" smtClean="0">
                <a:latin typeface="微软雅黑" panose="020B0503020204020204" pitchFamily="34" charset="-122"/>
                <a:ea typeface="微软雅黑" panose="020B0503020204020204" pitchFamily="34" charset="-122"/>
              </a:rPr>
              <a:t>或</a:t>
            </a:r>
            <a:r>
              <a:rPr lang="en-US" altLang="zh-CN" sz="2200" i="1" dirty="0" smtClean="0">
                <a:latin typeface="微软雅黑" panose="020B0503020204020204" pitchFamily="34" charset="-122"/>
                <a:ea typeface="微软雅黑" panose="020B0503020204020204" pitchFamily="34" charset="-122"/>
              </a:rPr>
              <a:t>next</a:t>
            </a:r>
            <a:r>
              <a:rPr lang="zh-CN" altLang="en-US" sz="2200" dirty="0">
                <a:latin typeface="微软雅黑" panose="020B0503020204020204" pitchFamily="34" charset="-122"/>
                <a:ea typeface="微软雅黑" panose="020B0503020204020204" pitchFamily="34" charset="-122"/>
              </a:rPr>
              <a:t>，用来改变幻灯片相对于当前位置的</a:t>
            </a:r>
            <a:r>
              <a:rPr lang="zh-CN" altLang="en-US" sz="2200" dirty="0" smtClean="0">
                <a:latin typeface="微软雅黑" panose="020B0503020204020204" pitchFamily="34" charset="-122"/>
                <a:ea typeface="微软雅黑" panose="020B0503020204020204" pitchFamily="34" charset="-122"/>
              </a:rPr>
              <a:t>位置。</a:t>
            </a:r>
            <a:endParaRPr lang="en-US" altLang="zh-CN" sz="2200" dirty="0" smtClean="0">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ü"/>
            </a:pPr>
            <a:r>
              <a:rPr lang="zh-CN" altLang="en-US" sz="2200" dirty="0" smtClean="0">
                <a:latin typeface="微软雅黑" panose="020B0503020204020204" pitchFamily="34" charset="-122"/>
                <a:ea typeface="微软雅黑" panose="020B0503020204020204" pitchFamily="34" charset="-122"/>
              </a:rPr>
              <a:t>使用</a:t>
            </a:r>
            <a:r>
              <a:rPr lang="zh-CN" altLang="en-US" sz="2200" dirty="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data-slide-to</a:t>
            </a:r>
            <a:r>
              <a:rPr lang="zh-CN" altLang="en-US" sz="2200" dirty="0" smtClean="0">
                <a:latin typeface="微软雅黑" panose="020B0503020204020204" pitchFamily="34" charset="-122"/>
                <a:ea typeface="微软雅黑" panose="020B0503020204020204" pitchFamily="34" charset="-122"/>
              </a:rPr>
              <a:t>来</a:t>
            </a:r>
            <a:r>
              <a:rPr lang="zh-CN" altLang="en-US" sz="2200" dirty="0">
                <a:latin typeface="微软雅黑" panose="020B0503020204020204" pitchFamily="34" charset="-122"/>
                <a:ea typeface="微软雅黑" panose="020B0503020204020204" pitchFamily="34" charset="-122"/>
              </a:rPr>
              <a:t>向轮播床底一个原始滑动索引，</a:t>
            </a:r>
            <a:r>
              <a:rPr lang="en-US" altLang="zh-CN" sz="2200" b="1" dirty="0">
                <a:latin typeface="微软雅黑" panose="020B0503020204020204" pitchFamily="34" charset="-122"/>
                <a:ea typeface="微软雅黑" panose="020B0503020204020204" pitchFamily="34" charset="-122"/>
              </a:rPr>
              <a:t>data-slide-to="2"</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将把滑块移动到一个特定的索引，索引从 </a:t>
            </a:r>
            <a:r>
              <a:rPr lang="en-US" altLang="zh-CN" sz="2200" dirty="0">
                <a:latin typeface="微软雅黑" panose="020B0503020204020204" pitchFamily="34" charset="-122"/>
                <a:ea typeface="微软雅黑" panose="020B0503020204020204" pitchFamily="34" charset="-122"/>
              </a:rPr>
              <a:t>0 </a:t>
            </a:r>
            <a:r>
              <a:rPr lang="zh-CN" altLang="en-US" sz="2200" dirty="0">
                <a:latin typeface="微软雅黑" panose="020B0503020204020204" pitchFamily="34" charset="-122"/>
                <a:ea typeface="微软雅黑" panose="020B0503020204020204" pitchFamily="34" charset="-122"/>
              </a:rPr>
              <a:t>开始计数</a:t>
            </a:r>
            <a:r>
              <a:rPr lang="zh-CN" altLang="en-US" sz="2200" dirty="0" smtClean="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 </a:t>
            </a:r>
            <a:endParaRPr lang="en-US" altLang="zh-CN" sz="2200" b="1" dirty="0" smtClean="0">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ü"/>
            </a:pPr>
            <a:r>
              <a:rPr lang="en-US" altLang="zh-CN" sz="2200" b="1" dirty="0" smtClean="0">
                <a:latin typeface="微软雅黑" panose="020B0503020204020204" pitchFamily="34" charset="-122"/>
                <a:ea typeface="微软雅黑" panose="020B0503020204020204" pitchFamily="34" charset="-122"/>
              </a:rPr>
              <a:t>data-ride</a:t>
            </a:r>
            <a:r>
              <a:rPr lang="en-US" altLang="zh-CN" sz="2200" b="1" dirty="0">
                <a:latin typeface="微软雅黑" panose="020B0503020204020204" pitchFamily="34" charset="-122"/>
                <a:ea typeface="微软雅黑" panose="020B0503020204020204" pitchFamily="34" charset="-122"/>
              </a:rPr>
              <a:t>="carousel</a:t>
            </a:r>
            <a:r>
              <a:rPr lang="en-US" altLang="zh-CN" sz="2200" b="1"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属性</a:t>
            </a:r>
            <a:r>
              <a:rPr lang="zh-CN" altLang="en-US" sz="2200" dirty="0">
                <a:latin typeface="微软雅黑" panose="020B0503020204020204" pitchFamily="34" charset="-122"/>
                <a:ea typeface="微软雅黑" panose="020B0503020204020204" pitchFamily="34" charset="-122"/>
              </a:rPr>
              <a:t>用于标记轮播在页面加载时就开始动画播放。</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轮播（</a:t>
            </a:r>
            <a:r>
              <a:rPr lang="en-US" altLang="zh-CN" sz="2200" dirty="0">
                <a:latin typeface="微软雅黑" panose="020B0503020204020204" pitchFamily="34" charset="-122"/>
                <a:ea typeface="微软雅黑" panose="020B0503020204020204" pitchFamily="34" charset="-122"/>
              </a:rPr>
              <a:t>Carousel</a:t>
            </a:r>
            <a:r>
              <a:rPr lang="zh-CN" altLang="en-US" sz="2200" dirty="0">
                <a:latin typeface="微软雅黑" panose="020B0503020204020204" pitchFamily="34" charset="-122"/>
                <a:ea typeface="微软雅黑" panose="020B0503020204020204" pitchFamily="34" charset="-122"/>
              </a:rPr>
              <a:t>）可通过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手动</a:t>
            </a:r>
            <a:r>
              <a:rPr lang="zh-CN" altLang="en-US" sz="2200" dirty="0" smtClean="0">
                <a:latin typeface="微软雅黑" panose="020B0503020204020204" pitchFamily="34" charset="-122"/>
                <a:ea typeface="微软雅黑" panose="020B0503020204020204" pitchFamily="34" charset="-122"/>
              </a:rPr>
              <a:t>调。</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$('.carousel').carousel()</a:t>
            </a:r>
            <a:endParaRPr lang="en-US" altLang="zh-CN" i="1" dirty="0" smtClean="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轮播</a:t>
            </a:r>
          </a:p>
        </p:txBody>
      </p:sp>
    </p:spTree>
    <p:extLst>
      <p:ext uri="{BB962C8B-B14F-4D97-AF65-F5344CB8AC3E}">
        <p14:creationId xmlns="" xmlns:p14="http://schemas.microsoft.com/office/powerpoint/2010/main" val="2755505339"/>
      </p:ext>
    </p:extLst>
  </p:cSld>
  <p:clrMapOvr>
    <a:masterClrMapping/>
  </p:clrMapOvr>
  <p:transition spd="slow">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轮</a:t>
            </a:r>
            <a:r>
              <a:rPr lang="zh-CN" altLang="en-US" sz="4000" b="1" dirty="0" smtClean="0">
                <a:latin typeface="微软雅黑" panose="020B0503020204020204" pitchFamily="34" charset="-122"/>
                <a:ea typeface="微软雅黑" panose="020B0503020204020204" pitchFamily="34" charset="-122"/>
              </a:rPr>
              <a:t>播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540341"/>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下面是</a:t>
            </a:r>
            <a:r>
              <a:rPr lang="zh-CN" altLang="en-US" sz="2200" dirty="0" smtClean="0">
                <a:latin typeface="微软雅黑" panose="020B0503020204020204" pitchFamily="34" charset="-122"/>
                <a:ea typeface="微软雅黑" panose="020B0503020204020204" pitchFamily="34" charset="-122"/>
              </a:rPr>
              <a:t>一些</a:t>
            </a:r>
            <a:r>
              <a:rPr lang="zh-CN" altLang="en-US" sz="2200" dirty="0">
                <a:latin typeface="微软雅黑" panose="020B0503020204020204" pitchFamily="34" charset="-122"/>
                <a:ea typeface="微软雅黑" panose="020B0503020204020204" pitchFamily="34" charset="-122"/>
              </a:rPr>
              <a:t>轮播（</a:t>
            </a:r>
            <a:r>
              <a:rPr lang="en-US" altLang="zh-CN" sz="2200" dirty="0">
                <a:latin typeface="微软雅黑" panose="020B0503020204020204" pitchFamily="34" charset="-122"/>
                <a:ea typeface="微软雅黑" panose="020B0503020204020204" pitchFamily="34" charset="-122"/>
              </a:rPr>
              <a:t>Carousel</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插件</a:t>
            </a:r>
            <a:r>
              <a:rPr lang="zh-CN" altLang="en-US" sz="2200" dirty="0">
                <a:latin typeface="微软雅黑" panose="020B0503020204020204" pitchFamily="34" charset="-122"/>
                <a:ea typeface="微软雅黑" panose="020B0503020204020204" pitchFamily="34" charset="-122"/>
              </a:rPr>
              <a:t>中有用的方法：</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轮播</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2172112702"/>
              </p:ext>
            </p:extLst>
          </p:nvPr>
        </p:nvGraphicFramePr>
        <p:xfrm>
          <a:off x="604434" y="2148142"/>
          <a:ext cx="10848429" cy="4032485"/>
        </p:xfrm>
        <a:graphic>
          <a:graphicData uri="http://schemas.openxmlformats.org/drawingml/2006/table">
            <a:tbl>
              <a:tblPr firstRow="1" bandRow="1">
                <a:tableStyleId>{5C22544A-7EE6-4342-B048-85BDC9FD1C3A}</a:tableStyleId>
              </a:tblPr>
              <a:tblGrid>
                <a:gridCol w="2201828"/>
                <a:gridCol w="4335517"/>
                <a:gridCol w="4311084"/>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 carousel(options)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初始化轮播为可选的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options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对象，并开始循环项目</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$('#identifier').carousel({ interval: 2000 })</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.carousel('cycle')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从左到右循环轮播项目</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$('#identifier').carousel('cycle')</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.carousel('pause')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停止轮播循环项目</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$('#identifier')..carousel('pause')</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.carousel(number)</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循环轮播到某个特定的帧</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$('#identifier').carousel(number)</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.carousel('</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prev</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循环轮播到上一个项目</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$('#identifier').carousel('</a:t>
                      </a:r>
                      <a:r>
                        <a:rPr lang="en-US" altLang="zh-CN" i="1" dirty="0" err="1" smtClean="0"/>
                        <a:t>prev</a:t>
                      </a:r>
                      <a:r>
                        <a:rPr lang="en-US" altLang="zh-CN" i="1" dirty="0" smtClean="0"/>
                        <a:t>‘)</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.carousel('next')</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循环轮播到下一个项目</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$('#identifier').carousel('next')</a:t>
                      </a:r>
                      <a:endParaRPr lang="zh-CN" altLang="en-US" i="1" dirty="0">
                        <a:latin typeface="+mn-lt"/>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1762155907"/>
      </p:ext>
    </p:extLst>
  </p:cSld>
  <p:clrMapOvr>
    <a:masterClrMapping/>
  </p:clrMapOvr>
  <p:transition spd="slow">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轮</a:t>
            </a:r>
            <a:r>
              <a:rPr lang="zh-CN" altLang="en-US" sz="4000" b="1" dirty="0" smtClean="0">
                <a:latin typeface="微软雅黑" panose="020B0503020204020204" pitchFamily="34" charset="-122"/>
                <a:ea typeface="微软雅黑" panose="020B0503020204020204" pitchFamily="34" charset="-122"/>
              </a:rPr>
              <a:t>播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事件</a:t>
            </a: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轮播</a:t>
            </a:r>
          </a:p>
        </p:txBody>
      </p:sp>
      <p:sp>
        <p:nvSpPr>
          <p:cNvPr id="6" name="文本框 3"/>
          <p:cNvSpPr txBox="1"/>
          <p:nvPr/>
        </p:nvSpPr>
        <p:spPr>
          <a:xfrm>
            <a:off x="604434" y="1389529"/>
            <a:ext cx="11424656" cy="646331"/>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下面列出了</a:t>
            </a:r>
            <a:r>
              <a:rPr lang="zh-CN" altLang="en-US" sz="2400" dirty="0"/>
              <a:t>轮播（</a:t>
            </a:r>
            <a:r>
              <a:rPr lang="en-US" altLang="zh-CN" sz="2400" dirty="0"/>
              <a:t>Carousel</a:t>
            </a:r>
            <a:r>
              <a:rPr lang="zh-CN" altLang="en-US" sz="2400" dirty="0"/>
              <a:t>）</a:t>
            </a:r>
            <a:r>
              <a:rPr lang="zh-CN" altLang="en-US" sz="2200" dirty="0" smtClean="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 xmlns:p14="http://schemas.microsoft.com/office/powerpoint/2010/main" val="2645522922"/>
              </p:ext>
            </p:extLst>
          </p:nvPr>
        </p:nvGraphicFramePr>
        <p:xfrm>
          <a:off x="257582" y="2556669"/>
          <a:ext cx="11645384" cy="1548986"/>
        </p:xfrm>
        <a:graphic>
          <a:graphicData uri="http://schemas.openxmlformats.org/drawingml/2006/table">
            <a:tbl>
              <a:tblPr firstRow="1" bandRow="1">
                <a:tableStyleId>{5C22544A-7EE6-4342-B048-85BDC9FD1C3A}</a:tableStyleId>
              </a:tblPr>
              <a:tblGrid>
                <a:gridCol w="2356859"/>
                <a:gridCol w="3663986"/>
                <a:gridCol w="5624539"/>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slide.bs.carousel</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slide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实例方法时立即触发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$('#identifier').on('</a:t>
                      </a:r>
                      <a:r>
                        <a:rPr lang="en-US" altLang="zh-CN" i="1" dirty="0" err="1" smtClean="0"/>
                        <a:t>slide.bs.carousel</a:t>
                      </a:r>
                      <a:r>
                        <a:rPr lang="en-US" altLang="zh-CN" i="1" dirty="0" smtClean="0"/>
                        <a:t>', function () { ... })</a:t>
                      </a:r>
                      <a:endParaRPr lang="zh-CN" altLang="en-US" sz="1800" i="1" dirty="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slid.bs.carousel</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当轮播完成幻灯片过渡效果时触发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$('#identifier').on('</a:t>
                      </a:r>
                      <a:r>
                        <a:rPr lang="en-US" altLang="zh-CN" i="1" dirty="0" err="1" smtClean="0"/>
                        <a:t>slid.bs.carousel</a:t>
                      </a:r>
                      <a:r>
                        <a:rPr lang="en-US" altLang="zh-CN" i="1" dirty="0" smtClean="0"/>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3166223631"/>
      </p:ext>
    </p:extLst>
  </p:cSld>
  <p:clrMapOvr>
    <a:masterClrMapping/>
  </p:clrMapOvr>
  <p:transition spd="slow">
    <p:wip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3</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实例实践操作（作业）</a:t>
            </a:r>
            <a:r>
              <a:rPr lang="en-US" altLang="zh-CN" sz="4000" b="1" dirty="0" smtClean="0">
                <a:solidFill>
                  <a:srgbClr val="FF0000"/>
                </a:solidFill>
                <a:latin typeface="微软雅黑" panose="020B0503020204020204" pitchFamily="34" charset="-122"/>
                <a:ea typeface="微软雅黑" panose="020B0503020204020204" pitchFamily="34" charset="-122"/>
              </a:rPr>
              <a:t>// TODO</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的拥有丰富的布局组件，这里不可能逐个讲解。希望大家课后尽可能多的去实践这些布局组件。只有动手操作才能对组件的使用有深刻的了解。</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053945071"/>
      </p:ext>
    </p:extLst>
  </p:cSld>
  <p:clrMapOvr>
    <a:masterClrMapping/>
  </p:clrMapOvr>
  <p:transition spd="slow">
    <p:wip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前端开发工程师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Bootstrap Day5</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 xmlns:p14="http://schemas.microsoft.com/office/powerpoint/2010/main" val="1416370537"/>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394347906"/>
      </p:ext>
    </p:extLst>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Bootstrap</a:t>
            </a:r>
            <a:r>
              <a:rPr lang="zh-CN" altLang="en-US" sz="4000" b="1" dirty="0" smtClean="0">
                <a:latin typeface="微软雅黑" panose="020B0503020204020204" pitchFamily="34" charset="-122"/>
                <a:ea typeface="微软雅黑" panose="020B0503020204020204" pitchFamily="34" charset="-122"/>
              </a:rPr>
              <a:t>优质项目推荐</a:t>
            </a:r>
            <a:endParaRPr lang="zh-CN" altLang="en-US" sz="4000" b="1" dirty="0">
              <a:latin typeface="微软雅黑" panose="020B0503020204020204" pitchFamily="34" charset="-122"/>
              <a:ea typeface="微软雅黑" panose="020B0503020204020204" pitchFamily="34" charset="-122"/>
            </a:endParaRPr>
          </a:p>
        </p:txBody>
      </p:sp>
      <p:pic>
        <p:nvPicPr>
          <p:cNvPr id="6" name="Picture 4" descr="C:\Users\zechuan.NCS\Desktop\可视化布局（基于bootstrp）\3.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12806" y="1482694"/>
            <a:ext cx="1893063" cy="242482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C:\Users\zechuan.NCS\Desktop\可视化布局（基于bootstrp）\5.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38781" y="4262102"/>
            <a:ext cx="1892808" cy="2417406"/>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806238" y="4262102"/>
            <a:ext cx="1892808" cy="2423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138781" y="1446411"/>
            <a:ext cx="1892808" cy="2407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8806238" y="1481896"/>
            <a:ext cx="1892808" cy="23980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7" descr="C:\Users\zechuan.NCS\Desktop\可视化布局（基于bootstrp）\6.JPG"/>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1512806" y="4275153"/>
            <a:ext cx="1892808" cy="24103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89357520"/>
      </p:ext>
    </p:extLst>
  </p:cSld>
  <p:clrMapOvr>
    <a:masterClrMapping/>
  </p:clrMapOvr>
  <p:transition spd="slow">
    <p:wip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LayoutIt</a:t>
            </a:r>
            <a:endParaRPr lang="zh-CN" altLang="en-US" sz="4000" b="1" dirty="0">
              <a:latin typeface="微软雅黑" panose="020B0503020204020204" pitchFamily="34" charset="-122"/>
              <a:ea typeface="微软雅黑" panose="020B0503020204020204" pitchFamily="34" charset="-122"/>
            </a:endParaRPr>
          </a:p>
        </p:txBody>
      </p:sp>
      <p:sp>
        <p:nvSpPr>
          <p:cNvPr id="12" name="文本框 3"/>
          <p:cNvSpPr txBox="1"/>
          <p:nvPr/>
        </p:nvSpPr>
        <p:spPr>
          <a:xfrm>
            <a:off x="604434" y="1389529"/>
            <a:ext cx="10963452" cy="1048172"/>
          </a:xfrm>
          <a:prstGeom prst="rect">
            <a:avLst/>
          </a:prstGeom>
          <a:noFill/>
        </p:spPr>
        <p:txBody>
          <a:bodyPr wrap="square" rtlCol="0">
            <a:spAutoFit/>
          </a:bodyPr>
          <a:lstStyle/>
          <a:p>
            <a:pPr marL="0" lvl="1">
              <a:lnSpc>
                <a:spcPct val="150000"/>
              </a:lnSpc>
            </a:pP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拥有拖拽接口的功能，能简单迅速的构建一个</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前端代码，并兼容任何的编程语言，允许用户下载</a:t>
            </a:r>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31211" y="2563825"/>
            <a:ext cx="7509898" cy="3639881"/>
          </a:xfrm>
          <a:prstGeom prst="rect">
            <a:avLst/>
          </a:prstGeom>
        </p:spPr>
      </p:pic>
      <p:sp>
        <p:nvSpPr>
          <p:cNvPr id="14" name="TextBox 13"/>
          <p:cNvSpPr txBox="1"/>
          <p:nvPr/>
        </p:nvSpPr>
        <p:spPr>
          <a:xfrm>
            <a:off x="604434" y="6237208"/>
            <a:ext cx="4785028" cy="507831"/>
          </a:xfrm>
          <a:prstGeom prst="rect">
            <a:avLst/>
          </a:prstGeom>
          <a:noFill/>
        </p:spPr>
        <p:txBody>
          <a:bodyPr wrap="none" rtlCol="0">
            <a:spAutoFit/>
          </a:bodyPr>
          <a:lstStyle/>
          <a:p>
            <a:pPr>
              <a:lnSpc>
                <a:spcPct val="150000"/>
              </a:lnSpc>
            </a:pPr>
            <a:r>
              <a:rPr lang="zh-CN" altLang="en-US" i="1" dirty="0" smtClean="0">
                <a:solidFill>
                  <a:srgbClr val="FF0000"/>
                </a:solidFill>
              </a:rPr>
              <a:t>访问地址：</a:t>
            </a:r>
            <a:r>
              <a:rPr lang="en-US" altLang="zh-CN" i="1" u="sng" dirty="0" smtClean="0">
                <a:solidFill>
                  <a:srgbClr val="FF0000"/>
                </a:solidFill>
              </a:rPr>
              <a:t>http://www.bootcss.com/p/layoutit</a:t>
            </a:r>
            <a:endParaRPr lang="zh-CN" altLang="en-US" i="1" u="sng" dirty="0">
              <a:solidFill>
                <a:srgbClr val="FF0000"/>
              </a:solidFill>
            </a:endParaRPr>
          </a:p>
        </p:txBody>
      </p:sp>
    </p:spTree>
    <p:extLst>
      <p:ext uri="{BB962C8B-B14F-4D97-AF65-F5344CB8AC3E}">
        <p14:creationId xmlns="" xmlns:p14="http://schemas.microsoft.com/office/powerpoint/2010/main" val="7296848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FormBuilder</a:t>
            </a:r>
            <a:endParaRPr lang="zh-CN" altLang="en-US" sz="4000" b="1" dirty="0">
              <a:latin typeface="微软雅黑" panose="020B0503020204020204" pitchFamily="34" charset="-122"/>
              <a:ea typeface="微软雅黑" panose="020B0503020204020204" pitchFamily="34" charset="-122"/>
            </a:endParaRPr>
          </a:p>
        </p:txBody>
      </p:sp>
      <p:sp>
        <p:nvSpPr>
          <p:cNvPr id="12" name="文本框 3"/>
          <p:cNvSpPr txBox="1"/>
          <p:nvPr/>
        </p:nvSpPr>
        <p:spPr>
          <a:xfrm>
            <a:off x="604434" y="1389529"/>
            <a:ext cx="10963452" cy="1107996"/>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相比较于</a:t>
            </a: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FormBuilder</a:t>
            </a:r>
            <a:r>
              <a:rPr lang="zh-CN" altLang="en-US" sz="2200" dirty="0" smtClean="0">
                <a:latin typeface="微软雅黑" panose="020B0503020204020204" pitchFamily="34" charset="-122"/>
                <a:ea typeface="微软雅黑" panose="020B0503020204020204" pitchFamily="34" charset="-122"/>
              </a:rPr>
              <a:t>更加专注于在线表单的生成。与</a:t>
            </a: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类似，</a:t>
            </a:r>
            <a:r>
              <a:rPr lang="en-US" altLang="zh-CN" sz="2200" dirty="0" err="1" smtClean="0">
                <a:latin typeface="微软雅黑" panose="020B0503020204020204" pitchFamily="34" charset="-122"/>
                <a:ea typeface="微软雅黑" panose="020B0503020204020204" pitchFamily="34" charset="-122"/>
              </a:rPr>
              <a:t>FormBuilder</a:t>
            </a:r>
            <a:r>
              <a:rPr lang="zh-CN" altLang="en-US" sz="2200" dirty="0" smtClean="0">
                <a:latin typeface="微软雅黑" panose="020B0503020204020204" pitchFamily="34" charset="-122"/>
                <a:ea typeface="微软雅黑" panose="020B0503020204020204" pitchFamily="34" charset="-122"/>
              </a:rPr>
              <a:t>通过拖拽的方式迅速生成一个基于</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的完整表单。</a:t>
            </a:r>
            <a:endParaRPr lang="en-US" altLang="zh-CN" sz="2200" dirty="0" smtClean="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89951" y="2569776"/>
            <a:ext cx="7992418" cy="3563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4434" y="6237208"/>
            <a:ext cx="6317755" cy="453842"/>
          </a:xfrm>
          <a:prstGeom prst="rect">
            <a:avLst/>
          </a:prstGeom>
          <a:noFill/>
        </p:spPr>
        <p:txBody>
          <a:bodyPr wrap="none" rtlCol="0">
            <a:spAutoFit/>
          </a:bodyPr>
          <a:lstStyle/>
          <a:p>
            <a:pPr>
              <a:lnSpc>
                <a:spcPct val="150000"/>
              </a:lnSpc>
            </a:pPr>
            <a:r>
              <a:rPr lang="zh-CN" altLang="en-US" i="1" dirty="0" smtClean="0">
                <a:solidFill>
                  <a:srgbClr val="FF0000"/>
                </a:solidFill>
              </a:rPr>
              <a:t>访问地址：</a:t>
            </a:r>
            <a:r>
              <a:rPr lang="en-US" altLang="zh-CN" i="1" u="sng" dirty="0" smtClean="0">
                <a:solidFill>
                  <a:srgbClr val="FF0000"/>
                </a:solidFill>
              </a:rPr>
              <a:t>http://www.bootcss.com/p/bootstrap-form-builder</a:t>
            </a:r>
            <a:endParaRPr lang="zh-CN" altLang="en-US" i="1" u="sng" dirty="0">
              <a:solidFill>
                <a:srgbClr val="FF0000"/>
              </a:solidFill>
            </a:endParaRPr>
          </a:p>
        </p:txBody>
      </p:sp>
    </p:spTree>
    <p:extLst>
      <p:ext uri="{BB962C8B-B14F-4D97-AF65-F5344CB8AC3E}">
        <p14:creationId xmlns="" xmlns:p14="http://schemas.microsoft.com/office/powerpoint/2010/main" val="36569174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1000"/>
                                        <p:tgtEl>
                                          <p:spTgt spid="2051"/>
                                        </p:tgtEl>
                                      </p:cBhvr>
                                    </p:animEffect>
                                    <p:anim calcmode="lin" valueType="num">
                                      <p:cBhvr>
                                        <p:cTn id="8" dur="1000" fill="hold"/>
                                        <p:tgtEl>
                                          <p:spTgt spid="2051"/>
                                        </p:tgtEl>
                                        <p:attrNameLst>
                                          <p:attrName>ppt_x</p:attrName>
                                        </p:attrNameLst>
                                      </p:cBhvr>
                                      <p:tavLst>
                                        <p:tav tm="0">
                                          <p:val>
                                            <p:strVal val="#ppt_x"/>
                                          </p:val>
                                        </p:tav>
                                        <p:tav tm="100000">
                                          <p:val>
                                            <p:strVal val="#ppt_x"/>
                                          </p:val>
                                        </p:tav>
                                      </p:tavLst>
                                    </p:anim>
                                    <p:anim calcmode="lin" valueType="num">
                                      <p:cBhvr>
                                        <p:cTn id="9"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Chart.js</a:t>
            </a:r>
            <a:endParaRPr lang="zh-CN" altLang="en-US" sz="4000" b="1" dirty="0">
              <a:latin typeface="微软雅黑" panose="020B0503020204020204" pitchFamily="34" charset="-122"/>
              <a:ea typeface="微软雅黑" panose="020B0503020204020204" pitchFamily="34" charset="-122"/>
            </a:endParaRPr>
          </a:p>
        </p:txBody>
      </p:sp>
      <p:sp>
        <p:nvSpPr>
          <p:cNvPr id="12" name="文本框 3"/>
          <p:cNvSpPr txBox="1"/>
          <p:nvPr/>
        </p:nvSpPr>
        <p:spPr>
          <a:xfrm>
            <a:off x="604434" y="1389529"/>
            <a:ext cx="10963452" cy="540341"/>
          </a:xfrm>
          <a:prstGeom prst="rect">
            <a:avLst/>
          </a:prstGeom>
          <a:noFill/>
        </p:spPr>
        <p:txBody>
          <a:bodyPr wrap="square" rtlCol="0">
            <a:spAutoFit/>
          </a:bodyPr>
          <a:lstStyle/>
          <a:p>
            <a:pPr marL="0" lvl="1">
              <a:lnSpc>
                <a:spcPct val="150000"/>
              </a:lnSpc>
            </a:pPr>
            <a:r>
              <a:rPr lang="en-US" altLang="zh-CN" sz="2200" dirty="0" smtClean="0">
                <a:latin typeface="微软雅黑" panose="020B0503020204020204" pitchFamily="34" charset="-122"/>
                <a:ea typeface="微软雅黑" panose="020B0503020204020204" pitchFamily="34" charset="-122"/>
              </a:rPr>
              <a:t>Chart.js</a:t>
            </a:r>
            <a:r>
              <a:rPr lang="zh-CN" altLang="en-US" sz="2200" dirty="0" smtClean="0">
                <a:latin typeface="微软雅黑" panose="020B0503020204020204" pitchFamily="34" charset="-122"/>
                <a:ea typeface="微软雅黑" panose="020B0503020204020204" pitchFamily="34" charset="-122"/>
              </a:rPr>
              <a:t>是一个简单、面向对象、为设计者和开发者准备的图表绘制工具库。</a:t>
            </a:r>
            <a:endParaRPr lang="en-US" altLang="zh-CN" sz="22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604434" y="6237208"/>
            <a:ext cx="4738348" cy="507831"/>
          </a:xfrm>
          <a:prstGeom prst="rect">
            <a:avLst/>
          </a:prstGeom>
          <a:noFill/>
        </p:spPr>
        <p:txBody>
          <a:bodyPr wrap="none" rtlCol="0">
            <a:spAutoFit/>
          </a:bodyPr>
          <a:lstStyle/>
          <a:p>
            <a:pPr>
              <a:lnSpc>
                <a:spcPct val="150000"/>
              </a:lnSpc>
            </a:pPr>
            <a:r>
              <a:rPr lang="zh-CN" altLang="en-US" i="1" dirty="0" smtClean="0">
                <a:solidFill>
                  <a:srgbClr val="FF0000"/>
                </a:solidFill>
              </a:rPr>
              <a:t>访问地址：</a:t>
            </a:r>
            <a:r>
              <a:rPr lang="en-US" altLang="zh-CN" i="1" u="sng" dirty="0" smtClean="0">
                <a:solidFill>
                  <a:srgbClr val="FF0000"/>
                </a:solidFill>
              </a:rPr>
              <a:t>http://www.bootcss.com/p/chart.js</a:t>
            </a:r>
            <a:endParaRPr lang="zh-CN" altLang="en-US" i="1" u="sng"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6476" y="2385943"/>
            <a:ext cx="9119367" cy="3710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672097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Flat UI</a:t>
            </a:r>
            <a:endParaRPr lang="zh-CN" altLang="en-US" sz="4000" b="1" dirty="0">
              <a:latin typeface="微软雅黑" panose="020B0503020204020204" pitchFamily="34" charset="-122"/>
              <a:ea typeface="微软雅黑" panose="020B0503020204020204" pitchFamily="34" charset="-122"/>
            </a:endParaRPr>
          </a:p>
        </p:txBody>
      </p:sp>
      <p:sp>
        <p:nvSpPr>
          <p:cNvPr id="12" name="文本框 3"/>
          <p:cNvSpPr txBox="1"/>
          <p:nvPr/>
        </p:nvSpPr>
        <p:spPr>
          <a:xfrm>
            <a:off x="604434" y="1389529"/>
            <a:ext cx="10963452" cy="1107996"/>
          </a:xfrm>
          <a:prstGeom prst="rect">
            <a:avLst/>
          </a:prstGeom>
          <a:noFill/>
        </p:spPr>
        <p:txBody>
          <a:bodyPr wrap="square" rtlCol="0">
            <a:spAutoFit/>
          </a:bodyPr>
          <a:lstStyle/>
          <a:p>
            <a:pPr marL="0" lvl="1">
              <a:lnSpc>
                <a:spcPct val="150000"/>
              </a:lnSpc>
            </a:pPr>
            <a:r>
              <a:rPr lang="en-US" altLang="zh-CN" sz="2200" dirty="0" smtClean="0">
                <a:latin typeface="微软雅黑" panose="020B0503020204020204" pitchFamily="34" charset="-122"/>
                <a:ea typeface="微软雅黑" panose="020B0503020204020204" pitchFamily="34" charset="-122"/>
              </a:rPr>
              <a:t>Flat UI</a:t>
            </a:r>
            <a:r>
              <a:rPr lang="zh-CN" altLang="en-US" sz="2200" dirty="0" smtClean="0">
                <a:latin typeface="微软雅黑" panose="020B0503020204020204" pitchFamily="34" charset="-122"/>
                <a:ea typeface="微软雅黑" panose="020B0503020204020204" pitchFamily="34" charset="-122"/>
              </a:rPr>
              <a:t>是基于</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做的</a:t>
            </a:r>
            <a:r>
              <a:rPr lang="en-US" altLang="zh-CN" sz="2200" dirty="0" smtClean="0">
                <a:latin typeface="微软雅黑" panose="020B0503020204020204" pitchFamily="34" charset="-122"/>
                <a:ea typeface="微软雅黑" panose="020B0503020204020204" pitchFamily="34" charset="-122"/>
              </a:rPr>
              <a:t>Metro</a:t>
            </a:r>
            <a:r>
              <a:rPr lang="zh-CN" altLang="en-US" sz="2200" dirty="0" smtClean="0">
                <a:latin typeface="微软雅黑" panose="020B0503020204020204" pitchFamily="34" charset="-122"/>
                <a:ea typeface="微软雅黑" panose="020B0503020204020204" pitchFamily="34" charset="-122"/>
              </a:rPr>
              <a:t>化改造，包含了很多</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提供的组件，但是外观更加漂亮，强烈推荐。</a:t>
            </a:r>
            <a:endParaRPr lang="en-US" altLang="zh-CN" sz="22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604434" y="6237208"/>
            <a:ext cx="4633000" cy="507831"/>
          </a:xfrm>
          <a:prstGeom prst="rect">
            <a:avLst/>
          </a:prstGeom>
          <a:noFill/>
        </p:spPr>
        <p:txBody>
          <a:bodyPr wrap="none" rtlCol="0">
            <a:spAutoFit/>
          </a:bodyPr>
          <a:lstStyle/>
          <a:p>
            <a:pPr>
              <a:lnSpc>
                <a:spcPct val="150000"/>
              </a:lnSpc>
            </a:pPr>
            <a:r>
              <a:rPr lang="zh-CN" altLang="en-US" i="1" dirty="0" smtClean="0">
                <a:solidFill>
                  <a:srgbClr val="FF0000"/>
                </a:solidFill>
              </a:rPr>
              <a:t>访问地址：</a:t>
            </a:r>
            <a:r>
              <a:rPr lang="en-US" altLang="zh-CN" i="1" u="sng" dirty="0" smtClean="0">
                <a:solidFill>
                  <a:srgbClr val="FF0000"/>
                </a:solidFill>
              </a:rPr>
              <a:t>http://www.bootcss.com/p/flat-ui</a:t>
            </a:r>
            <a:endParaRPr lang="zh-CN" altLang="en-US" i="1" u="sng"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94417" y="2497525"/>
            <a:ext cx="5183486" cy="370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967783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3. </a:t>
            </a:r>
            <a:r>
              <a:rPr lang="zh-CN" altLang="en-US" sz="4000" b="1" dirty="0" smtClean="0">
                <a:latin typeface="微软雅黑" panose="020B0503020204020204" pitchFamily="34" charset="-122"/>
                <a:ea typeface="微软雅黑" panose="020B0503020204020204" pitchFamily="34" charset="-122"/>
              </a:rPr>
              <a:t>可视化布局（</a:t>
            </a:r>
            <a:r>
              <a:rPr lang="en-US" altLang="zh-CN" sz="4000" b="1" dirty="0" err="1" smtClean="0">
                <a:latin typeface="微软雅黑" panose="020B0503020204020204" pitchFamily="34" charset="-122"/>
                <a:ea typeface="微软雅黑" panose="020B0503020204020204" pitchFamily="34" charset="-122"/>
              </a:rPr>
              <a:t>Layoutit</a:t>
            </a:r>
            <a:r>
              <a:rPr lang="zh-CN" altLang="en-US" sz="4000" b="1" dirty="0" smtClean="0">
                <a:latin typeface="微软雅黑" panose="020B0503020204020204" pitchFamily="34" charset="-122"/>
                <a:ea typeface="微软雅黑" panose="020B0503020204020204" pitchFamily="34" charset="-122"/>
              </a:rPr>
              <a:t>）</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196883"/>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所谓</a:t>
            </a:r>
            <a:r>
              <a:rPr lang="zh-CN" altLang="en-US" sz="2200" dirty="0">
                <a:latin typeface="微软雅黑" panose="020B0503020204020204" pitchFamily="34" charset="-122"/>
                <a:ea typeface="微软雅黑" panose="020B0503020204020204" pitchFamily="34" charset="-122"/>
              </a:rPr>
              <a:t>可视化布局就是可以通过拖拽的方式进行页面的布局，这样的好处在于可以即时的看到最终页面的效果，不需要编写任何的代码</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a:t>
            </a:r>
            <a:r>
              <a:rPr lang="zh-CN" altLang="en-US" sz="2200" dirty="0">
                <a:latin typeface="微软雅黑" panose="020B0503020204020204" pitchFamily="34" charset="-122"/>
                <a:ea typeface="微软雅黑" panose="020B0503020204020204" pitchFamily="34" charset="-122"/>
              </a:rPr>
              <a:t>我们将用可视化布局工具</a:t>
            </a:r>
            <a:r>
              <a:rPr lang="en-US" altLang="zh-CN" sz="2200" dirty="0" err="1">
                <a:latin typeface="微软雅黑" panose="020B0503020204020204" pitchFamily="34" charset="-122"/>
                <a:ea typeface="微软雅黑" panose="020B0503020204020204" pitchFamily="34" charset="-122"/>
              </a:rPr>
              <a:t>Layoutit</a:t>
            </a:r>
            <a:r>
              <a:rPr lang="zh-CN" altLang="en-US" sz="2200" dirty="0">
                <a:latin typeface="微软雅黑" panose="020B0503020204020204" pitchFamily="34" charset="-122"/>
                <a:ea typeface="微软雅黑" panose="020B0503020204020204" pitchFamily="34" charset="-122"/>
              </a:rPr>
              <a:t>通过拖拽的方式生成页面</a:t>
            </a:r>
            <a:r>
              <a:rPr lang="zh-CN" altLang="en-US" sz="2200" dirty="0" smtClean="0">
                <a:latin typeface="微软雅黑" panose="020B0503020204020204" pitchFamily="34" charset="-122"/>
                <a:ea typeface="微软雅黑" panose="020B0503020204020204" pitchFamily="34" charset="-122"/>
              </a:rPr>
              <a:t>，下面</a:t>
            </a:r>
            <a:r>
              <a:rPr lang="zh-CN" altLang="en-US" sz="2200" dirty="0">
                <a:latin typeface="微软雅黑" panose="020B0503020204020204" pitchFamily="34" charset="-122"/>
                <a:ea typeface="微软雅黑" panose="020B0503020204020204" pitchFamily="34" charset="-122"/>
              </a:rPr>
              <a:t>是一个</a:t>
            </a:r>
            <a:r>
              <a:rPr lang="en-US" altLang="zh-CN" sz="2200" dirty="0" err="1">
                <a:latin typeface="微软雅黑" panose="020B0503020204020204" pitchFamily="34" charset="-122"/>
                <a:ea typeface="微软雅黑" panose="020B0503020204020204" pitchFamily="34" charset="-122"/>
              </a:rPr>
              <a:t>Layoutit</a:t>
            </a:r>
            <a:r>
              <a:rPr lang="zh-CN" altLang="en-US" sz="2200" dirty="0">
                <a:latin typeface="微软雅黑" panose="020B0503020204020204" pitchFamily="34" charset="-122"/>
                <a:ea typeface="微软雅黑" panose="020B0503020204020204" pitchFamily="34" charset="-122"/>
              </a:rPr>
              <a:t>的操作界面：</a:t>
            </a:r>
            <a:endParaRPr lang="en-US" altLang="zh-CN" sz="22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69617" y="3586413"/>
            <a:ext cx="5818999" cy="2820340"/>
          </a:xfrm>
          <a:prstGeom prst="rect">
            <a:avLst/>
          </a:prstGeom>
        </p:spPr>
      </p:pic>
    </p:spTree>
    <p:extLst>
      <p:ext uri="{BB962C8B-B14F-4D97-AF65-F5344CB8AC3E}">
        <p14:creationId xmlns="" xmlns:p14="http://schemas.microsoft.com/office/powerpoint/2010/main" val="2186006748"/>
      </p:ext>
    </p:extLst>
  </p:cSld>
  <p:clrMapOvr>
    <a:masterClrMapping/>
  </p:clrMapOvr>
  <p:transition spd="slow">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响应式导航</a:t>
            </a:r>
            <a:endParaRPr lang="zh-CN" altLang="en-US" sz="4000" b="1" dirty="0">
              <a:latin typeface="微软雅黑" panose="020B0503020204020204" pitchFamily="34" charset="-122"/>
              <a:ea typeface="微软雅黑" panose="020B0503020204020204" pitchFamily="34" charset="-122"/>
            </a:endParaRPr>
          </a:p>
        </p:txBody>
      </p:sp>
      <p:sp>
        <p:nvSpPr>
          <p:cNvPr id="12" name="文本框 3"/>
          <p:cNvSpPr txBox="1"/>
          <p:nvPr/>
        </p:nvSpPr>
        <p:spPr>
          <a:xfrm>
            <a:off x="604434" y="1389529"/>
            <a:ext cx="10963452" cy="1107996"/>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响应式导航是一个很小的</a:t>
            </a:r>
            <a:r>
              <a:rPr lang="en-US" altLang="zh-CN" sz="2200" dirty="0" smtClean="0">
                <a:latin typeface="微软雅黑" panose="020B0503020204020204" pitchFamily="34" charset="-122"/>
                <a:ea typeface="微软雅黑" panose="020B0503020204020204" pitchFamily="34" charset="-122"/>
              </a:rPr>
              <a:t>JS</a:t>
            </a:r>
            <a:r>
              <a:rPr lang="zh-CN" altLang="en-US" sz="2200" dirty="0" smtClean="0">
                <a:latin typeface="微软雅黑" panose="020B0503020204020204" pitchFamily="34" charset="-122"/>
                <a:ea typeface="微软雅黑" panose="020B0503020204020204" pitchFamily="34" charset="-122"/>
              </a:rPr>
              <a:t>插件，压缩之后仅有</a:t>
            </a:r>
            <a:r>
              <a:rPr lang="en-US" altLang="zh-CN" sz="2200" dirty="0" smtClean="0">
                <a:latin typeface="微软雅黑" panose="020B0503020204020204" pitchFamily="34" charset="-122"/>
                <a:ea typeface="微软雅黑" panose="020B0503020204020204" pitchFamily="34" charset="-122"/>
              </a:rPr>
              <a:t>1.7kb</a:t>
            </a:r>
            <a:r>
              <a:rPr lang="zh-CN" altLang="en-US" sz="2200" dirty="0" smtClean="0">
                <a:latin typeface="微软雅黑" panose="020B0503020204020204" pitchFamily="34" charset="-122"/>
                <a:ea typeface="微软雅黑" panose="020B0503020204020204" pitchFamily="34" charset="-122"/>
              </a:rPr>
              <a:t>，能够帮组创建针对小屏幕的可切换式导航。</a:t>
            </a:r>
            <a:endParaRPr lang="en-US" altLang="zh-CN" sz="22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604434" y="6237208"/>
            <a:ext cx="5608843" cy="507831"/>
          </a:xfrm>
          <a:prstGeom prst="rect">
            <a:avLst/>
          </a:prstGeom>
          <a:noFill/>
        </p:spPr>
        <p:txBody>
          <a:bodyPr wrap="none" rtlCol="0">
            <a:spAutoFit/>
          </a:bodyPr>
          <a:lstStyle/>
          <a:p>
            <a:pPr>
              <a:lnSpc>
                <a:spcPct val="150000"/>
              </a:lnSpc>
            </a:pPr>
            <a:r>
              <a:rPr lang="zh-CN" altLang="en-US" i="1" dirty="0" smtClean="0">
                <a:solidFill>
                  <a:srgbClr val="FF0000"/>
                </a:solidFill>
              </a:rPr>
              <a:t>访问地址：</a:t>
            </a:r>
            <a:r>
              <a:rPr lang="en-US" altLang="zh-CN" i="1" u="sng" dirty="0" smtClean="0">
                <a:solidFill>
                  <a:srgbClr val="FF0000"/>
                </a:solidFill>
              </a:rPr>
              <a:t>http://www.bootcss.com/p/reponsive-nav.js</a:t>
            </a:r>
            <a:endParaRPr lang="zh-CN" altLang="en-US" i="1" u="sng" dirty="0">
              <a:solidFill>
                <a:srgbClr val="FF0000"/>
              </a:solidFill>
            </a:endParaRPr>
          </a:p>
        </p:txBody>
      </p:sp>
      <p:pic>
        <p:nvPicPr>
          <p:cNvPr id="3074" name="Picture 2" descr="C:\Users\zechuan.NCS\Desktop\desktop\前端开发工程师\Bootstrap\photo\054Z112G_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31004" y="2497525"/>
            <a:ext cx="6310312" cy="35473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26613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可视化编辑器</a:t>
            </a:r>
            <a:endParaRPr lang="zh-CN" altLang="en-US" sz="4000" b="1" dirty="0">
              <a:latin typeface="微软雅黑" panose="020B0503020204020204" pitchFamily="34" charset="-122"/>
              <a:ea typeface="微软雅黑" panose="020B0503020204020204" pitchFamily="34" charset="-122"/>
            </a:endParaRPr>
          </a:p>
        </p:txBody>
      </p:sp>
      <p:sp>
        <p:nvSpPr>
          <p:cNvPr id="12" name="文本框 3"/>
          <p:cNvSpPr txBox="1"/>
          <p:nvPr/>
        </p:nvSpPr>
        <p:spPr>
          <a:xfrm>
            <a:off x="604434" y="1389529"/>
            <a:ext cx="10963452" cy="1107996"/>
          </a:xfrm>
          <a:prstGeom prst="rect">
            <a:avLst/>
          </a:prstGeom>
          <a:noFill/>
        </p:spPr>
        <p:txBody>
          <a:bodyPr wrap="square" rtlCol="0">
            <a:spAutoFit/>
          </a:bodyPr>
          <a:lstStyle/>
          <a:p>
            <a:pPr marL="0" lvl="1">
              <a:lnSpc>
                <a:spcPct val="150000"/>
              </a:lnSpc>
            </a:pPr>
            <a:r>
              <a:rPr lang="en-US" altLang="zh-CN" sz="2200" dirty="0" smtClean="0">
                <a:latin typeface="微软雅黑" panose="020B0503020204020204" pitchFamily="34" charset="-122"/>
                <a:ea typeface="微软雅黑" panose="020B0503020204020204" pitchFamily="34" charset="-122"/>
              </a:rPr>
              <a:t>Bootstrap-</a:t>
            </a:r>
            <a:r>
              <a:rPr lang="en-US" altLang="zh-CN" sz="2200" dirty="0" err="1" smtClean="0">
                <a:latin typeface="微软雅黑" panose="020B0503020204020204" pitchFamily="34" charset="-122"/>
                <a:ea typeface="微软雅黑" panose="020B0503020204020204" pitchFamily="34" charset="-122"/>
              </a:rPr>
              <a:t>wysiwyg</a:t>
            </a:r>
            <a:r>
              <a:rPr lang="zh-CN" altLang="en-US" sz="2200" dirty="0" smtClean="0">
                <a:latin typeface="微软雅黑" panose="020B0503020204020204" pitchFamily="34" charset="-122"/>
                <a:ea typeface="微软雅黑" panose="020B0503020204020204" pitchFamily="34" charset="-122"/>
              </a:rPr>
              <a:t>是一个</a:t>
            </a:r>
            <a:r>
              <a:rPr lang="en-US" altLang="zh-CN" sz="2200" dirty="0" smtClean="0">
                <a:latin typeface="微软雅黑" panose="020B0503020204020204" pitchFamily="34" charset="-122"/>
                <a:ea typeface="微软雅黑" panose="020B0503020204020204" pitchFamily="34" charset="-122"/>
              </a:rPr>
              <a:t>jQuery Bootstrap</a:t>
            </a:r>
            <a:r>
              <a:rPr lang="zh-CN" altLang="en-US" sz="2200" dirty="0" smtClean="0">
                <a:latin typeface="微软雅黑" panose="020B0503020204020204" pitchFamily="34" charset="-122"/>
                <a:ea typeface="微软雅黑" panose="020B0503020204020204" pitchFamily="34" charset="-122"/>
              </a:rPr>
              <a:t>插件（</a:t>
            </a:r>
            <a:r>
              <a:rPr lang="en-US" altLang="zh-CN" sz="2200" dirty="0" smtClean="0">
                <a:latin typeface="微软雅黑" panose="020B0503020204020204" pitchFamily="34" charset="-122"/>
                <a:ea typeface="微软雅黑" panose="020B0503020204020204" pitchFamily="34" charset="-122"/>
              </a:rPr>
              <a:t>5kb</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&lt;200</a:t>
            </a:r>
            <a:r>
              <a:rPr lang="zh-CN" altLang="en-US" sz="2200" dirty="0" smtClean="0">
                <a:latin typeface="微软雅黑" panose="020B0503020204020204" pitchFamily="34" charset="-122"/>
                <a:ea typeface="微软雅黑" panose="020B0503020204020204" pitchFamily="34" charset="-122"/>
              </a:rPr>
              <a:t>行代码）可以将任何一个</a:t>
            </a:r>
            <a:r>
              <a:rPr lang="en-US" altLang="zh-CN" sz="2200" dirty="0" smtClean="0">
                <a:latin typeface="微软雅黑" panose="020B0503020204020204" pitchFamily="34" charset="-122"/>
                <a:ea typeface="微软雅黑" panose="020B0503020204020204" pitchFamily="34" charset="-122"/>
              </a:rPr>
              <a:t>DIV</a:t>
            </a:r>
            <a:r>
              <a:rPr lang="zh-CN" altLang="en-US" sz="2200" dirty="0" smtClean="0">
                <a:latin typeface="微软雅黑" panose="020B0503020204020204" pitchFamily="34" charset="-122"/>
                <a:ea typeface="微软雅黑" panose="020B0503020204020204" pitchFamily="34" charset="-122"/>
              </a:rPr>
              <a:t>变成一个富文本编辑器。</a:t>
            </a:r>
            <a:endParaRPr lang="en-US" altLang="zh-CN" sz="22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604434" y="6237208"/>
            <a:ext cx="5896807" cy="507831"/>
          </a:xfrm>
          <a:prstGeom prst="rect">
            <a:avLst/>
          </a:prstGeom>
          <a:noFill/>
        </p:spPr>
        <p:txBody>
          <a:bodyPr wrap="none" rtlCol="0">
            <a:spAutoFit/>
          </a:bodyPr>
          <a:lstStyle/>
          <a:p>
            <a:pPr>
              <a:lnSpc>
                <a:spcPct val="150000"/>
              </a:lnSpc>
            </a:pPr>
            <a:r>
              <a:rPr lang="zh-CN" altLang="en-US" i="1" dirty="0" smtClean="0">
                <a:solidFill>
                  <a:srgbClr val="FF0000"/>
                </a:solidFill>
              </a:rPr>
              <a:t>访问地址：</a:t>
            </a:r>
            <a:r>
              <a:rPr lang="en-US" altLang="zh-CN" i="1" u="sng" dirty="0" smtClean="0">
                <a:solidFill>
                  <a:srgbClr val="FF0000"/>
                </a:solidFill>
              </a:rPr>
              <a:t>http://www.bootcss.com/p/bootstrap-wysiwyg</a:t>
            </a:r>
            <a:endParaRPr lang="zh-CN" altLang="en-US" i="1" u="sng"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14696" y="2565564"/>
            <a:ext cx="7142928" cy="35928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77812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a:t>
            </a:r>
            <a:r>
              <a:rPr lang="en-US" altLang="zh-CN" sz="4000" b="1" dirty="0" smtClean="0">
                <a:latin typeface="微软雅黑" panose="020B0503020204020204" pitchFamily="34" charset="-122"/>
                <a:ea typeface="微软雅黑" panose="020B0503020204020204" pitchFamily="34" charset="-122"/>
              </a:rPr>
              <a:t>. Bootstrap</a:t>
            </a:r>
            <a:r>
              <a:rPr lang="zh-CN" altLang="en-US" sz="4000" b="1" dirty="0" smtClean="0">
                <a:latin typeface="微软雅黑" panose="020B0503020204020204" pitchFamily="34" charset="-122"/>
                <a:ea typeface="微软雅黑" panose="020B0503020204020204" pitchFamily="34" charset="-122"/>
              </a:rPr>
              <a:t>丰富模版演示</a:t>
            </a:r>
            <a:endParaRPr lang="zh-CN" altLang="en-US" sz="4000" b="1"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3074" y="1632019"/>
            <a:ext cx="3558859" cy="2224287"/>
          </a:xfrm>
          <a:prstGeom prst="rect">
            <a:avLst/>
          </a:prstGeom>
        </p:spPr>
      </p:pic>
      <p:pic>
        <p:nvPicPr>
          <p:cNvPr id="11" name="图片 10"/>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07726" y="1632019"/>
            <a:ext cx="3558858" cy="2224287"/>
          </a:xfrm>
          <a:prstGeom prst="rect">
            <a:avLst/>
          </a:prstGeom>
        </p:spPr>
      </p:pic>
      <p:pic>
        <p:nvPicPr>
          <p:cNvPr id="12" name="图片 1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292377" y="1632019"/>
            <a:ext cx="3558859" cy="2224287"/>
          </a:xfrm>
          <a:prstGeom prst="rect">
            <a:avLst/>
          </a:prstGeom>
        </p:spPr>
      </p:pic>
      <p:pic>
        <p:nvPicPr>
          <p:cNvPr id="13" name="图片 1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323074" y="4165157"/>
            <a:ext cx="3602350" cy="2251469"/>
          </a:xfrm>
          <a:prstGeom prst="rect">
            <a:avLst/>
          </a:prstGeom>
        </p:spPr>
      </p:pic>
      <p:pic>
        <p:nvPicPr>
          <p:cNvPr id="14" name="图片 13"/>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4264234" y="4165157"/>
            <a:ext cx="3602350" cy="2251469"/>
          </a:xfrm>
          <a:prstGeom prst="rect">
            <a:avLst/>
          </a:prstGeom>
        </p:spPr>
      </p:pic>
      <p:pic>
        <p:nvPicPr>
          <p:cNvPr id="15" name="图片 14"/>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8292377" y="4266773"/>
            <a:ext cx="3439765" cy="2149853"/>
          </a:xfrm>
          <a:prstGeom prst="rect">
            <a:avLst/>
          </a:prstGeom>
        </p:spPr>
      </p:pic>
    </p:spTree>
    <p:extLst>
      <p:ext uri="{BB962C8B-B14F-4D97-AF65-F5344CB8AC3E}">
        <p14:creationId xmlns="" xmlns:p14="http://schemas.microsoft.com/office/powerpoint/2010/main" val="541909621"/>
      </p:ext>
    </p:extLst>
  </p:cSld>
  <p:clrMapOvr>
    <a:masterClrMapping/>
  </p:clrMapOvr>
  <p:transition spd="slow">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3. Bootstrap</a:t>
            </a:r>
            <a:r>
              <a:rPr lang="zh-CN" altLang="en-US" sz="4000" b="1" dirty="0">
                <a:latin typeface="微软雅黑" panose="020B0503020204020204" pitchFamily="34" charset="-122"/>
                <a:ea typeface="微软雅黑" panose="020B0503020204020204" pitchFamily="34" charset="-122"/>
              </a:rPr>
              <a:t>参考文献</a:t>
            </a:r>
          </a:p>
        </p:txBody>
      </p:sp>
      <p:sp>
        <p:nvSpPr>
          <p:cNvPr id="10" name="TextBox 2"/>
          <p:cNvSpPr txBox="1"/>
          <p:nvPr/>
        </p:nvSpPr>
        <p:spPr>
          <a:xfrm>
            <a:off x="617061" y="1367808"/>
            <a:ext cx="11040460" cy="4970591"/>
          </a:xfrm>
          <a:prstGeom prst="rect">
            <a:avLst/>
          </a:prstGeom>
          <a:noFill/>
        </p:spPr>
        <p:txBody>
          <a:bodyPr wrap="square" rtlCol="0">
            <a:spAutoFit/>
          </a:bodyPr>
          <a:lstStyle/>
          <a:p>
            <a:pPr>
              <a:lnSpc>
                <a:spcPct val="150000"/>
              </a:lnSpc>
            </a:pPr>
            <a:r>
              <a:rPr lang="en-US" altLang="zh-CN" sz="2200" b="1" u="sng" dirty="0" smtClean="0">
                <a:latin typeface="微软雅黑" panose="020B0503020204020204" pitchFamily="34" charset="-122"/>
                <a:ea typeface="微软雅黑" panose="020B0503020204020204" pitchFamily="34" charset="-122"/>
              </a:rPr>
              <a:t>Bootstrap</a:t>
            </a:r>
            <a:r>
              <a:rPr lang="zh-CN" altLang="en-US" sz="2200" b="1" u="sng" dirty="0" smtClean="0">
                <a:latin typeface="微软雅黑" panose="020B0503020204020204" pitchFamily="34" charset="-122"/>
                <a:ea typeface="微软雅黑" panose="020B0503020204020204" pitchFamily="34" charset="-122"/>
              </a:rPr>
              <a:t>书籍资料：</a:t>
            </a:r>
            <a:endParaRPr lang="en-US" altLang="zh-CN" sz="2200" u="sng"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官网： </a:t>
            </a:r>
            <a:r>
              <a:rPr lang="en-US" altLang="zh-CN" sz="2200" dirty="0" smtClean="0">
                <a:latin typeface="微软雅黑" panose="020B0503020204020204" pitchFamily="34" charset="-122"/>
                <a:ea typeface="微软雅黑" panose="020B0503020204020204" pitchFamily="34" charset="-122"/>
                <a:hlinkClick r:id="rId2"/>
              </a:rPr>
              <a:t>http://getbootstrap.com/</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中文网： </a:t>
            </a:r>
            <a:r>
              <a:rPr lang="en-US" altLang="zh-CN" sz="2200" dirty="0" smtClean="0">
                <a:latin typeface="微软雅黑" panose="020B0503020204020204" pitchFamily="34" charset="-122"/>
                <a:ea typeface="微软雅黑" panose="020B0503020204020204" pitchFamily="34" charset="-122"/>
                <a:hlinkClick r:id="rId3"/>
              </a:rPr>
              <a:t>http://www.bootcss.com/</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主题： </a:t>
            </a:r>
            <a:r>
              <a:rPr lang="en-US" altLang="zh-CN" sz="2200" dirty="0" smtClean="0">
                <a:latin typeface="微软雅黑" panose="020B0503020204020204" pitchFamily="34" charset="-122"/>
                <a:ea typeface="微软雅黑" panose="020B0503020204020204" pitchFamily="34" charset="-122"/>
                <a:hlinkClick r:id="rId4"/>
              </a:rPr>
              <a:t>https://wrapbootstrap.com/themes</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视频教程： </a:t>
            </a:r>
            <a:r>
              <a:rPr lang="en-US" altLang="zh-CN" sz="2200" dirty="0" smtClean="0">
                <a:latin typeface="微软雅黑" panose="020B0503020204020204" pitchFamily="34" charset="-122"/>
                <a:ea typeface="微软雅黑" panose="020B0503020204020204" pitchFamily="34" charset="-122"/>
                <a:hlinkClick r:id="rId5"/>
              </a:rPr>
              <a:t>http://www.icoolxue.com/album/show/78</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smtClean="0">
                <a:latin typeface="微软雅黑" panose="020B0503020204020204" pitchFamily="34" charset="-122"/>
                <a:ea typeface="微软雅黑" panose="020B0503020204020204" pitchFamily="34" charset="-122"/>
              </a:rPr>
              <a:t>The Best Bootstrap Resources</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hlinkClick r:id="rId6"/>
              </a:rPr>
              <a:t>http</a:t>
            </a:r>
            <a:r>
              <a:rPr lang="en-US" altLang="zh-CN" sz="2200" dirty="0">
                <a:latin typeface="微软雅黑" panose="020B0503020204020204" pitchFamily="34" charset="-122"/>
                <a:ea typeface="微软雅黑" panose="020B0503020204020204" pitchFamily="34" charset="-122"/>
                <a:hlinkClick r:id="rId6"/>
              </a:rPr>
              <a:t>://</a:t>
            </a:r>
            <a:r>
              <a:rPr lang="en-US" altLang="zh-CN" sz="2200" dirty="0" smtClean="0">
                <a:latin typeface="微软雅黑" panose="020B0503020204020204" pitchFamily="34" charset="-122"/>
                <a:ea typeface="微软雅黑" panose="020B0503020204020204" pitchFamily="34" charset="-122"/>
                <a:hlinkClick r:id="rId6"/>
              </a:rPr>
              <a:t>www.w3cplus.com/source/the-best-bootStrap-resources.html</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8</a:t>
            </a:r>
            <a:r>
              <a:rPr lang="zh-CN" altLang="en-US" sz="2200" dirty="0" smtClean="0">
                <a:latin typeface="微软雅黑" panose="020B0503020204020204" pitchFamily="34" charset="-122"/>
                <a:ea typeface="微软雅黑" panose="020B0503020204020204" pitchFamily="34" charset="-122"/>
              </a:rPr>
              <a:t>个代码生成器、</a:t>
            </a:r>
            <a:r>
              <a:rPr lang="en-US" altLang="zh-CN" sz="2200" dirty="0" smtClean="0">
                <a:latin typeface="微软雅黑" panose="020B0503020204020204" pitchFamily="34" charset="-122"/>
                <a:ea typeface="微软雅黑" panose="020B0503020204020204" pitchFamily="34" charset="-122"/>
              </a:rPr>
              <a:t>9</a:t>
            </a:r>
            <a:r>
              <a:rPr lang="zh-CN" altLang="en-US" sz="2200" dirty="0" smtClean="0">
                <a:latin typeface="微软雅黑" panose="020B0503020204020204" pitchFamily="34" charset="-122"/>
                <a:ea typeface="微软雅黑" panose="020B0503020204020204" pitchFamily="34" charset="-122"/>
              </a:rPr>
              <a:t>个工具、</a:t>
            </a: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个主题、</a:t>
            </a:r>
            <a:r>
              <a:rPr lang="en-US" altLang="zh-CN" sz="2200" dirty="0" smtClean="0">
                <a:latin typeface="微软雅黑" panose="020B0503020204020204" pitchFamily="34" charset="-122"/>
                <a:ea typeface="微软雅黑" panose="020B0503020204020204" pitchFamily="34" charset="-122"/>
              </a:rPr>
              <a:t>11</a:t>
            </a:r>
            <a:r>
              <a:rPr lang="zh-CN" altLang="en-US" sz="2200" dirty="0" smtClean="0">
                <a:latin typeface="微软雅黑" panose="020B0503020204020204" pitchFamily="34" charset="-122"/>
                <a:ea typeface="微软雅黑" panose="020B0503020204020204" pitchFamily="34" charset="-122"/>
              </a:rPr>
              <a:t>篇优秀文章）</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417247971"/>
      </p:ext>
    </p:extLst>
  </p:cSld>
  <p:clrMapOvr>
    <a:masterClrMapping/>
  </p:clrMapOvr>
  <p:transition spd="slow">
    <p:wip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endParaRPr lang="zh-CN" altLang="en-US" sz="4000" b="1" dirty="0">
              <a:latin typeface="微软雅黑" panose="020B0503020204020204" pitchFamily="34" charset="-122"/>
              <a:ea typeface="微软雅黑" panose="020B0503020204020204" pitchFamily="34" charset="-122"/>
            </a:endParaRPr>
          </a:p>
        </p:txBody>
      </p:sp>
      <p:sp>
        <p:nvSpPr>
          <p:cNvPr id="10" name="TextBox 2"/>
          <p:cNvSpPr txBox="1"/>
          <p:nvPr/>
        </p:nvSpPr>
        <p:spPr>
          <a:xfrm>
            <a:off x="617061" y="1367808"/>
            <a:ext cx="11040460" cy="540341"/>
          </a:xfrm>
          <a:prstGeom prst="rect">
            <a:avLst/>
          </a:prstGeom>
          <a:noFill/>
        </p:spPr>
        <p:txBody>
          <a:bodyPr wrap="square" rtlCol="0">
            <a:spAutoFit/>
          </a:bodyPr>
          <a:lstStyle/>
          <a:p>
            <a:pPr>
              <a:lnSpc>
                <a:spcPct val="150000"/>
              </a:lnSpc>
            </a:pPr>
            <a:r>
              <a:rPr lang="en-US" altLang="zh-CN" sz="2200" b="1" u="sng" dirty="0" smtClean="0">
                <a:latin typeface="微软雅黑" panose="020B0503020204020204" pitchFamily="34" charset="-122"/>
                <a:ea typeface="微软雅黑" panose="020B0503020204020204" pitchFamily="34" charset="-122"/>
              </a:rPr>
              <a:t>Bootstrap</a:t>
            </a:r>
            <a:r>
              <a:rPr lang="zh-CN" altLang="en-US" sz="2200" b="1" u="sng" dirty="0" smtClean="0">
                <a:latin typeface="微软雅黑" panose="020B0503020204020204" pitchFamily="34" charset="-122"/>
                <a:ea typeface="微软雅黑" panose="020B0503020204020204" pitchFamily="34" charset="-122"/>
              </a:rPr>
              <a:t>网站资料：</a:t>
            </a:r>
            <a:endParaRPr lang="en-US" altLang="zh-CN" sz="2200" u="sng" dirty="0" smtClean="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91187" y="2626685"/>
            <a:ext cx="2552700" cy="3905250"/>
          </a:xfrm>
          <a:prstGeom prst="rect">
            <a:avLst/>
          </a:prstGeom>
        </p:spPr>
      </p:pic>
      <p:pic>
        <p:nvPicPr>
          <p:cNvPr id="17" name="图片 1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642847" y="2544162"/>
            <a:ext cx="3880197" cy="3880197"/>
          </a:xfrm>
          <a:prstGeom prst="rect">
            <a:avLst/>
          </a:prstGeom>
        </p:spPr>
      </p:pic>
    </p:spTree>
    <p:extLst>
      <p:ext uri="{BB962C8B-B14F-4D97-AF65-F5344CB8AC3E}">
        <p14:creationId xmlns="" xmlns:p14="http://schemas.microsoft.com/office/powerpoint/2010/main" val="3842012432"/>
      </p:ext>
    </p:extLst>
  </p:cSld>
  <p:clrMapOvr>
    <a:masterClrMapping/>
  </p:clrMapOvr>
  <p:transition spd="slow">
    <p:wip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4. </a:t>
            </a:r>
            <a:r>
              <a:rPr lang="zh-CN" altLang="en-US" sz="4000" b="1" dirty="0" smtClean="0">
                <a:latin typeface="微软雅黑" panose="020B0503020204020204" pitchFamily="34" charset="-122"/>
                <a:ea typeface="微软雅黑" panose="020B0503020204020204" pitchFamily="34" charset="-122"/>
              </a:rPr>
              <a:t>实例实践操作（作业）</a:t>
            </a:r>
            <a:r>
              <a:rPr lang="en-US" altLang="zh-CN" sz="4000" b="1" dirty="0" smtClean="0">
                <a:solidFill>
                  <a:srgbClr val="FF0000"/>
                </a:solidFill>
                <a:latin typeface="微软雅黑" panose="020B0503020204020204" pitchFamily="34" charset="-122"/>
                <a:ea typeface="微软雅黑" panose="020B0503020204020204" pitchFamily="34" charset="-122"/>
              </a:rPr>
              <a:t>// TODO</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的拥有丰富的布局组件，这里不可能逐个讲解。希望大家课后尽可能多的去实践这些布局组件。只有动手操作才能对组件的使用有深刻的了解。</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61995088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err="1" smtClean="0">
                <a:latin typeface="微软雅黑" panose="020B0503020204020204" pitchFamily="34" charset="-122"/>
                <a:ea typeface="微软雅黑" panose="020B0503020204020204" pitchFamily="34" charset="-122"/>
              </a:rPr>
              <a:t>Layoutit</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3308598"/>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在正式演示</a:t>
            </a: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可视化布局工具之前，先请大家看一段视频，希望大家通过视频中对</a:t>
            </a: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的操作演示，能对这个神奇的工具产生兴趣。</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zh-CN" altLang="en-US" sz="2200" u="sng" dirty="0">
                <a:solidFill>
                  <a:srgbClr val="FF0000"/>
                </a:solidFill>
                <a:latin typeface="微软雅黑" panose="020B0503020204020204" pitchFamily="34" charset="-122"/>
                <a:ea typeface="微软雅黑" panose="020B0503020204020204" pitchFamily="34" charset="-122"/>
              </a:rPr>
              <a:t>视频位置：</a:t>
            </a:r>
            <a:r>
              <a:rPr lang="en-US" altLang="zh-CN" sz="2200" u="sng" dirty="0">
                <a:solidFill>
                  <a:srgbClr val="FF0000"/>
                </a:solidFill>
                <a:latin typeface="微软雅黑" panose="020B0503020204020204" pitchFamily="34" charset="-122"/>
                <a:ea typeface="微软雅黑" panose="020B0503020204020204" pitchFamily="34" charset="-122"/>
              </a:rPr>
              <a:t>video/bootstrap/</a:t>
            </a:r>
            <a:r>
              <a:rPr lang="en-US" altLang="zh-CN" sz="2200" u="sng" dirty="0" err="1">
                <a:solidFill>
                  <a:srgbClr val="FF0000"/>
                </a:solidFill>
                <a:latin typeface="微软雅黑" panose="020B0503020204020204" pitchFamily="34" charset="-122"/>
                <a:ea typeface="微软雅黑" panose="020B0503020204020204" pitchFamily="34" charset="-122"/>
              </a:rPr>
              <a:t>LayoutIt</a:t>
            </a:r>
            <a:r>
              <a:rPr lang="en-US" altLang="zh-CN" sz="2200" u="sng" dirty="0">
                <a:solidFill>
                  <a:srgbClr val="FF0000"/>
                </a:solidFill>
                <a:latin typeface="微软雅黑" panose="020B0503020204020204" pitchFamily="34" charset="-122"/>
                <a:ea typeface="微软雅黑" panose="020B0503020204020204" pitchFamily="34" charset="-122"/>
              </a:rPr>
              <a:t>  </a:t>
            </a:r>
            <a:r>
              <a:rPr lang="en-US" altLang="zh-CN" sz="2200" u="sng" dirty="0" smtClean="0">
                <a:solidFill>
                  <a:srgbClr val="FF0000"/>
                </a:solidFill>
                <a:latin typeface="微软雅黑" panose="020B0503020204020204" pitchFamily="34" charset="-122"/>
                <a:ea typeface="微软雅黑" panose="020B0503020204020204" pitchFamily="34" charset="-122"/>
              </a:rPr>
              <a:t>Video.mp4</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smtClean="0">
                <a:latin typeface="微软雅黑" panose="020B0503020204020204" pitchFamily="34" charset="-122"/>
                <a:ea typeface="微软雅黑" panose="020B0503020204020204" pitchFamily="34" charset="-122"/>
              </a:rPr>
              <a:t>同时，看完这段视频之后，我们将使用</a:t>
            </a: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生成一些实际的页面，这些页面会模仿现有网站上的一些页面（登录、门户首页），具体页面看下面。</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36298872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登录</a:t>
            </a:r>
            <a:endParaRPr lang="zh-CN" altLang="en-US" sz="40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78716" y="1597305"/>
            <a:ext cx="10897779" cy="5121797"/>
          </a:xfrm>
          <a:prstGeom prst="rect">
            <a:avLst/>
          </a:prstGeom>
        </p:spPr>
      </p:pic>
    </p:spTree>
    <p:extLst>
      <p:ext uri="{BB962C8B-B14F-4D97-AF65-F5344CB8AC3E}">
        <p14:creationId xmlns="" xmlns:p14="http://schemas.microsoft.com/office/powerpoint/2010/main" val="52502427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门户首页</a:t>
            </a:r>
            <a:endParaRPr lang="zh-CN" altLang="en-US" sz="40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20732" y="1479177"/>
            <a:ext cx="7116770" cy="5230905"/>
          </a:xfrm>
          <a:prstGeom prst="rect">
            <a:avLst/>
          </a:prstGeom>
        </p:spPr>
      </p:pic>
    </p:spTree>
    <p:extLst>
      <p:ext uri="{BB962C8B-B14F-4D97-AF65-F5344CB8AC3E}">
        <p14:creationId xmlns="" xmlns:p14="http://schemas.microsoft.com/office/powerpoint/2010/main" val="4154664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4. </a:t>
            </a:r>
            <a:r>
              <a:rPr lang="zh-CN" altLang="en-US" sz="4000" b="1" dirty="0" smtClean="0">
                <a:latin typeface="微软雅黑" panose="020B0503020204020204" pitchFamily="34" charset="-122"/>
                <a:ea typeface="微软雅黑" panose="020B0503020204020204" pitchFamily="34" charset="-122"/>
              </a:rPr>
              <a:t>实例实践操作（作业）</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3647152"/>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今天主要讲解了</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的基本概念、安装、模版以及基于</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的可视化布局工具</a:t>
            </a: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。所以今天的任务就是：</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endParaRPr lang="en-US" altLang="zh-CN" sz="2200" dirty="0">
              <a:latin typeface="微软雅黑" panose="020B0503020204020204" pitchFamily="34" charset="-122"/>
              <a:ea typeface="微软雅黑" panose="020B0503020204020204" pitchFamily="34" charset="-122"/>
            </a:endParaRPr>
          </a:p>
          <a:p>
            <a:pPr marL="342900" lvl="1"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下载安装</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预编译版</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熟悉</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预编译版的目录结构</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使用</a:t>
            </a:r>
            <a:r>
              <a:rPr lang="en-US" altLang="zh-CN" sz="2200" dirty="0" err="1" smtClean="0">
                <a:latin typeface="微软雅黑" panose="020B0503020204020204" pitchFamily="34" charset="-122"/>
                <a:ea typeface="微软雅黑" panose="020B0503020204020204" pitchFamily="34" charset="-122"/>
              </a:rPr>
              <a:t>Layoutit</a:t>
            </a:r>
            <a:r>
              <a:rPr lang="zh-CN" altLang="en-US" sz="2200" dirty="0" smtClean="0">
                <a:latin typeface="微软雅黑" panose="020B0503020204020204" pitchFamily="34" charset="-122"/>
                <a:ea typeface="微软雅黑" panose="020B0503020204020204" pitchFamily="34" charset="-122"/>
              </a:rPr>
              <a:t>可视化布局工具生成两个页面（登录、网站</a:t>
            </a:r>
            <a:r>
              <a:rPr lang="zh-CN" altLang="en-US" sz="2200" smtClean="0">
                <a:latin typeface="微软雅黑" panose="020B0503020204020204" pitchFamily="34" charset="-122"/>
                <a:ea typeface="微软雅黑" panose="020B0503020204020204" pitchFamily="34" charset="-122"/>
              </a:rPr>
              <a:t>首页）并运行</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73594462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前端开发工程师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Bootstrap Day2</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 xmlns:p14="http://schemas.microsoft.com/office/powerpoint/2010/main" val="4196409529"/>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3027176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Bootstrap CSS</a:t>
            </a:r>
            <a:r>
              <a:rPr lang="zh-CN" altLang="en-US" sz="4000" b="1" dirty="0" smtClean="0">
                <a:latin typeface="微软雅黑" panose="020B0503020204020204" pitchFamily="34" charset="-122"/>
                <a:ea typeface="微软雅黑" panose="020B0503020204020204" pitchFamily="34" charset="-122"/>
              </a:rPr>
              <a:t>概览</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4862870"/>
          </a:xfrm>
          <a:prstGeom prst="rect">
            <a:avLst/>
          </a:prstGeom>
          <a:noFill/>
        </p:spPr>
        <p:txBody>
          <a:bodyPr wrap="square" rtlCol="0">
            <a:spAutoFit/>
          </a:bodyPr>
          <a:lstStyle/>
          <a:p>
            <a:pPr marL="0" lvl="1">
              <a:lnSpc>
                <a:spcPct val="150000"/>
              </a:lnSpc>
            </a:pPr>
            <a:r>
              <a:rPr lang="en-US" altLang="zh-CN" sz="2200" dirty="0" smtClean="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使用了一些 </a:t>
            </a:r>
            <a:r>
              <a:rPr lang="en-US" altLang="zh-CN" sz="2200" dirty="0">
                <a:latin typeface="微软雅黑" panose="020B0503020204020204" pitchFamily="34" charset="-122"/>
                <a:ea typeface="微软雅黑" panose="020B0503020204020204" pitchFamily="34" charset="-122"/>
              </a:rPr>
              <a:t>HTML5 </a:t>
            </a:r>
            <a:r>
              <a:rPr lang="zh-CN" altLang="en-US" sz="2200" dirty="0">
                <a:latin typeface="微软雅黑" panose="020B0503020204020204" pitchFamily="34" charset="-122"/>
                <a:ea typeface="微软雅黑" panose="020B0503020204020204" pitchFamily="34" charset="-122"/>
              </a:rPr>
              <a:t>元素和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属性。为了让这些正常工作，您需要使用 </a:t>
            </a:r>
            <a:r>
              <a:rPr lang="en-US" altLang="zh-CN" sz="2200" dirty="0">
                <a:latin typeface="微软雅黑" panose="020B0503020204020204" pitchFamily="34" charset="-122"/>
                <a:ea typeface="微软雅黑" panose="020B0503020204020204" pitchFamily="34" charset="-122"/>
              </a:rPr>
              <a:t>HTML5 </a:t>
            </a:r>
            <a:r>
              <a:rPr lang="zh-CN" altLang="en-US" sz="2200" dirty="0">
                <a:latin typeface="微软雅黑" panose="020B0503020204020204" pitchFamily="34" charset="-122"/>
                <a:ea typeface="微软雅黑" panose="020B0503020204020204" pitchFamily="34" charset="-122"/>
              </a:rPr>
              <a:t>文档类型（</a:t>
            </a:r>
            <a:r>
              <a:rPr lang="en-US" altLang="zh-CN" sz="2200" dirty="0" err="1">
                <a:latin typeface="微软雅黑" panose="020B0503020204020204" pitchFamily="34" charset="-122"/>
                <a:ea typeface="微软雅黑" panose="020B0503020204020204" pitchFamily="34" charset="-122"/>
              </a:rPr>
              <a:t>Doctype</a:t>
            </a:r>
            <a:r>
              <a:rPr lang="zh-CN" altLang="en-US" sz="2200" dirty="0">
                <a:latin typeface="微软雅黑" panose="020B0503020204020204" pitchFamily="34" charset="-122"/>
                <a:ea typeface="微软雅黑" panose="020B0503020204020204" pitchFamily="34" charset="-122"/>
              </a:rPr>
              <a:t>）。因此，请在使用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项目的开头包含下面的代码段</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smtClean="0">
              <a:latin typeface="微软雅黑" panose="020B0503020204020204" pitchFamily="34" charset="-122"/>
              <a:ea typeface="微软雅黑" panose="020B0503020204020204" pitchFamily="34" charset="-122"/>
            </a:endParaRPr>
          </a:p>
          <a:p>
            <a:pPr marL="0" lvl="1"/>
            <a:r>
              <a:rPr lang="en-US" altLang="zh-CN" i="1" dirty="0">
                <a:solidFill>
                  <a:schemeClr val="accent2"/>
                </a:solidFill>
                <a:latin typeface="+mn-ea"/>
              </a:rPr>
              <a:t>&lt;!DOCTYPE html&gt; </a:t>
            </a:r>
            <a:endParaRPr lang="en-US" altLang="zh-CN" i="1" dirty="0" smtClean="0">
              <a:solidFill>
                <a:schemeClr val="accent2"/>
              </a:solidFill>
              <a:latin typeface="+mn-ea"/>
            </a:endParaRPr>
          </a:p>
          <a:p>
            <a:pPr marL="0" lvl="1"/>
            <a:r>
              <a:rPr lang="en-US" altLang="zh-CN" i="1" dirty="0" smtClean="0">
                <a:solidFill>
                  <a:schemeClr val="accent2"/>
                </a:solidFill>
                <a:latin typeface="+mn-ea"/>
              </a:rPr>
              <a:t>&lt;</a:t>
            </a:r>
            <a:r>
              <a:rPr lang="en-US" altLang="zh-CN" i="1" dirty="0">
                <a:solidFill>
                  <a:schemeClr val="accent2"/>
                </a:solidFill>
                <a:latin typeface="+mn-ea"/>
              </a:rPr>
              <a:t>html</a:t>
            </a:r>
            <a:r>
              <a:rPr lang="en-US" altLang="zh-CN" i="1" dirty="0" smtClean="0">
                <a:solidFill>
                  <a:schemeClr val="accent2"/>
                </a:solidFill>
                <a:latin typeface="+mn-ea"/>
              </a:rPr>
              <a:t>&gt;</a:t>
            </a:r>
          </a:p>
          <a:p>
            <a:pPr marL="0" lvl="1"/>
            <a:r>
              <a:rPr lang="en-US" altLang="zh-CN" i="1" dirty="0" smtClean="0">
                <a:solidFill>
                  <a:schemeClr val="accent2"/>
                </a:solidFill>
                <a:latin typeface="+mn-ea"/>
              </a:rPr>
              <a:t>....</a:t>
            </a:r>
          </a:p>
          <a:p>
            <a:pPr marL="0" lvl="1"/>
            <a:r>
              <a:rPr lang="en-US" altLang="zh-CN" i="1" dirty="0" smtClean="0">
                <a:solidFill>
                  <a:schemeClr val="accent2"/>
                </a:solidFill>
                <a:latin typeface="+mn-ea"/>
              </a:rPr>
              <a:t>&lt;/</a:t>
            </a:r>
            <a:r>
              <a:rPr lang="en-US" altLang="zh-CN" i="1" dirty="0">
                <a:solidFill>
                  <a:schemeClr val="accent2"/>
                </a:solidFill>
                <a:latin typeface="+mn-ea"/>
              </a:rPr>
              <a:t>html</a:t>
            </a:r>
            <a:r>
              <a:rPr lang="en-US" altLang="zh-CN" i="1" dirty="0" smtClean="0">
                <a:solidFill>
                  <a:schemeClr val="accent2"/>
                </a:solidFill>
                <a:latin typeface="+mn-ea"/>
              </a:rPr>
              <a:t>&gt;</a:t>
            </a:r>
          </a:p>
          <a:p>
            <a:pPr marL="0" lvl="1"/>
            <a:endParaRPr lang="en-US" altLang="zh-CN" dirty="0">
              <a:solidFill>
                <a:schemeClr val="accent2"/>
              </a:solidFill>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如果在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创建的网页开头不使用 </a:t>
            </a:r>
            <a:r>
              <a:rPr lang="en-US" altLang="zh-CN" sz="2200" dirty="0">
                <a:latin typeface="微软雅黑" panose="020B0503020204020204" pitchFamily="34" charset="-122"/>
                <a:ea typeface="微软雅黑" panose="020B0503020204020204" pitchFamily="34" charset="-122"/>
              </a:rPr>
              <a:t>HTML5 </a:t>
            </a:r>
            <a:r>
              <a:rPr lang="zh-CN" altLang="en-US" sz="2200" dirty="0">
                <a:latin typeface="微软雅黑" panose="020B0503020204020204" pitchFamily="34" charset="-122"/>
                <a:ea typeface="微软雅黑" panose="020B0503020204020204" pitchFamily="34" charset="-122"/>
              </a:rPr>
              <a:t>的文档类型（</a:t>
            </a:r>
            <a:r>
              <a:rPr lang="en-US" altLang="zh-CN" sz="2200" dirty="0" err="1">
                <a:latin typeface="微软雅黑" panose="020B0503020204020204" pitchFamily="34" charset="-122"/>
                <a:ea typeface="微软雅黑" panose="020B0503020204020204" pitchFamily="34" charset="-122"/>
              </a:rPr>
              <a:t>Doctype</a:t>
            </a:r>
            <a:r>
              <a:rPr lang="zh-CN" altLang="en-US" sz="2200" dirty="0">
                <a:latin typeface="微软雅黑" panose="020B0503020204020204" pitchFamily="34" charset="-122"/>
                <a:ea typeface="微软雅黑" panose="020B0503020204020204" pitchFamily="34" charset="-122"/>
              </a:rPr>
              <a:t>），您可能会面临一些浏览器显示不一致的问题，甚至可能面临一些特定情境下的不一致，以致于您的代码不能通过 </a:t>
            </a:r>
            <a:r>
              <a:rPr lang="en-US" altLang="zh-CN" sz="2200" dirty="0">
                <a:latin typeface="微软雅黑" panose="020B0503020204020204" pitchFamily="34" charset="-122"/>
                <a:ea typeface="微软雅黑" panose="020B0503020204020204" pitchFamily="34" charset="-122"/>
              </a:rPr>
              <a:t>W3C </a:t>
            </a:r>
            <a:r>
              <a:rPr lang="zh-CN" altLang="en-US" sz="2200" dirty="0">
                <a:latin typeface="微软雅黑" panose="020B0503020204020204" pitchFamily="34" charset="-122"/>
                <a:ea typeface="微软雅黑" panose="020B0503020204020204" pitchFamily="34" charset="-122"/>
              </a:rPr>
              <a:t>标准的验证。</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41624452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移动设备优先（响应式）</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4539704"/>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Bootstrap3 </a:t>
            </a:r>
            <a:r>
              <a:rPr lang="zh-CN" altLang="en-US" sz="2200" dirty="0">
                <a:latin typeface="微软雅黑" panose="020B0503020204020204" pitchFamily="34" charset="-122"/>
                <a:ea typeface="微软雅黑" panose="020B0503020204020204" pitchFamily="34" charset="-122"/>
              </a:rPr>
              <a:t>的设计目标是移动设备优先，然后才是桌面设备。这实际上是一个非常及时的转变，因为现在越来越多的用户使用移动设备。</a:t>
            </a:r>
          </a:p>
          <a:p>
            <a:pPr>
              <a:lnSpc>
                <a:spcPct val="150000"/>
              </a:lnSpc>
            </a:pPr>
            <a:r>
              <a:rPr lang="zh-CN" altLang="en-US" sz="2200" dirty="0">
                <a:latin typeface="微软雅黑" panose="020B0503020204020204" pitchFamily="34" charset="-122"/>
                <a:ea typeface="微软雅黑" panose="020B0503020204020204" pitchFamily="34" charset="-122"/>
              </a:rPr>
              <a:t>为了让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开发的网站对移动设备友好，确保适当的绘制和触屏缩放，需要在网页的 </a:t>
            </a:r>
            <a:r>
              <a:rPr lang="en-US" altLang="zh-CN" sz="2200" dirty="0">
                <a:latin typeface="微软雅黑" panose="020B0503020204020204" pitchFamily="34" charset="-122"/>
                <a:ea typeface="微软雅黑" panose="020B0503020204020204" pitchFamily="34" charset="-122"/>
              </a:rPr>
              <a:t>head </a:t>
            </a:r>
            <a:r>
              <a:rPr lang="zh-CN" altLang="en-US" sz="2200" dirty="0">
                <a:latin typeface="微软雅黑" panose="020B0503020204020204" pitchFamily="34" charset="-122"/>
                <a:ea typeface="微软雅黑" panose="020B0503020204020204" pitchFamily="34" charset="-122"/>
              </a:rPr>
              <a:t>之中添加 </a:t>
            </a:r>
            <a:r>
              <a:rPr lang="en-US" altLang="zh-CN" sz="2200" dirty="0">
                <a:latin typeface="微软雅黑" panose="020B0503020204020204" pitchFamily="34" charset="-122"/>
                <a:ea typeface="微软雅黑" panose="020B0503020204020204" pitchFamily="34" charset="-122"/>
              </a:rPr>
              <a:t>viewport meta </a:t>
            </a:r>
            <a:r>
              <a:rPr lang="zh-CN" altLang="en-US" sz="2200" dirty="0">
                <a:latin typeface="微软雅黑" panose="020B0503020204020204" pitchFamily="34" charset="-122"/>
                <a:ea typeface="微软雅黑" panose="020B0503020204020204" pitchFamily="34" charset="-122"/>
              </a:rPr>
              <a:t>标签，如下所示：</a:t>
            </a:r>
          </a:p>
          <a:p>
            <a:pPr marL="0" lvl="1"/>
            <a:endParaRPr lang="en-US" altLang="zh-CN" sz="2200" dirty="0" smtClean="0">
              <a:latin typeface="微软雅黑" panose="020B0503020204020204" pitchFamily="34" charset="-122"/>
              <a:ea typeface="微软雅黑" panose="020B0503020204020204" pitchFamily="34" charset="-122"/>
            </a:endParaRPr>
          </a:p>
          <a:p>
            <a:pPr marL="0" lvl="1"/>
            <a:r>
              <a:rPr lang="en-US" altLang="zh-CN" i="1" dirty="0">
                <a:solidFill>
                  <a:schemeClr val="accent2"/>
                </a:solidFill>
                <a:latin typeface="+mn-ea"/>
              </a:rPr>
              <a:t>&lt;meta name="viewport" content="width=device-width, initial-scale=1.0</a:t>
            </a:r>
            <a:r>
              <a:rPr lang="en-US" altLang="zh-CN" i="1" dirty="0" smtClean="0">
                <a:solidFill>
                  <a:schemeClr val="accent2"/>
                </a:solidFill>
                <a:latin typeface="+mn-ea"/>
              </a:rPr>
              <a:t>"&gt;</a:t>
            </a:r>
          </a:p>
          <a:p>
            <a:pPr marL="0" lvl="1"/>
            <a:endParaRPr lang="en-US" altLang="zh-CN" dirty="0">
              <a:solidFill>
                <a:schemeClr val="accent2"/>
              </a:solidFill>
              <a:latin typeface="微软雅黑" panose="020B0503020204020204" pitchFamily="34" charset="-122"/>
              <a:ea typeface="微软雅黑" panose="020B0503020204020204" pitchFamily="34" charset="-122"/>
            </a:endParaRPr>
          </a:p>
          <a:p>
            <a:pPr>
              <a:lnSpc>
                <a:spcPct val="150000"/>
              </a:lnSpc>
            </a:pPr>
            <a:r>
              <a:rPr lang="en-US" altLang="zh-CN" sz="2200" b="1" dirty="0" smtClean="0">
                <a:solidFill>
                  <a:schemeClr val="accent2"/>
                </a:solidFill>
                <a:latin typeface="微软雅黑" panose="020B0503020204020204" pitchFamily="34" charset="-122"/>
                <a:ea typeface="微软雅黑" panose="020B0503020204020204" pitchFamily="34" charset="-122"/>
              </a:rPr>
              <a:t>width</a:t>
            </a:r>
            <a:r>
              <a:rPr lang="zh-CN" altLang="en-US" sz="2200" dirty="0" smtClean="0">
                <a:latin typeface="微软雅黑" panose="020B0503020204020204" pitchFamily="34" charset="-122"/>
                <a:ea typeface="微软雅黑" panose="020B0503020204020204" pitchFamily="34" charset="-122"/>
              </a:rPr>
              <a:t>属性</a:t>
            </a:r>
            <a:r>
              <a:rPr lang="zh-CN" altLang="en-US" sz="2200" dirty="0">
                <a:latin typeface="微软雅黑" panose="020B0503020204020204" pitchFamily="34" charset="-122"/>
                <a:ea typeface="微软雅黑" panose="020B0503020204020204" pitchFamily="34" charset="-122"/>
              </a:rPr>
              <a:t>控制设备的</a:t>
            </a:r>
            <a:r>
              <a:rPr lang="zh-CN" altLang="en-US" sz="2200" dirty="0" smtClean="0">
                <a:latin typeface="微软雅黑" panose="020B0503020204020204" pitchFamily="34" charset="-122"/>
                <a:ea typeface="微软雅黑" panose="020B0503020204020204" pitchFamily="34" charset="-122"/>
              </a:rPr>
              <a:t>宽度。假设</a:t>
            </a:r>
            <a:r>
              <a:rPr lang="zh-CN" altLang="en-US" sz="2200" dirty="0">
                <a:latin typeface="微软雅黑" panose="020B0503020204020204" pitchFamily="34" charset="-122"/>
                <a:ea typeface="微软雅黑" panose="020B0503020204020204" pitchFamily="34" charset="-122"/>
              </a:rPr>
              <a:t>您的网站将被带有不同屏幕分辨率的设备浏览，那么将它设置</a:t>
            </a:r>
            <a:r>
              <a:rPr lang="zh-CN" altLang="en-US" sz="2200" dirty="0" smtClean="0">
                <a:latin typeface="微软雅黑" panose="020B0503020204020204" pitchFamily="34" charset="-122"/>
                <a:ea typeface="微软雅黑" panose="020B0503020204020204" pitchFamily="34" charset="-122"/>
              </a:rPr>
              <a:t>为</a:t>
            </a:r>
            <a:r>
              <a:rPr lang="en-US" altLang="zh-CN" sz="2200" dirty="0" smtClean="0">
                <a:latin typeface="微软雅黑" panose="020B0503020204020204" pitchFamily="34" charset="-122"/>
                <a:ea typeface="微软雅黑" panose="020B0503020204020204" pitchFamily="34" charset="-122"/>
              </a:rPr>
              <a:t>device-width</a:t>
            </a:r>
            <a:r>
              <a:rPr lang="zh-CN" altLang="en-US" sz="2200" dirty="0" smtClean="0">
                <a:latin typeface="微软雅黑" panose="020B0503020204020204" pitchFamily="34" charset="-122"/>
                <a:ea typeface="微软雅黑" panose="020B0503020204020204" pitchFamily="34" charset="-122"/>
              </a:rPr>
              <a:t>将</a:t>
            </a:r>
            <a:r>
              <a:rPr lang="zh-CN" altLang="en-US" sz="2200" dirty="0">
                <a:latin typeface="微软雅黑" panose="020B0503020204020204" pitchFamily="34" charset="-122"/>
                <a:ea typeface="微软雅黑" panose="020B0503020204020204" pitchFamily="34" charset="-122"/>
              </a:rPr>
              <a:t>确保它能正确呈现在不同设备上。</a:t>
            </a:r>
          </a:p>
          <a:p>
            <a:pPr>
              <a:lnSpc>
                <a:spcPct val="150000"/>
              </a:lnSpc>
            </a:pPr>
            <a:r>
              <a:rPr lang="en-US" altLang="zh-CN" sz="2200" b="1" dirty="0" smtClean="0">
                <a:solidFill>
                  <a:schemeClr val="accent2"/>
                </a:solidFill>
                <a:latin typeface="微软雅黑" panose="020B0503020204020204" pitchFamily="34" charset="-122"/>
                <a:ea typeface="微软雅黑" panose="020B0503020204020204" pitchFamily="34" charset="-122"/>
              </a:rPr>
              <a:t>initial-scale</a:t>
            </a:r>
            <a:r>
              <a:rPr lang="en-US" altLang="zh-CN" sz="2200" dirty="0" smtClean="0">
                <a:latin typeface="微软雅黑" panose="020B0503020204020204" pitchFamily="34" charset="-122"/>
                <a:ea typeface="微软雅黑" panose="020B0503020204020204" pitchFamily="34" charset="-122"/>
              </a:rPr>
              <a:t>=1.0</a:t>
            </a:r>
            <a:r>
              <a:rPr lang="zh-CN" altLang="en-US" sz="2200" dirty="0" smtClean="0">
                <a:latin typeface="微软雅黑" panose="020B0503020204020204" pitchFamily="34" charset="-122"/>
                <a:ea typeface="微软雅黑" panose="020B0503020204020204" pitchFamily="34" charset="-122"/>
              </a:rPr>
              <a:t>确保</a:t>
            </a:r>
            <a:r>
              <a:rPr lang="zh-CN" altLang="en-US" sz="2200" dirty="0">
                <a:latin typeface="微软雅黑" panose="020B0503020204020204" pitchFamily="34" charset="-122"/>
                <a:ea typeface="微软雅黑" panose="020B0503020204020204" pitchFamily="34" charset="-122"/>
              </a:rPr>
              <a:t>网页加载时，</a:t>
            </a:r>
            <a:r>
              <a:rPr lang="zh-CN" altLang="en-US" sz="2200" dirty="0" smtClean="0">
                <a:latin typeface="微软雅黑" panose="020B0503020204020204" pitchFamily="34" charset="-122"/>
                <a:ea typeface="微软雅黑" panose="020B0503020204020204" pitchFamily="34" charset="-122"/>
              </a:rPr>
              <a:t>以</a:t>
            </a:r>
            <a:r>
              <a:rPr lang="en-US" altLang="zh-CN" sz="2200" dirty="0" smtClean="0">
                <a:latin typeface="微软雅黑" panose="020B0503020204020204" pitchFamily="34" charset="-122"/>
                <a:ea typeface="微软雅黑" panose="020B0503020204020204" pitchFamily="34" charset="-122"/>
              </a:rPr>
              <a:t>1:1</a:t>
            </a:r>
            <a:r>
              <a:rPr lang="zh-CN" altLang="en-US" sz="2200" dirty="0" smtClean="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比例呈现，不会有任何的缩放。</a:t>
            </a:r>
          </a:p>
        </p:txBody>
      </p:sp>
    </p:spTree>
    <p:extLst>
      <p:ext uri="{BB962C8B-B14F-4D97-AF65-F5344CB8AC3E}">
        <p14:creationId xmlns="" xmlns:p14="http://schemas.microsoft.com/office/powerpoint/2010/main" val="227328556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浏览器</a:t>
            </a:r>
            <a:r>
              <a:rPr lang="en-US" altLang="zh-CN" sz="4000" b="1" dirty="0" smtClean="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设备支持</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048172"/>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 </a:t>
            </a:r>
            <a:r>
              <a:rPr lang="zh-CN" altLang="zh-CN" sz="2200" dirty="0">
                <a:latin typeface="微软雅黑" panose="020B0503020204020204" pitchFamily="34" charset="-122"/>
                <a:ea typeface="微软雅黑" panose="020B0503020204020204" pitchFamily="34" charset="-122"/>
              </a:rPr>
              <a:t>可以在最新的桌面系统和移动端浏览器中很好的工作</a:t>
            </a:r>
            <a:r>
              <a:rPr lang="zh-CN" altLang="zh-CN" sz="2200" dirty="0" smtClean="0">
                <a:latin typeface="微软雅黑" panose="020B0503020204020204" pitchFamily="34" charset="-122"/>
                <a:ea typeface="微软雅黑" panose="020B0503020204020204" pitchFamily="34" charset="-122"/>
              </a:rPr>
              <a:t>。旧</a:t>
            </a:r>
            <a:r>
              <a:rPr lang="zh-CN" altLang="zh-CN" sz="2200" dirty="0">
                <a:latin typeface="微软雅黑" panose="020B0503020204020204" pitchFamily="34" charset="-122"/>
                <a:ea typeface="微软雅黑" panose="020B0503020204020204" pitchFamily="34" charset="-122"/>
              </a:rPr>
              <a:t>的浏览器可能无法很好的支持</a:t>
            </a:r>
            <a:r>
              <a:rPr lang="zh-CN" altLang="zh-CN" sz="2200" dirty="0" smtClean="0">
                <a:latin typeface="微软雅黑" panose="020B0503020204020204" pitchFamily="34" charset="-122"/>
                <a:ea typeface="微软雅黑" panose="020B0503020204020204" pitchFamily="34" charset="-122"/>
              </a:rPr>
              <a:t>。下</a:t>
            </a:r>
            <a:r>
              <a:rPr lang="zh-CN" altLang="zh-CN" sz="2200" dirty="0">
                <a:latin typeface="微软雅黑" panose="020B0503020204020204" pitchFamily="34" charset="-122"/>
                <a:ea typeface="微软雅黑" panose="020B0503020204020204" pitchFamily="34" charset="-122"/>
              </a:rPr>
              <a:t>表为</a:t>
            </a:r>
            <a:r>
              <a:rPr lang="en-US" altLang="zh-CN" sz="2200" dirty="0">
                <a:latin typeface="微软雅黑" panose="020B0503020204020204" pitchFamily="34" charset="-122"/>
                <a:ea typeface="微软雅黑" panose="020B0503020204020204" pitchFamily="34" charset="-122"/>
              </a:rPr>
              <a:t> Bootstrap </a:t>
            </a:r>
            <a:r>
              <a:rPr lang="zh-CN" altLang="zh-CN" sz="2200" dirty="0">
                <a:latin typeface="微软雅黑" panose="020B0503020204020204" pitchFamily="34" charset="-122"/>
                <a:ea typeface="微软雅黑" panose="020B0503020204020204" pitchFamily="34" charset="-122"/>
              </a:rPr>
              <a:t>支持最新版本的浏览器和平台</a:t>
            </a:r>
            <a:r>
              <a:rPr lang="zh-CN" altLang="zh-CN"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3628579118"/>
              </p:ext>
            </p:extLst>
          </p:nvPr>
        </p:nvGraphicFramePr>
        <p:xfrm>
          <a:off x="1788039" y="2881980"/>
          <a:ext cx="8596242" cy="2514600"/>
        </p:xfrm>
        <a:graphic>
          <a:graphicData uri="http://schemas.openxmlformats.org/drawingml/2006/table">
            <a:tbl>
              <a:tblPr firstRow="1" bandRow="1">
                <a:tableStyleId>{5C22544A-7EE6-4342-B048-85BDC9FD1C3A}</a:tableStyleId>
              </a:tblPr>
              <a:tblGrid>
                <a:gridCol w="1432707"/>
                <a:gridCol w="1432707"/>
                <a:gridCol w="1432707"/>
                <a:gridCol w="1432707"/>
                <a:gridCol w="1432707"/>
                <a:gridCol w="1432707"/>
              </a:tblGrid>
              <a:tr h="457491">
                <a:tc>
                  <a:txBody>
                    <a:bodyPr/>
                    <a:lstStyle/>
                    <a:p>
                      <a:pPr>
                        <a:lnSpc>
                          <a:spcPct val="150000"/>
                        </a:lnSpc>
                      </a:pP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Chrome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Firefox</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IE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Opera</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Safari</a:t>
                      </a:r>
                      <a:endParaRPr lang="zh-CN" altLang="en-US" dirty="0">
                        <a:latin typeface="微软雅黑" panose="020B0503020204020204" pitchFamily="34" charset="-122"/>
                        <a:ea typeface="微软雅黑" panose="020B0503020204020204" pitchFamily="34" charset="-122"/>
                      </a:endParaRPr>
                    </a:p>
                  </a:txBody>
                  <a:tcPr/>
                </a:tc>
              </a:tr>
              <a:tr h="463845">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Android</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r>
              <a:tr h="463845">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IOS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r>
              <a:tr h="463845">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Mac OS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r>
              <a:tr h="463845">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Windows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Yes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No</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321426346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前端开发工程师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Bootstrap Day1</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 xmlns:p14="http://schemas.microsoft.com/office/powerpoint/2010/main" val="3855584810"/>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4644656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2. Bootstrap</a:t>
            </a:r>
            <a:r>
              <a:rPr lang="zh-CN" altLang="en-US" sz="4000" b="1" dirty="0" smtClean="0">
                <a:latin typeface="微软雅黑" panose="020B0503020204020204" pitchFamily="34" charset="-122"/>
                <a:ea typeface="微软雅黑" panose="020B0503020204020204" pitchFamily="34" charset="-122"/>
              </a:rPr>
              <a:t>全局</a:t>
            </a:r>
            <a:r>
              <a:rPr lang="en-US" altLang="zh-CN" sz="4000" b="1" dirty="0" smtClean="0">
                <a:latin typeface="微软雅黑" panose="020B0503020204020204" pitchFamily="34" charset="-122"/>
                <a:ea typeface="微软雅黑" panose="020B0503020204020204" pitchFamily="34" charset="-122"/>
              </a:rPr>
              <a:t>CSS</a:t>
            </a:r>
            <a:r>
              <a:rPr lang="zh-CN" altLang="en-US" sz="4000" b="1" dirty="0">
                <a:latin typeface="微软雅黑" panose="020B0503020204020204" pitchFamily="34" charset="-122"/>
                <a:ea typeface="微软雅黑" panose="020B0503020204020204" pitchFamily="34" charset="-122"/>
              </a:rPr>
              <a:t>样式</a:t>
            </a:r>
          </a:p>
        </p:txBody>
      </p:sp>
      <p:sp>
        <p:nvSpPr>
          <p:cNvPr id="4" name="文本框 3"/>
          <p:cNvSpPr txBox="1"/>
          <p:nvPr/>
        </p:nvSpPr>
        <p:spPr>
          <a:xfrm>
            <a:off x="604434" y="1389530"/>
            <a:ext cx="10963452" cy="5170646"/>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提供了全局的</a:t>
            </a:r>
            <a:r>
              <a:rPr lang="en-US" altLang="zh-CN" sz="2200" dirty="0">
                <a:latin typeface="微软雅黑" panose="020B0503020204020204" pitchFamily="34" charset="-122"/>
                <a:ea typeface="微软雅黑" panose="020B0503020204020204" pitchFamily="34" charset="-122"/>
              </a:rPr>
              <a:t>CSS</a:t>
            </a:r>
            <a:r>
              <a:rPr lang="zh-CN" altLang="en-US" sz="2200" dirty="0">
                <a:latin typeface="微软雅黑" panose="020B0503020204020204" pitchFamily="34" charset="-122"/>
                <a:ea typeface="微软雅黑" panose="020B0503020204020204" pitchFamily="34" charset="-122"/>
              </a:rPr>
              <a:t>样式，基本的</a:t>
            </a:r>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元素均可以通过</a:t>
            </a:r>
            <a:r>
              <a:rPr lang="en-US" altLang="zh-CN" sz="2200" dirty="0">
                <a:latin typeface="微软雅黑" panose="020B0503020204020204" pitchFamily="34" charset="-122"/>
                <a:ea typeface="微软雅黑" panose="020B0503020204020204" pitchFamily="34" charset="-122"/>
              </a:rPr>
              <a:t>class</a:t>
            </a:r>
            <a:r>
              <a:rPr lang="zh-CN" altLang="en-US" sz="2200" dirty="0">
                <a:latin typeface="微软雅黑" panose="020B0503020204020204" pitchFamily="34" charset="-122"/>
                <a:ea typeface="微软雅黑" panose="020B0503020204020204" pitchFamily="34" charset="-122"/>
              </a:rPr>
              <a:t>设置样式</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网格系统</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排版</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代码</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表格</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表</a:t>
            </a:r>
            <a:r>
              <a:rPr lang="zh-CN" altLang="en-US" sz="2200" dirty="0" smtClean="0">
                <a:latin typeface="微软雅黑" panose="020B0503020204020204" pitchFamily="34" charset="-122"/>
                <a:ea typeface="微软雅黑" panose="020B0503020204020204" pitchFamily="34" charset="-122"/>
              </a:rPr>
              <a:t>单</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按钮</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图像</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帮助类</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99294220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全局</a:t>
            </a:r>
            <a:r>
              <a:rPr lang="en-US" altLang="zh-CN" sz="4000" b="1" dirty="0" smtClean="0">
                <a:latin typeface="微软雅黑" panose="020B0503020204020204" pitchFamily="34" charset="-122"/>
                <a:ea typeface="微软雅黑" panose="020B0503020204020204" pitchFamily="34" charset="-122"/>
              </a:rPr>
              <a:t>CSS - </a:t>
            </a:r>
            <a:r>
              <a:rPr lang="zh-CN" altLang="en-US" sz="4000" b="1" dirty="0" smtClean="0">
                <a:latin typeface="微软雅黑" panose="020B0503020204020204" pitchFamily="34" charset="-122"/>
                <a:ea typeface="微软雅黑" panose="020B0503020204020204" pitchFamily="34" charset="-122"/>
              </a:rPr>
              <a:t>网格系统</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123658"/>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 Bootstrap </a:t>
            </a:r>
            <a:r>
              <a:rPr lang="zh-CN" altLang="zh-CN" sz="2200" dirty="0">
                <a:latin typeface="微软雅黑" panose="020B0503020204020204" pitchFamily="34" charset="-122"/>
                <a:ea typeface="微软雅黑" panose="020B0503020204020204" pitchFamily="34" charset="-122"/>
              </a:rPr>
              <a:t>提供了一套响应式、移动设备优先的流式栅格系统，随着屏幕或视口（</a:t>
            </a:r>
            <a:r>
              <a:rPr lang="en-US" altLang="zh-CN" sz="2200" dirty="0">
                <a:latin typeface="微软雅黑" panose="020B0503020204020204" pitchFamily="34" charset="-122"/>
                <a:ea typeface="微软雅黑" panose="020B0503020204020204" pitchFamily="34" charset="-122"/>
              </a:rPr>
              <a:t>viewport</a:t>
            </a:r>
            <a:r>
              <a:rPr lang="zh-CN" altLang="zh-CN" sz="2200" dirty="0">
                <a:latin typeface="微软雅黑" panose="020B0503020204020204" pitchFamily="34" charset="-122"/>
                <a:ea typeface="微软雅黑" panose="020B0503020204020204" pitchFamily="34" charset="-122"/>
              </a:rPr>
              <a:t>）尺寸的增加，系统会自动分为最多</a:t>
            </a:r>
            <a:r>
              <a:rPr lang="en-US" altLang="zh-CN" sz="2200" dirty="0">
                <a:latin typeface="微软雅黑" panose="020B0503020204020204" pitchFamily="34" charset="-122"/>
                <a:ea typeface="微软雅黑" panose="020B0503020204020204" pitchFamily="34" charset="-122"/>
              </a:rPr>
              <a:t>12</a:t>
            </a:r>
            <a:r>
              <a:rPr lang="zh-CN" altLang="zh-CN" sz="2200" dirty="0">
                <a:latin typeface="微软雅黑" panose="020B0503020204020204" pitchFamily="34" charset="-122"/>
                <a:ea typeface="微软雅黑" panose="020B0503020204020204" pitchFamily="34" charset="-122"/>
              </a:rPr>
              <a:t>列‍</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默认的</a:t>
            </a:r>
            <a:r>
              <a:rPr lang="en-US" altLang="zh-CN" sz="2200" dirty="0">
                <a:latin typeface="微软雅黑" panose="020B0503020204020204" pitchFamily="34" charset="-122"/>
                <a:ea typeface="微软雅黑" panose="020B0503020204020204" pitchFamily="34" charset="-122"/>
              </a:rPr>
              <a:t>Bootstrap</a:t>
            </a:r>
            <a:r>
              <a:rPr lang="zh-CN" altLang="zh-CN" sz="2200" dirty="0">
                <a:latin typeface="微软雅黑" panose="020B0503020204020204" pitchFamily="34" charset="-122"/>
                <a:ea typeface="微软雅黑" panose="020B0503020204020204" pitchFamily="34" charset="-122"/>
              </a:rPr>
              <a:t>格网系统提供一个宽达</a:t>
            </a:r>
            <a:r>
              <a:rPr lang="en-US" altLang="zh-CN" sz="2200" dirty="0">
                <a:latin typeface="微软雅黑" panose="020B0503020204020204" pitchFamily="34" charset="-122"/>
                <a:ea typeface="微软雅黑" panose="020B0503020204020204" pitchFamily="34" charset="-122"/>
              </a:rPr>
              <a:t>940</a:t>
            </a:r>
            <a:r>
              <a:rPr lang="zh-CN" altLang="zh-CN" sz="2200" dirty="0">
                <a:latin typeface="微软雅黑" panose="020B0503020204020204" pitchFamily="34" charset="-122"/>
                <a:ea typeface="微软雅黑" panose="020B0503020204020204" pitchFamily="34" charset="-122"/>
              </a:rPr>
              <a:t>像素的</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12</a:t>
            </a:r>
            <a:r>
              <a:rPr lang="zh-CN" altLang="zh-CN" sz="2200" dirty="0">
                <a:latin typeface="微软雅黑" panose="020B0503020204020204" pitchFamily="34" charset="-122"/>
                <a:ea typeface="微软雅黑" panose="020B0503020204020204" pitchFamily="34" charset="-122"/>
              </a:rPr>
              <a:t>列的</a:t>
            </a:r>
            <a:r>
              <a:rPr lang="zh-CN" altLang="zh-CN" sz="2200" dirty="0" smtClean="0">
                <a:latin typeface="微软雅黑" panose="020B0503020204020204" pitchFamily="34" charset="-122"/>
                <a:ea typeface="微软雅黑" panose="020B0503020204020204" pitchFamily="34" charset="-122"/>
              </a:rPr>
              <a:t>格网</a:t>
            </a:r>
            <a:r>
              <a:rPr lang="zh-CN" altLang="en-US" sz="2200" dirty="0" smtClean="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Bootstrap</a:t>
            </a:r>
            <a:r>
              <a:rPr lang="zh-CN" altLang="zh-CN" sz="2200" dirty="0">
                <a:latin typeface="微软雅黑" panose="020B0503020204020204" pitchFamily="34" charset="-122"/>
                <a:ea typeface="微软雅黑" panose="020B0503020204020204" pitchFamily="34" charset="-122"/>
              </a:rPr>
              <a:t>能够使得你的网页可以更好地适应多种终端设备</a:t>
            </a:r>
            <a:r>
              <a:rPr lang="en-US" altLang="zh-CN"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平板电脑，智能手机等</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4434" y="3513188"/>
            <a:ext cx="5359044" cy="3225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4580382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网格系统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540341"/>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如何使用</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的网格系统，适应不同的设备：</a:t>
            </a:r>
            <a:endParaRPr lang="zh-CN" altLang="en-US" sz="2200" dirty="0">
              <a:latin typeface="微软雅黑" panose="020B0503020204020204" pitchFamily="34" charset="-122"/>
              <a:ea typeface="微软雅黑" panose="020B0503020204020204" pitchFamily="34" charset="-122"/>
            </a:endParaRPr>
          </a:p>
        </p:txBody>
      </p:sp>
      <p:pic>
        <p:nvPicPr>
          <p:cNvPr id="6"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43270" y="2104742"/>
            <a:ext cx="8460881" cy="45342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232829919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网格系统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示例代码</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123658"/>
          </a:xfrm>
          <a:prstGeom prst="rect">
            <a:avLst/>
          </a:prstGeom>
          <a:noFill/>
        </p:spPr>
        <p:txBody>
          <a:bodyPr wrap="square" rtlCol="0">
            <a:spAutoFit/>
          </a:bodyPr>
          <a:lstStyle/>
          <a:p>
            <a:pPr>
              <a:lnSpc>
                <a:spcPct val="150000"/>
              </a:lnSpc>
            </a:pPr>
            <a:r>
              <a:rPr lang="zh-CN" altLang="zh-CN" sz="2200" dirty="0">
                <a:latin typeface="微软雅黑" panose="020B0503020204020204" pitchFamily="34" charset="-122"/>
                <a:ea typeface="微软雅黑" panose="020B0503020204020204" pitchFamily="34" charset="-122"/>
              </a:rPr>
              <a:t>现在，给我们提供了</a:t>
            </a:r>
            <a:r>
              <a:rPr lang="en-US" altLang="zh-CN" sz="2200" dirty="0">
                <a:latin typeface="微软雅黑" panose="020B0503020204020204" pitchFamily="34" charset="-122"/>
                <a:ea typeface="微软雅黑" panose="020B0503020204020204" pitchFamily="34" charset="-122"/>
              </a:rPr>
              <a:t> 3 </a:t>
            </a:r>
            <a:r>
              <a:rPr lang="zh-CN" altLang="zh-CN" sz="2200" dirty="0">
                <a:latin typeface="微软雅黑" panose="020B0503020204020204" pitchFamily="34" charset="-122"/>
                <a:ea typeface="微软雅黑" panose="020B0503020204020204" pitchFamily="34" charset="-122"/>
              </a:rPr>
              <a:t>中不同的列布局，分别适用于三种设备。在手机上，它将是左边</a:t>
            </a:r>
            <a:r>
              <a:rPr lang="en-US" altLang="zh-CN" sz="2200" dirty="0">
                <a:latin typeface="微软雅黑" panose="020B0503020204020204" pitchFamily="34" charset="-122"/>
                <a:ea typeface="微软雅黑" panose="020B0503020204020204" pitchFamily="34" charset="-122"/>
              </a:rPr>
              <a:t> 25% </a:t>
            </a:r>
            <a:r>
              <a:rPr lang="zh-CN" altLang="zh-CN" sz="2200" dirty="0">
                <a:latin typeface="微软雅黑" panose="020B0503020204020204" pitchFamily="34" charset="-122"/>
                <a:ea typeface="微软雅黑" panose="020B0503020204020204" pitchFamily="34" charset="-122"/>
              </a:rPr>
              <a:t>右边</a:t>
            </a:r>
            <a:r>
              <a:rPr lang="en-US" altLang="zh-CN" sz="2200" dirty="0">
                <a:latin typeface="微软雅黑" panose="020B0503020204020204" pitchFamily="34" charset="-122"/>
                <a:ea typeface="微软雅黑" panose="020B0503020204020204" pitchFamily="34" charset="-122"/>
              </a:rPr>
              <a:t> 75% </a:t>
            </a:r>
            <a:r>
              <a:rPr lang="zh-CN" altLang="zh-CN" sz="2200" dirty="0">
                <a:latin typeface="微软雅黑" panose="020B0503020204020204" pitchFamily="34" charset="-122"/>
                <a:ea typeface="微软雅黑" panose="020B0503020204020204" pitchFamily="34" charset="-122"/>
              </a:rPr>
              <a:t>的布局。在平板电脑上，它将是</a:t>
            </a:r>
            <a:r>
              <a:rPr lang="en-US" altLang="zh-CN" sz="2200" dirty="0">
                <a:latin typeface="微软雅黑" panose="020B0503020204020204" pitchFamily="34" charset="-122"/>
                <a:ea typeface="微软雅黑" panose="020B0503020204020204" pitchFamily="34" charset="-122"/>
              </a:rPr>
              <a:t> 50%/50% </a:t>
            </a:r>
            <a:r>
              <a:rPr lang="zh-CN" altLang="zh-CN" sz="2200" dirty="0">
                <a:latin typeface="微软雅黑" panose="020B0503020204020204" pitchFamily="34" charset="-122"/>
                <a:ea typeface="微软雅黑" panose="020B0503020204020204" pitchFamily="34" charset="-122"/>
              </a:rPr>
              <a:t>的布局。在大型视口的设备上，它将是</a:t>
            </a:r>
            <a:r>
              <a:rPr lang="en-US" altLang="zh-CN" sz="2200" dirty="0">
                <a:latin typeface="微软雅黑" panose="020B0503020204020204" pitchFamily="34" charset="-122"/>
                <a:ea typeface="微软雅黑" panose="020B0503020204020204" pitchFamily="34" charset="-122"/>
              </a:rPr>
              <a:t> 33%/66% </a:t>
            </a:r>
            <a:r>
              <a:rPr lang="zh-CN" altLang="zh-CN" sz="2200" dirty="0">
                <a:latin typeface="微软雅黑" panose="020B0503020204020204" pitchFamily="34" charset="-122"/>
                <a:ea typeface="微软雅黑" panose="020B0503020204020204" pitchFamily="34" charset="-122"/>
              </a:rPr>
              <a:t>的布局。请查看下面的实例进行验证。（在这里，为每个列分别定义了样式，您可以避免这么做。</a:t>
            </a:r>
            <a:r>
              <a:rPr lang="zh-CN" altLang="zh-CN" sz="2200" dirty="0" smtClean="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p:txBody>
      </p:sp>
      <p:sp>
        <p:nvSpPr>
          <p:cNvPr id="3" name="TextBox 2"/>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网格系统</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6912121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排版</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615827"/>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提供了一系列用于页面排版的内置样式，其中包括：</a:t>
            </a:r>
            <a:r>
              <a:rPr lang="zh-CN" altLang="en-US" sz="2200" b="1" dirty="0">
                <a:solidFill>
                  <a:schemeClr val="accent2"/>
                </a:solidFill>
                <a:latin typeface="微软雅黑" panose="020B0503020204020204" pitchFamily="34" charset="-122"/>
                <a:ea typeface="微软雅黑" panose="020B0503020204020204" pitchFamily="34" charset="-122"/>
              </a:rPr>
              <a:t>标题</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页面主体</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内联文本元素</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对齐</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字体大小</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缩略</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地址</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引用</a:t>
            </a:r>
            <a:r>
              <a:rPr lang="zh-CN" altLang="en-US" sz="2200" dirty="0">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列表</a:t>
            </a:r>
            <a:r>
              <a:rPr lang="zh-CN" altLang="en-US" sz="2200" dirty="0">
                <a:latin typeface="微软雅黑" panose="020B0503020204020204" pitchFamily="34" charset="-122"/>
                <a:ea typeface="微软雅黑" panose="020B0503020204020204" pitchFamily="34" charset="-122"/>
              </a:rPr>
              <a:t>等。我们可以直接使用内置的</a:t>
            </a:r>
            <a:r>
              <a:rPr lang="en-US" altLang="zh-CN" sz="2200" dirty="0">
                <a:latin typeface="微软雅黑" panose="020B0503020204020204" pitchFamily="34" charset="-122"/>
                <a:ea typeface="微软雅黑" panose="020B0503020204020204" pitchFamily="34" charset="-122"/>
              </a:rPr>
              <a:t>class</a:t>
            </a:r>
            <a:r>
              <a:rPr lang="zh-CN" altLang="en-US" sz="2200" dirty="0">
                <a:latin typeface="微软雅黑" panose="020B0503020204020204" pitchFamily="34" charset="-122"/>
                <a:ea typeface="微软雅黑" panose="020B0503020204020204" pitchFamily="34" charset="-122"/>
              </a:rPr>
              <a:t>样式生成统一规范的页面</a:t>
            </a:r>
            <a:r>
              <a:rPr lang="zh-CN" altLang="en-US" sz="2200" dirty="0" smtClean="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2227" y="3005357"/>
            <a:ext cx="7707863" cy="34585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5575489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排版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示例代码</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540341"/>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下面我们将通过具体的代码演示分析来详细说明</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的排版功能。</a:t>
            </a:r>
            <a:endParaRPr lang="zh-CN" altLang="zh-CN" sz="2200" dirty="0">
              <a:latin typeface="微软雅黑" panose="020B0503020204020204" pitchFamily="34" charset="-122"/>
              <a:ea typeface="微软雅黑" panose="020B0503020204020204" pitchFamily="34" charset="-122"/>
            </a:endParaRPr>
          </a:p>
        </p:txBody>
      </p:sp>
      <p:sp>
        <p:nvSpPr>
          <p:cNvPr id="3" name="TextBox 2"/>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a:solidFill>
                  <a:srgbClr val="FF0000"/>
                </a:solidFill>
                <a:latin typeface="微软雅黑" panose="020B0503020204020204" pitchFamily="34" charset="-122"/>
                <a:ea typeface="微软雅黑" panose="020B0503020204020204" pitchFamily="34" charset="-122"/>
              </a:rPr>
              <a:t>排版</a:t>
            </a:r>
          </a:p>
        </p:txBody>
      </p:sp>
      <p:pic>
        <p:nvPicPr>
          <p:cNvPr id="5" name="Picture 6" descr="C:\Users\zechuan.NCS\Desktop\1.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62308" y="2211035"/>
            <a:ext cx="6647704" cy="34179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3255049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代码</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970044"/>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允许您以两种方式显示代码</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第一种是</a:t>
            </a:r>
            <a:r>
              <a:rPr lang="en-US" altLang="zh-CN" sz="2200" b="1" dirty="0" smtClean="0">
                <a:solidFill>
                  <a:schemeClr val="accent2"/>
                </a:solidFill>
                <a:latin typeface="微软雅黑" panose="020B0503020204020204" pitchFamily="34" charset="-122"/>
                <a:ea typeface="微软雅黑" panose="020B0503020204020204" pitchFamily="34" charset="-122"/>
              </a:rPr>
              <a:t>&lt;code&gt;</a:t>
            </a:r>
            <a:r>
              <a:rPr lang="zh-CN" altLang="en-US" sz="2200" dirty="0" smtClean="0">
                <a:latin typeface="微软雅黑" panose="020B0503020204020204" pitchFamily="34" charset="-122"/>
                <a:ea typeface="微软雅黑" panose="020B0503020204020204" pitchFamily="34" charset="-122"/>
              </a:rPr>
              <a:t>标签。如果您想要内联显示代码，那么您应该使用 </a:t>
            </a:r>
            <a:r>
              <a:rPr lang="en-US" altLang="zh-CN" sz="2200" dirty="0" smtClean="0">
                <a:latin typeface="微软雅黑" panose="020B0503020204020204" pitchFamily="34" charset="-122"/>
                <a:ea typeface="微软雅黑" panose="020B0503020204020204" pitchFamily="34" charset="-122"/>
              </a:rPr>
              <a:t>&lt;code&gt; </a:t>
            </a:r>
            <a:r>
              <a:rPr lang="zh-CN" altLang="en-US" sz="2200" dirty="0" smtClean="0">
                <a:latin typeface="微软雅黑" panose="020B0503020204020204" pitchFamily="34" charset="-122"/>
                <a:ea typeface="微软雅黑" panose="020B0503020204020204" pitchFamily="34" charset="-122"/>
              </a:rPr>
              <a:t>标签。</a:t>
            </a: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第二</a:t>
            </a:r>
            <a:r>
              <a:rPr lang="zh-CN" altLang="en-US" sz="2200" dirty="0">
                <a:latin typeface="微软雅黑" panose="020B0503020204020204" pitchFamily="34" charset="-122"/>
                <a:ea typeface="微软雅黑" panose="020B0503020204020204" pitchFamily="34" charset="-122"/>
              </a:rPr>
              <a:t>种</a:t>
            </a:r>
            <a:r>
              <a:rPr lang="zh-CN" altLang="en-US" sz="2200" dirty="0" smtClean="0">
                <a:latin typeface="微软雅黑" panose="020B0503020204020204" pitchFamily="34" charset="-122"/>
                <a:ea typeface="微软雅黑" panose="020B0503020204020204" pitchFamily="34" charset="-122"/>
              </a:rPr>
              <a:t>是</a:t>
            </a:r>
            <a:r>
              <a:rPr lang="en-US" altLang="zh-CN" sz="2200" b="1" dirty="0" smtClean="0">
                <a:solidFill>
                  <a:schemeClr val="accent2"/>
                </a:solidFill>
                <a:latin typeface="微软雅黑" panose="020B0503020204020204" pitchFamily="34" charset="-122"/>
                <a:ea typeface="微软雅黑" panose="020B0503020204020204" pitchFamily="34" charset="-122"/>
              </a:rPr>
              <a:t>&lt;</a:t>
            </a:r>
            <a:r>
              <a:rPr lang="en-US" altLang="zh-CN" sz="2200" b="1" dirty="0">
                <a:solidFill>
                  <a:schemeClr val="accent2"/>
                </a:solidFill>
                <a:latin typeface="微软雅黑" panose="020B0503020204020204" pitchFamily="34" charset="-122"/>
                <a:ea typeface="微软雅黑" panose="020B0503020204020204" pitchFamily="34" charset="-122"/>
              </a:rPr>
              <a:t>pre</a:t>
            </a:r>
            <a:r>
              <a:rPr lang="en-US" altLang="zh-CN" sz="2200" b="1" dirty="0" smtClean="0">
                <a:solidFill>
                  <a:schemeClr val="accent2"/>
                </a:solidFill>
                <a:latin typeface="微软雅黑" panose="020B0503020204020204" pitchFamily="34" charset="-122"/>
                <a:ea typeface="微软雅黑" panose="020B0503020204020204" pitchFamily="34" charset="-122"/>
              </a:rPr>
              <a:t>&gt;</a:t>
            </a:r>
            <a:r>
              <a:rPr lang="zh-CN" altLang="en-US" sz="2200" dirty="0" smtClean="0">
                <a:latin typeface="微软雅黑" panose="020B0503020204020204" pitchFamily="34" charset="-122"/>
                <a:ea typeface="微软雅黑" panose="020B0503020204020204" pitchFamily="34" charset="-122"/>
              </a:rPr>
              <a:t>标签</a:t>
            </a:r>
            <a:r>
              <a:rPr lang="zh-CN" altLang="en-US" sz="2200" dirty="0">
                <a:latin typeface="微软雅黑" panose="020B0503020204020204" pitchFamily="34" charset="-122"/>
                <a:ea typeface="微软雅黑" panose="020B0503020204020204" pitchFamily="34" charset="-122"/>
              </a:rPr>
              <a:t>。如果代码需要被显示为一个独立的块元素或者代码有多行，那么您应该使用 </a:t>
            </a:r>
            <a:r>
              <a:rPr lang="en-US" altLang="zh-CN" sz="2200" dirty="0">
                <a:latin typeface="微软雅黑" panose="020B0503020204020204" pitchFamily="34" charset="-122"/>
                <a:ea typeface="微软雅黑" panose="020B0503020204020204" pitchFamily="34" charset="-122"/>
              </a:rPr>
              <a:t>&lt;pre&gt; </a:t>
            </a:r>
            <a:r>
              <a:rPr lang="zh-CN" altLang="en-US" sz="2200" dirty="0">
                <a:latin typeface="微软雅黑" panose="020B0503020204020204" pitchFamily="34" charset="-122"/>
                <a:ea typeface="微软雅黑" panose="020B0503020204020204" pitchFamily="34" charset="-122"/>
              </a:rPr>
              <a:t>标签</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代码</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221069535"/>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表格</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提供了一个清晰的创建表格的布局。下表列出了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支持的一些表格元素</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238734685"/>
              </p:ext>
            </p:extLst>
          </p:nvPr>
        </p:nvGraphicFramePr>
        <p:xfrm>
          <a:off x="604434" y="2642112"/>
          <a:ext cx="10963452" cy="4023360"/>
        </p:xfrm>
        <a:graphic>
          <a:graphicData uri="http://schemas.openxmlformats.org/drawingml/2006/table">
            <a:tbl>
              <a:tblPr firstRow="1" bandRow="1">
                <a:tableStyleId>{5C22544A-7EE6-4342-B048-85BDC9FD1C3A}</a:tableStyleId>
              </a:tblPr>
              <a:tblGrid>
                <a:gridCol w="1586973"/>
                <a:gridCol w="9376479"/>
              </a:tblGrid>
              <a:tr h="38497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标签</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384978">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&lt;table&gt;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容纳以表格形式显示数据的元素。</a:t>
                      </a:r>
                      <a:endParaRPr lang="zh-CN" altLang="en-US" dirty="0">
                        <a:latin typeface="微软雅黑" panose="020B0503020204020204" pitchFamily="34" charset="-122"/>
                        <a:ea typeface="微软雅黑" panose="020B0503020204020204" pitchFamily="34" charset="-122"/>
                      </a:endParaRPr>
                    </a:p>
                  </a:txBody>
                  <a:tcPr/>
                </a:tc>
              </a:tr>
              <a:tr h="384978">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&lt;</a:t>
                      </a:r>
                      <a:r>
                        <a:rPr lang="en-US" altLang="zh-CN" dirty="0" err="1" smtClean="0">
                          <a:latin typeface="微软雅黑" panose="020B0503020204020204" pitchFamily="34" charset="-122"/>
                          <a:ea typeface="微软雅黑" panose="020B0503020204020204" pitchFamily="34" charset="-122"/>
                        </a:rPr>
                        <a:t>thead</a:t>
                      </a: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表格标题行的容器元素（</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&lt;</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tr</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&gt;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），用来标识表格列。</a:t>
                      </a:r>
                      <a:endParaRPr lang="zh-CN" altLang="en-US" dirty="0">
                        <a:latin typeface="微软雅黑" panose="020B0503020204020204" pitchFamily="34" charset="-122"/>
                        <a:ea typeface="微软雅黑" panose="020B0503020204020204" pitchFamily="34" charset="-122"/>
                      </a:endParaRPr>
                    </a:p>
                  </a:txBody>
                  <a:tcPr/>
                </a:tc>
              </a:tr>
              <a:tr h="384978">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&lt;</a:t>
                      </a:r>
                      <a:r>
                        <a:rPr lang="en-US" altLang="zh-CN" dirty="0" err="1" smtClean="0">
                          <a:latin typeface="微软雅黑" panose="020B0503020204020204" pitchFamily="34" charset="-122"/>
                          <a:ea typeface="微软雅黑" panose="020B0503020204020204" pitchFamily="34" charset="-122"/>
                        </a:rPr>
                        <a:t>tbody</a:t>
                      </a: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表格主体中的表格行的容器元素（</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&lt;</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tr</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&gt;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dirty="0">
                        <a:latin typeface="微软雅黑" panose="020B0503020204020204" pitchFamily="34" charset="-122"/>
                        <a:ea typeface="微软雅黑" panose="020B0503020204020204" pitchFamily="34" charset="-122"/>
                      </a:endParaRPr>
                    </a:p>
                  </a:txBody>
                  <a:tcPr/>
                </a:tc>
              </a:tr>
              <a:tr h="384978">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&lt;</a:t>
                      </a:r>
                      <a:r>
                        <a:rPr lang="en-US" altLang="zh-CN" dirty="0" err="1" smtClean="0">
                          <a:latin typeface="微软雅黑" panose="020B0503020204020204" pitchFamily="34" charset="-122"/>
                          <a:ea typeface="微软雅黑" panose="020B0503020204020204" pitchFamily="34" charset="-122"/>
                        </a:rPr>
                        <a:t>tr</a:t>
                      </a: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一组出现在单行上的表格单元格的容器元素（</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&lt;td&gt;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或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&lt;</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th</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&gt;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dirty="0">
                        <a:latin typeface="微软雅黑" panose="020B0503020204020204" pitchFamily="34" charset="-122"/>
                        <a:ea typeface="微软雅黑" panose="020B0503020204020204" pitchFamily="34" charset="-122"/>
                      </a:endParaRPr>
                    </a:p>
                  </a:txBody>
                  <a:tcPr/>
                </a:tc>
              </a:tr>
              <a:tr h="384978">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&lt;td&gt;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默认的表格单元格。</a:t>
                      </a:r>
                      <a:endParaRPr lang="zh-CN" altLang="en-US" dirty="0">
                        <a:latin typeface="微软雅黑" panose="020B0503020204020204" pitchFamily="34" charset="-122"/>
                        <a:ea typeface="微软雅黑" panose="020B0503020204020204" pitchFamily="34" charset="-122"/>
                      </a:endParaRPr>
                    </a:p>
                  </a:txBody>
                  <a:tcPr/>
                </a:tc>
              </a:tr>
              <a:tr h="384978">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&lt;</a:t>
                      </a:r>
                      <a:r>
                        <a:rPr lang="en-US" altLang="zh-CN" dirty="0" err="1" smtClean="0">
                          <a:latin typeface="微软雅黑" panose="020B0503020204020204" pitchFamily="34" charset="-122"/>
                          <a:ea typeface="微软雅黑" panose="020B0503020204020204" pitchFamily="34" charset="-122"/>
                        </a:rPr>
                        <a:t>th</a:t>
                      </a: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特殊的表格单元格，用来标识列或行（取决于范围和位置）。必须在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&lt;</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thead</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&gt;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内使用。</a:t>
                      </a:r>
                      <a:endParaRPr lang="zh-CN" altLang="en-US" dirty="0">
                        <a:latin typeface="微软雅黑" panose="020B0503020204020204" pitchFamily="34" charset="-122"/>
                        <a:ea typeface="微软雅黑" panose="020B0503020204020204" pitchFamily="34" charset="-122"/>
                      </a:endParaRPr>
                    </a:p>
                  </a:txBody>
                  <a:tcPr/>
                </a:tc>
              </a:tr>
              <a:tr h="384978">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&lt;caption&gt;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关于表格存储内容的描述或总结。</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2406802221"/>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表格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其提供了一些内置的样式用于控制表格的</a:t>
            </a:r>
            <a:r>
              <a:rPr lang="zh-CN" altLang="en-US" sz="2200" b="1" dirty="0">
                <a:solidFill>
                  <a:schemeClr val="accent2"/>
                </a:solidFill>
                <a:latin typeface="微软雅黑" panose="020B0503020204020204" pitchFamily="34" charset="-122"/>
                <a:ea typeface="微软雅黑" panose="020B0503020204020204" pitchFamily="34" charset="-122"/>
              </a:rPr>
              <a:t>边框</a:t>
            </a:r>
            <a:r>
              <a:rPr lang="zh-CN" altLang="en-US" sz="2200" dirty="0">
                <a:latin typeface="微软雅黑" panose="020B0503020204020204" pitchFamily="34" charset="-122"/>
                <a:ea typeface="微软雅黑" panose="020B0503020204020204" pitchFamily="34" charset="-122"/>
              </a:rPr>
              <a:t>（圆角等）、</a:t>
            </a:r>
            <a:r>
              <a:rPr lang="zh-CN" altLang="en-US" sz="2200" b="1" dirty="0">
                <a:solidFill>
                  <a:schemeClr val="accent2"/>
                </a:solidFill>
                <a:latin typeface="微软雅黑" panose="020B0503020204020204" pitchFamily="34" charset="-122"/>
                <a:ea typeface="微软雅黑" panose="020B0503020204020204" pitchFamily="34" charset="-122"/>
              </a:rPr>
              <a:t>样式</a:t>
            </a:r>
            <a:r>
              <a:rPr lang="zh-CN" altLang="en-US" sz="2200" dirty="0">
                <a:latin typeface="微软雅黑" panose="020B0503020204020204" pitchFamily="34" charset="-122"/>
                <a:ea typeface="微软雅黑" panose="020B0503020204020204" pitchFamily="34" charset="-122"/>
              </a:rPr>
              <a:t>（紧凑型等）、</a:t>
            </a:r>
            <a:r>
              <a:rPr lang="zh-CN" altLang="en-US" sz="2200" b="1" dirty="0">
                <a:solidFill>
                  <a:schemeClr val="accent2"/>
                </a:solidFill>
                <a:latin typeface="微软雅黑" panose="020B0503020204020204" pitchFamily="34" charset="-122"/>
                <a:ea typeface="微软雅黑" panose="020B0503020204020204" pitchFamily="34" charset="-122"/>
              </a:rPr>
              <a:t>结构</a:t>
            </a:r>
            <a:r>
              <a:rPr lang="zh-CN" altLang="en-US" sz="2200" dirty="0">
                <a:latin typeface="微软雅黑" panose="020B0503020204020204" pitchFamily="34" charset="-122"/>
                <a:ea typeface="微软雅黑" panose="020B0503020204020204" pitchFamily="34" charset="-122"/>
              </a:rPr>
              <a:t>以及每行的样式、</a:t>
            </a:r>
            <a:r>
              <a:rPr lang="zh-CN" altLang="en-US" sz="2200" b="1" dirty="0">
                <a:solidFill>
                  <a:schemeClr val="accent2"/>
                </a:solidFill>
                <a:latin typeface="微软雅黑" panose="020B0503020204020204" pitchFamily="34" charset="-122"/>
                <a:ea typeface="微软雅黑" panose="020B0503020204020204" pitchFamily="34" charset="-122"/>
              </a:rPr>
              <a:t>事件</a:t>
            </a:r>
            <a:r>
              <a:rPr lang="zh-CN" altLang="en-US" sz="2200" dirty="0">
                <a:latin typeface="微软雅黑" panose="020B0503020204020204" pitchFamily="34" charset="-122"/>
                <a:ea typeface="微软雅黑" panose="020B0503020204020204" pitchFamily="34" charset="-122"/>
              </a:rPr>
              <a:t>（每行显示不同颜色，鼠标悬浮等）</a:t>
            </a:r>
            <a:r>
              <a:rPr lang="zh-CN" altLang="en-US" sz="2200" dirty="0" smtClean="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4435" y="2654762"/>
            <a:ext cx="6060430" cy="1706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44622" y="2654762"/>
            <a:ext cx="4562162" cy="3667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表格</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45733397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表单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970044"/>
          </a:xfrm>
          <a:prstGeom prst="rect">
            <a:avLst/>
          </a:prstGeom>
          <a:noFill/>
        </p:spPr>
        <p:txBody>
          <a:bodyPr wrap="square" rtlCol="0">
            <a:spAutoFit/>
          </a:bodyPr>
          <a:lstStyle/>
          <a:p>
            <a:pPr>
              <a:lnSpc>
                <a:spcPct val="150000"/>
              </a:lnSpc>
            </a:pPr>
            <a:r>
              <a:rPr lang="en-US" altLang="zh-CN" sz="2200" b="1" u="sng" dirty="0">
                <a:latin typeface="微软雅黑" panose="020B0503020204020204" pitchFamily="34" charset="-122"/>
                <a:ea typeface="微软雅黑" panose="020B0503020204020204" pitchFamily="34" charset="-122"/>
              </a:rPr>
              <a:t>Bootstrap </a:t>
            </a:r>
            <a:r>
              <a:rPr lang="zh-CN" altLang="en-US" sz="2200" b="1" u="sng" dirty="0">
                <a:latin typeface="微软雅黑" panose="020B0503020204020204" pitchFamily="34" charset="-122"/>
                <a:ea typeface="微软雅黑" panose="020B0503020204020204" pitchFamily="34" charset="-122"/>
              </a:rPr>
              <a:t>提供了下列类型的表单布局</a:t>
            </a:r>
            <a:r>
              <a:rPr lang="zh-CN" altLang="en-US" sz="2200" b="1" u="sng" dirty="0" smtClean="0">
                <a:latin typeface="微软雅黑" panose="020B0503020204020204" pitchFamily="34" charset="-122"/>
                <a:ea typeface="微软雅黑" panose="020B0503020204020204" pitchFamily="34" charset="-122"/>
              </a:rPr>
              <a:t>：</a:t>
            </a:r>
            <a:endParaRPr lang="en-US" altLang="zh-CN" sz="2200" b="1" u="sng" dirty="0" smtClean="0">
              <a:latin typeface="微软雅黑" panose="020B0503020204020204" pitchFamily="34" charset="-122"/>
              <a:ea typeface="微软雅黑" panose="020B0503020204020204" pitchFamily="34" charset="-122"/>
            </a:endParaRPr>
          </a:p>
          <a:p>
            <a:endParaRPr lang="zh-CN" altLang="en-US"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垂直表单（默认）</a:t>
            </a: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内联表单</a:t>
            </a: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水平表单</a:t>
            </a: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表单</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79796910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Bootstrap</a:t>
            </a:r>
            <a:r>
              <a:rPr lang="zh-CN" altLang="en-US" sz="4000" b="1" dirty="0" smtClean="0">
                <a:latin typeface="微软雅黑" panose="020B0503020204020204" pitchFamily="34" charset="-122"/>
                <a:ea typeface="微软雅黑" panose="020B0503020204020204" pitchFamily="34" charset="-122"/>
              </a:rPr>
              <a:t>简介</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615827"/>
          </a:xfrm>
          <a:prstGeom prst="rect">
            <a:avLst/>
          </a:prstGeom>
          <a:noFill/>
        </p:spPr>
        <p:txBody>
          <a:bodyPr wrap="square" rtlCol="0">
            <a:spAutoFit/>
          </a:bodyPr>
          <a:lstStyle/>
          <a:p>
            <a:pPr marL="0" lvl="1">
              <a:lnSpc>
                <a:spcPct val="150000"/>
              </a:lnSpc>
            </a:pPr>
            <a:r>
              <a:rPr lang="en-US" altLang="zh-CN" sz="2200" dirty="0">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是</a:t>
            </a:r>
            <a:r>
              <a:rPr lang="en-US" altLang="zh-CN" sz="2200" dirty="0">
                <a:latin typeface="微软雅黑" panose="020B0503020204020204" pitchFamily="34" charset="-122"/>
                <a:ea typeface="微软雅黑" panose="020B0503020204020204" pitchFamily="34" charset="-122"/>
              </a:rPr>
              <a:t>Twitter</a:t>
            </a:r>
            <a:r>
              <a:rPr lang="zh-CN" altLang="en-US" sz="2200" dirty="0">
                <a:latin typeface="微软雅黑" panose="020B0503020204020204" pitchFamily="34" charset="-122"/>
                <a:ea typeface="微软雅黑" panose="020B0503020204020204" pitchFamily="34" charset="-122"/>
              </a:rPr>
              <a:t>推出的一款</a:t>
            </a:r>
            <a:r>
              <a:rPr lang="zh-CN" altLang="zh-CN" sz="2200" b="1" dirty="0">
                <a:solidFill>
                  <a:schemeClr val="accent2"/>
                </a:solidFill>
                <a:latin typeface="微软雅黑" panose="020B0503020204020204" pitchFamily="34" charset="-122"/>
                <a:ea typeface="微软雅黑" panose="020B0503020204020204" pitchFamily="34" charset="-122"/>
              </a:rPr>
              <a:t>易用</a:t>
            </a:r>
            <a:r>
              <a:rPr lang="zh-CN" altLang="zh-CN" sz="2200" dirty="0">
                <a:latin typeface="微软雅黑" panose="020B0503020204020204" pitchFamily="34" charset="-122"/>
                <a:ea typeface="微软雅黑" panose="020B0503020204020204" pitchFamily="34" charset="-122"/>
              </a:rPr>
              <a:t>、</a:t>
            </a:r>
            <a:r>
              <a:rPr lang="zh-CN" altLang="zh-CN" sz="2200" b="1" dirty="0">
                <a:solidFill>
                  <a:schemeClr val="accent2"/>
                </a:solidFill>
                <a:latin typeface="微软雅黑" panose="020B0503020204020204" pitchFamily="34" charset="-122"/>
                <a:ea typeface="微软雅黑" panose="020B0503020204020204" pitchFamily="34" charset="-122"/>
              </a:rPr>
              <a:t>优雅</a:t>
            </a:r>
            <a:r>
              <a:rPr lang="zh-CN" altLang="zh-CN" sz="2200" dirty="0">
                <a:latin typeface="微软雅黑" panose="020B0503020204020204" pitchFamily="34" charset="-122"/>
                <a:ea typeface="微软雅黑" panose="020B0503020204020204" pitchFamily="34" charset="-122"/>
              </a:rPr>
              <a:t>、</a:t>
            </a:r>
            <a:r>
              <a:rPr lang="zh-CN" altLang="zh-CN" sz="2200" b="1" dirty="0">
                <a:solidFill>
                  <a:schemeClr val="accent2"/>
                </a:solidFill>
                <a:latin typeface="微软雅黑" panose="020B0503020204020204" pitchFamily="34" charset="-122"/>
                <a:ea typeface="微软雅黑" panose="020B0503020204020204" pitchFamily="34" charset="-122"/>
              </a:rPr>
              <a:t>灵活</a:t>
            </a:r>
            <a:r>
              <a:rPr lang="zh-CN" altLang="zh-CN" sz="2200" dirty="0">
                <a:latin typeface="微软雅黑" panose="020B0503020204020204" pitchFamily="34" charset="-122"/>
                <a:ea typeface="微软雅黑" panose="020B0503020204020204" pitchFamily="34" charset="-122"/>
              </a:rPr>
              <a:t>、</a:t>
            </a:r>
            <a:r>
              <a:rPr lang="zh-CN" altLang="zh-CN" sz="2200" b="1" dirty="0">
                <a:solidFill>
                  <a:schemeClr val="accent2"/>
                </a:solidFill>
                <a:latin typeface="微软雅黑" panose="020B0503020204020204" pitchFamily="34" charset="-122"/>
                <a:ea typeface="微软雅黑" panose="020B0503020204020204" pitchFamily="34" charset="-122"/>
              </a:rPr>
              <a:t>可扩展</a:t>
            </a:r>
            <a:r>
              <a:rPr lang="zh-CN" altLang="zh-CN" sz="2200" dirty="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基于</a:t>
            </a:r>
            <a:r>
              <a:rPr lang="en-US" altLang="zh-CN" sz="2200" dirty="0">
                <a:latin typeface="微软雅黑" panose="020B0503020204020204" pitchFamily="34" charset="-122"/>
                <a:ea typeface="微软雅黑" panose="020B0503020204020204" pitchFamily="34" charset="-122"/>
              </a:rPr>
              <a:t>CSS/HTML</a:t>
            </a:r>
            <a:r>
              <a:rPr lang="zh-CN" altLang="en-US" sz="2200" dirty="0">
                <a:latin typeface="微软雅黑" panose="020B0503020204020204" pitchFamily="34" charset="-122"/>
                <a:ea typeface="微软雅黑" panose="020B0503020204020204" pitchFamily="34" charset="-122"/>
              </a:rPr>
              <a:t>的前端开发</a:t>
            </a:r>
            <a:r>
              <a:rPr lang="zh-CN" altLang="en-US" sz="2200" dirty="0" smtClean="0">
                <a:latin typeface="微软雅黑" panose="020B0503020204020204" pitchFamily="34" charset="-122"/>
                <a:ea typeface="微软雅黑" panose="020B0503020204020204" pitchFamily="34" charset="-122"/>
              </a:rPr>
              <a:t>框架</a:t>
            </a:r>
            <a:r>
              <a:rPr lang="zh-CN" altLang="zh-CN" sz="2200" dirty="0" smtClean="0">
                <a:latin typeface="微软雅黑" panose="020B0503020204020204" pitchFamily="34" charset="-122"/>
                <a:ea typeface="微软雅黑" panose="020B0503020204020204" pitchFamily="34" charset="-122"/>
              </a:rPr>
              <a:t>。涌现</a:t>
            </a:r>
            <a:r>
              <a:rPr lang="zh-CN" altLang="zh-CN" sz="2200" dirty="0">
                <a:latin typeface="微软雅黑" panose="020B0503020204020204" pitchFamily="34" charset="-122"/>
                <a:ea typeface="微软雅黑" panose="020B0503020204020204" pitchFamily="34" charset="-122"/>
              </a:rPr>
              <a:t>了许多基于</a:t>
            </a:r>
            <a:r>
              <a:rPr lang="en-US" altLang="zh-CN" sz="2200" dirty="0">
                <a:latin typeface="微软雅黑" panose="020B0503020204020204" pitchFamily="34" charset="-122"/>
                <a:ea typeface="微软雅黑" panose="020B0503020204020204" pitchFamily="34" charset="-122"/>
              </a:rPr>
              <a:t>Bootstrap</a:t>
            </a:r>
            <a:r>
              <a:rPr lang="zh-CN" altLang="zh-CN" sz="2200" dirty="0">
                <a:latin typeface="微软雅黑" panose="020B0503020204020204" pitchFamily="34" charset="-122"/>
                <a:ea typeface="微软雅黑" panose="020B0503020204020204" pitchFamily="34" charset="-122"/>
              </a:rPr>
              <a:t>建设的网站</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界面清新、简洁</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要素排版利落大方。如下图所示</a:t>
            </a:r>
            <a:r>
              <a:rPr lang="zh-CN"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pic>
        <p:nvPicPr>
          <p:cNvPr id="5" name="Picture 2" descr="C:\Users\zechuan.NCS\Desktop\可视化布局（基于bootstrp）\photo\637abc69cf449f18e221c331fcfe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8754" y="3059573"/>
            <a:ext cx="4584699" cy="343852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C:\Users\zechuan.NCS\Desktop\可视化布局（基于bootstrp）\52ee7bf7b292968f269075d73c219.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08141" y="3059573"/>
            <a:ext cx="4584700" cy="34385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14136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表单控件</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048172"/>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支持最常见的表单控件，主要是 </a:t>
            </a:r>
            <a:r>
              <a:rPr lang="en-US" altLang="zh-CN" sz="2200" dirty="0">
                <a:latin typeface="微软雅黑" panose="020B0503020204020204" pitchFamily="34" charset="-122"/>
                <a:ea typeface="微软雅黑" panose="020B0503020204020204" pitchFamily="34" charset="-122"/>
              </a:rPr>
              <a:t>input</a:t>
            </a:r>
            <a:r>
              <a:rPr lang="zh-CN" altLang="en-US"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textarea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checkbox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radio </a:t>
            </a:r>
            <a:r>
              <a:rPr lang="zh-CN" altLang="en-US" sz="2200" dirty="0">
                <a:latin typeface="微软雅黑" panose="020B0503020204020204" pitchFamily="34" charset="-122"/>
                <a:ea typeface="微软雅黑" panose="020B0503020204020204" pitchFamily="34" charset="-122"/>
              </a:rPr>
              <a:t>和 </a:t>
            </a:r>
            <a:r>
              <a:rPr lang="en-US" altLang="zh-CN" sz="2200" dirty="0">
                <a:latin typeface="微软雅黑" panose="020B0503020204020204" pitchFamily="34" charset="-122"/>
                <a:ea typeface="微软雅黑" panose="020B0503020204020204" pitchFamily="34" charset="-122"/>
              </a:rPr>
              <a:t>select</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表单控件</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38095" y="2304511"/>
            <a:ext cx="6296129" cy="37815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2088690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按钮</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615827"/>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 Bootstrap</a:t>
            </a:r>
            <a:r>
              <a:rPr lang="zh-CN" altLang="zh-CN" sz="2200" dirty="0">
                <a:latin typeface="微软雅黑" panose="020B0503020204020204" pitchFamily="34" charset="-122"/>
                <a:ea typeface="微软雅黑" panose="020B0503020204020204" pitchFamily="34" charset="-122"/>
              </a:rPr>
              <a:t>提供多种样式的</a:t>
            </a:r>
            <a:r>
              <a:rPr lang="zh-CN" altLang="zh-CN" sz="2200" dirty="0" smtClean="0">
                <a:latin typeface="微软雅黑" panose="020B0503020204020204" pitchFamily="34" charset="-122"/>
                <a:ea typeface="微软雅黑" panose="020B0503020204020204" pitchFamily="34" charset="-122"/>
              </a:rPr>
              <a:t>按钮</a:t>
            </a:r>
            <a:r>
              <a:rPr lang="zh-CN" altLang="zh-CN" sz="2200" dirty="0">
                <a:latin typeface="微软雅黑" panose="020B0503020204020204" pitchFamily="34" charset="-122"/>
                <a:ea typeface="微软雅黑" panose="020B0503020204020204" pitchFamily="34" charset="-122"/>
              </a:rPr>
              <a:t>，</a:t>
            </a:r>
            <a:r>
              <a:rPr lang="zh-CN" altLang="zh-CN" sz="2200" dirty="0" smtClean="0">
                <a:latin typeface="微软雅黑" panose="020B0503020204020204" pitchFamily="34" charset="-122"/>
                <a:ea typeface="微软雅黑" panose="020B0503020204020204" pitchFamily="34" charset="-122"/>
              </a:rPr>
              <a:t>同样</a:t>
            </a:r>
            <a:r>
              <a:rPr lang="zh-CN" altLang="zh-CN" sz="2200" dirty="0">
                <a:latin typeface="微软雅黑" panose="020B0503020204020204" pitchFamily="34" charset="-122"/>
                <a:ea typeface="微软雅黑" panose="020B0503020204020204" pitchFamily="34" charset="-122"/>
              </a:rPr>
              <a:t>是通过</a:t>
            </a:r>
            <a:r>
              <a:rPr lang="en-US" altLang="zh-CN" sz="2200" dirty="0">
                <a:latin typeface="微软雅黑" panose="020B0503020204020204" pitchFamily="34" charset="-122"/>
                <a:ea typeface="微软雅黑" panose="020B0503020204020204" pitchFamily="34" charset="-122"/>
              </a:rPr>
              <a:t>CSS</a:t>
            </a:r>
            <a:r>
              <a:rPr lang="zh-CN" altLang="zh-CN" sz="2200" dirty="0">
                <a:latin typeface="微软雅黑" panose="020B0503020204020204" pitchFamily="34" charset="-122"/>
                <a:ea typeface="微软雅黑" panose="020B0503020204020204" pitchFamily="34" charset="-122"/>
              </a:rPr>
              <a:t>的类来</a:t>
            </a:r>
            <a:r>
              <a:rPr lang="zh-CN" altLang="zh-CN" sz="2200" dirty="0" smtClean="0">
                <a:latin typeface="微软雅黑" panose="020B0503020204020204" pitchFamily="34" charset="-122"/>
                <a:ea typeface="微软雅黑" panose="020B0503020204020204" pitchFamily="34" charset="-122"/>
              </a:rPr>
              <a:t>控制</a:t>
            </a:r>
            <a:r>
              <a:rPr lang="zh-CN" altLang="zh-CN" sz="2200" dirty="0">
                <a:latin typeface="微软雅黑" panose="020B0503020204020204" pitchFamily="34" charset="-122"/>
                <a:ea typeface="微软雅黑" panose="020B0503020204020204" pitchFamily="34" charset="-122"/>
              </a:rPr>
              <a:t>，</a:t>
            </a:r>
            <a:r>
              <a:rPr lang="zh-CN" altLang="zh-CN" sz="2200" dirty="0" smtClean="0">
                <a:latin typeface="微软雅黑" panose="020B0503020204020204" pitchFamily="34" charset="-122"/>
                <a:ea typeface="微软雅黑" panose="020B0503020204020204" pitchFamily="34" charset="-122"/>
              </a:rPr>
              <a:t>包括</a:t>
            </a:r>
            <a:r>
              <a:rPr lang="en-US" altLang="zh-CN" sz="2200" dirty="0" err="1">
                <a:latin typeface="微软雅黑" panose="020B0503020204020204" pitchFamily="34" charset="-122"/>
                <a:ea typeface="微软雅黑" panose="020B0503020204020204" pitchFamily="34" charset="-122"/>
              </a:rPr>
              <a:t>btn</a:t>
            </a:r>
            <a:r>
              <a:rPr lang="en-US" altLang="zh-CN" sz="2200" dirty="0">
                <a:latin typeface="微软雅黑" panose="020B0503020204020204" pitchFamily="34" charset="-122"/>
                <a:ea typeface="微软雅黑" panose="020B0503020204020204" pitchFamily="34" charset="-122"/>
              </a:rPr>
              <a:t>, </a:t>
            </a:r>
            <a:r>
              <a:rPr lang="en-US" altLang="zh-CN" sz="2200" dirty="0" err="1" smtClean="0">
                <a:latin typeface="微软雅黑" panose="020B0503020204020204" pitchFamily="34" charset="-122"/>
                <a:ea typeface="微软雅黑" panose="020B0503020204020204" pitchFamily="34" charset="-122"/>
              </a:rPr>
              <a:t>btn</a:t>
            </a:r>
            <a:r>
              <a:rPr lang="en-US" altLang="zh-CN" sz="2200" dirty="0" smtClean="0">
                <a:latin typeface="微软雅黑" panose="020B0503020204020204" pitchFamily="34" charset="-122"/>
                <a:ea typeface="微软雅黑" panose="020B0503020204020204" pitchFamily="34" charset="-122"/>
              </a:rPr>
              <a:t>-primary</a:t>
            </a:r>
            <a:r>
              <a:rPr lang="zh-CN" altLang="zh-CN" sz="2200" dirty="0" smtClean="0">
                <a:latin typeface="微软雅黑" panose="020B0503020204020204" pitchFamily="34" charset="-122"/>
                <a:ea typeface="微软雅黑" panose="020B0503020204020204" pitchFamily="34" charset="-122"/>
              </a:rPr>
              <a:t>， </a:t>
            </a:r>
            <a:r>
              <a:rPr lang="en-US" altLang="zh-CN" sz="2200" dirty="0" err="1" smtClean="0">
                <a:latin typeface="微软雅黑" panose="020B0503020204020204" pitchFamily="34" charset="-122"/>
                <a:ea typeface="微软雅黑" panose="020B0503020204020204" pitchFamily="34" charset="-122"/>
              </a:rPr>
              <a:t>btn</a:t>
            </a:r>
            <a:r>
              <a:rPr lang="en-US" altLang="zh-CN" sz="2200" dirty="0" smtClean="0">
                <a:latin typeface="微软雅黑" panose="020B0503020204020204" pitchFamily="34" charset="-122"/>
                <a:ea typeface="微软雅黑" panose="020B0503020204020204" pitchFamily="34" charset="-122"/>
              </a:rPr>
              <a:t>-info</a:t>
            </a:r>
            <a:r>
              <a:rPr lang="zh-CN" altLang="zh-CN" sz="2200" dirty="0">
                <a:latin typeface="微软雅黑" panose="020B0503020204020204" pitchFamily="34" charset="-122"/>
                <a:ea typeface="微软雅黑" panose="020B0503020204020204" pitchFamily="34" charset="-122"/>
              </a:rPr>
              <a:t> ， </a:t>
            </a:r>
            <a:r>
              <a:rPr lang="en-US" altLang="zh-CN" sz="2200" dirty="0" err="1" smtClean="0">
                <a:latin typeface="微软雅黑" panose="020B0503020204020204" pitchFamily="34" charset="-122"/>
                <a:ea typeface="微软雅黑" panose="020B0503020204020204" pitchFamily="34" charset="-122"/>
              </a:rPr>
              <a:t>btn</a:t>
            </a:r>
            <a:r>
              <a:rPr lang="en-US" altLang="zh-CN" sz="2200" dirty="0" smtClean="0">
                <a:latin typeface="微软雅黑" panose="020B0503020204020204" pitchFamily="34" charset="-122"/>
                <a:ea typeface="微软雅黑" panose="020B0503020204020204" pitchFamily="34" charset="-122"/>
              </a:rPr>
              <a:t>-success</a:t>
            </a:r>
            <a:r>
              <a:rPr lang="zh-CN" altLang="zh-CN" sz="2200" dirty="0">
                <a:latin typeface="微软雅黑" panose="020B0503020204020204" pitchFamily="34" charset="-122"/>
                <a:ea typeface="微软雅黑" panose="020B0503020204020204" pitchFamily="34" charset="-122"/>
              </a:rPr>
              <a:t>等不同颜色的按钮，亦可以简单通过</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btn</a:t>
            </a:r>
            <a:r>
              <a:rPr lang="en-US" altLang="zh-CN" sz="2200" dirty="0">
                <a:latin typeface="微软雅黑" panose="020B0503020204020204" pitchFamily="34" charset="-122"/>
                <a:ea typeface="微软雅黑" panose="020B0503020204020204" pitchFamily="34" charset="-122"/>
              </a:rPr>
              <a:t>-large .</a:t>
            </a:r>
            <a:r>
              <a:rPr lang="en-US" altLang="zh-CN" sz="2200" dirty="0" err="1">
                <a:latin typeface="微软雅黑" panose="020B0503020204020204" pitchFamily="34" charset="-122"/>
                <a:ea typeface="微软雅黑" panose="020B0503020204020204" pitchFamily="34" charset="-122"/>
              </a:rPr>
              <a:t>btn</a:t>
            </a:r>
            <a:r>
              <a:rPr lang="en-US" altLang="zh-CN" sz="2200" dirty="0">
                <a:latin typeface="微软雅黑" panose="020B0503020204020204" pitchFamily="34" charset="-122"/>
                <a:ea typeface="微软雅黑" panose="020B0503020204020204" pitchFamily="34" charset="-122"/>
              </a:rPr>
              <a:t>-mini</a:t>
            </a:r>
            <a:r>
              <a:rPr lang="zh-CN" altLang="zh-CN" sz="2200" dirty="0">
                <a:latin typeface="微软雅黑" panose="020B0503020204020204" pitchFamily="34" charset="-122"/>
                <a:ea typeface="微软雅黑" panose="020B0503020204020204" pitchFamily="34" charset="-122"/>
              </a:rPr>
              <a:t>等</a:t>
            </a:r>
            <a:r>
              <a:rPr lang="en-US" altLang="zh-CN" sz="2200" dirty="0">
                <a:latin typeface="微软雅黑" panose="020B0503020204020204" pitchFamily="34" charset="-122"/>
                <a:ea typeface="微软雅黑" panose="020B0503020204020204" pitchFamily="34" charset="-122"/>
              </a:rPr>
              <a:t>CSS</a:t>
            </a:r>
            <a:r>
              <a:rPr lang="zh-CN" altLang="zh-CN" sz="2200" dirty="0">
                <a:latin typeface="微软雅黑" panose="020B0503020204020204" pitchFamily="34" charset="-122"/>
                <a:ea typeface="微软雅黑" panose="020B0503020204020204" pitchFamily="34" charset="-122"/>
              </a:rPr>
              <a:t>的</a:t>
            </a:r>
            <a:r>
              <a:rPr lang="en-US" altLang="zh-CN" sz="2200" dirty="0">
                <a:latin typeface="微软雅黑" panose="020B0503020204020204" pitchFamily="34" charset="-122"/>
                <a:ea typeface="微软雅黑" panose="020B0503020204020204" pitchFamily="34" charset="-122"/>
              </a:rPr>
              <a:t>class</a:t>
            </a:r>
            <a:r>
              <a:rPr lang="zh-CN" altLang="zh-CN" sz="2200" dirty="0">
                <a:latin typeface="微软雅黑" panose="020B0503020204020204" pitchFamily="34" charset="-122"/>
                <a:ea typeface="微软雅黑" panose="020B0503020204020204" pitchFamily="34" charset="-122"/>
              </a:rPr>
              <a:t>控制按钮大小，能够同时用在</a:t>
            </a:r>
            <a:r>
              <a:rPr lang="en-US" altLang="zh-CN" sz="2200" dirty="0">
                <a:latin typeface="微软雅黑" panose="020B0503020204020204" pitchFamily="34" charset="-122"/>
                <a:ea typeface="微软雅黑" panose="020B0503020204020204" pitchFamily="34" charset="-122"/>
              </a:rPr>
              <a:t>&lt;a&gt;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&lt;button&gt;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&lt;input&gt;</a:t>
            </a:r>
            <a:r>
              <a:rPr lang="zh-CN" altLang="zh-CN" sz="2200" dirty="0" smtClean="0">
                <a:latin typeface="微软雅黑" panose="020B0503020204020204" pitchFamily="34" charset="-122"/>
                <a:ea typeface="微软雅黑" panose="020B0503020204020204" pitchFamily="34" charset="-122"/>
              </a:rPr>
              <a:t>标签</a:t>
            </a:r>
            <a:r>
              <a:rPr lang="zh-CN" altLang="en-US" sz="2200" dirty="0" smtClean="0">
                <a:latin typeface="微软雅黑" panose="020B0503020204020204" pitchFamily="34" charset="-122"/>
                <a:ea typeface="微软雅黑" panose="020B0503020204020204" pitchFamily="34" charset="-122"/>
              </a:rPr>
              <a:t>上。</a:t>
            </a:r>
            <a:endParaRPr lang="zh-CN" altLang="en-US" sz="2200" dirty="0">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45478" y="3005357"/>
            <a:ext cx="9569669" cy="2993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按钮</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210279535"/>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图像</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970044"/>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提供了三个可对图像应用简单样式的 </a:t>
            </a:r>
            <a:r>
              <a:rPr lang="en-US" altLang="zh-CN" sz="2200" dirty="0">
                <a:latin typeface="微软雅黑" panose="020B0503020204020204" pitchFamily="34" charset="-122"/>
                <a:ea typeface="微软雅黑" panose="020B0503020204020204" pitchFamily="34" charset="-122"/>
              </a:rPr>
              <a:t>class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i="1" dirty="0">
                <a:latin typeface="微软雅黑" panose="020B0503020204020204" pitchFamily="34" charset="-122"/>
                <a:ea typeface="微软雅黑" panose="020B0503020204020204" pitchFamily="34" charset="-122"/>
              </a:rPr>
              <a:t>.</a:t>
            </a:r>
            <a:r>
              <a:rPr lang="en-US" altLang="zh-CN" sz="2200" i="1" dirty="0" err="1">
                <a:latin typeface="微软雅黑" panose="020B0503020204020204" pitchFamily="34" charset="-122"/>
                <a:ea typeface="微软雅黑" panose="020B0503020204020204" pitchFamily="34" charset="-122"/>
              </a:rPr>
              <a:t>img</a:t>
            </a:r>
            <a:r>
              <a:rPr lang="en-US" altLang="zh-CN" sz="2200" i="1" dirty="0">
                <a:latin typeface="微软雅黑" panose="020B0503020204020204" pitchFamily="34" charset="-122"/>
                <a:ea typeface="微软雅黑" panose="020B0503020204020204" pitchFamily="34" charset="-122"/>
              </a:rPr>
              <a:t>-rounded</a:t>
            </a:r>
            <a:r>
              <a:rPr lang="zh-CN" altLang="en-US" sz="2200" dirty="0">
                <a:latin typeface="微软雅黑" panose="020B0503020204020204" pitchFamily="34" charset="-122"/>
                <a:ea typeface="微软雅黑" panose="020B0503020204020204" pitchFamily="34" charset="-122"/>
              </a:rPr>
              <a:t>：添加 </a:t>
            </a:r>
            <a:r>
              <a:rPr lang="en-US" altLang="zh-CN" sz="2200" dirty="0">
                <a:latin typeface="微软雅黑" panose="020B0503020204020204" pitchFamily="34" charset="-122"/>
                <a:ea typeface="微软雅黑" panose="020B0503020204020204" pitchFamily="34" charset="-122"/>
              </a:rPr>
              <a:t>border-radius:6px </a:t>
            </a:r>
            <a:r>
              <a:rPr lang="zh-CN" altLang="en-US" sz="2200" dirty="0">
                <a:latin typeface="微软雅黑" panose="020B0503020204020204" pitchFamily="34" charset="-122"/>
                <a:ea typeface="微软雅黑" panose="020B0503020204020204" pitchFamily="34" charset="-122"/>
              </a:rPr>
              <a:t>来获得图像圆角。</a:t>
            </a:r>
          </a:p>
          <a:p>
            <a:pPr marL="342900" indent="-342900">
              <a:lnSpc>
                <a:spcPct val="200000"/>
              </a:lnSpc>
              <a:buFont typeface="Wingdings" panose="05000000000000000000" pitchFamily="2" charset="2"/>
              <a:buChar char="u"/>
            </a:pPr>
            <a:r>
              <a:rPr lang="en-US" altLang="zh-CN" sz="2200" i="1" dirty="0">
                <a:latin typeface="微软雅黑" panose="020B0503020204020204" pitchFamily="34" charset="-122"/>
                <a:ea typeface="微软雅黑" panose="020B0503020204020204" pitchFamily="34" charset="-122"/>
              </a:rPr>
              <a:t>.</a:t>
            </a:r>
            <a:r>
              <a:rPr lang="en-US" altLang="zh-CN" sz="2200" i="1" dirty="0" err="1">
                <a:latin typeface="微软雅黑" panose="020B0503020204020204" pitchFamily="34" charset="-122"/>
                <a:ea typeface="微软雅黑" panose="020B0503020204020204" pitchFamily="34" charset="-122"/>
              </a:rPr>
              <a:t>img</a:t>
            </a:r>
            <a:r>
              <a:rPr lang="en-US" altLang="zh-CN" sz="2200" i="1" dirty="0">
                <a:latin typeface="微软雅黑" panose="020B0503020204020204" pitchFamily="34" charset="-122"/>
                <a:ea typeface="微软雅黑" panose="020B0503020204020204" pitchFamily="34" charset="-122"/>
              </a:rPr>
              <a:t>-circle</a:t>
            </a:r>
            <a:r>
              <a:rPr lang="zh-CN" altLang="en-US" sz="2200" dirty="0">
                <a:latin typeface="微软雅黑" panose="020B0503020204020204" pitchFamily="34" charset="-122"/>
                <a:ea typeface="微软雅黑" panose="020B0503020204020204" pitchFamily="34" charset="-122"/>
              </a:rPr>
              <a:t>：添加 </a:t>
            </a:r>
            <a:r>
              <a:rPr lang="en-US" altLang="zh-CN" sz="2200" dirty="0">
                <a:latin typeface="微软雅黑" panose="020B0503020204020204" pitchFamily="34" charset="-122"/>
                <a:ea typeface="微软雅黑" panose="020B0503020204020204" pitchFamily="34" charset="-122"/>
              </a:rPr>
              <a:t>border-radius:500px </a:t>
            </a:r>
            <a:r>
              <a:rPr lang="zh-CN" altLang="en-US" sz="2200" dirty="0">
                <a:latin typeface="微软雅黑" panose="020B0503020204020204" pitchFamily="34" charset="-122"/>
                <a:ea typeface="微软雅黑" panose="020B0503020204020204" pitchFamily="34" charset="-122"/>
              </a:rPr>
              <a:t>来让整个图像变成圆形。</a:t>
            </a:r>
          </a:p>
          <a:p>
            <a:pPr marL="342900" indent="-342900">
              <a:lnSpc>
                <a:spcPct val="200000"/>
              </a:lnSpc>
              <a:buFont typeface="Wingdings" panose="05000000000000000000" pitchFamily="2" charset="2"/>
              <a:buChar char="u"/>
            </a:pPr>
            <a:r>
              <a:rPr lang="en-US" altLang="zh-CN" sz="2200" i="1" dirty="0">
                <a:latin typeface="微软雅黑" panose="020B0503020204020204" pitchFamily="34" charset="-122"/>
                <a:ea typeface="微软雅黑" panose="020B0503020204020204" pitchFamily="34" charset="-122"/>
              </a:rPr>
              <a:t>.</a:t>
            </a:r>
            <a:r>
              <a:rPr lang="en-US" altLang="zh-CN" sz="2200" i="1" dirty="0" err="1">
                <a:latin typeface="微软雅黑" panose="020B0503020204020204" pitchFamily="34" charset="-122"/>
                <a:ea typeface="微软雅黑" panose="020B0503020204020204" pitchFamily="34" charset="-122"/>
              </a:rPr>
              <a:t>img</a:t>
            </a:r>
            <a:r>
              <a:rPr lang="en-US" altLang="zh-CN" sz="2200" i="1" dirty="0">
                <a:latin typeface="微软雅黑" panose="020B0503020204020204" pitchFamily="34" charset="-122"/>
                <a:ea typeface="微软雅黑" panose="020B0503020204020204" pitchFamily="34" charset="-122"/>
              </a:rPr>
              <a:t>-thumbnail</a:t>
            </a:r>
            <a:r>
              <a:rPr lang="zh-CN" altLang="en-US" sz="2200" dirty="0">
                <a:latin typeface="微软雅黑" panose="020B0503020204020204" pitchFamily="34" charset="-122"/>
                <a:ea typeface="微软雅黑" panose="020B0503020204020204" pitchFamily="34" charset="-122"/>
              </a:rPr>
              <a:t>：添加一些内边距（</a:t>
            </a:r>
            <a:r>
              <a:rPr lang="en-US" altLang="zh-CN" sz="2200" dirty="0">
                <a:latin typeface="微软雅黑" panose="020B0503020204020204" pitchFamily="34" charset="-122"/>
                <a:ea typeface="微软雅黑" panose="020B0503020204020204" pitchFamily="34" charset="-122"/>
              </a:rPr>
              <a:t>padding</a:t>
            </a:r>
            <a:r>
              <a:rPr lang="zh-CN" altLang="en-US" sz="2200" dirty="0">
                <a:latin typeface="微软雅黑" panose="020B0503020204020204" pitchFamily="34" charset="-122"/>
                <a:ea typeface="微软雅黑" panose="020B0503020204020204" pitchFamily="34" charset="-122"/>
              </a:rPr>
              <a:t>）和一个灰色的边框</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8" name="TextBox 7"/>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图像</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291731301"/>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全局</a:t>
            </a:r>
            <a:r>
              <a:rPr lang="en-US" altLang="zh-CN" sz="4000" b="1" dirty="0">
                <a:latin typeface="微软雅黑" panose="020B0503020204020204" pitchFamily="34" charset="-122"/>
                <a:ea typeface="微软雅黑" panose="020B0503020204020204" pitchFamily="34" charset="-122"/>
              </a:rPr>
              <a:t>CSS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帮助类</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4832092"/>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除了提供基本的网页元素外，还提供了很多帮助类，用于提高网页的质量及效率。比如：</a:t>
            </a:r>
            <a:endParaRPr lang="en-US" altLang="zh-CN" sz="2200" dirty="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关闭图标</a:t>
            </a: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插入符</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浮动</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显示隐藏内容</a:t>
            </a:r>
            <a:endParaRPr lang="zh-CN" altLang="en-US"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屏幕阅读器</a:t>
            </a:r>
            <a:endParaRPr lang="zh-CN" altLang="en-US" sz="2200" dirty="0">
              <a:latin typeface="微软雅黑" panose="020B0503020204020204" pitchFamily="34" charset="-122"/>
              <a:ea typeface="微软雅黑" panose="020B0503020204020204" pitchFamily="34" charset="-122"/>
            </a:endParaRPr>
          </a:p>
        </p:txBody>
      </p:sp>
      <p:sp>
        <p:nvSpPr>
          <p:cNvPr id="8" name="TextBox 7"/>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demo/bootstrap/day2/2/</a:t>
            </a:r>
            <a:r>
              <a:rPr lang="zh-CN" altLang="en-US" sz="2200" u="sng" dirty="0" smtClean="0">
                <a:solidFill>
                  <a:srgbClr val="FF0000"/>
                </a:solidFill>
                <a:latin typeface="微软雅黑" panose="020B0503020204020204" pitchFamily="34" charset="-122"/>
                <a:ea typeface="微软雅黑" panose="020B0503020204020204" pitchFamily="34" charset="-122"/>
              </a:rPr>
              <a:t>图像</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81697199"/>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3</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实例实践操作（作业）</a:t>
            </a:r>
            <a:r>
              <a:rPr lang="en-US" altLang="zh-CN" sz="4000" b="1" dirty="0" smtClean="0">
                <a:solidFill>
                  <a:srgbClr val="FF0000"/>
                </a:solidFill>
                <a:latin typeface="微软雅黑" panose="020B0503020204020204" pitchFamily="34" charset="-122"/>
                <a:ea typeface="微软雅黑" panose="020B0503020204020204" pitchFamily="34" charset="-122"/>
              </a:rPr>
              <a:t>// TODO</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4154984"/>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今天主要对</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全局</a:t>
            </a:r>
            <a:r>
              <a:rPr lang="en-US" altLang="zh-CN" sz="2200" dirty="0" smtClean="0">
                <a:latin typeface="微软雅黑" panose="020B0503020204020204" pitchFamily="34" charset="-122"/>
                <a:ea typeface="微软雅黑" panose="020B0503020204020204" pitchFamily="34" charset="-122"/>
              </a:rPr>
              <a:t>CSS</a:t>
            </a:r>
            <a:r>
              <a:rPr lang="zh-CN" altLang="en-US" sz="2200" dirty="0" smtClean="0">
                <a:latin typeface="微软雅黑" panose="020B0503020204020204" pitchFamily="34" charset="-122"/>
                <a:ea typeface="微软雅黑" panose="020B0503020204020204" pitchFamily="34" charset="-122"/>
              </a:rPr>
              <a:t>样式进行了讲解，其中设计到很多全局的样式，所有课后需要大家勤加联系，对各个属性进行实践操作查看实际效果，感兴趣的可以找到对于的样式，看看</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是如何实现的。对以后使用</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进行实际开发会有很大帮助。</a:t>
            </a:r>
            <a:endParaRPr lang="en-US" altLang="zh-CN" sz="2200" dirty="0" smtClean="0">
              <a:latin typeface="微软雅黑" panose="020B0503020204020204" pitchFamily="34" charset="-122"/>
              <a:ea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altLang="en-US" sz="2200" b="1" u="sng" dirty="0" smtClean="0">
                <a:latin typeface="微软雅黑" panose="020B0503020204020204" pitchFamily="34" charset="-122"/>
                <a:ea typeface="微软雅黑" panose="020B0503020204020204" pitchFamily="34" charset="-122"/>
              </a:rPr>
              <a:t>任务：</a:t>
            </a:r>
            <a:endParaRPr lang="en-US" altLang="zh-CN" sz="2200" b="1" u="sng" dirty="0" smtClean="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体会响应式布局的效果</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做</a:t>
            </a:r>
            <a:r>
              <a:rPr lang="en-US" altLang="zh-CN" sz="2200" dirty="0" smtClean="0">
                <a:latin typeface="微软雅黑" panose="020B0503020204020204" pitchFamily="34" charset="-122"/>
                <a:ea typeface="微软雅黑" panose="020B0503020204020204" pitchFamily="34" charset="-122"/>
              </a:rPr>
              <a:t>1-2</a:t>
            </a:r>
            <a:r>
              <a:rPr lang="zh-CN" altLang="en-US" sz="2200" dirty="0" smtClean="0">
                <a:latin typeface="微软雅黑" panose="020B0503020204020204" pitchFamily="34" charset="-122"/>
                <a:ea typeface="微软雅黑" panose="020B0503020204020204" pitchFamily="34" charset="-122"/>
              </a:rPr>
              <a:t>个页面包含今天讲到的大部分全局</a:t>
            </a:r>
            <a:r>
              <a:rPr lang="en-US" altLang="zh-CN" sz="2200" dirty="0" smtClean="0">
                <a:latin typeface="微软雅黑" panose="020B0503020204020204" pitchFamily="34" charset="-122"/>
                <a:ea typeface="微软雅黑" panose="020B0503020204020204" pitchFamily="34" charset="-122"/>
              </a:rPr>
              <a:t>CSS</a:t>
            </a:r>
          </a:p>
        </p:txBody>
      </p:sp>
    </p:spTree>
    <p:extLst>
      <p:ext uri="{BB962C8B-B14F-4D97-AF65-F5344CB8AC3E}">
        <p14:creationId xmlns="" xmlns:p14="http://schemas.microsoft.com/office/powerpoint/2010/main" val="336469182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前端开发工程师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Bootstrap Day3</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 xmlns:p14="http://schemas.microsoft.com/office/powerpoint/2010/main" val="2459428189"/>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0846355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Bootstrap</a:t>
            </a:r>
            <a:r>
              <a:rPr lang="zh-CN" altLang="en-US" sz="4000" b="1" dirty="0" smtClean="0">
                <a:latin typeface="微软雅黑" panose="020B0503020204020204" pitchFamily="34" charset="-122"/>
                <a:ea typeface="微软雅黑" panose="020B0503020204020204" pitchFamily="34" charset="-122"/>
              </a:rPr>
              <a:t>布局组件概览</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4832092"/>
          </a:xfrm>
          <a:prstGeom prst="rect">
            <a:avLst/>
          </a:prstGeom>
          <a:noFill/>
        </p:spPr>
        <p:txBody>
          <a:bodyPr wrap="square" rtlCol="0">
            <a:spAutoFit/>
          </a:bodyPr>
          <a:lstStyle/>
          <a:p>
            <a:pPr marL="0" lvl="1">
              <a:lnSpc>
                <a:spcPct val="150000"/>
              </a:lnSpc>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的强大之处不在于提供了前面所说的样式，而是在于其提供了很多工具类，让我们的前端开发变得快捷、高效。开发出来的页面清新、美观</a:t>
            </a:r>
            <a:r>
              <a:rPr lang="zh-CN" altLang="en-US" sz="2200" dirty="0" smtClean="0">
                <a:latin typeface="微软雅黑" panose="020B0503020204020204" pitchFamily="34" charset="-122"/>
                <a:ea typeface="微软雅黑" panose="020B0503020204020204" pitchFamily="34" charset="-122"/>
              </a:rPr>
              <a:t>。下面</a:t>
            </a:r>
            <a:r>
              <a:rPr lang="zh-CN" altLang="en-US" sz="2200" dirty="0">
                <a:latin typeface="微软雅黑" panose="020B0503020204020204" pitchFamily="34" charset="-122"/>
                <a:ea typeface="微软雅黑" panose="020B0503020204020204" pitchFamily="34" charset="-122"/>
              </a:rPr>
              <a:t>几种工具类</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按钮（按钮组、按钮式下拉菜单、按钮式上拉菜单）</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导航（</a:t>
            </a:r>
            <a:r>
              <a:rPr lang="zh-CN" altLang="zh-CN" sz="2200" dirty="0">
                <a:latin typeface="微软雅黑" panose="020B0503020204020204" pitchFamily="34" charset="-122"/>
                <a:ea typeface="微软雅黑" panose="020B0503020204020204" pitchFamily="34" charset="-122"/>
              </a:rPr>
              <a:t>轻量导航</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导航条</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面包屑导航</a:t>
            </a:r>
            <a:r>
              <a:rPr lang="zh-CN" altLang="en-US" sz="2200" dirty="0">
                <a:latin typeface="微软雅黑" panose="020B0503020204020204" pitchFamily="34" charset="-122"/>
                <a:ea typeface="微软雅黑" panose="020B0503020204020204" pitchFamily="34" charset="-122"/>
              </a:rPr>
              <a:t>、分页）</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标签（</a:t>
            </a:r>
            <a:r>
              <a:rPr lang="en-US" altLang="zh-CN" sz="2200" dirty="0">
                <a:latin typeface="微软雅黑" panose="020B0503020204020204" pitchFamily="34" charset="-122"/>
                <a:ea typeface="微软雅黑" panose="020B0503020204020204" pitchFamily="34" charset="-122"/>
              </a:rPr>
              <a:t>Label</a:t>
            </a:r>
            <a:r>
              <a:rPr lang="zh-CN" altLang="en-US" sz="2200" dirty="0">
                <a:latin typeface="微软雅黑" panose="020B0503020204020204" pitchFamily="34" charset="-122"/>
                <a:ea typeface="微软雅黑" panose="020B0503020204020204" pitchFamily="34" charset="-122"/>
              </a:rPr>
              <a:t>）、徽章、缩略图</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提醒（</a:t>
            </a:r>
            <a:r>
              <a:rPr lang="en-US" altLang="zh-CN" sz="2200" dirty="0">
                <a:latin typeface="微软雅黑" panose="020B0503020204020204" pitchFamily="34" charset="-122"/>
                <a:ea typeface="微软雅黑" panose="020B0503020204020204" pitchFamily="34" charset="-122"/>
              </a:rPr>
              <a:t>Alerts</a:t>
            </a:r>
            <a:r>
              <a:rPr lang="zh-CN" altLang="en-US" sz="2200" dirty="0">
                <a:latin typeface="微软雅黑" panose="020B0503020204020204" pitchFamily="34" charset="-122"/>
                <a:ea typeface="微软雅黑" panose="020B0503020204020204" pitchFamily="34" charset="-122"/>
              </a:rPr>
              <a:t>）、进度条（</a:t>
            </a:r>
            <a:r>
              <a:rPr lang="en-US" altLang="zh-CN" sz="2200" dirty="0">
                <a:latin typeface="微软雅黑" panose="020B0503020204020204" pitchFamily="34" charset="-122"/>
                <a:ea typeface="微软雅黑" panose="020B0503020204020204" pitchFamily="34" charset="-122"/>
              </a:rPr>
              <a:t>Processer Bar</a:t>
            </a:r>
            <a:r>
              <a:rPr lang="zh-CN" altLang="en-US" sz="2200" dirty="0">
                <a:latin typeface="微软雅黑" panose="020B0503020204020204" pitchFamily="34" charset="-122"/>
                <a:ea typeface="微软雅黑" panose="020B0503020204020204" pitchFamily="34" charset="-122"/>
              </a:rPr>
              <a:t>）、杂项</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模态窗口（</a:t>
            </a:r>
            <a:r>
              <a:rPr lang="en-US" altLang="zh-CN" sz="2200" dirty="0">
                <a:latin typeface="微软雅黑" panose="020B0503020204020204" pitchFamily="34" charset="-122"/>
                <a:ea typeface="微软雅黑" panose="020B0503020204020204" pitchFamily="34" charset="-122"/>
              </a:rPr>
              <a:t>Modals</a:t>
            </a:r>
            <a:r>
              <a:rPr lang="zh-CN" altLang="en-US" sz="2200" dirty="0">
                <a:latin typeface="微软雅黑" panose="020B0503020204020204" pitchFamily="34" charset="-122"/>
                <a:ea typeface="微软雅黑" panose="020B0503020204020204" pitchFamily="34" charset="-122"/>
              </a:rPr>
              <a:t>）、滚动监控、标签效果、提示效果（</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）、“泡芙”</a:t>
            </a:r>
            <a:r>
              <a:rPr lang="zh-CN" altLang="en-US" sz="2200" dirty="0" smtClean="0">
                <a:latin typeface="微软雅黑" panose="020B0503020204020204" pitchFamily="34" charset="-122"/>
                <a:ea typeface="微软雅黑" panose="020B0503020204020204" pitchFamily="34" charset="-122"/>
              </a:rPr>
              <a:t>效果</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187021106"/>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布局组件展示</a:t>
            </a:r>
            <a:endParaRPr lang="zh-CN" altLang="en-US" sz="4000" b="1"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354891" y="1847623"/>
            <a:ext cx="5696927" cy="103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3964" y="1847623"/>
            <a:ext cx="5315713" cy="1652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56602" y="3618061"/>
            <a:ext cx="5710438" cy="1891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699328" y="3618061"/>
            <a:ext cx="5008052" cy="24745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内容占位符 2"/>
          <p:cNvSpPr txBox="1">
            <a:spLocks/>
          </p:cNvSpPr>
          <p:nvPr/>
        </p:nvSpPr>
        <p:spPr>
          <a:xfrm>
            <a:off x="1803401" y="6111425"/>
            <a:ext cx="2863192" cy="3367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1800" b="1" dirty="0" smtClean="0">
                <a:solidFill>
                  <a:srgbClr val="DD462F"/>
                </a:solidFill>
                <a:latin typeface="微软雅黑" panose="020B0503020204020204" pitchFamily="34" charset="-122"/>
                <a:ea typeface="微软雅黑" panose="020B0503020204020204" pitchFamily="34" charset="-122"/>
              </a:rPr>
              <a:t>多种风格的轻量导航</a:t>
            </a:r>
            <a:endParaRPr lang="zh-CN" altLang="en-US" sz="1800" b="1" dirty="0">
              <a:solidFill>
                <a:srgbClr val="DD462F"/>
              </a:solidFill>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8119926" y="6111425"/>
            <a:ext cx="2316846" cy="3367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zh-CN" sz="1800" b="1" dirty="0" smtClean="0">
                <a:solidFill>
                  <a:srgbClr val="DD462F"/>
                </a:solidFill>
                <a:latin typeface="微软雅黑" panose="020B0503020204020204" pitchFamily="34" charset="-122"/>
                <a:ea typeface="微软雅黑" panose="020B0503020204020204" pitchFamily="34" charset="-122"/>
              </a:rPr>
              <a:t>列表</a:t>
            </a:r>
            <a:r>
              <a:rPr lang="zh-CN" altLang="zh-CN" sz="1800" b="1" dirty="0">
                <a:solidFill>
                  <a:srgbClr val="DD462F"/>
                </a:solidFill>
                <a:latin typeface="微软雅黑" panose="020B0503020204020204" pitchFamily="34" charset="-122"/>
                <a:ea typeface="微软雅黑" panose="020B0503020204020204" pitchFamily="34" charset="-122"/>
              </a:rPr>
              <a:t>与下拉导航</a:t>
            </a:r>
            <a:endParaRPr lang="zh-CN" altLang="en-US" sz="1800" b="1" dirty="0">
              <a:solidFill>
                <a:srgbClr val="DD462F"/>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577679287"/>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布局组件展示</a:t>
            </a:r>
            <a:endParaRPr lang="zh-CN" altLang="en-US" sz="4000" b="1" dirty="0">
              <a:latin typeface="微软雅黑" panose="020B0503020204020204" pitchFamily="34" charset="-122"/>
              <a:ea typeface="微软雅黑" panose="020B0503020204020204" pitchFamily="34" charset="-122"/>
            </a:endParaRPr>
          </a:p>
        </p:txBody>
      </p:sp>
      <p:pic>
        <p:nvPicPr>
          <p:cNvPr id="1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4772" y="1780032"/>
            <a:ext cx="63627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905134" y="2719376"/>
            <a:ext cx="5215128" cy="204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82688" y="4101930"/>
            <a:ext cx="6381750" cy="173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内容占位符 2"/>
          <p:cNvSpPr txBox="1">
            <a:spLocks/>
          </p:cNvSpPr>
          <p:nvPr/>
        </p:nvSpPr>
        <p:spPr>
          <a:xfrm>
            <a:off x="3082689" y="3455924"/>
            <a:ext cx="1552373" cy="3367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1800" b="1" dirty="0" smtClean="0">
                <a:solidFill>
                  <a:srgbClr val="DD462F"/>
                </a:solidFill>
                <a:latin typeface="微软雅黑" panose="020B0503020204020204" pitchFamily="34" charset="-122"/>
                <a:ea typeface="微软雅黑" panose="020B0503020204020204" pitchFamily="34" charset="-122"/>
              </a:rPr>
              <a:t>导航条</a:t>
            </a:r>
            <a:endParaRPr lang="zh-CN" altLang="en-US" sz="1800" b="1" dirty="0">
              <a:solidFill>
                <a:srgbClr val="DD462F"/>
              </a:solidFill>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a:xfrm>
            <a:off x="8953897" y="4985672"/>
            <a:ext cx="1719357" cy="3367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1800" b="1" dirty="0" smtClean="0">
                <a:solidFill>
                  <a:srgbClr val="DD462F"/>
                </a:solidFill>
                <a:latin typeface="微软雅黑" panose="020B0503020204020204" pitchFamily="34" charset="-122"/>
                <a:ea typeface="微软雅黑" panose="020B0503020204020204" pitchFamily="34" charset="-122"/>
              </a:rPr>
              <a:t>面包屑导航</a:t>
            </a:r>
            <a:endParaRPr lang="zh-CN" altLang="en-US" sz="1800" b="1" dirty="0">
              <a:solidFill>
                <a:srgbClr val="DD462F"/>
              </a:solidFill>
              <a:latin typeface="微软雅黑" panose="020B0503020204020204" pitchFamily="34" charset="-122"/>
              <a:ea typeface="微软雅黑" panose="020B0503020204020204" pitchFamily="34" charset="-122"/>
            </a:endParaRPr>
          </a:p>
        </p:txBody>
      </p:sp>
      <p:sp>
        <p:nvSpPr>
          <p:cNvPr id="16" name="内容占位符 2"/>
          <p:cNvSpPr txBox="1">
            <a:spLocks/>
          </p:cNvSpPr>
          <p:nvPr/>
        </p:nvSpPr>
        <p:spPr>
          <a:xfrm>
            <a:off x="2863886" y="6074867"/>
            <a:ext cx="1976128" cy="3367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1800" b="1" dirty="0" smtClean="0">
                <a:solidFill>
                  <a:srgbClr val="DD462F"/>
                </a:solidFill>
                <a:latin typeface="微软雅黑" panose="020B0503020204020204" pitchFamily="34" charset="-122"/>
                <a:ea typeface="微软雅黑" panose="020B0503020204020204" pitchFamily="34" charset="-122"/>
              </a:rPr>
              <a:t>多种风格分页</a:t>
            </a:r>
            <a:endParaRPr lang="zh-CN" altLang="en-US" sz="1800" b="1" dirty="0">
              <a:solidFill>
                <a:srgbClr val="DD462F"/>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58431629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布局组件展示</a:t>
            </a:r>
            <a:endParaRPr lang="zh-CN" altLang="en-US" sz="4000" b="1" dirty="0">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a:xfrm>
            <a:off x="7032282" y="2589848"/>
            <a:ext cx="1985594" cy="45833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1800" b="1" dirty="0" smtClean="0">
                <a:solidFill>
                  <a:srgbClr val="DD462F"/>
                </a:solidFill>
                <a:latin typeface="微软雅黑" panose="020B0503020204020204" pitchFamily="34" charset="-122"/>
                <a:ea typeface="微软雅黑" panose="020B0503020204020204" pitchFamily="34" charset="-122"/>
              </a:rPr>
              <a:t>标签与徽章</a:t>
            </a:r>
            <a:endParaRPr lang="zh-CN" altLang="en-US" sz="1800" b="1" dirty="0">
              <a:solidFill>
                <a:srgbClr val="DD462F"/>
              </a:solidFill>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9714411" y="5155428"/>
            <a:ext cx="1479105" cy="47286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1800" b="1" dirty="0" smtClean="0">
                <a:solidFill>
                  <a:srgbClr val="DD462F"/>
                </a:solidFill>
                <a:latin typeface="微软雅黑" panose="020B0503020204020204" pitchFamily="34" charset="-122"/>
                <a:ea typeface="微软雅黑" panose="020B0503020204020204" pitchFamily="34" charset="-122"/>
              </a:rPr>
              <a:t>缩略图</a:t>
            </a:r>
            <a:endParaRPr lang="zh-CN" altLang="en-US" sz="1800" b="1" dirty="0">
              <a:solidFill>
                <a:srgbClr val="DD462F"/>
              </a:solidFill>
              <a:latin typeface="微软雅黑" panose="020B0503020204020204" pitchFamily="34" charset="-122"/>
              <a:ea typeface="微软雅黑" panose="020B0503020204020204" pitchFamily="34" charset="-122"/>
            </a:endParaRPr>
          </a:p>
        </p:txBody>
      </p:sp>
      <p:pic>
        <p:nvPicPr>
          <p:cNvPr id="1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0984" y="1718877"/>
            <a:ext cx="6286500" cy="2200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55527" y="4228439"/>
            <a:ext cx="6353175"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967613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特点</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5001369"/>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特点及优势：</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b="1" u="sng"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简洁、清新、美观的界面</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丰富的组件</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丰富的页面模版</a:t>
            </a: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兼容绝大部分浏览器及不同版本（支持</a:t>
            </a:r>
            <a:r>
              <a:rPr lang="en-US" altLang="zh-CN" sz="2200" dirty="0">
                <a:latin typeface="微软雅黑" panose="020B0503020204020204" pitchFamily="34" charset="-122"/>
                <a:ea typeface="微软雅黑" panose="020B0503020204020204" pitchFamily="34" charset="-122"/>
              </a:rPr>
              <a:t>IE6</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支持响应式开发（如：平板电脑、手机、</a:t>
            </a:r>
            <a:r>
              <a:rPr lang="en-US" altLang="zh-CN" sz="2200" dirty="0">
                <a:latin typeface="微软雅黑" panose="020B0503020204020204" pitchFamily="34" charset="-122"/>
                <a:ea typeface="微软雅黑" panose="020B0503020204020204" pitchFamily="34" charset="-122"/>
              </a:rPr>
              <a:t>Android</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IOS</a:t>
            </a:r>
            <a:r>
              <a:rPr lang="zh-CN" altLang="en-US" sz="2200" dirty="0">
                <a:latin typeface="微软雅黑" panose="020B0503020204020204" pitchFamily="34" charset="-122"/>
                <a:ea typeface="微软雅黑" panose="020B0503020204020204" pitchFamily="34" charset="-122"/>
              </a:rPr>
              <a:t>等）</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丰富的基于</a:t>
            </a:r>
            <a:r>
              <a:rPr lang="en-US" altLang="zh-CN" sz="2200" dirty="0">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开源项目（如：</a:t>
            </a:r>
            <a:r>
              <a:rPr lang="en-US" altLang="zh-CN" sz="2200" dirty="0" err="1">
                <a:latin typeface="微软雅黑" panose="020B0503020204020204" pitchFamily="34" charset="-122"/>
                <a:ea typeface="微软雅黑" panose="020B0503020204020204" pitchFamily="34" charset="-122"/>
              </a:rPr>
              <a:t>Layoutit</a:t>
            </a:r>
            <a:r>
              <a:rPr lang="zh-CN" altLang="en-US" sz="2200" dirty="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FormBuilder</a:t>
            </a:r>
            <a:r>
              <a:rPr lang="en-US" altLang="zh-CN"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068626645"/>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2. Bootstrap</a:t>
            </a:r>
            <a:r>
              <a:rPr lang="zh-CN" altLang="en-US" sz="4000" b="1" dirty="0" smtClean="0">
                <a:latin typeface="微软雅黑" panose="020B0503020204020204" pitchFamily="34" charset="-122"/>
                <a:ea typeface="微软雅黑" panose="020B0503020204020204" pitchFamily="34" charset="-122"/>
              </a:rPr>
              <a:t>布局组件详解</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接下来我们将逐一的对</a:t>
            </a: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布局组件的用法进行详细的讲解，同时将通过示例演示、代码分析的方法让大家对布局组件的使用有一个大概的了解。</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733672792"/>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字形图标</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4832092"/>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字形图标（</a:t>
            </a:r>
            <a:r>
              <a:rPr lang="en-US" altLang="zh-CN" sz="2200" dirty="0" err="1">
                <a:latin typeface="微软雅黑" panose="020B0503020204020204" pitchFamily="34" charset="-122"/>
                <a:ea typeface="微软雅黑" panose="020B0503020204020204" pitchFamily="34" charset="-122"/>
              </a:rPr>
              <a:t>Glyphicons</a:t>
            </a:r>
            <a:r>
              <a:rPr lang="zh-CN" altLang="en-US" sz="2200" dirty="0">
                <a:latin typeface="微软雅黑" panose="020B0503020204020204" pitchFamily="34" charset="-122"/>
                <a:ea typeface="微软雅黑" panose="020B0503020204020204" pitchFamily="34" charset="-122"/>
              </a:rPr>
              <a:t>）是在 </a:t>
            </a:r>
            <a:r>
              <a:rPr lang="en-US" altLang="zh-CN" sz="2200" dirty="0">
                <a:latin typeface="微软雅黑" panose="020B0503020204020204" pitchFamily="34" charset="-122"/>
                <a:ea typeface="微软雅黑" panose="020B0503020204020204" pitchFamily="34" charset="-122"/>
              </a:rPr>
              <a:t>Web </a:t>
            </a:r>
            <a:r>
              <a:rPr lang="zh-CN" altLang="en-US" sz="2200" dirty="0">
                <a:latin typeface="微软雅黑" panose="020B0503020204020204" pitchFamily="34" charset="-122"/>
                <a:ea typeface="微软雅黑" panose="020B0503020204020204" pitchFamily="34" charset="-122"/>
              </a:rPr>
              <a:t>项目中使用的图标</a:t>
            </a:r>
            <a:r>
              <a:rPr lang="zh-CN" altLang="en-US" sz="2200" dirty="0" smtClean="0">
                <a:latin typeface="微软雅黑" panose="020B0503020204020204" pitchFamily="34" charset="-122"/>
                <a:ea typeface="微软雅黑" panose="020B0503020204020204" pitchFamily="34" charset="-122"/>
              </a:rPr>
              <a:t>字体。</a:t>
            </a:r>
            <a:r>
              <a:rPr lang="zh-CN" altLang="en-US" sz="2200" dirty="0">
                <a:latin typeface="微软雅黑" panose="020B0503020204020204" pitchFamily="34" charset="-122"/>
                <a:ea typeface="微软雅黑" panose="020B0503020204020204" pitchFamily="34" charset="-122"/>
              </a:rPr>
              <a:t>我们已经在 </a:t>
            </a:r>
            <a:r>
              <a:rPr lang="zh-CN" altLang="en-US" sz="2200" dirty="0">
                <a:latin typeface="微软雅黑" panose="020B0503020204020204" pitchFamily="34" charset="-122"/>
                <a:ea typeface="微软雅黑" panose="020B0503020204020204" pitchFamily="34" charset="-122"/>
                <a:hlinkClick r:id="rId3" action="ppaction://hlinkfile"/>
              </a:rPr>
              <a:t>环境安装</a:t>
            </a:r>
            <a:r>
              <a:rPr lang="zh-CN" altLang="en-US" sz="2200" dirty="0">
                <a:latin typeface="微软雅黑" panose="020B0503020204020204" pitchFamily="34" charset="-122"/>
                <a:ea typeface="微软雅黑" panose="020B0503020204020204" pitchFamily="34" charset="-122"/>
              </a:rPr>
              <a:t> 章节下载了 </a:t>
            </a:r>
            <a:r>
              <a:rPr lang="en-US" altLang="zh-CN" sz="2200" dirty="0">
                <a:latin typeface="微软雅黑" panose="020B0503020204020204" pitchFamily="34" charset="-122"/>
                <a:ea typeface="微软雅黑" panose="020B0503020204020204" pitchFamily="34" charset="-122"/>
              </a:rPr>
              <a:t>Bootstrap 3.x </a:t>
            </a:r>
            <a:r>
              <a:rPr lang="zh-CN" altLang="en-US" sz="2200" dirty="0">
                <a:latin typeface="微软雅黑" panose="020B0503020204020204" pitchFamily="34" charset="-122"/>
                <a:ea typeface="微软雅黑" panose="020B0503020204020204" pitchFamily="34" charset="-122"/>
              </a:rPr>
              <a:t>版本，并理解了它的目录结构。在 </a:t>
            </a:r>
            <a:r>
              <a:rPr lang="en-US" altLang="zh-CN" sz="2200" i="1" dirty="0">
                <a:latin typeface="微软雅黑" panose="020B0503020204020204" pitchFamily="34" charset="-122"/>
                <a:ea typeface="微软雅黑" panose="020B0503020204020204" pitchFamily="34" charset="-122"/>
              </a:rPr>
              <a:t>fonts</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文件夹内可以找到字形图标（</a:t>
            </a:r>
            <a:r>
              <a:rPr lang="en-US" altLang="zh-CN" sz="2200" dirty="0" err="1">
                <a:latin typeface="微软雅黑" panose="020B0503020204020204" pitchFamily="34" charset="-122"/>
                <a:ea typeface="微软雅黑" panose="020B0503020204020204" pitchFamily="34" charset="-122"/>
              </a:rPr>
              <a:t>Glyphicons</a:t>
            </a:r>
            <a:r>
              <a:rPr lang="zh-CN" altLang="en-US" sz="2200" dirty="0">
                <a:latin typeface="微软雅黑" panose="020B0503020204020204" pitchFamily="34" charset="-122"/>
                <a:ea typeface="微软雅黑" panose="020B0503020204020204" pitchFamily="34" charset="-122"/>
              </a:rPr>
              <a:t>），它包含了下列这些文件</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endParaRPr lang="zh-CN" altLang="en-US"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err="1">
                <a:latin typeface="微软雅黑" panose="020B0503020204020204" pitchFamily="34" charset="-122"/>
                <a:ea typeface="微软雅黑" panose="020B0503020204020204" pitchFamily="34" charset="-122"/>
              </a:rPr>
              <a:t>glyphicons-halflings-regular.eot</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err="1">
                <a:latin typeface="微软雅黑" panose="020B0503020204020204" pitchFamily="34" charset="-122"/>
                <a:ea typeface="微软雅黑" panose="020B0503020204020204" pitchFamily="34" charset="-122"/>
              </a:rPr>
              <a:t>glyphicons-halflings-regular.svg</a:t>
            </a:r>
            <a:endParaRPr lang="en-US" altLang="zh-CN"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dirty="0">
                <a:latin typeface="微软雅黑" panose="020B0503020204020204" pitchFamily="34" charset="-122"/>
                <a:ea typeface="微软雅黑" panose="020B0503020204020204" pitchFamily="34" charset="-122"/>
              </a:rPr>
              <a:t>glyphicons-halflings-regular.ttf</a:t>
            </a:r>
          </a:p>
          <a:p>
            <a:pPr marL="342900" indent="-342900">
              <a:lnSpc>
                <a:spcPct val="200000"/>
              </a:lnSpc>
              <a:buFont typeface="Wingdings" panose="05000000000000000000" pitchFamily="2" charset="2"/>
              <a:buChar char="u"/>
            </a:pPr>
            <a:r>
              <a:rPr lang="en-US" altLang="zh-CN" sz="2200" dirty="0" err="1" smtClean="0">
                <a:latin typeface="微软雅黑" panose="020B0503020204020204" pitchFamily="34" charset="-122"/>
                <a:ea typeface="微软雅黑" panose="020B0503020204020204" pitchFamily="34" charset="-122"/>
              </a:rPr>
              <a:t>glyphicons-halflings-regular.woff</a:t>
            </a:r>
            <a:endParaRPr lang="en-US" altLang="zh-CN"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字形图标</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289371888"/>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下</a:t>
            </a:r>
            <a:r>
              <a:rPr lang="zh-CN" altLang="en-US" sz="4000" b="1" dirty="0" smtClean="0">
                <a:latin typeface="微软雅黑" panose="020B0503020204020204" pitchFamily="34" charset="-122"/>
                <a:ea typeface="微软雅黑" panose="020B0503020204020204" pitchFamily="34" charset="-122"/>
              </a:rPr>
              <a:t>拉菜单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600164"/>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下拉菜单是可切换的，是以列表格式显示链接的上下文菜单。</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下拉菜单</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51368126"/>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按钮组</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044517"/>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按钮组允许多个按钮被堆叠在同一行上。当你想要把按钮对齐在一起时，这就显得非常</a:t>
            </a:r>
            <a:r>
              <a:rPr lang="zh-CN" altLang="en-US" sz="2200" dirty="0" smtClean="0">
                <a:latin typeface="微软雅黑" panose="020B0503020204020204" pitchFamily="34" charset="-122"/>
                <a:ea typeface="微软雅黑" panose="020B0503020204020204" pitchFamily="34" charset="-122"/>
              </a:rPr>
              <a:t>有用。</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按钮组</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45911" y="2902769"/>
            <a:ext cx="9280498" cy="16913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45883724"/>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按钮下拉菜单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如需向按钮添加下拉菜单，只需要简单地在在一个 </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btn</a:t>
            </a:r>
            <a:r>
              <a:rPr lang="en-US" altLang="zh-CN" sz="2200" b="1" dirty="0">
                <a:latin typeface="微软雅黑" panose="020B0503020204020204" pitchFamily="34" charset="-122"/>
                <a:ea typeface="微软雅黑" panose="020B0503020204020204" pitchFamily="34" charset="-122"/>
              </a:rPr>
              <a:t>-group</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中放置按钮和下拉菜单即可。您也可以使用 </a:t>
            </a:r>
            <a:r>
              <a:rPr lang="en-US" altLang="zh-CN" sz="2200" dirty="0">
                <a:latin typeface="微软雅黑" panose="020B0503020204020204" pitchFamily="34" charset="-122"/>
                <a:ea typeface="微软雅黑" panose="020B0503020204020204" pitchFamily="34" charset="-122"/>
              </a:rPr>
              <a:t>&lt;span class="caret"&gt;&lt;/span&gt; </a:t>
            </a:r>
            <a:r>
              <a:rPr lang="zh-CN" altLang="en-US" sz="2200" dirty="0">
                <a:latin typeface="微软雅黑" panose="020B0503020204020204" pitchFamily="34" charset="-122"/>
                <a:ea typeface="微软雅黑" panose="020B0503020204020204" pitchFamily="34" charset="-122"/>
              </a:rPr>
              <a:t>来指示按钮作为下拉菜单。</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692858"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按钮下拉菜单</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34834" y="2888691"/>
            <a:ext cx="9502649" cy="29537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30565106"/>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输入框组</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571666"/>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支持的另一个特性，输入框组。输入框组扩展自 </a:t>
            </a:r>
            <a:r>
              <a:rPr lang="zh-CN" altLang="en-US" sz="2200" dirty="0">
                <a:latin typeface="微软雅黑" panose="020B0503020204020204" pitchFamily="34" charset="-122"/>
                <a:ea typeface="微软雅黑" panose="020B0503020204020204" pitchFamily="34" charset="-122"/>
                <a:hlinkClick r:id="rId3" action="ppaction://hlinkfile"/>
              </a:rPr>
              <a:t>表单控件</a:t>
            </a:r>
            <a:r>
              <a:rPr lang="zh-CN" altLang="en-US" sz="2200" dirty="0">
                <a:latin typeface="微软雅黑" panose="020B0503020204020204" pitchFamily="34" charset="-122"/>
                <a:ea typeface="微软雅黑" panose="020B0503020204020204" pitchFamily="34" charset="-122"/>
              </a:rPr>
              <a:t>。使用输入框组，您可以很容易地向基于文本的输入框添加作为前缀和后缀的文本或按钮。</a:t>
            </a:r>
          </a:p>
          <a:p>
            <a:pPr>
              <a:lnSpc>
                <a:spcPct val="150000"/>
              </a:lnSpc>
            </a:pPr>
            <a:r>
              <a:rPr lang="zh-CN" altLang="en-US" sz="2200" dirty="0">
                <a:latin typeface="微软雅黑" panose="020B0503020204020204" pitchFamily="34" charset="-122"/>
                <a:ea typeface="微软雅黑" panose="020B0503020204020204" pitchFamily="34" charset="-122"/>
              </a:rPr>
              <a:t>通过向输入域添加前缀和后缀的内容，您可以向用户输入添加公共的元素。例如，您可以添加美元符号，或者在 </a:t>
            </a:r>
            <a:r>
              <a:rPr lang="en-US" altLang="zh-CN" sz="2200" dirty="0">
                <a:latin typeface="微软雅黑" panose="020B0503020204020204" pitchFamily="34" charset="-122"/>
                <a:ea typeface="微软雅黑" panose="020B0503020204020204" pitchFamily="34" charset="-122"/>
              </a:rPr>
              <a:t>Twitter </a:t>
            </a:r>
            <a:r>
              <a:rPr lang="zh-CN" altLang="en-US" sz="2200" dirty="0">
                <a:latin typeface="微软雅黑" panose="020B0503020204020204" pitchFamily="34" charset="-122"/>
                <a:ea typeface="微软雅黑" panose="020B0503020204020204" pitchFamily="34" charset="-122"/>
              </a:rPr>
              <a:t>用户名前添加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，或者应用程序接口所需要的其他公共的元素。</a:t>
            </a: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输入框组</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491100580"/>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导航元素</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552348"/>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提供的用于定义导航元素的一些选项。它们使用相同的标记和基类 </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nav</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也提供了一个用于共享标记和状态的帮助器类。改变修饰的 </a:t>
            </a:r>
            <a:r>
              <a:rPr lang="en-US" altLang="zh-CN" sz="2200" dirty="0">
                <a:latin typeface="微软雅黑" panose="020B0503020204020204" pitchFamily="34" charset="-122"/>
                <a:ea typeface="微软雅黑" panose="020B0503020204020204" pitchFamily="34" charset="-122"/>
              </a:rPr>
              <a:t>class</a:t>
            </a:r>
            <a:r>
              <a:rPr lang="zh-CN" altLang="en-US" sz="2200" dirty="0">
                <a:latin typeface="微软雅黑" panose="020B0503020204020204" pitchFamily="34" charset="-122"/>
                <a:ea typeface="微软雅黑" panose="020B0503020204020204" pitchFamily="34" charset="-122"/>
              </a:rPr>
              <a:t>，可以在不同的样式间进行切换。</a:t>
            </a: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导航元素</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93618" y="3241422"/>
            <a:ext cx="7585083" cy="25129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0315402"/>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导航栏</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123658"/>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导航栏是一个很好的功能，是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网站的一个突出特点。导航栏是</a:t>
            </a:r>
            <a:r>
              <a:rPr lang="zh-CN" altLang="en-US" sz="2200" b="1" dirty="0">
                <a:solidFill>
                  <a:schemeClr val="accent2"/>
                </a:solidFill>
                <a:latin typeface="微软雅黑" panose="020B0503020204020204" pitchFamily="34" charset="-122"/>
                <a:ea typeface="微软雅黑" panose="020B0503020204020204" pitchFamily="34" charset="-122"/>
              </a:rPr>
              <a:t>响应式</a:t>
            </a:r>
            <a:r>
              <a:rPr lang="zh-CN" altLang="en-US" sz="2200" dirty="0">
                <a:latin typeface="微软雅黑" panose="020B0503020204020204" pitchFamily="34" charset="-122"/>
                <a:ea typeface="微软雅黑" panose="020B0503020204020204" pitchFamily="34" charset="-122"/>
              </a:rPr>
              <a:t>元组件就，作为应用程序或网站的导航标题。导航栏在移动设备的视图中是折叠的，随着可用视口宽度的增加，导航栏也会水平展开。在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导航栏的核心中，导航栏包括了为站点名称和基本的导航定义样式。</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导航栏</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38901" y="3745435"/>
            <a:ext cx="8694517" cy="2082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48480578"/>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面包屑</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044517"/>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面包屑导航（</a:t>
            </a:r>
            <a:r>
              <a:rPr lang="en-US" altLang="zh-CN" sz="2200" dirty="0">
                <a:latin typeface="微软雅黑" panose="020B0503020204020204" pitchFamily="34" charset="-122"/>
                <a:ea typeface="微软雅黑" panose="020B0503020204020204" pitchFamily="34" charset="-122"/>
              </a:rPr>
              <a:t>Breadcrumbs</a:t>
            </a:r>
            <a:r>
              <a:rPr lang="zh-CN" altLang="en-US" sz="2200" dirty="0">
                <a:latin typeface="微软雅黑" panose="020B0503020204020204" pitchFamily="34" charset="-122"/>
                <a:ea typeface="微软雅黑" panose="020B0503020204020204" pitchFamily="34" charset="-122"/>
              </a:rPr>
              <a:t>）是一种基于网站层次信息的显示方式。以博客为例，面包屑导航可以显示发布日期、类别或标签。它们表示当前页面在导航层次结构内的位置。</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面包屑</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24260" y="2813968"/>
            <a:ext cx="7523800" cy="2956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79868979"/>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分页</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044517"/>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支持的分页特性。分页（</a:t>
            </a:r>
            <a:r>
              <a:rPr lang="en-US" altLang="zh-CN" sz="2200" dirty="0">
                <a:latin typeface="微软雅黑" panose="020B0503020204020204" pitchFamily="34" charset="-122"/>
                <a:ea typeface="微软雅黑" panose="020B0503020204020204" pitchFamily="34" charset="-122"/>
              </a:rPr>
              <a:t>Pagination</a:t>
            </a:r>
            <a:r>
              <a:rPr lang="zh-CN" altLang="en-US" sz="2200" dirty="0">
                <a:latin typeface="微软雅黑" panose="020B0503020204020204" pitchFamily="34" charset="-122"/>
                <a:ea typeface="微软雅黑" panose="020B0503020204020204" pitchFamily="34" charset="-122"/>
              </a:rPr>
              <a:t>），是一种无序列表，</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像处理其他界面元素一样处理分页。</a:t>
            </a: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分页</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7"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36120" y="3014438"/>
            <a:ext cx="9100080" cy="247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1170937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结构</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1160846" cy="4154984"/>
          </a:xfrm>
          <a:prstGeom prst="rect">
            <a:avLst/>
          </a:prstGeom>
          <a:noFill/>
        </p:spPr>
        <p:txBody>
          <a:bodyPr wrap="square" rtlCol="0">
            <a:spAutoFit/>
          </a:bodyPr>
          <a:lstStyle/>
          <a:p>
            <a:pPr marL="342900" indent="-342900">
              <a:lnSpc>
                <a:spcPct val="20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基本</a:t>
            </a:r>
            <a:r>
              <a:rPr lang="zh-CN" altLang="en-US" sz="2200" b="1" dirty="0">
                <a:latin typeface="微软雅黑" panose="020B0503020204020204" pitchFamily="34" charset="-122"/>
                <a:ea typeface="微软雅黑" panose="020B0503020204020204" pitchFamily="34" charset="-122"/>
              </a:rPr>
              <a:t>结构</a:t>
            </a:r>
            <a:r>
              <a:rPr lang="zh-CN" altLang="en-US" sz="2200" dirty="0" smtClean="0">
                <a:latin typeface="微软雅黑" panose="020B0503020204020204" pitchFamily="34" charset="-122"/>
                <a:ea typeface="微软雅黑" panose="020B0503020204020204" pitchFamily="34" charset="-122"/>
              </a:rPr>
              <a:t>：提供</a:t>
            </a:r>
            <a:r>
              <a:rPr lang="zh-CN" altLang="en-US" sz="2200" dirty="0">
                <a:latin typeface="微软雅黑" panose="020B0503020204020204" pitchFamily="34" charset="-122"/>
                <a:ea typeface="微软雅黑" panose="020B0503020204020204" pitchFamily="34" charset="-122"/>
              </a:rPr>
              <a:t>了一个带有网格系统、链接样式、背景的基本结构</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b="1" dirty="0">
                <a:latin typeface="微软雅黑" panose="020B0503020204020204" pitchFamily="34" charset="-122"/>
                <a:ea typeface="微软雅黑" panose="020B0503020204020204" pitchFamily="34" charset="-122"/>
              </a:rPr>
              <a:t>CSS</a:t>
            </a:r>
            <a:r>
              <a:rPr lang="zh-CN" altLang="en-US" sz="2200" dirty="0" smtClean="0">
                <a:latin typeface="微软雅黑" panose="020B0503020204020204" pitchFamily="34" charset="-122"/>
                <a:ea typeface="微软雅黑" panose="020B0503020204020204" pitchFamily="34" charset="-122"/>
              </a:rPr>
              <a:t>：全局</a:t>
            </a:r>
            <a:r>
              <a:rPr lang="zh-CN" altLang="en-US" sz="2200" dirty="0">
                <a:latin typeface="微软雅黑" panose="020B0503020204020204" pitchFamily="34" charset="-122"/>
                <a:ea typeface="微软雅黑" panose="020B0503020204020204" pitchFamily="34" charset="-122"/>
              </a:rPr>
              <a:t>的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设置、定义基本的 </a:t>
            </a:r>
            <a:r>
              <a:rPr lang="en-US" altLang="zh-CN" sz="2200" dirty="0">
                <a:latin typeface="微软雅黑" panose="020B0503020204020204" pitchFamily="34" charset="-122"/>
                <a:ea typeface="微软雅黑" panose="020B0503020204020204" pitchFamily="34" charset="-122"/>
              </a:rPr>
              <a:t>HTML </a:t>
            </a:r>
            <a:r>
              <a:rPr lang="zh-CN" altLang="en-US" sz="2200" dirty="0">
                <a:latin typeface="微软雅黑" panose="020B0503020204020204" pitchFamily="34" charset="-122"/>
                <a:ea typeface="微软雅黑" panose="020B0503020204020204" pitchFamily="34" charset="-122"/>
              </a:rPr>
              <a:t>元素样式、可扩展的 </a:t>
            </a:r>
            <a:r>
              <a:rPr lang="en-US" altLang="zh-CN" sz="2200" dirty="0" smtClean="0">
                <a:latin typeface="微软雅黑" panose="020B0503020204020204" pitchFamily="34" charset="-122"/>
                <a:ea typeface="微软雅黑" panose="020B0503020204020204" pitchFamily="34" charset="-122"/>
              </a:rPr>
              <a:t>class</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组件</a:t>
            </a:r>
            <a:r>
              <a:rPr lang="zh-CN" altLang="en-US" sz="2200" dirty="0" smtClean="0">
                <a:latin typeface="微软雅黑" panose="020B0503020204020204" pitchFamily="34" charset="-122"/>
                <a:ea typeface="微软雅黑" panose="020B0503020204020204" pitchFamily="34" charset="-122"/>
              </a:rPr>
              <a:t>：十几</a:t>
            </a:r>
            <a:r>
              <a:rPr lang="zh-CN" altLang="en-US" sz="2200" dirty="0">
                <a:latin typeface="微软雅黑" panose="020B0503020204020204" pitchFamily="34" charset="-122"/>
                <a:ea typeface="微软雅黑" panose="020B0503020204020204" pitchFamily="34" charset="-122"/>
              </a:rPr>
              <a:t>个可重用的组件，用于创建</a:t>
            </a:r>
            <a:r>
              <a:rPr lang="zh-CN" altLang="en-US" sz="2200" dirty="0" smtClean="0">
                <a:latin typeface="微软雅黑" panose="020B0503020204020204" pitchFamily="34" charset="-122"/>
                <a:ea typeface="微软雅黑" panose="020B0503020204020204" pitchFamily="34" charset="-122"/>
              </a:rPr>
              <a:t>图像、下</a:t>
            </a:r>
            <a:r>
              <a:rPr lang="zh-CN" altLang="en-US" sz="2200" dirty="0">
                <a:latin typeface="微软雅黑" panose="020B0503020204020204" pitchFamily="34" charset="-122"/>
                <a:ea typeface="微软雅黑" panose="020B0503020204020204" pitchFamily="34" charset="-122"/>
              </a:rPr>
              <a:t>拉菜单、导航、警告框、弹出框等等</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en-US" altLang="zh-CN" sz="2200" b="1" dirty="0" smtClean="0">
                <a:latin typeface="微软雅黑" panose="020B0503020204020204" pitchFamily="34" charset="-122"/>
                <a:ea typeface="微软雅黑" panose="020B0503020204020204" pitchFamily="34" charset="-122"/>
              </a:rPr>
              <a:t>JavaScript </a:t>
            </a:r>
            <a:r>
              <a:rPr lang="zh-CN" altLang="en-US" sz="2200" b="1" dirty="0">
                <a:latin typeface="微软雅黑" panose="020B0503020204020204" pitchFamily="34" charset="-122"/>
                <a:ea typeface="微软雅黑" panose="020B0503020204020204" pitchFamily="34" charset="-122"/>
              </a:rPr>
              <a:t>插件</a:t>
            </a:r>
            <a:r>
              <a:rPr lang="zh-CN" altLang="en-US" sz="2200" dirty="0" smtClean="0">
                <a:latin typeface="微软雅黑" panose="020B0503020204020204" pitchFamily="34" charset="-122"/>
                <a:ea typeface="微软雅黑" panose="020B0503020204020204" pitchFamily="34" charset="-122"/>
              </a:rPr>
              <a:t>：十几</a:t>
            </a:r>
            <a:r>
              <a:rPr lang="zh-CN" altLang="en-US" sz="2200" dirty="0">
                <a:latin typeface="微软雅黑" panose="020B0503020204020204" pitchFamily="34" charset="-122"/>
                <a:ea typeface="微软雅黑" panose="020B0503020204020204" pitchFamily="34" charset="-122"/>
              </a:rPr>
              <a:t>个自定义的 </a:t>
            </a:r>
            <a:r>
              <a:rPr lang="en-US" altLang="zh-CN" sz="2200" dirty="0">
                <a:latin typeface="微软雅黑" panose="020B0503020204020204" pitchFamily="34" charset="-122"/>
                <a:ea typeface="微软雅黑" panose="020B0503020204020204" pitchFamily="34" charset="-122"/>
              </a:rPr>
              <a:t>jQuery </a:t>
            </a:r>
            <a:r>
              <a:rPr lang="zh-CN" altLang="en-US" sz="2200" dirty="0">
                <a:latin typeface="微软雅黑" panose="020B0503020204020204" pitchFamily="34" charset="-122"/>
                <a:ea typeface="微软雅黑" panose="020B0503020204020204" pitchFamily="34" charset="-122"/>
              </a:rPr>
              <a:t>插件。您可以直接包含所有的插件，也可以逐个包含这些插件</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定制</a:t>
            </a:r>
            <a:r>
              <a:rPr lang="zh-CN" altLang="en-US" sz="2200" dirty="0">
                <a:latin typeface="微软雅黑" panose="020B0503020204020204" pitchFamily="34" charset="-122"/>
                <a:ea typeface="微软雅黑" panose="020B0503020204020204" pitchFamily="34" charset="-122"/>
              </a:rPr>
              <a:t>：您可以定制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的组件、</a:t>
            </a:r>
            <a:r>
              <a:rPr lang="en-US" altLang="zh-CN" sz="2200" dirty="0">
                <a:latin typeface="微软雅黑" panose="020B0503020204020204" pitchFamily="34" charset="-122"/>
                <a:ea typeface="微软雅黑" panose="020B0503020204020204" pitchFamily="34" charset="-122"/>
              </a:rPr>
              <a:t>LESS </a:t>
            </a:r>
            <a:r>
              <a:rPr lang="zh-CN" altLang="en-US" sz="2200" dirty="0">
                <a:latin typeface="微软雅黑" panose="020B0503020204020204" pitchFamily="34" charset="-122"/>
                <a:ea typeface="微软雅黑" panose="020B0503020204020204" pitchFamily="34" charset="-122"/>
              </a:rPr>
              <a:t>变量和 </a:t>
            </a:r>
            <a:r>
              <a:rPr lang="en-US" altLang="zh-CN" sz="2200" dirty="0">
                <a:latin typeface="微软雅黑" panose="020B0503020204020204" pitchFamily="34" charset="-122"/>
                <a:ea typeface="微软雅黑" panose="020B0503020204020204" pitchFamily="34" charset="-122"/>
              </a:rPr>
              <a:t>jQuery </a:t>
            </a:r>
            <a:r>
              <a:rPr lang="zh-CN" altLang="en-US" sz="2200" dirty="0">
                <a:latin typeface="微软雅黑" panose="020B0503020204020204" pitchFamily="34" charset="-122"/>
                <a:ea typeface="微软雅黑" panose="020B0503020204020204" pitchFamily="34" charset="-122"/>
              </a:rPr>
              <a:t>插件来得到您自己的版本</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403888169"/>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标签、徽章</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615827"/>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标签可用于计数、提示或页面上其他的标记</a:t>
            </a:r>
            <a:r>
              <a:rPr lang="zh-CN" altLang="en-US" sz="2200" dirty="0" smtClean="0">
                <a:latin typeface="微软雅黑" panose="020B0503020204020204" pitchFamily="34" charset="-122"/>
                <a:ea typeface="微软雅黑" panose="020B0503020204020204" pitchFamily="34" charset="-122"/>
              </a:rPr>
              <a:t>显示。</a:t>
            </a:r>
            <a:r>
              <a:rPr lang="zh-CN" altLang="en-US" sz="2200" dirty="0">
                <a:latin typeface="微软雅黑" panose="020B0503020204020204" pitchFamily="34" charset="-122"/>
                <a:ea typeface="微软雅黑" panose="020B0503020204020204" pitchFamily="34" charset="-122"/>
              </a:rPr>
              <a:t>徽章与标签相似，主要的区别在于徽章的边角更加圆滑。</a:t>
            </a:r>
          </a:p>
          <a:p>
            <a:pPr>
              <a:lnSpc>
                <a:spcPct val="150000"/>
              </a:lnSpc>
            </a:pPr>
            <a:r>
              <a:rPr lang="zh-CN" altLang="en-US" sz="2200" dirty="0">
                <a:latin typeface="微软雅黑" panose="020B0503020204020204" pitchFamily="34" charset="-122"/>
                <a:ea typeface="微软雅黑" panose="020B0503020204020204" pitchFamily="34" charset="-122"/>
              </a:rPr>
              <a:t>徽章（</a:t>
            </a:r>
            <a:r>
              <a:rPr lang="en-US" altLang="zh-CN" sz="2200" dirty="0">
                <a:latin typeface="微软雅黑" panose="020B0503020204020204" pitchFamily="34" charset="-122"/>
                <a:ea typeface="微软雅黑" panose="020B0503020204020204" pitchFamily="34" charset="-122"/>
              </a:rPr>
              <a:t>Badges</a:t>
            </a:r>
            <a:r>
              <a:rPr lang="zh-CN" altLang="en-US" sz="2200" dirty="0">
                <a:latin typeface="微软雅黑" panose="020B0503020204020204" pitchFamily="34" charset="-122"/>
                <a:ea typeface="微软雅黑" panose="020B0503020204020204" pitchFamily="34" charset="-122"/>
              </a:rPr>
              <a:t>）主要用于突出显示新的或未读的</a:t>
            </a:r>
            <a:r>
              <a:rPr lang="zh-CN" altLang="en-US" sz="2200" dirty="0" smtClean="0">
                <a:latin typeface="微软雅黑" panose="020B0503020204020204" pitchFamily="34" charset="-122"/>
                <a:ea typeface="微软雅黑" panose="020B0503020204020204" pitchFamily="34" charset="-122"/>
              </a:rPr>
              <a:t>项。</a:t>
            </a:r>
            <a:endParaRPr lang="en-US" altLang="zh-CN"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标签徽章</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89131" y="3242707"/>
            <a:ext cx="8394058" cy="29379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92675369"/>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t>缩略图</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zh-CN" altLang="en-US" sz="2200" dirty="0" smtClean="0">
                <a:latin typeface="微软雅黑" panose="020B0503020204020204" pitchFamily="34" charset="-122"/>
                <a:ea typeface="微软雅黑" panose="020B0503020204020204" pitchFamily="34" charset="-122"/>
              </a:rPr>
              <a:t>大多数站点都需要在网格中布局图像、视频、文本等。</a:t>
            </a:r>
            <a:r>
              <a:rPr lang="en-US" altLang="zh-CN" sz="2200" dirty="0" smtClean="0">
                <a:latin typeface="微软雅黑" panose="020B0503020204020204" pitchFamily="34" charset="-122"/>
                <a:ea typeface="微软雅黑" panose="020B0503020204020204" pitchFamily="34" charset="-122"/>
              </a:rPr>
              <a:t>Bootstrap </a:t>
            </a:r>
            <a:r>
              <a:rPr lang="zh-CN" altLang="en-US" sz="2200" dirty="0" smtClean="0">
                <a:latin typeface="微软雅黑" panose="020B0503020204020204" pitchFamily="34" charset="-122"/>
                <a:ea typeface="微软雅黑" panose="020B0503020204020204" pitchFamily="34" charset="-122"/>
              </a:rPr>
              <a:t>通过缩略图为此提供了一种简便的方式。</a:t>
            </a:r>
            <a:endParaRPr lang="en-US" altLang="zh-CN"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540341"/>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a:solidFill>
                  <a:srgbClr val="FF0000"/>
                </a:solidFill>
                <a:latin typeface="微软雅黑" panose="020B0503020204020204" pitchFamily="34" charset="-122"/>
                <a:ea typeface="微软雅黑" panose="020B0503020204020204" pitchFamily="34" charset="-122"/>
              </a:rPr>
              <a:t>缩略图</a:t>
            </a:r>
          </a:p>
        </p:txBody>
      </p:sp>
      <p:pic>
        <p:nvPicPr>
          <p:cNvPr id="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98975" y="2714949"/>
            <a:ext cx="8174369" cy="2818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70745366"/>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警告</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044517"/>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警告（</a:t>
            </a:r>
            <a:r>
              <a:rPr lang="en-US" altLang="zh-CN" sz="2200" dirty="0">
                <a:latin typeface="微软雅黑" panose="020B0503020204020204" pitchFamily="34" charset="-122"/>
                <a:ea typeface="微软雅黑" panose="020B0503020204020204" pitchFamily="34" charset="-122"/>
              </a:rPr>
              <a:t>Alerts</a:t>
            </a:r>
            <a:r>
              <a:rPr lang="zh-CN" altLang="en-US" sz="2200" dirty="0">
                <a:latin typeface="微软雅黑" panose="020B0503020204020204" pitchFamily="34" charset="-122"/>
                <a:ea typeface="微软雅黑" panose="020B0503020204020204" pitchFamily="34" charset="-122"/>
              </a:rPr>
              <a:t>）向用户提供了一种定义消息样式的方式。它们为典型的用户操作提供了上下文信息反馈。</a:t>
            </a:r>
            <a:endParaRPr lang="en-US" altLang="zh-CN"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a:solidFill>
                  <a:srgbClr val="FF0000"/>
                </a:solidFill>
                <a:latin typeface="微软雅黑" panose="020B0503020204020204" pitchFamily="34" charset="-122"/>
                <a:ea typeface="微软雅黑" panose="020B0503020204020204" pitchFamily="34" charset="-122"/>
              </a:rPr>
              <a:t>警告</a:t>
            </a:r>
          </a:p>
        </p:txBody>
      </p:sp>
      <p:pic>
        <p:nvPicPr>
          <p:cNvPr id="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1943" y="2973604"/>
            <a:ext cx="10933669" cy="1929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26351741"/>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进度条</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进度条使用 </a:t>
            </a:r>
            <a:r>
              <a:rPr lang="en-US" altLang="zh-CN" sz="2200" dirty="0">
                <a:latin typeface="微软雅黑" panose="020B0503020204020204" pitchFamily="34" charset="-122"/>
                <a:ea typeface="微软雅黑" panose="020B0503020204020204" pitchFamily="34" charset="-122"/>
              </a:rPr>
              <a:t>CSS3 </a:t>
            </a:r>
            <a:r>
              <a:rPr lang="zh-CN" altLang="en-US" sz="2200" dirty="0">
                <a:latin typeface="微软雅黑" panose="020B0503020204020204" pitchFamily="34" charset="-122"/>
                <a:ea typeface="微软雅黑" panose="020B0503020204020204" pitchFamily="34" charset="-122"/>
              </a:rPr>
              <a:t>过渡和动画来获得该效果。</a:t>
            </a:r>
            <a:r>
              <a:rPr lang="en-US" altLang="zh-CN" sz="2200" dirty="0">
                <a:latin typeface="微软雅黑" panose="020B0503020204020204" pitchFamily="34" charset="-122"/>
                <a:ea typeface="微软雅黑" panose="020B0503020204020204" pitchFamily="34" charset="-122"/>
              </a:rPr>
              <a:t>Internet Explorer 9 </a:t>
            </a:r>
            <a:r>
              <a:rPr lang="zh-CN" altLang="en-US" sz="2200" dirty="0">
                <a:latin typeface="微软雅黑" panose="020B0503020204020204" pitchFamily="34" charset="-122"/>
                <a:ea typeface="微软雅黑" panose="020B0503020204020204" pitchFamily="34" charset="-122"/>
              </a:rPr>
              <a:t>及之前的版本和旧版的 </a:t>
            </a:r>
            <a:r>
              <a:rPr lang="en-US" altLang="zh-CN" sz="2200" dirty="0">
                <a:latin typeface="微软雅黑" panose="020B0503020204020204" pitchFamily="34" charset="-122"/>
                <a:ea typeface="微软雅黑" panose="020B0503020204020204" pitchFamily="34" charset="-122"/>
              </a:rPr>
              <a:t>Firefox </a:t>
            </a:r>
            <a:r>
              <a:rPr lang="zh-CN" altLang="en-US" sz="2200" dirty="0">
                <a:latin typeface="微软雅黑" panose="020B0503020204020204" pitchFamily="34" charset="-122"/>
                <a:ea typeface="微软雅黑" panose="020B0503020204020204" pitchFamily="34" charset="-122"/>
              </a:rPr>
              <a:t>不支持该特性，</a:t>
            </a:r>
            <a:r>
              <a:rPr lang="en-US" altLang="zh-CN" sz="2200" dirty="0">
                <a:latin typeface="微软雅黑" panose="020B0503020204020204" pitchFamily="34" charset="-122"/>
                <a:ea typeface="微软雅黑" panose="020B0503020204020204" pitchFamily="34" charset="-122"/>
              </a:rPr>
              <a:t>Opera 12 </a:t>
            </a:r>
            <a:r>
              <a:rPr lang="zh-CN" altLang="en-US" sz="2200" dirty="0">
                <a:latin typeface="微软雅黑" panose="020B0503020204020204" pitchFamily="34" charset="-122"/>
                <a:ea typeface="微软雅黑" panose="020B0503020204020204" pitchFamily="34" charset="-122"/>
              </a:rPr>
              <a:t>不支持动画。</a:t>
            </a:r>
            <a:endParaRPr lang="en-US" altLang="zh-CN"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进度条</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pic>
        <p:nvPicPr>
          <p:cNvPr id="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28026" y="3426909"/>
            <a:ext cx="9516268" cy="1428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3622325"/>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多媒体对象</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5170646"/>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这些抽象的对象样式用于创建各种类型的组件（比如：博客评论），我们可以在组件中使用图文混排，图像可以左对齐或者右对齐。媒体对象可以用更少的代码来实现媒体对象与文字的混排</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媒体对象轻量标记、易于扩展的特性是通过向简单的标记应用 </a:t>
            </a:r>
            <a:r>
              <a:rPr lang="en-US" altLang="zh-CN" sz="2200" dirty="0">
                <a:latin typeface="微软雅黑" panose="020B0503020204020204" pitchFamily="34" charset="-122"/>
                <a:ea typeface="微软雅黑" panose="020B0503020204020204" pitchFamily="34" charset="-122"/>
              </a:rPr>
              <a:t>class </a:t>
            </a:r>
            <a:r>
              <a:rPr lang="zh-CN" altLang="en-US" sz="2200" dirty="0">
                <a:latin typeface="微软雅黑" panose="020B0503020204020204" pitchFamily="34" charset="-122"/>
                <a:ea typeface="微软雅黑" panose="020B0503020204020204" pitchFamily="34" charset="-122"/>
              </a:rPr>
              <a:t>来实现的。你可以在 </a:t>
            </a:r>
            <a:r>
              <a:rPr lang="en-US" altLang="zh-CN" sz="2200" dirty="0">
                <a:latin typeface="微软雅黑" panose="020B0503020204020204" pitchFamily="34" charset="-122"/>
                <a:ea typeface="微软雅黑" panose="020B0503020204020204" pitchFamily="34" charset="-122"/>
              </a:rPr>
              <a:t>HTML </a:t>
            </a:r>
            <a:r>
              <a:rPr lang="zh-CN" altLang="en-US" sz="2200" dirty="0">
                <a:latin typeface="微软雅黑" panose="020B0503020204020204" pitchFamily="34" charset="-122"/>
                <a:ea typeface="微软雅黑" panose="020B0503020204020204" pitchFamily="34" charset="-122"/>
              </a:rPr>
              <a:t>标签中添加以下两种形式来设置媒体对象</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en-US" altLang="zh-CN" sz="2200" b="1" dirty="0">
                <a:latin typeface="微软雅黑" panose="020B0503020204020204" pitchFamily="34" charset="-122"/>
                <a:ea typeface="微软雅黑" panose="020B0503020204020204" pitchFamily="34" charset="-122"/>
              </a:rPr>
              <a:t>.media</a:t>
            </a:r>
            <a:r>
              <a:rPr lang="zh-CN" altLang="en-US" sz="2200" dirty="0">
                <a:latin typeface="微软雅黑" panose="020B0503020204020204" pitchFamily="34" charset="-122"/>
                <a:ea typeface="微软雅黑" panose="020B0503020204020204" pitchFamily="34" charset="-122"/>
              </a:rPr>
              <a:t>：该 </a:t>
            </a:r>
            <a:r>
              <a:rPr lang="en-US" altLang="zh-CN" sz="2200" dirty="0">
                <a:latin typeface="微软雅黑" panose="020B0503020204020204" pitchFamily="34" charset="-122"/>
                <a:ea typeface="微软雅黑" panose="020B0503020204020204" pitchFamily="34" charset="-122"/>
              </a:rPr>
              <a:t>class </a:t>
            </a:r>
            <a:r>
              <a:rPr lang="zh-CN" altLang="en-US" sz="2200" dirty="0">
                <a:latin typeface="微软雅黑" panose="020B0503020204020204" pitchFamily="34" charset="-122"/>
                <a:ea typeface="微软雅黑" panose="020B0503020204020204" pitchFamily="34" charset="-122"/>
              </a:rPr>
              <a:t>允许将媒体对象里的多媒体（图像、视频、音频）浮动到内容区块的左边或者右边。</a:t>
            </a:r>
          </a:p>
          <a:p>
            <a:pPr marL="342900" indent="-342900">
              <a:lnSpc>
                <a:spcPct val="150000"/>
              </a:lnSpc>
              <a:buFont typeface="Wingdings" panose="05000000000000000000" pitchFamily="2" charset="2"/>
              <a:buChar char="u"/>
            </a:pPr>
            <a:r>
              <a:rPr lang="en-US" altLang="zh-CN" sz="2200" b="1" dirty="0">
                <a:latin typeface="微软雅黑" panose="020B0503020204020204" pitchFamily="34" charset="-122"/>
                <a:ea typeface="微软雅黑" panose="020B0503020204020204" pitchFamily="34" charset="-122"/>
              </a:rPr>
              <a:t>.media-list</a:t>
            </a:r>
            <a:r>
              <a:rPr lang="zh-CN" altLang="en-US" sz="2200" dirty="0">
                <a:latin typeface="微软雅黑" panose="020B0503020204020204" pitchFamily="34" charset="-122"/>
                <a:ea typeface="微软雅黑" panose="020B0503020204020204" pitchFamily="34" charset="-122"/>
              </a:rPr>
              <a:t>：如果你需要一个列表，各项内容是无序列表的一部分，可以使用该 </a:t>
            </a:r>
            <a:r>
              <a:rPr lang="en-US" altLang="zh-CN" sz="2200" dirty="0">
                <a:latin typeface="微软雅黑" panose="020B0503020204020204" pitchFamily="34" charset="-122"/>
                <a:ea typeface="微软雅黑" panose="020B0503020204020204" pitchFamily="34" charset="-122"/>
              </a:rPr>
              <a:t>class</a:t>
            </a:r>
            <a:r>
              <a:rPr lang="zh-CN" altLang="en-US" sz="2200" dirty="0">
                <a:latin typeface="微软雅黑" panose="020B0503020204020204" pitchFamily="34" charset="-122"/>
                <a:ea typeface="微软雅黑" panose="020B0503020204020204" pitchFamily="34" charset="-122"/>
              </a:rPr>
              <a:t>。可用于评论列表与文章列表</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410729"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多媒体对象</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312310509"/>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列表组</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292935"/>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列表组件用于以列表形式呈现复杂的和自定义的内容。创建一个基本的列表组的</a:t>
            </a:r>
            <a:r>
              <a:rPr lang="zh-CN" altLang="en-US" sz="2200" dirty="0" smtClean="0">
                <a:latin typeface="微软雅黑" panose="020B0503020204020204" pitchFamily="34" charset="-122"/>
                <a:ea typeface="微软雅黑" panose="020B0503020204020204" pitchFamily="34" charset="-122"/>
              </a:rPr>
              <a:t>步骤：</a:t>
            </a:r>
            <a:endParaRPr lang="en-US" altLang="zh-CN" sz="2200" dirty="0" smtClean="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向元素 </a:t>
            </a:r>
            <a:r>
              <a:rPr lang="en-US" altLang="zh-CN" sz="2200" dirty="0">
                <a:latin typeface="微软雅黑" panose="020B0503020204020204" pitchFamily="34" charset="-122"/>
                <a:ea typeface="微软雅黑" panose="020B0503020204020204" pitchFamily="34" charset="-122"/>
              </a:rPr>
              <a:t>&lt;</a:t>
            </a:r>
            <a:r>
              <a:rPr lang="en-US" altLang="zh-CN" sz="2200" dirty="0" err="1">
                <a:latin typeface="微软雅黑" panose="020B0503020204020204" pitchFamily="34" charset="-122"/>
                <a:ea typeface="微软雅黑" panose="020B0503020204020204" pitchFamily="34" charset="-122"/>
              </a:rPr>
              <a:t>ul</a:t>
            </a:r>
            <a:r>
              <a:rPr lang="en-US" altLang="zh-CN" sz="2200" dirty="0">
                <a:latin typeface="微软雅黑" panose="020B0503020204020204" pitchFamily="34" charset="-122"/>
                <a:ea typeface="微软雅黑" panose="020B0503020204020204" pitchFamily="34" charset="-122"/>
              </a:rPr>
              <a:t>&gt; </a:t>
            </a:r>
            <a:r>
              <a:rPr lang="zh-CN" altLang="en-US" sz="2200" dirty="0">
                <a:latin typeface="微软雅黑" panose="020B0503020204020204" pitchFamily="34" charset="-122"/>
                <a:ea typeface="微软雅黑" panose="020B0503020204020204" pitchFamily="34" charset="-122"/>
              </a:rPr>
              <a:t>添加 </a:t>
            </a:r>
            <a:r>
              <a:rPr lang="en-US" altLang="zh-CN" sz="2200" dirty="0">
                <a:latin typeface="微软雅黑" panose="020B0503020204020204" pitchFamily="34" charset="-122"/>
                <a:ea typeface="微软雅黑" panose="020B0503020204020204" pitchFamily="34" charset="-122"/>
              </a:rPr>
              <a:t>class </a:t>
            </a:r>
            <a:r>
              <a:rPr lang="en-US" altLang="zh-CN" sz="2200" b="1" dirty="0">
                <a:latin typeface="微软雅黑" panose="020B0503020204020204" pitchFamily="34" charset="-122"/>
                <a:ea typeface="微软雅黑" panose="020B0503020204020204" pitchFamily="34" charset="-122"/>
              </a:rPr>
              <a:t>.list-group</a:t>
            </a:r>
            <a:r>
              <a:rPr lang="zh-CN" altLang="en-US" sz="2200" dirty="0">
                <a:latin typeface="微软雅黑" panose="020B0503020204020204" pitchFamily="34" charset="-122"/>
                <a:ea typeface="微软雅黑" panose="020B0503020204020204" pitchFamily="34" charset="-122"/>
              </a:rPr>
              <a:t>。</a:t>
            </a:r>
          </a:p>
          <a:p>
            <a:pPr marL="342900" indent="-342900">
              <a:lnSpc>
                <a:spcPct val="20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向 </a:t>
            </a:r>
            <a:r>
              <a:rPr lang="en-US" altLang="zh-CN" sz="2200" dirty="0">
                <a:latin typeface="微软雅黑" panose="020B0503020204020204" pitchFamily="34" charset="-122"/>
                <a:ea typeface="微软雅黑" panose="020B0503020204020204" pitchFamily="34" charset="-122"/>
              </a:rPr>
              <a:t>&lt;li&gt; </a:t>
            </a:r>
            <a:r>
              <a:rPr lang="zh-CN" altLang="en-US" sz="2200" dirty="0">
                <a:latin typeface="微软雅黑" panose="020B0503020204020204" pitchFamily="34" charset="-122"/>
                <a:ea typeface="微软雅黑" panose="020B0503020204020204" pitchFamily="34" charset="-122"/>
              </a:rPr>
              <a:t>添加 </a:t>
            </a:r>
            <a:r>
              <a:rPr lang="en-US" altLang="zh-CN" sz="2200" dirty="0">
                <a:latin typeface="微软雅黑" panose="020B0503020204020204" pitchFamily="34" charset="-122"/>
                <a:ea typeface="微软雅黑" panose="020B0503020204020204" pitchFamily="34" charset="-122"/>
              </a:rPr>
              <a:t>class </a:t>
            </a:r>
            <a:r>
              <a:rPr lang="en-US" altLang="zh-CN" sz="2200" b="1" dirty="0">
                <a:latin typeface="微软雅黑" panose="020B0503020204020204" pitchFamily="34" charset="-122"/>
                <a:ea typeface="微软雅黑" panose="020B0503020204020204" pitchFamily="34" charset="-122"/>
              </a:rPr>
              <a:t>.list-group-item</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列表组</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87613596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布局组件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面板</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zh-CN" altLang="en-US" sz="2200" dirty="0">
                <a:latin typeface="微软雅黑" panose="020B0503020204020204" pitchFamily="34" charset="-122"/>
                <a:ea typeface="微软雅黑" panose="020B0503020204020204" pitchFamily="34" charset="-122"/>
              </a:rPr>
              <a:t>面板组件用于把 </a:t>
            </a:r>
            <a:r>
              <a:rPr lang="en-US" altLang="zh-CN" sz="2200" dirty="0">
                <a:latin typeface="微软雅黑" panose="020B0503020204020204" pitchFamily="34" charset="-122"/>
                <a:ea typeface="微软雅黑" panose="020B0503020204020204" pitchFamily="34" charset="-122"/>
              </a:rPr>
              <a:t>DOM </a:t>
            </a:r>
            <a:r>
              <a:rPr lang="zh-CN" altLang="en-US" sz="2200" dirty="0">
                <a:latin typeface="微软雅黑" panose="020B0503020204020204" pitchFamily="34" charset="-122"/>
                <a:ea typeface="微软雅黑" panose="020B0503020204020204" pitchFamily="34" charset="-122"/>
              </a:rPr>
              <a:t>组件插入到一个盒子中。创建一个基本的面板，只需要向 </a:t>
            </a:r>
            <a:r>
              <a:rPr lang="en-US" altLang="zh-CN" sz="2200" dirty="0">
                <a:latin typeface="微软雅黑" panose="020B0503020204020204" pitchFamily="34" charset="-122"/>
                <a:ea typeface="微软雅黑" panose="020B0503020204020204" pitchFamily="34" charset="-122"/>
              </a:rPr>
              <a:t>&lt;div&gt; </a:t>
            </a:r>
            <a:r>
              <a:rPr lang="zh-CN" altLang="en-US" sz="2200" dirty="0">
                <a:latin typeface="微软雅黑" panose="020B0503020204020204" pitchFamily="34" charset="-122"/>
                <a:ea typeface="微软雅黑" panose="020B0503020204020204" pitchFamily="34" charset="-122"/>
              </a:rPr>
              <a:t>元素添加 </a:t>
            </a:r>
            <a:r>
              <a:rPr lang="en-US" altLang="zh-CN" sz="2200" dirty="0">
                <a:latin typeface="微软雅黑" panose="020B0503020204020204" pitchFamily="34" charset="-122"/>
                <a:ea typeface="微软雅黑" panose="020B0503020204020204" pitchFamily="34" charset="-122"/>
              </a:rPr>
              <a:t>class </a:t>
            </a:r>
            <a:r>
              <a:rPr lang="en-US" altLang="zh-CN" sz="2200" b="1" dirty="0">
                <a:latin typeface="微软雅黑" panose="020B0503020204020204" pitchFamily="34" charset="-122"/>
                <a:ea typeface="微软雅黑" panose="020B0503020204020204" pitchFamily="34" charset="-122"/>
              </a:rPr>
              <a:t>.panel</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和 </a:t>
            </a:r>
            <a:r>
              <a:rPr lang="en-US" altLang="zh-CN" sz="2200" dirty="0">
                <a:latin typeface="微软雅黑" panose="020B0503020204020204" pitchFamily="34" charset="-122"/>
                <a:ea typeface="微软雅黑" panose="020B0503020204020204" pitchFamily="34" charset="-122"/>
              </a:rPr>
              <a:t>class </a:t>
            </a:r>
            <a:r>
              <a:rPr lang="en-US" altLang="zh-CN" sz="2200" b="1" dirty="0">
                <a:latin typeface="微软雅黑" panose="020B0503020204020204" pitchFamily="34" charset="-122"/>
                <a:ea typeface="微软雅黑" panose="020B0503020204020204" pitchFamily="34" charset="-122"/>
              </a:rPr>
              <a:t>.panel-default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即</a:t>
            </a:r>
            <a:r>
              <a:rPr lang="zh-CN" altLang="en-US" sz="2200" dirty="0" smtClean="0">
                <a:latin typeface="微软雅黑" panose="020B0503020204020204" pitchFamily="34" charset="-122"/>
                <a:ea typeface="微软雅黑" panose="020B0503020204020204" pitchFamily="34" charset="-122"/>
              </a:rPr>
              <a:t>可</a:t>
            </a:r>
            <a:r>
              <a:rPr lang="zh-CN" altLang="en-US" sz="2200" dirty="0">
                <a:latin typeface="微软雅黑" panose="020B0503020204020204" pitchFamily="34" charset="-122"/>
                <a:ea typeface="微软雅黑" panose="020B0503020204020204" pitchFamily="34" charset="-122"/>
              </a:rPr>
              <a:t>。</a:t>
            </a: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demo/bootstrap/day3/2/</a:t>
            </a:r>
            <a:r>
              <a:rPr lang="zh-CN" altLang="en-US" sz="2200" u="sng" dirty="0" smtClean="0">
                <a:solidFill>
                  <a:srgbClr val="FF0000"/>
                </a:solidFill>
                <a:latin typeface="微软雅黑" panose="020B0503020204020204" pitchFamily="34" charset="-122"/>
                <a:ea typeface="微软雅黑" panose="020B0503020204020204" pitchFamily="34" charset="-122"/>
              </a:rPr>
              <a:t>面板</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766648943"/>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3</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实例实践操作（作业）</a:t>
            </a:r>
            <a:r>
              <a:rPr lang="en-US" altLang="zh-CN" sz="4000" b="1" dirty="0" smtClean="0">
                <a:solidFill>
                  <a:srgbClr val="FF0000"/>
                </a:solidFill>
                <a:latin typeface="微软雅黑" panose="020B0503020204020204" pitchFamily="34" charset="-122"/>
                <a:ea typeface="微软雅黑" panose="020B0503020204020204" pitchFamily="34" charset="-122"/>
              </a:rPr>
              <a:t>// TODO</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1107996"/>
          </a:xfrm>
          <a:prstGeom prst="rect">
            <a:avLst/>
          </a:prstGeom>
          <a:noFill/>
        </p:spPr>
        <p:txBody>
          <a:bodyPr wrap="square" rtlCol="0">
            <a:spAutoFit/>
          </a:bodyPr>
          <a:lstStyle/>
          <a:p>
            <a:pPr>
              <a:lnSpc>
                <a:spcPct val="150000"/>
              </a:lnSpc>
            </a:pPr>
            <a:r>
              <a:rPr lang="en-US" altLang="zh-CN" sz="2200" dirty="0" smtClean="0">
                <a:latin typeface="微软雅黑" panose="020B0503020204020204" pitchFamily="34" charset="-122"/>
                <a:ea typeface="微软雅黑" panose="020B0503020204020204" pitchFamily="34" charset="-122"/>
              </a:rPr>
              <a:t>Bootstrap</a:t>
            </a:r>
            <a:r>
              <a:rPr lang="zh-CN" altLang="en-US" sz="2200" dirty="0" smtClean="0">
                <a:latin typeface="微软雅黑" panose="020B0503020204020204" pitchFamily="34" charset="-122"/>
                <a:ea typeface="微软雅黑" panose="020B0503020204020204" pitchFamily="34" charset="-122"/>
              </a:rPr>
              <a:t>的拥有丰富的布局组件，这里不可能逐个讲解。希望大家课后尽可能多的去实践这些布局组件。只有动手操作才能对组件的使用有深刻的了解。</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713798947"/>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前端开发工程师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Bootstrap Day4</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37" name="内容占位符 12"/>
          <p:cNvGraphicFramePr>
            <a:graphicFrameLocks noGrp="1"/>
          </p:cNvGraphicFramePr>
          <p:nvPr>
            <p:ph idx="1"/>
            <p:extLst>
              <p:ext uri="{D42A27DB-BD31-4B8C-83A1-F6EECF244321}">
                <p14:modId xmlns="" xmlns:p14="http://schemas.microsoft.com/office/powerpoint/2010/main" val="1108734479"/>
              </p:ext>
            </p:extLst>
          </p:nvPr>
        </p:nvGraphicFramePr>
        <p:xfrm>
          <a:off x="772660" y="1832665"/>
          <a:ext cx="8353425"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462169901"/>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1. Bootstrap</a:t>
            </a:r>
            <a:r>
              <a:rPr lang="zh-CN" altLang="en-US" sz="4000" b="1" dirty="0" smtClean="0">
                <a:latin typeface="微软雅黑" panose="020B0503020204020204" pitchFamily="34" charset="-122"/>
                <a:ea typeface="微软雅黑" panose="020B0503020204020204" pitchFamily="34" charset="-122"/>
              </a:rPr>
              <a:t>插件概览</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3452" cy="2123658"/>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在前面 </a:t>
            </a:r>
            <a:r>
              <a:rPr lang="zh-CN" altLang="en-US" sz="2200" b="1" dirty="0">
                <a:solidFill>
                  <a:schemeClr val="accent2"/>
                </a:solidFill>
                <a:latin typeface="微软雅黑" panose="020B0503020204020204" pitchFamily="34" charset="-122"/>
                <a:ea typeface="微软雅黑" panose="020B0503020204020204" pitchFamily="34" charset="-122"/>
              </a:rPr>
              <a:t>布局组件</a:t>
            </a:r>
            <a:r>
              <a:rPr lang="zh-CN" altLang="en-US" sz="2200" dirty="0">
                <a:latin typeface="微软雅黑" panose="020B0503020204020204" pitchFamily="34" charset="-122"/>
                <a:ea typeface="微软雅黑" panose="020B0503020204020204" pitchFamily="34" charset="-122"/>
              </a:rPr>
              <a:t> 章节中所讨论到的组件仅仅是个开始。</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自带 </a:t>
            </a:r>
            <a:r>
              <a:rPr lang="en-US" altLang="zh-CN" sz="2200" dirty="0">
                <a:latin typeface="微软雅黑" panose="020B0503020204020204" pitchFamily="34" charset="-122"/>
                <a:ea typeface="微软雅黑" panose="020B0503020204020204" pitchFamily="34" charset="-122"/>
              </a:rPr>
              <a:t>12 </a:t>
            </a:r>
            <a:r>
              <a:rPr lang="zh-CN" altLang="en-US" sz="2200" dirty="0">
                <a:latin typeface="微软雅黑" panose="020B0503020204020204" pitchFamily="34" charset="-122"/>
                <a:ea typeface="微软雅黑" panose="020B0503020204020204" pitchFamily="34" charset="-122"/>
              </a:rPr>
              <a:t>种 </a:t>
            </a:r>
            <a:r>
              <a:rPr lang="en-US" altLang="zh-CN" sz="2200" dirty="0">
                <a:latin typeface="微软雅黑" panose="020B0503020204020204" pitchFamily="34" charset="-122"/>
                <a:ea typeface="微软雅黑" panose="020B0503020204020204" pitchFamily="34" charset="-122"/>
              </a:rPr>
              <a:t>jQuery </a:t>
            </a:r>
            <a:r>
              <a:rPr lang="zh-CN" altLang="en-US" sz="2200" dirty="0">
                <a:latin typeface="微软雅黑" panose="020B0503020204020204" pitchFamily="34" charset="-122"/>
                <a:ea typeface="微软雅黑" panose="020B0503020204020204" pitchFamily="34" charset="-122"/>
              </a:rPr>
              <a:t>插件，扩展了功能，可以给站点添加更多的互动。即使您不是一名高级的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开发人员，您也可以着手学习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的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插件。利用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数据 </a:t>
            </a:r>
            <a:r>
              <a:rPr lang="en-US" altLang="zh-CN" sz="2200" dirty="0">
                <a:latin typeface="微软雅黑" panose="020B0503020204020204" pitchFamily="34" charset="-122"/>
                <a:ea typeface="微软雅黑" panose="020B0503020204020204" pitchFamily="34" charset="-122"/>
              </a:rPr>
              <a:t>API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Bootstrap Data API</a:t>
            </a:r>
            <a:r>
              <a:rPr lang="zh-CN" altLang="en-US" sz="2200" dirty="0">
                <a:latin typeface="微软雅黑" panose="020B0503020204020204" pitchFamily="34" charset="-122"/>
                <a:ea typeface="微软雅黑" panose="020B0503020204020204" pitchFamily="34" charset="-122"/>
              </a:rPr>
              <a:t>），大部分的插件可以在不编写任何代码的情况被触发。</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3879061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2. Bootstrap</a:t>
            </a:r>
            <a:r>
              <a:rPr lang="zh-CN" altLang="en-US" sz="4000" b="1" dirty="0">
                <a:latin typeface="微软雅黑" panose="020B0503020204020204" pitchFamily="34" charset="-122"/>
                <a:ea typeface="微软雅黑" panose="020B0503020204020204" pitchFamily="34" charset="-122"/>
              </a:rPr>
              <a:t>环境安装</a:t>
            </a:r>
          </a:p>
        </p:txBody>
      </p:sp>
      <p:sp>
        <p:nvSpPr>
          <p:cNvPr id="4" name="文本框 3"/>
          <p:cNvSpPr txBox="1"/>
          <p:nvPr/>
        </p:nvSpPr>
        <p:spPr>
          <a:xfrm>
            <a:off x="604434" y="1389530"/>
            <a:ext cx="10963452" cy="1954381"/>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下载</a:t>
            </a:r>
            <a:r>
              <a:rPr lang="en-US" altLang="zh-CN" sz="2200" b="1" u="sng" dirty="0" smtClean="0">
                <a:latin typeface="微软雅黑" panose="020B0503020204020204" pitchFamily="34" charset="-122"/>
                <a:ea typeface="微软雅黑" panose="020B0503020204020204" pitchFamily="34" charset="-122"/>
              </a:rPr>
              <a:t>Bootstrap</a:t>
            </a:r>
            <a:r>
              <a:rPr lang="zh-CN" altLang="en-US" sz="2200" b="1" u="sng" dirty="0" smtClean="0">
                <a:latin typeface="微软雅黑" panose="020B0503020204020204" pitchFamily="34" charset="-122"/>
                <a:ea typeface="微软雅黑" panose="020B0503020204020204" pitchFamily="34" charset="-122"/>
              </a:rPr>
              <a:t>：</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b="1" u="sng" dirty="0" smtClean="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可以从 </a:t>
            </a:r>
            <a:r>
              <a:rPr lang="en-US" altLang="zh-CN" sz="2200" dirty="0">
                <a:latin typeface="微软雅黑" panose="020B0503020204020204" pitchFamily="34" charset="-122"/>
                <a:ea typeface="微软雅黑" panose="020B0503020204020204" pitchFamily="34" charset="-122"/>
                <a:hlinkClick r:id="rId2"/>
              </a:rPr>
              <a:t>http://getbootstrap.com/</a:t>
            </a:r>
            <a:r>
              <a:rPr lang="zh-CN" altLang="en-US" sz="2200" dirty="0">
                <a:latin typeface="微软雅黑" panose="020B0503020204020204" pitchFamily="34" charset="-122"/>
                <a:ea typeface="微软雅黑" panose="020B0503020204020204" pitchFamily="34" charset="-122"/>
              </a:rPr>
              <a:t> 上下载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的最新版本。当您点击这个链接时，您将看到如下所示的网页：</a:t>
            </a:r>
            <a:endParaRPr lang="en-US" altLang="zh-CN" sz="2200" b="1" u="sng" dirty="0" smtClean="0">
              <a:latin typeface="微软雅黑" panose="020B0503020204020204" pitchFamily="34" charset="-122"/>
              <a:ea typeface="微软雅黑" panose="020B0503020204020204" pitchFamily="34" charset="-122"/>
            </a:endParaRPr>
          </a:p>
        </p:txBody>
      </p:sp>
      <p:pic>
        <p:nvPicPr>
          <p:cNvPr id="1026" name="Picture 2" descr="Bootstrap 下载"/>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37713" y="3672447"/>
            <a:ext cx="6096894" cy="26826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21048314"/>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插件引用</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3452" cy="3647152"/>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站点引用 </a:t>
            </a:r>
            <a:r>
              <a:rPr lang="en-US" altLang="zh-CN" sz="2200" b="1" u="sng" dirty="0" smtClean="0">
                <a:latin typeface="微软雅黑" panose="020B0503020204020204" pitchFamily="34" charset="-122"/>
                <a:ea typeface="微软雅黑" panose="020B0503020204020204" pitchFamily="34" charset="-122"/>
              </a:rPr>
              <a:t>Bootstrap </a:t>
            </a:r>
            <a:r>
              <a:rPr lang="zh-CN" altLang="en-US" sz="2200" b="1" u="sng" dirty="0" smtClean="0">
                <a:latin typeface="微软雅黑" panose="020B0503020204020204" pitchFamily="34" charset="-122"/>
                <a:ea typeface="微软雅黑" panose="020B0503020204020204" pitchFamily="34" charset="-122"/>
              </a:rPr>
              <a:t>插件的方式有两种：</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20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单独引用</a:t>
            </a:r>
            <a:r>
              <a:rPr lang="zh-CN" altLang="en-US" sz="2200" dirty="0" smtClean="0">
                <a:latin typeface="微软雅黑" panose="020B0503020204020204" pitchFamily="34" charset="-122"/>
                <a:ea typeface="微软雅黑" panose="020B0503020204020204" pitchFamily="34" charset="-122"/>
              </a:rPr>
              <a:t>：使用 </a:t>
            </a:r>
            <a:r>
              <a:rPr lang="en-US" altLang="zh-CN" sz="2200" dirty="0" smtClean="0">
                <a:latin typeface="微软雅黑" panose="020B0503020204020204" pitchFamily="34" charset="-122"/>
                <a:ea typeface="微软雅黑" panose="020B0503020204020204" pitchFamily="34" charset="-122"/>
              </a:rPr>
              <a:t>Bootstrap </a:t>
            </a:r>
            <a:r>
              <a:rPr lang="zh-CN" altLang="en-US" sz="2200" dirty="0" smtClean="0">
                <a:latin typeface="微软雅黑" panose="020B0503020204020204" pitchFamily="34" charset="-122"/>
                <a:ea typeface="微软雅黑" panose="020B0503020204020204" pitchFamily="34" charset="-122"/>
              </a:rPr>
              <a:t>的个别的 *</a:t>
            </a:r>
            <a:r>
              <a:rPr lang="en-US" altLang="zh-CN" sz="2200" dirty="0" smtClean="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js</a:t>
            </a:r>
            <a:r>
              <a:rPr lang="zh-CN" altLang="en-US" sz="2200" dirty="0" smtClean="0">
                <a:latin typeface="微软雅黑" panose="020B0503020204020204" pitchFamily="34" charset="-122"/>
                <a:ea typeface="微软雅黑" panose="020B0503020204020204" pitchFamily="34" charset="-122"/>
              </a:rPr>
              <a:t> 文件。一些插件和 </a:t>
            </a:r>
            <a:r>
              <a:rPr lang="en-US" altLang="zh-CN" sz="2200" dirty="0" smtClean="0">
                <a:latin typeface="微软雅黑" panose="020B0503020204020204" pitchFamily="34" charset="-122"/>
                <a:ea typeface="微软雅黑" panose="020B0503020204020204" pitchFamily="34" charset="-122"/>
              </a:rPr>
              <a:t>CSS </a:t>
            </a:r>
            <a:r>
              <a:rPr lang="zh-CN" altLang="en-US" sz="2200" dirty="0" smtClean="0">
                <a:latin typeface="微软雅黑" panose="020B0503020204020204" pitchFamily="34" charset="-122"/>
                <a:ea typeface="微软雅黑" panose="020B0503020204020204" pitchFamily="34" charset="-122"/>
              </a:rPr>
              <a:t>组件依赖于其他插件。如果您单独引用插件，请先确保弄请这些插件之间的依赖关系。</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20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编译（同时）引用</a:t>
            </a:r>
            <a:r>
              <a:rPr lang="zh-CN" altLang="en-US" sz="2200" dirty="0" smtClean="0">
                <a:latin typeface="微软雅黑" panose="020B0503020204020204" pitchFamily="34" charset="-122"/>
                <a:ea typeface="微软雅黑" panose="020B0503020204020204" pitchFamily="34" charset="-122"/>
              </a:rPr>
              <a:t>：使用 </a:t>
            </a:r>
            <a:r>
              <a:rPr lang="en-US" altLang="zh-CN" sz="2200" dirty="0" smtClean="0">
                <a:latin typeface="微软雅黑" panose="020B0503020204020204" pitchFamily="34" charset="-122"/>
                <a:ea typeface="微软雅黑" panose="020B0503020204020204" pitchFamily="34" charset="-122"/>
              </a:rPr>
              <a:t>bootstrap.js </a:t>
            </a:r>
            <a:r>
              <a:rPr lang="zh-CN" altLang="en-US" sz="2200" dirty="0" smtClean="0">
                <a:latin typeface="微软雅黑" panose="020B0503020204020204" pitchFamily="34" charset="-122"/>
                <a:ea typeface="微软雅黑" panose="020B0503020204020204" pitchFamily="34" charset="-122"/>
              </a:rPr>
              <a:t>或压缩版的 </a:t>
            </a:r>
            <a:r>
              <a:rPr lang="en-US" altLang="zh-CN" sz="2200" dirty="0" smtClean="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不要尝试同时引用这两个文件，因为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和 </a:t>
            </a:r>
            <a:r>
              <a:rPr lang="en-US" altLang="zh-CN" sz="2200" b="1" dirty="0">
                <a:solidFill>
                  <a:schemeClr val="accent2"/>
                </a:solidFill>
                <a:latin typeface="微软雅黑" panose="020B0503020204020204" pitchFamily="34" charset="-122"/>
                <a:ea typeface="微软雅黑" panose="020B0503020204020204" pitchFamily="34" charset="-122"/>
              </a:rPr>
              <a:t>bootstrap.min.js </a:t>
            </a:r>
            <a:r>
              <a:rPr lang="zh-CN" altLang="en-US" sz="2200" dirty="0">
                <a:latin typeface="微软雅黑" panose="020B0503020204020204" pitchFamily="34" charset="-122"/>
                <a:ea typeface="微软雅黑" panose="020B0503020204020204" pitchFamily="34" charset="-122"/>
              </a:rPr>
              <a:t>都包含了所有的插件。</a:t>
            </a:r>
            <a:endParaRPr lang="en-US" altLang="zh-CN" sz="22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604434" y="5943600"/>
            <a:ext cx="8653779" cy="540341"/>
          </a:xfrm>
          <a:prstGeom prst="rect">
            <a:avLst/>
          </a:prstGeom>
          <a:noFill/>
        </p:spPr>
        <p:txBody>
          <a:bodyPr wrap="none" rtlCol="0">
            <a:spAutoFit/>
          </a:bodyPr>
          <a:lstStyle/>
          <a:p>
            <a:pPr>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rPr>
              <a:t>所有的插件依赖于 </a:t>
            </a:r>
            <a:r>
              <a:rPr lang="en-US" altLang="zh-CN" sz="2200" dirty="0">
                <a:solidFill>
                  <a:srgbClr val="FF0000"/>
                </a:solidFill>
                <a:latin typeface="微软雅黑" panose="020B0503020204020204" pitchFamily="34" charset="-122"/>
                <a:ea typeface="微软雅黑" panose="020B0503020204020204" pitchFamily="34" charset="-122"/>
              </a:rPr>
              <a:t>jQuery</a:t>
            </a:r>
            <a:r>
              <a:rPr lang="zh-CN" altLang="en-US" sz="2200" dirty="0">
                <a:solidFill>
                  <a:srgbClr val="FF0000"/>
                </a:solidFill>
                <a:latin typeface="微软雅黑" panose="020B0503020204020204" pitchFamily="34" charset="-122"/>
                <a:ea typeface="微软雅黑" panose="020B0503020204020204" pitchFamily="34" charset="-122"/>
              </a:rPr>
              <a:t>。所以必须在插件文件之前引用 </a:t>
            </a:r>
            <a:r>
              <a:rPr lang="en-US" altLang="zh-CN" sz="2200" dirty="0">
                <a:solidFill>
                  <a:srgbClr val="FF0000"/>
                </a:solidFill>
                <a:latin typeface="微软雅黑" panose="020B0503020204020204" pitchFamily="34" charset="-122"/>
                <a:ea typeface="微软雅黑" panose="020B0503020204020204" pitchFamily="34" charset="-122"/>
              </a:rPr>
              <a:t>jQuery</a:t>
            </a:r>
            <a:r>
              <a:rPr lang="zh-CN" altLang="en-US" sz="22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 xmlns:p14="http://schemas.microsoft.com/office/powerpoint/2010/main" val="956637780"/>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2. Bootstrap</a:t>
            </a:r>
            <a:r>
              <a:rPr lang="zh-CN" altLang="en-US" sz="4000" b="1" dirty="0" smtClean="0">
                <a:latin typeface="微软雅黑" panose="020B0503020204020204" pitchFamily="34" charset="-122"/>
                <a:ea typeface="微软雅黑" panose="020B0503020204020204" pitchFamily="34" charset="-122"/>
              </a:rPr>
              <a:t>插件详解</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3452" cy="5170646"/>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接下来我们将详细讲解如下</a:t>
            </a:r>
            <a:r>
              <a:rPr lang="en-US" altLang="zh-CN" sz="2200" b="1" u="sng" dirty="0" smtClean="0">
                <a:latin typeface="微软雅黑" panose="020B0503020204020204" pitchFamily="34" charset="-122"/>
                <a:ea typeface="微软雅黑" panose="020B0503020204020204" pitchFamily="34" charset="-122"/>
              </a:rPr>
              <a:t>Bootstrap</a:t>
            </a:r>
            <a:r>
              <a:rPr lang="zh-CN" altLang="en-US" sz="2200" b="1" u="sng" dirty="0" smtClean="0">
                <a:latin typeface="微软雅黑" panose="020B0503020204020204" pitchFamily="34" charset="-122"/>
                <a:ea typeface="微软雅黑" panose="020B0503020204020204" pitchFamily="34" charset="-122"/>
              </a:rPr>
              <a:t>插件：</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过渡效果</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模态窗口</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下</a:t>
            </a:r>
            <a:r>
              <a:rPr lang="zh-CN" altLang="en-US" sz="2200" dirty="0" smtClean="0">
                <a:latin typeface="微软雅黑" panose="020B0503020204020204" pitchFamily="34" charset="-122"/>
                <a:ea typeface="微软雅黑" panose="020B0503020204020204" pitchFamily="34" charset="-122"/>
              </a:rPr>
              <a:t>拉菜单</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滚动监听</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标签页</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smtClean="0">
                <a:latin typeface="微软雅黑" panose="020B0503020204020204" pitchFamily="34" charset="-122"/>
                <a:ea typeface="微软雅黑" panose="020B0503020204020204" pitchFamily="34" charset="-122"/>
              </a:rPr>
              <a:t>工具提示</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弹出</a:t>
            </a:r>
            <a:r>
              <a:rPr lang="zh-CN" altLang="en-US" sz="2200" dirty="0" smtClean="0">
                <a:latin typeface="微软雅黑" panose="020B0503020204020204" pitchFamily="34" charset="-122"/>
                <a:ea typeface="微软雅黑" panose="020B0503020204020204" pitchFamily="34" charset="-122"/>
              </a:rPr>
              <a:t>框</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警告框</a:t>
            </a:r>
            <a:endParaRPr lang="en-US" altLang="zh-CN"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625600377"/>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过渡效果</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2970044"/>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如果您想要单独引用该插件的功能，那么除了其他的 </a:t>
            </a:r>
            <a:r>
              <a:rPr lang="en-US" altLang="zh-CN" sz="2200" dirty="0">
                <a:latin typeface="微软雅黑" panose="020B0503020204020204" pitchFamily="34" charset="-122"/>
                <a:ea typeface="微软雅黑" panose="020B0503020204020204" pitchFamily="34" charset="-122"/>
              </a:rPr>
              <a:t>JS </a:t>
            </a:r>
            <a:r>
              <a:rPr lang="zh-CN" altLang="en-US" sz="2200" dirty="0">
                <a:latin typeface="微软雅黑" panose="020B0503020204020204" pitchFamily="34" charset="-122"/>
                <a:ea typeface="微软雅黑" panose="020B0503020204020204" pitchFamily="34" charset="-122"/>
              </a:rPr>
              <a:t>文件，您还</a:t>
            </a:r>
            <a:r>
              <a:rPr lang="zh-CN" altLang="en-US" sz="2200" dirty="0" smtClean="0">
                <a:latin typeface="微软雅黑" panose="020B0503020204020204" pitchFamily="34" charset="-122"/>
                <a:ea typeface="微软雅黑" panose="020B0503020204020204" pitchFamily="34" charset="-122"/>
              </a:rPr>
              <a:t>需要引用</a:t>
            </a:r>
            <a:r>
              <a:rPr lang="zh-CN" altLang="en-US" sz="2200" dirty="0" smtClean="0">
                <a:solidFill>
                  <a:schemeClr val="accent2"/>
                </a:solidFill>
                <a:latin typeface="微软雅黑" panose="020B0503020204020204" pitchFamily="34" charset="-122"/>
                <a:ea typeface="微软雅黑" panose="020B0503020204020204" pitchFamily="34" charset="-122"/>
              </a:rPr>
              <a:t> </a:t>
            </a:r>
            <a:r>
              <a:rPr lang="en-US" altLang="zh-CN" sz="2200" b="1" dirty="0" smtClean="0">
                <a:solidFill>
                  <a:schemeClr val="accent2"/>
                </a:solidFill>
                <a:latin typeface="微软雅黑" panose="020B0503020204020204" pitchFamily="34" charset="-122"/>
                <a:ea typeface="微软雅黑" panose="020B0503020204020204" pitchFamily="34" charset="-122"/>
              </a:rPr>
              <a:t>transition.js</a:t>
            </a:r>
            <a:r>
              <a:rPr lang="zh-CN" altLang="en-US" sz="2200" dirty="0">
                <a:latin typeface="微软雅黑" panose="020B0503020204020204" pitchFamily="34" charset="-122"/>
                <a:ea typeface="微软雅黑" panose="020B0503020204020204" pitchFamily="34" charset="-122"/>
              </a:rPr>
              <a:t>。或者，</a:t>
            </a:r>
            <a:r>
              <a:rPr lang="zh-CN" altLang="en-US" sz="2200" dirty="0" smtClean="0">
                <a:latin typeface="微软雅黑" panose="020B0503020204020204" pitchFamily="34" charset="-122"/>
                <a:ea typeface="微软雅黑" panose="020B0503020204020204" pitchFamily="34" charset="-122"/>
              </a:rPr>
              <a:t>正如前面一节中</a:t>
            </a:r>
            <a:r>
              <a:rPr lang="zh-CN" altLang="en-US" sz="2200" dirty="0">
                <a:latin typeface="微软雅黑" panose="020B0503020204020204" pitchFamily="34" charset="-122"/>
                <a:ea typeface="微软雅黑" panose="020B0503020204020204" pitchFamily="34" charset="-122"/>
              </a:rPr>
              <a:t>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en-US" altLang="zh-CN" sz="2200" dirty="0">
                <a:latin typeface="微软雅黑" panose="020B0503020204020204" pitchFamily="34" charset="-122"/>
                <a:ea typeface="微软雅黑" panose="020B0503020204020204" pitchFamily="34" charset="-122"/>
              </a:rPr>
              <a:t>Transition.js </a:t>
            </a:r>
            <a:r>
              <a:rPr lang="zh-CN" altLang="en-US" sz="2200" dirty="0">
                <a:latin typeface="微软雅黑" panose="020B0503020204020204" pitchFamily="34" charset="-122"/>
                <a:ea typeface="微软雅黑" panose="020B0503020204020204" pitchFamily="34" charset="-122"/>
              </a:rPr>
              <a:t>是 </a:t>
            </a:r>
            <a:r>
              <a:rPr lang="en-US" altLang="zh-CN" sz="2200" dirty="0" err="1">
                <a:latin typeface="微软雅黑" panose="020B0503020204020204" pitchFamily="34" charset="-122"/>
                <a:ea typeface="微软雅黑" panose="020B0503020204020204" pitchFamily="34" charset="-122"/>
              </a:rPr>
              <a:t>transitionEnd</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事件和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过渡效果模拟器的基本帮助器类。它被其他插件用来检查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过渡效果支持，并用来获取过渡效果。</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过渡效果</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069344837"/>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模态窗口</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2462213"/>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模态框（</a:t>
            </a:r>
            <a:r>
              <a:rPr lang="en-US" altLang="zh-CN" sz="2200" dirty="0">
                <a:latin typeface="微软雅黑" panose="020B0503020204020204" pitchFamily="34" charset="-122"/>
                <a:ea typeface="微软雅黑" panose="020B0503020204020204" pitchFamily="34" charset="-122"/>
              </a:rPr>
              <a:t>Modal</a:t>
            </a:r>
            <a:r>
              <a:rPr lang="zh-CN" altLang="en-US" sz="2200" dirty="0">
                <a:latin typeface="微软雅黑" panose="020B0503020204020204" pitchFamily="34" charset="-122"/>
                <a:ea typeface="微软雅黑" panose="020B0503020204020204" pitchFamily="34" charset="-122"/>
              </a:rPr>
              <a:t>）是覆盖在父窗体上的子窗体。通常，目的是显示来自一个单独的源的内容，可以在不离开父窗体的情况下有一些互动。子窗体可提供信息、交互等</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modal.js</a:t>
            </a:r>
            <a:r>
              <a:rPr lang="zh-CN" altLang="en-US" sz="2200" dirty="0">
                <a:latin typeface="微软雅黑" panose="020B0503020204020204" pitchFamily="34" charset="-122"/>
                <a:ea typeface="微软雅黑" panose="020B0503020204020204" pitchFamily="34" charset="-122"/>
              </a:rPr>
              <a:t>。或者，</a:t>
            </a:r>
            <a:r>
              <a:rPr lang="zh-CN" altLang="en-US" sz="2200" dirty="0" smtClean="0">
                <a:latin typeface="微软雅黑" panose="020B0503020204020204" pitchFamily="34" charset="-122"/>
                <a:ea typeface="微软雅黑" panose="020B0503020204020204" pitchFamily="34" charset="-122"/>
              </a:rPr>
              <a:t>正如</a:t>
            </a:r>
            <a:r>
              <a:rPr lang="zh-CN" altLang="en-US" sz="2200" dirty="0">
                <a:latin typeface="微软雅黑" panose="020B0503020204020204" pitchFamily="34" charset="-122"/>
                <a:ea typeface="微软雅黑" panose="020B0503020204020204" pitchFamily="34" charset="-122"/>
              </a:rPr>
              <a:t>前</a:t>
            </a:r>
            <a:r>
              <a:rPr lang="zh-CN" altLang="en-US" sz="2200" dirty="0" smtClean="0">
                <a:latin typeface="微软雅黑" panose="020B0503020204020204" pitchFamily="34" charset="-122"/>
                <a:ea typeface="微软雅黑" panose="020B0503020204020204" pitchFamily="34" charset="-122"/>
              </a:rPr>
              <a:t>一节中</a:t>
            </a:r>
            <a:r>
              <a:rPr lang="zh-CN" altLang="en-US" sz="2200" dirty="0">
                <a:latin typeface="微软雅黑" panose="020B0503020204020204" pitchFamily="34" charset="-122"/>
                <a:ea typeface="微软雅黑" panose="020B0503020204020204" pitchFamily="34" charset="-122"/>
              </a:rPr>
              <a:t>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23591" y="3840893"/>
            <a:ext cx="5194740" cy="2923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052353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模态</a:t>
            </a:r>
            <a:r>
              <a:rPr lang="zh-CN" altLang="en-US" sz="4000" b="1" dirty="0" smtClean="0">
                <a:latin typeface="微软雅黑" panose="020B0503020204020204" pitchFamily="34" charset="-122"/>
                <a:ea typeface="微软雅黑" panose="020B0503020204020204" pitchFamily="34" charset="-122"/>
              </a:rPr>
              <a:t>窗口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51690" cy="4985980"/>
          </a:xfrm>
          <a:prstGeom prst="rect">
            <a:avLst/>
          </a:prstGeom>
          <a:noFill/>
        </p:spPr>
        <p:txBody>
          <a:bodyPr wrap="square" rtlCol="0">
            <a:spAutoFit/>
          </a:bodyPr>
          <a:lstStyle/>
          <a:p>
            <a:pPr marL="0" lvl="1">
              <a:lnSpc>
                <a:spcPct val="150000"/>
              </a:lnSpc>
            </a:pPr>
            <a:r>
              <a:rPr lang="zh-CN" altLang="en-US" sz="2200" u="sng" dirty="0">
                <a:latin typeface="微软雅黑" panose="020B0503020204020204" pitchFamily="34" charset="-122"/>
                <a:ea typeface="微软雅黑" panose="020B0503020204020204" pitchFamily="34" charset="-122"/>
              </a:rPr>
              <a:t>您可以切换模态框（</a:t>
            </a:r>
            <a:r>
              <a:rPr lang="en-US" altLang="zh-CN" sz="2200" u="sng" dirty="0">
                <a:latin typeface="微软雅黑" panose="020B0503020204020204" pitchFamily="34" charset="-122"/>
                <a:ea typeface="微软雅黑" panose="020B0503020204020204" pitchFamily="34" charset="-122"/>
              </a:rPr>
              <a:t>Modal</a:t>
            </a:r>
            <a:r>
              <a:rPr lang="zh-CN" altLang="en-US" sz="2200" u="sng" dirty="0">
                <a:latin typeface="微软雅黑" panose="020B0503020204020204" pitchFamily="34" charset="-122"/>
                <a:ea typeface="微软雅黑" panose="020B0503020204020204" pitchFamily="34" charset="-122"/>
              </a:rPr>
              <a:t>）插件</a:t>
            </a:r>
            <a:r>
              <a:rPr lang="zh-CN" altLang="en-US" sz="2200" u="sng" dirty="0" smtClean="0">
                <a:latin typeface="微软雅黑" panose="020B0503020204020204" pitchFamily="34" charset="-122"/>
                <a:ea typeface="微软雅黑" panose="020B0503020204020204" pitchFamily="34" charset="-122"/>
              </a:rPr>
              <a:t>的显示或隐藏</a:t>
            </a:r>
            <a:r>
              <a:rPr lang="zh-CN" altLang="en-US" sz="2200" u="sng" dirty="0">
                <a:latin typeface="微软雅黑" panose="020B0503020204020204" pitchFamily="34" charset="-122"/>
                <a:ea typeface="微软雅黑" panose="020B0503020204020204" pitchFamily="34" charset="-122"/>
              </a:rPr>
              <a:t>内容</a:t>
            </a:r>
            <a:r>
              <a:rPr lang="zh-CN" altLang="en-US" sz="2200" u="sng" dirty="0" smtClean="0">
                <a:latin typeface="微软雅黑" panose="020B0503020204020204" pitchFamily="34" charset="-122"/>
                <a:ea typeface="微软雅黑" panose="020B0503020204020204" pitchFamily="34" charset="-122"/>
              </a:rPr>
              <a:t>：</a:t>
            </a:r>
            <a:endParaRPr lang="en-US" altLang="zh-CN" sz="2200"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a:latin typeface="微软雅黑" panose="020B0503020204020204" pitchFamily="34" charset="-122"/>
                <a:ea typeface="微软雅黑" panose="020B0503020204020204" pitchFamily="34" charset="-122"/>
              </a:rPr>
              <a:t>：在控制器元素（比如按钮或者链接）上设置属性 </a:t>
            </a:r>
            <a:r>
              <a:rPr lang="en-US" altLang="zh-CN" sz="2200" b="1" dirty="0">
                <a:latin typeface="微软雅黑" panose="020B0503020204020204" pitchFamily="34" charset="-122"/>
                <a:ea typeface="微软雅黑" panose="020B0503020204020204" pitchFamily="34" charset="-122"/>
              </a:rPr>
              <a:t>data-toggle="modal"</a:t>
            </a:r>
            <a:r>
              <a:rPr lang="zh-CN" altLang="en-US" sz="2200" dirty="0">
                <a:latin typeface="微软雅黑" panose="020B0503020204020204" pitchFamily="34" charset="-122"/>
                <a:ea typeface="微软雅黑" panose="020B0503020204020204" pitchFamily="34" charset="-122"/>
              </a:rPr>
              <a:t>，同时设置 </a:t>
            </a:r>
            <a:r>
              <a:rPr lang="en-US" altLang="zh-CN" sz="2200" b="1" dirty="0" smtClean="0">
                <a:latin typeface="微软雅黑" panose="020B0503020204020204" pitchFamily="34" charset="-122"/>
                <a:ea typeface="微软雅黑" panose="020B0503020204020204" pitchFamily="34" charset="-122"/>
              </a:rPr>
              <a:t>data-target</a:t>
            </a:r>
            <a:r>
              <a:rPr lang="en-US" altLang="zh-CN" sz="2200" b="1" dirty="0">
                <a:latin typeface="微软雅黑" panose="020B0503020204020204" pitchFamily="34" charset="-122"/>
                <a:ea typeface="微软雅黑" panose="020B0503020204020204" pitchFamily="34" charset="-122"/>
              </a:rPr>
              <a:t>="#identifier"</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或 </a:t>
            </a:r>
            <a:r>
              <a:rPr lang="en-US" altLang="zh-CN" sz="2200" b="1" dirty="0" err="1">
                <a:latin typeface="微软雅黑" panose="020B0503020204020204" pitchFamily="34" charset="-122"/>
                <a:ea typeface="微软雅黑" panose="020B0503020204020204" pitchFamily="34" charset="-122"/>
              </a:rPr>
              <a:t>href</a:t>
            </a:r>
            <a:r>
              <a:rPr lang="en-US" altLang="zh-CN" sz="2200" b="1" dirty="0">
                <a:latin typeface="微软雅黑" panose="020B0503020204020204" pitchFamily="34" charset="-122"/>
                <a:ea typeface="微软雅黑" panose="020B0503020204020204" pitchFamily="34" charset="-122"/>
              </a:rPr>
              <a:t>="#identifier"</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来指定要切换的特定的模态框（带有 </a:t>
            </a:r>
            <a:r>
              <a:rPr lang="en-US" altLang="zh-CN" sz="2200" dirty="0">
                <a:latin typeface="微软雅黑" panose="020B0503020204020204" pitchFamily="34" charset="-122"/>
                <a:ea typeface="微软雅黑" panose="020B0503020204020204" pitchFamily="34" charset="-122"/>
              </a:rPr>
              <a:t>id="identifier"</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en-US" altLang="zh-CN" i="1" dirty="0" smtClean="0">
                <a:solidFill>
                  <a:schemeClr val="accent2"/>
                </a:solidFill>
                <a:ea typeface="微软雅黑" panose="020B0503020204020204" pitchFamily="34" charset="-122"/>
              </a:rPr>
              <a:t>&lt;button type=</a:t>
            </a:r>
            <a:r>
              <a:rPr lang="en-US" altLang="zh-CN" b="1" i="1" dirty="0">
                <a:solidFill>
                  <a:schemeClr val="accent2"/>
                </a:solidFill>
                <a:ea typeface="微软雅黑" panose="020B0503020204020204" pitchFamily="34" charset="-122"/>
              </a:rPr>
              <a:t>"</a:t>
            </a:r>
            <a:r>
              <a:rPr lang="en-US" altLang="zh-CN" i="1" dirty="0" smtClean="0">
                <a:solidFill>
                  <a:schemeClr val="accent2"/>
                </a:solidFill>
                <a:ea typeface="微软雅黑" panose="020B0503020204020204" pitchFamily="34" charset="-122"/>
              </a:rPr>
              <a:t>button</a:t>
            </a:r>
            <a:r>
              <a:rPr lang="en-US" altLang="zh-CN" i="1" dirty="0">
                <a:solidFill>
                  <a:schemeClr val="accent2"/>
                </a:solidFill>
                <a:ea typeface="微软雅黑" panose="020B0503020204020204" pitchFamily="34" charset="-122"/>
              </a:rPr>
              <a:t>"</a:t>
            </a:r>
            <a:r>
              <a:rPr lang="en-US" altLang="zh-CN" i="1" dirty="0" smtClean="0">
                <a:solidFill>
                  <a:schemeClr val="accent2"/>
                </a:solidFill>
                <a:ea typeface="微软雅黑" panose="020B0503020204020204" pitchFamily="34" charset="-122"/>
              </a:rPr>
              <a:t>  </a:t>
            </a:r>
            <a:r>
              <a:rPr lang="en-US" altLang="zh-CN" b="1" i="1" dirty="0" smtClean="0">
                <a:solidFill>
                  <a:srgbClr val="FF0000"/>
                </a:solidFill>
                <a:ea typeface="微软雅黑" panose="020B0503020204020204" pitchFamily="34" charset="-122"/>
              </a:rPr>
              <a:t>data-toggle=</a:t>
            </a:r>
            <a:r>
              <a:rPr lang="en-US" altLang="zh-CN" b="1" i="1" dirty="0">
                <a:solidFill>
                  <a:srgbClr val="FF0000"/>
                </a:solidFill>
                <a:ea typeface="微软雅黑" panose="020B0503020204020204" pitchFamily="34" charset="-122"/>
              </a:rPr>
              <a:t>"</a:t>
            </a:r>
            <a:r>
              <a:rPr lang="en-US" altLang="zh-CN" b="1" i="1" dirty="0" smtClean="0">
                <a:solidFill>
                  <a:srgbClr val="FF0000"/>
                </a:solidFill>
                <a:ea typeface="微软雅黑" panose="020B0503020204020204" pitchFamily="34" charset="-122"/>
              </a:rPr>
              <a:t>modal</a:t>
            </a:r>
            <a:r>
              <a:rPr lang="en-US" altLang="zh-CN" b="1" i="1" dirty="0">
                <a:solidFill>
                  <a:srgbClr val="FF0000"/>
                </a:solidFill>
                <a:ea typeface="微软雅黑" panose="020B0503020204020204" pitchFamily="34" charset="-122"/>
              </a:rPr>
              <a:t>"</a:t>
            </a:r>
            <a:r>
              <a:rPr lang="en-US" altLang="zh-CN" b="1" i="1" dirty="0" smtClean="0">
                <a:solidFill>
                  <a:srgbClr val="FF0000"/>
                </a:solidFill>
                <a:ea typeface="微软雅黑" panose="020B0503020204020204" pitchFamily="34" charset="-122"/>
              </a:rPr>
              <a:t> data-target="#identifier"</a:t>
            </a:r>
            <a:r>
              <a:rPr lang="en-US" altLang="zh-CN" i="1" dirty="0" smtClean="0">
                <a:solidFill>
                  <a:schemeClr val="accent2"/>
                </a:solidFill>
                <a:ea typeface="微软雅黑" panose="020B0503020204020204" pitchFamily="34" charset="-122"/>
              </a:rPr>
              <a:t>&gt;xxx&lt;/button&gt;</a:t>
            </a:r>
            <a:endParaRPr lang="zh-CN" altLang="en-US" i="1" dirty="0">
              <a:solidFill>
                <a:schemeClr val="accent2"/>
              </a:solidFill>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：使用这种技术，您可以通过简单的一行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来调用带有 </a:t>
            </a:r>
            <a:r>
              <a:rPr lang="en-US" altLang="zh-CN" sz="2200" dirty="0">
                <a:latin typeface="微软雅黑" panose="020B0503020204020204" pitchFamily="34" charset="-122"/>
                <a:ea typeface="微软雅黑" panose="020B0503020204020204" pitchFamily="34" charset="-122"/>
              </a:rPr>
              <a:t>id</a:t>
            </a:r>
            <a:r>
              <a:rPr lang="en-US" altLang="zh-CN" sz="2200" dirty="0" smtClean="0">
                <a:latin typeface="微软雅黑" panose="020B0503020204020204" pitchFamily="34" charset="-122"/>
                <a:ea typeface="微软雅黑" panose="020B0503020204020204" pitchFamily="34" charset="-122"/>
              </a:rPr>
              <a:t>=“identifier” </a:t>
            </a:r>
            <a:r>
              <a:rPr lang="zh-CN" altLang="en-US" sz="2200" dirty="0">
                <a:latin typeface="微软雅黑" panose="020B0503020204020204" pitchFamily="34" charset="-122"/>
                <a:ea typeface="微软雅黑" panose="020B0503020204020204" pitchFamily="34" charset="-122"/>
              </a:rPr>
              <a:t>的模态</a:t>
            </a:r>
            <a:r>
              <a:rPr lang="zh-CN" altLang="en-US" sz="2200" dirty="0" smtClean="0">
                <a:latin typeface="微软雅黑" panose="020B0503020204020204" pitchFamily="34" charset="-122"/>
                <a:ea typeface="微软雅黑" panose="020B0503020204020204" pitchFamily="34" charset="-122"/>
              </a:rPr>
              <a:t>框。</a:t>
            </a:r>
            <a:endParaRPr lang="en-US" altLang="zh-CN" sz="2200" dirty="0" smtClean="0">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2"/>
                </a:solidFill>
                <a:latin typeface="微软雅黑" panose="020B0503020204020204" pitchFamily="34" charset="-122"/>
                <a:ea typeface="微软雅黑" panose="020B0503020204020204" pitchFamily="34" charset="-122"/>
              </a:rPr>
              <a:t> </a:t>
            </a:r>
            <a:r>
              <a:rPr lang="en-US" altLang="zh-CN" dirty="0" smtClean="0">
                <a:solidFill>
                  <a:schemeClr val="accent2"/>
                </a:solidFill>
                <a:latin typeface="微软雅黑" panose="020B0503020204020204" pitchFamily="34" charset="-122"/>
                <a:ea typeface="微软雅黑" panose="020B0503020204020204" pitchFamily="34" charset="-122"/>
              </a:rPr>
              <a:t>    </a:t>
            </a:r>
            <a:r>
              <a:rPr lang="en-US" altLang="zh-CN" i="1" dirty="0">
                <a:solidFill>
                  <a:schemeClr val="accent2"/>
                </a:solidFill>
                <a:ea typeface="微软雅黑" panose="020B0503020204020204" pitchFamily="34" charset="-122"/>
              </a:rPr>
              <a:t>$('#identifier').modal(options)</a:t>
            </a:r>
            <a:endParaRPr lang="zh-CN" altLang="en-US" i="1" dirty="0">
              <a:solidFill>
                <a:schemeClr val="accent2"/>
              </a:solidFill>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模态窗口</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985062137"/>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模态</a:t>
            </a:r>
            <a:r>
              <a:rPr lang="zh-CN" altLang="en-US" sz="4000" b="1" dirty="0" smtClean="0">
                <a:latin typeface="微软雅黑" panose="020B0503020204020204" pitchFamily="34" charset="-122"/>
                <a:ea typeface="微软雅黑" panose="020B0503020204020204" pitchFamily="34" charset="-122"/>
              </a:rPr>
              <a:t>窗口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540341"/>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通过</a:t>
            </a:r>
            <a:r>
              <a:rPr lang="en-US" altLang="zh-CN" sz="2200" dirty="0" err="1" smtClean="0">
                <a:latin typeface="微软雅黑" panose="020B0503020204020204" pitchFamily="34" charset="-122"/>
                <a:ea typeface="微软雅黑" panose="020B0503020204020204" pitchFamily="34" charset="-122"/>
              </a:rPr>
              <a:t>Javascript</a:t>
            </a:r>
            <a:r>
              <a:rPr lang="zh-CN" altLang="en-US" sz="2200" dirty="0" smtClean="0">
                <a:latin typeface="微软雅黑" panose="020B0503020204020204" pitchFamily="34" charset="-122"/>
                <a:ea typeface="微软雅黑" panose="020B0503020204020204" pitchFamily="34" charset="-122"/>
              </a:rPr>
              <a:t>可以使用如下的方法对窗口进行操作：</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模态窗口</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3731668772"/>
              </p:ext>
            </p:extLst>
          </p:nvPr>
        </p:nvGraphicFramePr>
        <p:xfrm>
          <a:off x="604434" y="2564232"/>
          <a:ext cx="10848429" cy="2595052"/>
        </p:xfrm>
        <a:graphic>
          <a:graphicData uri="http://schemas.openxmlformats.org/drawingml/2006/table">
            <a:tbl>
              <a:tblPr firstRow="1" bandRow="1">
                <a:tableStyleId>{5C22544A-7EE6-4342-B048-85BDC9FD1C3A}</a:tableStyleId>
              </a:tblPr>
              <a:tblGrid>
                <a:gridCol w="2201828"/>
                <a:gridCol w="3200400"/>
                <a:gridCol w="5446201"/>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dirty="0" smtClean="0">
                          <a:latin typeface="微软雅黑" panose="020B0503020204020204" pitchFamily="34" charset="-122"/>
                          <a:ea typeface="微软雅黑" panose="020B0503020204020204" pitchFamily="34" charset="-122"/>
                        </a:rPr>
                        <a:t>modal(options)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激活内容作为窗口</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latin typeface="+mn-lt"/>
                          <a:ea typeface="微软雅黑" panose="020B0503020204020204" pitchFamily="34" charset="-122"/>
                        </a:rPr>
                        <a:t>$('#identifier').modal({ keyboard: false })</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dirty="0" smtClean="0">
                          <a:solidFill>
                            <a:schemeClr val="tx1"/>
                          </a:solidFill>
                          <a:latin typeface="微软雅黑" panose="020B0503020204020204" pitchFamily="34" charset="-122"/>
                          <a:ea typeface="微软雅黑" panose="020B0503020204020204" pitchFamily="34" charset="-122"/>
                        </a:rPr>
                        <a:t>modal('toggle')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手动切换窗口</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latin typeface="+mn-lt"/>
                          <a:ea typeface="微软雅黑" panose="020B0503020204020204" pitchFamily="34" charset="-122"/>
                        </a:rPr>
                        <a:t>$('#identifier').modal('toggle')</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dirty="0" smtClean="0">
                          <a:solidFill>
                            <a:schemeClr val="tx1"/>
                          </a:solidFill>
                          <a:latin typeface="微软雅黑" panose="020B0503020204020204" pitchFamily="34" charset="-122"/>
                          <a:ea typeface="微软雅黑" panose="020B0503020204020204" pitchFamily="34" charset="-122"/>
                        </a:rPr>
                        <a:t>modal('show')</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手动打开窗口</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latin typeface="+mn-lt"/>
                          <a:ea typeface="微软雅黑" panose="020B0503020204020204" pitchFamily="34" charset="-122"/>
                        </a:rPr>
                        <a:t>$('#identifier').modal('show')</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dirty="0" smtClean="0">
                          <a:solidFill>
                            <a:schemeClr val="tx1"/>
                          </a:solidFill>
                          <a:latin typeface="微软雅黑" panose="020B0503020204020204" pitchFamily="34" charset="-122"/>
                          <a:ea typeface="微软雅黑" panose="020B0503020204020204" pitchFamily="34" charset="-122"/>
                        </a:rPr>
                        <a:t>modal('hide')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手动隐藏窗口</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latin typeface="+mn-lt"/>
                          <a:ea typeface="微软雅黑" panose="020B0503020204020204" pitchFamily="34" charset="-122"/>
                        </a:rPr>
                        <a:t>$('#identifier').modal('hide')</a:t>
                      </a:r>
                      <a:endParaRPr lang="zh-CN" altLang="en-US" i="1" dirty="0">
                        <a:latin typeface="+mn-lt"/>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2868835030"/>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模态</a:t>
            </a:r>
            <a:r>
              <a:rPr lang="zh-CN" altLang="en-US" sz="4000" b="1" dirty="0" smtClean="0">
                <a:latin typeface="微软雅黑" panose="020B0503020204020204" pitchFamily="34" charset="-122"/>
                <a:ea typeface="微软雅黑" panose="020B0503020204020204" pitchFamily="34" charset="-122"/>
              </a:rPr>
              <a:t>窗口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事件</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a:t>
            </a:r>
            <a:r>
              <a:rPr lang="zh-CN" altLang="en-US" sz="2200" dirty="0">
                <a:latin typeface="微软雅黑" panose="020B0503020204020204" pitchFamily="34" charset="-122"/>
                <a:ea typeface="微软雅黑" panose="020B0503020204020204" pitchFamily="34" charset="-122"/>
              </a:rPr>
              <a:t>了模态框中要用到事件。这些事件可在函数中当钩子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模态窗口</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2606348309"/>
              </p:ext>
            </p:extLst>
          </p:nvPr>
        </p:nvGraphicFramePr>
        <p:xfrm>
          <a:off x="604434" y="2564232"/>
          <a:ext cx="10848429" cy="2595052"/>
        </p:xfrm>
        <a:graphic>
          <a:graphicData uri="http://schemas.openxmlformats.org/drawingml/2006/table">
            <a:tbl>
              <a:tblPr firstRow="1" bandRow="1">
                <a:tableStyleId>{5C22544A-7EE6-4342-B048-85BDC9FD1C3A}</a:tableStyleId>
              </a:tblPr>
              <a:tblGrid>
                <a:gridCol w="2028407"/>
                <a:gridCol w="3468414"/>
                <a:gridCol w="5351608"/>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show.bs.modal</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在调用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show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方法后触发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$('#identifier').on('</a:t>
                      </a:r>
                      <a:r>
                        <a:rPr lang="en-US" altLang="zh-CN" i="1" dirty="0" err="1" smtClean="0"/>
                        <a:t>show.bs.modal</a:t>
                      </a:r>
                      <a:r>
                        <a:rPr lang="en-US" altLang="zh-CN" i="1" dirty="0" smtClean="0"/>
                        <a:t>', function () { ... })</a:t>
                      </a:r>
                      <a:endParaRPr lang="zh-CN" altLang="en-US" i="1"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shown.bs.modal</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当模态框对用户可见时触发</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$('#identifier').on('</a:t>
                      </a:r>
                      <a:r>
                        <a:rPr lang="en-US" altLang="zh-CN" i="1" dirty="0" err="1" smtClean="0"/>
                        <a:t>shown.bs.modal</a:t>
                      </a:r>
                      <a:r>
                        <a:rPr lang="en-US" altLang="zh-CN" i="1" dirty="0" smtClean="0"/>
                        <a:t>', function () { ... })</a:t>
                      </a:r>
                      <a:endParaRPr lang="zh-CN" altLang="en-US" i="1"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hide.bs.modal</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hide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实例方法时触发</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$('#identifier').on('</a:t>
                      </a:r>
                      <a:r>
                        <a:rPr lang="en-US" altLang="zh-CN" i="1" dirty="0" err="1" smtClean="0"/>
                        <a:t>hide.bs.modal</a:t>
                      </a:r>
                      <a:r>
                        <a:rPr lang="en-US" altLang="zh-CN" i="1" dirty="0" smtClean="0"/>
                        <a:t>', function () {</a:t>
                      </a:r>
                      <a:r>
                        <a:rPr lang="en-US" altLang="zh-CN" i="1" baseline="0" dirty="0" smtClean="0"/>
                        <a:t> </a:t>
                      </a:r>
                      <a:r>
                        <a:rPr lang="en-US" altLang="zh-CN" i="1" dirty="0" smtClean="0"/>
                        <a:t>... })</a:t>
                      </a:r>
                      <a:endParaRPr lang="zh-CN" altLang="en-US" i="1"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hidden.bs.modal</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当模态框完全对用户隐藏时触发</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$('#identifier').on('</a:t>
                      </a:r>
                      <a:r>
                        <a:rPr lang="en-US" altLang="zh-CN" i="1" dirty="0" err="1" smtClean="0"/>
                        <a:t>hidden.bs.modal</a:t>
                      </a:r>
                      <a:r>
                        <a:rPr lang="en-US" altLang="zh-CN" i="1" dirty="0" smtClean="0"/>
                        <a:t>', function () { ... })</a:t>
                      </a:r>
                      <a:endParaRPr lang="zh-CN" altLang="en-US" i="1"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499619705"/>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下拉菜单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297004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前面一天讲解了下拉菜单，但是没有涉及到交互部分，本节将具体讲解下拉菜单的交互。</a:t>
            </a:r>
            <a:r>
              <a:rPr lang="zh-CN" altLang="en-US" sz="2200" dirty="0">
                <a:latin typeface="微软雅黑" panose="020B0503020204020204" pitchFamily="34" charset="-122"/>
                <a:ea typeface="微软雅黑" panose="020B0503020204020204" pitchFamily="34" charset="-122"/>
              </a:rPr>
              <a:t>使用下拉菜单（</a:t>
            </a:r>
            <a:r>
              <a:rPr lang="en-US" altLang="zh-CN" sz="2200" dirty="0">
                <a:latin typeface="微软雅黑" panose="020B0503020204020204" pitchFamily="34" charset="-122"/>
                <a:ea typeface="微软雅黑" panose="020B0503020204020204" pitchFamily="34" charset="-122"/>
              </a:rPr>
              <a:t>Dropdown</a:t>
            </a:r>
            <a:r>
              <a:rPr lang="zh-CN" altLang="en-US" sz="2200" dirty="0">
                <a:latin typeface="微软雅黑" panose="020B0503020204020204" pitchFamily="34" charset="-122"/>
                <a:ea typeface="微软雅黑" panose="020B0503020204020204" pitchFamily="34" charset="-122"/>
              </a:rPr>
              <a:t>）插件，您可以向任何组件（比如导航栏、标签页、胶囊式导航菜单、按钮等）添加下拉菜单</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dropdown.js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128151851"/>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下拉</a:t>
            </a:r>
            <a:r>
              <a:rPr lang="zh-CN" altLang="en-US" sz="4000" b="1" dirty="0" smtClean="0">
                <a:latin typeface="微软雅黑" panose="020B0503020204020204" pitchFamily="34" charset="-122"/>
                <a:ea typeface="微软雅黑" panose="020B0503020204020204" pitchFamily="34" charset="-122"/>
              </a:rPr>
              <a:t>菜单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4031873"/>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您可以切换下拉菜单（</a:t>
            </a:r>
            <a:r>
              <a:rPr lang="en-US" altLang="zh-CN" sz="2200" b="1" u="sng" dirty="0">
                <a:latin typeface="微软雅黑" panose="020B0503020204020204" pitchFamily="34" charset="-122"/>
                <a:ea typeface="微软雅黑" panose="020B0503020204020204" pitchFamily="34" charset="-122"/>
              </a:rPr>
              <a:t>Dropdown</a:t>
            </a:r>
            <a:r>
              <a:rPr lang="zh-CN" altLang="en-US" sz="2200" b="1" u="sng" dirty="0">
                <a:latin typeface="微软雅黑" panose="020B0503020204020204" pitchFamily="34" charset="-122"/>
                <a:ea typeface="微软雅黑" panose="020B0503020204020204" pitchFamily="34" charset="-122"/>
              </a:rPr>
              <a:t>）插件的隐藏内容</a:t>
            </a:r>
            <a:r>
              <a:rPr lang="zh-CN" altLang="en-US" sz="2200" b="1" u="sng" dirty="0" smtClean="0">
                <a:latin typeface="微软雅黑" panose="020B0503020204020204" pitchFamily="34" charset="-122"/>
                <a:ea typeface="微软雅黑" panose="020B0503020204020204" pitchFamily="34" charset="-122"/>
              </a:rPr>
              <a:t>：</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a:latin typeface="微软雅黑" panose="020B0503020204020204" pitchFamily="34" charset="-122"/>
                <a:ea typeface="微软雅黑" panose="020B0503020204020204" pitchFamily="34" charset="-122"/>
              </a:rPr>
              <a:t>：向链接或按钮添加 </a:t>
            </a:r>
            <a:r>
              <a:rPr lang="en-US" altLang="zh-CN" sz="2200" b="1" dirty="0">
                <a:latin typeface="微软雅黑" panose="020B0503020204020204" pitchFamily="34" charset="-122"/>
                <a:ea typeface="微软雅黑" panose="020B0503020204020204" pitchFamily="34" charset="-122"/>
              </a:rPr>
              <a:t>data-toggle</a:t>
            </a:r>
            <a:r>
              <a:rPr lang="en-US" altLang="zh-CN" sz="2200" b="1" dirty="0" smtClean="0">
                <a:latin typeface="微软雅黑" panose="020B0503020204020204" pitchFamily="34" charset="-122"/>
                <a:ea typeface="微软雅黑" panose="020B0503020204020204" pitchFamily="34" charset="-122"/>
              </a:rPr>
              <a:t>=“dropdown”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来切换下拉</a:t>
            </a:r>
            <a:r>
              <a:rPr lang="zh-CN" altLang="en-US" sz="2200" dirty="0" smtClean="0">
                <a:latin typeface="微软雅黑" panose="020B0503020204020204" pitchFamily="34" charset="-122"/>
                <a:ea typeface="微软雅黑" panose="020B0503020204020204" pitchFamily="34" charset="-122"/>
              </a:rPr>
              <a:t>菜单</a:t>
            </a:r>
            <a:r>
              <a:rPr lang="zh-CN" altLang="en-US" sz="2200" dirty="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&lt;div class="dropdown</a:t>
            </a:r>
            <a:r>
              <a:rPr lang="en-US" altLang="zh-CN" i="1" dirty="0" smtClean="0">
                <a:solidFill>
                  <a:schemeClr val="accent2"/>
                </a:solidFill>
              </a:rPr>
              <a:t>"&gt;</a:t>
            </a:r>
          </a:p>
          <a:p>
            <a:pPr marL="0" lvl="1">
              <a:lnSpc>
                <a:spcPct val="150000"/>
              </a:lnSpc>
            </a:pPr>
            <a:r>
              <a:rPr lang="en-US" altLang="zh-CN" i="1" dirty="0" smtClean="0">
                <a:solidFill>
                  <a:schemeClr val="accent2"/>
                </a:solidFill>
              </a:rPr>
              <a:t>    &lt;</a:t>
            </a:r>
            <a:r>
              <a:rPr lang="en-US" altLang="zh-CN" i="1" dirty="0">
                <a:solidFill>
                  <a:schemeClr val="accent2"/>
                </a:solidFill>
              </a:rPr>
              <a:t>a </a:t>
            </a:r>
            <a:r>
              <a:rPr lang="en-US" altLang="zh-CN" b="1" i="1" dirty="0">
                <a:solidFill>
                  <a:srgbClr val="FF0000"/>
                </a:solidFill>
              </a:rPr>
              <a:t>data-toggle="dropdown" </a:t>
            </a:r>
            <a:r>
              <a:rPr lang="en-US" altLang="zh-CN" i="1" dirty="0" err="1">
                <a:solidFill>
                  <a:schemeClr val="accent2"/>
                </a:solidFill>
              </a:rPr>
              <a:t>href</a:t>
            </a:r>
            <a:r>
              <a:rPr lang="en-US" altLang="zh-CN" i="1" dirty="0">
                <a:solidFill>
                  <a:schemeClr val="accent2"/>
                </a:solidFill>
              </a:rPr>
              <a:t>="#"&gt;</a:t>
            </a:r>
            <a:r>
              <a:rPr lang="zh-CN" altLang="en-US" i="1" dirty="0">
                <a:solidFill>
                  <a:schemeClr val="accent2"/>
                </a:solidFill>
              </a:rPr>
              <a:t>下拉菜单（</a:t>
            </a:r>
            <a:r>
              <a:rPr lang="en-US" altLang="zh-CN" i="1" dirty="0">
                <a:solidFill>
                  <a:schemeClr val="accent2"/>
                </a:solidFill>
              </a:rPr>
              <a:t>Dropdown</a:t>
            </a:r>
            <a:r>
              <a:rPr lang="zh-CN" altLang="en-US" i="1" dirty="0">
                <a:solidFill>
                  <a:schemeClr val="accent2"/>
                </a:solidFill>
              </a:rPr>
              <a:t>）触发器</a:t>
            </a:r>
            <a:r>
              <a:rPr lang="en-US" altLang="zh-CN" i="1" dirty="0">
                <a:solidFill>
                  <a:schemeClr val="accent2"/>
                </a:solidFill>
              </a:rPr>
              <a:t>&lt;/a&gt; </a:t>
            </a:r>
            <a:endParaRPr lang="en-US" altLang="zh-CN" i="1" dirty="0" smtClean="0">
              <a:solidFill>
                <a:schemeClr val="accent2"/>
              </a:solidFill>
            </a:endParaRPr>
          </a:p>
          <a:p>
            <a:pPr marL="0" lvl="1">
              <a:lnSpc>
                <a:spcPct val="150000"/>
              </a:lnSpc>
            </a:pPr>
            <a:r>
              <a:rPr lang="en-US" altLang="zh-CN" i="1" dirty="0">
                <a:solidFill>
                  <a:schemeClr val="accent2"/>
                </a:solidFill>
              </a:rPr>
              <a:t> </a:t>
            </a:r>
            <a:r>
              <a:rPr lang="en-US" altLang="zh-CN" i="1" dirty="0" smtClean="0">
                <a:solidFill>
                  <a:schemeClr val="accent2"/>
                </a:solidFill>
              </a:rPr>
              <a:t>   &lt;</a:t>
            </a:r>
            <a:r>
              <a:rPr lang="en-US" altLang="zh-CN" i="1" dirty="0" err="1">
                <a:solidFill>
                  <a:schemeClr val="accent2"/>
                </a:solidFill>
              </a:rPr>
              <a:t>ul</a:t>
            </a:r>
            <a:r>
              <a:rPr lang="en-US" altLang="zh-CN" i="1" dirty="0">
                <a:solidFill>
                  <a:schemeClr val="accent2"/>
                </a:solidFill>
              </a:rPr>
              <a:t> class="dropdown-menu" role="menu" aria-</a:t>
            </a:r>
            <a:r>
              <a:rPr lang="en-US" altLang="zh-CN" i="1" dirty="0" err="1">
                <a:solidFill>
                  <a:schemeClr val="accent2"/>
                </a:solidFill>
              </a:rPr>
              <a:t>labelledby</a:t>
            </a:r>
            <a:r>
              <a:rPr lang="en-US" altLang="zh-CN" i="1" dirty="0">
                <a:solidFill>
                  <a:schemeClr val="accent2"/>
                </a:solidFill>
              </a:rPr>
              <a:t>="</a:t>
            </a:r>
            <a:r>
              <a:rPr lang="en-US" altLang="zh-CN" i="1" dirty="0" err="1">
                <a:solidFill>
                  <a:schemeClr val="accent2"/>
                </a:solidFill>
              </a:rPr>
              <a:t>dLabel</a:t>
            </a:r>
            <a:r>
              <a:rPr lang="en-US" altLang="zh-CN" i="1" dirty="0">
                <a:solidFill>
                  <a:schemeClr val="accent2"/>
                </a:solidFill>
              </a:rPr>
              <a:t>"&gt; ... &lt;/</a:t>
            </a:r>
            <a:r>
              <a:rPr lang="en-US" altLang="zh-CN" i="1" dirty="0" err="1">
                <a:solidFill>
                  <a:schemeClr val="accent2"/>
                </a:solidFill>
              </a:rPr>
              <a:t>ul</a:t>
            </a:r>
            <a:r>
              <a:rPr lang="en-US" altLang="zh-CN" i="1" dirty="0">
                <a:solidFill>
                  <a:schemeClr val="accent2"/>
                </a:solidFill>
              </a:rPr>
              <a:t>&gt; </a:t>
            </a:r>
            <a:endParaRPr lang="en-US" altLang="zh-CN" i="1" dirty="0" smtClean="0">
              <a:solidFill>
                <a:schemeClr val="accent2"/>
              </a:solidFill>
            </a:endParaRPr>
          </a:p>
          <a:p>
            <a:pPr marL="0" lvl="1">
              <a:lnSpc>
                <a:spcPct val="150000"/>
              </a:lnSpc>
            </a:pPr>
            <a:r>
              <a:rPr lang="en-US" altLang="zh-CN" i="1" dirty="0" smtClean="0">
                <a:solidFill>
                  <a:schemeClr val="accent2"/>
                </a:solidFill>
              </a:rPr>
              <a:t>&lt;/</a:t>
            </a:r>
            <a:r>
              <a:rPr lang="en-US" altLang="zh-CN" i="1" dirty="0">
                <a:solidFill>
                  <a:schemeClr val="accent2"/>
                </a:solidFill>
              </a:rPr>
              <a:t>div</a:t>
            </a:r>
            <a:r>
              <a:rPr lang="en-US" altLang="zh-CN" i="1" dirty="0" smtClean="0">
                <a:solidFill>
                  <a:schemeClr val="accent2"/>
                </a:solidFill>
              </a:rPr>
              <a:t>&gt;</a:t>
            </a: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调用下拉菜单</a:t>
            </a:r>
            <a:r>
              <a:rPr lang="zh-CN" altLang="en-US" sz="2200" dirty="0" smtClean="0">
                <a:latin typeface="微软雅黑" panose="020B0503020204020204" pitchFamily="34" charset="-122"/>
                <a:ea typeface="微软雅黑" panose="020B0503020204020204" pitchFamily="34" charset="-122"/>
              </a:rPr>
              <a:t>切换：</a:t>
            </a:r>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$('.dropdown-toggle').dropdown</a:t>
            </a:r>
            <a:r>
              <a:rPr lang="en-US" altLang="zh-CN" i="1" dirty="0" smtClean="0">
                <a:solidFill>
                  <a:schemeClr val="accent2"/>
                </a:solidFill>
              </a:rPr>
              <a:t>()</a:t>
            </a:r>
            <a:endParaRPr lang="en-US" altLang="zh-CN" i="1" dirty="0">
              <a:solidFill>
                <a:schemeClr val="accent2"/>
              </a:solidFill>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下拉菜单</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500739515"/>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滚动监听</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2462213"/>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滚动监听（</a:t>
            </a:r>
            <a:r>
              <a:rPr lang="en-US" altLang="zh-CN" sz="2200" dirty="0" err="1">
                <a:latin typeface="微软雅黑" panose="020B0503020204020204" pitchFamily="34" charset="-122"/>
                <a:ea typeface="微软雅黑" panose="020B0503020204020204" pitchFamily="34" charset="-122"/>
              </a:rPr>
              <a:t>Scrollspy</a:t>
            </a:r>
            <a:r>
              <a:rPr lang="zh-CN" altLang="en-US" sz="2200" dirty="0">
                <a:latin typeface="微软雅黑" panose="020B0503020204020204" pitchFamily="34" charset="-122"/>
                <a:ea typeface="微软雅黑" panose="020B0503020204020204" pitchFamily="34" charset="-122"/>
              </a:rPr>
              <a:t>）插件，即自动更新导航插件，会根据滚动条的位置自动更新对应的导航目标。其基本的实现是随着您的滚动，基于滚动条的位置向导航栏添加 </a:t>
            </a:r>
            <a:r>
              <a:rPr lang="en-US" altLang="zh-CN" sz="2200" b="1" dirty="0">
                <a:latin typeface="微软雅黑" panose="020B0503020204020204" pitchFamily="34" charset="-122"/>
                <a:ea typeface="微软雅黑" panose="020B0503020204020204" pitchFamily="34" charset="-122"/>
              </a:rPr>
              <a:t>.active</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class</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scrollspy.js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40655" y="4056694"/>
            <a:ext cx="8352213" cy="25869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688710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2800767"/>
          </a:xfrm>
          <a:prstGeom prst="rect">
            <a:avLst/>
          </a:prstGeom>
          <a:noFill/>
        </p:spPr>
        <p:txBody>
          <a:bodyPr wrap="square" rtlCol="0">
            <a:spAutoFit/>
          </a:bodyPr>
          <a:lstStyle/>
          <a:p>
            <a:pPr marL="342900" indent="-342900">
              <a:lnSpc>
                <a:spcPct val="200000"/>
              </a:lnSpc>
              <a:buFont typeface="Wingdings" panose="05000000000000000000" pitchFamily="2" charset="2"/>
              <a:buChar char="u"/>
            </a:pPr>
            <a:r>
              <a:rPr lang="en-US" altLang="zh-CN" sz="2200" b="1" dirty="0" smtClean="0">
                <a:solidFill>
                  <a:schemeClr val="accent2"/>
                </a:solidFill>
                <a:latin typeface="微软雅黑" panose="020B0503020204020204" pitchFamily="34" charset="-122"/>
                <a:ea typeface="微软雅黑" panose="020B0503020204020204" pitchFamily="34" charset="-122"/>
              </a:rPr>
              <a:t>Download </a:t>
            </a:r>
            <a:r>
              <a:rPr lang="en-US" altLang="zh-CN" sz="2200" b="1" dirty="0">
                <a:solidFill>
                  <a:schemeClr val="accent2"/>
                </a:solidFill>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：下载 </a:t>
            </a:r>
            <a:r>
              <a:rPr lang="en-US" altLang="zh-CN" sz="2200" dirty="0">
                <a:latin typeface="微软雅黑" panose="020B0503020204020204" pitchFamily="34" charset="-122"/>
                <a:ea typeface="微软雅黑" panose="020B0503020204020204" pitchFamily="34" charset="-122"/>
              </a:rPr>
              <a:t>Bootstrap</a:t>
            </a:r>
            <a:r>
              <a:rPr lang="zh-CN" altLang="en-US" sz="2200" dirty="0">
                <a:latin typeface="微软雅黑" panose="020B0503020204020204" pitchFamily="34" charset="-122"/>
                <a:ea typeface="微软雅黑" panose="020B0503020204020204" pitchFamily="34" charset="-122"/>
              </a:rPr>
              <a:t>。点击该按钮，您可以下载 </a:t>
            </a:r>
            <a:r>
              <a:rPr lang="en-US" altLang="zh-CN" sz="2200" dirty="0">
                <a:latin typeface="微软雅黑" panose="020B0503020204020204" pitchFamily="34" charset="-122"/>
                <a:ea typeface="微软雅黑" panose="020B0503020204020204" pitchFamily="34" charset="-122"/>
              </a:rPr>
              <a:t>Bootstrap CSS</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和字体的预编译的压缩版本。不包含文档和最初的源代码文件。</a:t>
            </a:r>
          </a:p>
          <a:p>
            <a:pPr marL="342900" indent="-342900">
              <a:lnSpc>
                <a:spcPct val="200000"/>
              </a:lnSpc>
              <a:buFont typeface="Wingdings" panose="05000000000000000000" pitchFamily="2" charset="2"/>
              <a:buChar char="u"/>
            </a:pPr>
            <a:r>
              <a:rPr lang="en-US" altLang="zh-CN" sz="2200" b="1" dirty="0">
                <a:solidFill>
                  <a:schemeClr val="accent2"/>
                </a:solidFill>
                <a:latin typeface="微软雅黑" panose="020B0503020204020204" pitchFamily="34" charset="-122"/>
                <a:ea typeface="微软雅黑" panose="020B0503020204020204" pitchFamily="34" charset="-122"/>
              </a:rPr>
              <a:t>Download Source</a:t>
            </a:r>
            <a:r>
              <a:rPr lang="zh-CN" altLang="en-US" sz="2200" dirty="0">
                <a:latin typeface="微软雅黑" panose="020B0503020204020204" pitchFamily="34" charset="-122"/>
                <a:ea typeface="微软雅黑" panose="020B0503020204020204" pitchFamily="34" charset="-122"/>
              </a:rPr>
              <a:t>：下载源代码。点击该按钮，您可以直接从 </a:t>
            </a:r>
            <a:r>
              <a:rPr lang="en-US" altLang="zh-CN" sz="2200" dirty="0">
                <a:latin typeface="微软雅黑" panose="020B0503020204020204" pitchFamily="34" charset="-122"/>
                <a:ea typeface="微软雅黑" panose="020B0503020204020204" pitchFamily="34" charset="-122"/>
              </a:rPr>
              <a:t>from </a:t>
            </a:r>
            <a:r>
              <a:rPr lang="zh-CN" altLang="en-US" sz="2200" dirty="0">
                <a:latin typeface="微软雅黑" panose="020B0503020204020204" pitchFamily="34" charset="-122"/>
                <a:ea typeface="微软雅黑" panose="020B0503020204020204" pitchFamily="34" charset="-122"/>
              </a:rPr>
              <a:t>上得到最新的 </a:t>
            </a:r>
            <a:r>
              <a:rPr lang="en-US" altLang="zh-CN" sz="2200" dirty="0">
                <a:latin typeface="微软雅黑" panose="020B0503020204020204" pitchFamily="34" charset="-122"/>
                <a:ea typeface="微软雅黑" panose="020B0503020204020204" pitchFamily="34" charset="-122"/>
              </a:rPr>
              <a:t>Bootstrap LESS </a:t>
            </a:r>
            <a:r>
              <a:rPr lang="zh-CN" altLang="en-US" sz="2200" dirty="0">
                <a:latin typeface="微软雅黑" panose="020B0503020204020204" pitchFamily="34" charset="-122"/>
                <a:ea typeface="微软雅黑" panose="020B0503020204020204" pitchFamily="34" charset="-122"/>
              </a:rPr>
              <a:t>和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源代码</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232052579"/>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滚动</a:t>
            </a:r>
            <a:r>
              <a:rPr lang="zh-CN" altLang="en-US" sz="4000" b="1" dirty="0" smtClean="0">
                <a:latin typeface="微软雅黑" panose="020B0503020204020204" pitchFamily="34" charset="-122"/>
                <a:ea typeface="微软雅黑" panose="020B0503020204020204" pitchFamily="34" charset="-122"/>
              </a:rPr>
              <a:t>监听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51690" cy="4031873"/>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可以</a:t>
            </a:r>
            <a:r>
              <a:rPr lang="zh-CN" altLang="en-US" sz="2200" b="1" u="sng" dirty="0">
                <a:latin typeface="微软雅黑" panose="020B0503020204020204" pitchFamily="34" charset="-122"/>
                <a:ea typeface="微软雅黑" panose="020B0503020204020204" pitchFamily="34" charset="-122"/>
              </a:rPr>
              <a:t>向顶部导航添加滚动监听行为</a:t>
            </a:r>
            <a:r>
              <a:rPr lang="zh-CN" altLang="en-US" sz="2200" b="1" u="sng" dirty="0" smtClean="0">
                <a:latin typeface="微软雅黑" panose="020B0503020204020204" pitchFamily="34" charset="-122"/>
                <a:ea typeface="微软雅黑" panose="020B0503020204020204" pitchFamily="34" charset="-122"/>
              </a:rPr>
              <a:t>：</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向您想要监听的元素（通常是 </a:t>
            </a:r>
            <a:r>
              <a:rPr lang="en-US" altLang="zh-CN" sz="2200" dirty="0">
                <a:latin typeface="微软雅黑" panose="020B0503020204020204" pitchFamily="34" charset="-122"/>
                <a:ea typeface="微软雅黑" panose="020B0503020204020204" pitchFamily="34" charset="-122"/>
              </a:rPr>
              <a:t>body</a:t>
            </a:r>
            <a:r>
              <a:rPr lang="zh-CN" altLang="en-US" sz="2200" dirty="0">
                <a:latin typeface="微软雅黑" panose="020B0503020204020204" pitchFamily="34" charset="-122"/>
                <a:ea typeface="微软雅黑" panose="020B0503020204020204" pitchFamily="34" charset="-122"/>
              </a:rPr>
              <a:t>）添加 </a:t>
            </a:r>
            <a:r>
              <a:rPr lang="en-US" altLang="zh-CN" sz="2200" b="1" dirty="0">
                <a:latin typeface="微软雅黑" panose="020B0503020204020204" pitchFamily="34" charset="-122"/>
                <a:ea typeface="微软雅黑" panose="020B0503020204020204" pitchFamily="34" charset="-122"/>
              </a:rPr>
              <a:t>data-spy="scroll"</a:t>
            </a:r>
            <a:r>
              <a:rPr lang="zh-CN" altLang="en-US" sz="2200" dirty="0">
                <a:latin typeface="微软雅黑" panose="020B0503020204020204" pitchFamily="34" charset="-122"/>
                <a:ea typeface="微软雅黑" panose="020B0503020204020204" pitchFamily="34" charset="-122"/>
              </a:rPr>
              <a:t>。然后添加带有 </a:t>
            </a:r>
            <a:r>
              <a:rPr lang="en-US" altLang="zh-CN" sz="2200" dirty="0">
                <a:latin typeface="微软雅黑" panose="020B0503020204020204" pitchFamily="34" charset="-122"/>
                <a:ea typeface="微软雅黑" panose="020B0503020204020204" pitchFamily="34" charset="-122"/>
              </a:rPr>
              <a:t>Bootstrap </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nav</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组件的父元素的 </a:t>
            </a:r>
            <a:r>
              <a:rPr lang="en-US" altLang="zh-CN" sz="2200" dirty="0">
                <a:latin typeface="微软雅黑" panose="020B0503020204020204" pitchFamily="34" charset="-122"/>
                <a:ea typeface="微软雅黑" panose="020B0503020204020204" pitchFamily="34" charset="-122"/>
              </a:rPr>
              <a:t>ID </a:t>
            </a:r>
            <a:r>
              <a:rPr lang="zh-CN" altLang="en-US" sz="2200" dirty="0">
                <a:latin typeface="微软雅黑" panose="020B0503020204020204" pitchFamily="34" charset="-122"/>
                <a:ea typeface="微软雅黑" panose="020B0503020204020204" pitchFamily="34" charset="-122"/>
              </a:rPr>
              <a:t>或 </a:t>
            </a:r>
            <a:r>
              <a:rPr lang="en-US" altLang="zh-CN" sz="2200" dirty="0">
                <a:latin typeface="微软雅黑" panose="020B0503020204020204" pitchFamily="34" charset="-122"/>
                <a:ea typeface="微软雅黑" panose="020B0503020204020204" pitchFamily="34" charset="-122"/>
              </a:rPr>
              <a:t>class </a:t>
            </a:r>
            <a:r>
              <a:rPr lang="zh-CN" altLang="en-US" sz="2200" dirty="0">
                <a:latin typeface="微软雅黑" panose="020B0503020204020204" pitchFamily="34" charset="-122"/>
                <a:ea typeface="微软雅黑" panose="020B0503020204020204" pitchFamily="34" charset="-122"/>
              </a:rPr>
              <a:t>的属性 </a:t>
            </a:r>
            <a:r>
              <a:rPr lang="en-US" altLang="zh-CN" sz="2200" b="1" dirty="0" smtClean="0">
                <a:latin typeface="微软雅黑" panose="020B0503020204020204" pitchFamily="34" charset="-122"/>
                <a:ea typeface="微软雅黑" panose="020B0503020204020204" pitchFamily="34" charset="-122"/>
              </a:rPr>
              <a:t>data-target</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&lt;body </a:t>
            </a:r>
            <a:r>
              <a:rPr lang="en-US" altLang="zh-CN" b="1" i="1" dirty="0">
                <a:solidFill>
                  <a:srgbClr val="FF0000"/>
                </a:solidFill>
              </a:rPr>
              <a:t>data-spy="scroll" </a:t>
            </a:r>
            <a:r>
              <a:rPr lang="en-US" altLang="zh-CN" i="1">
                <a:solidFill>
                  <a:schemeClr val="accent2"/>
                </a:solidFill>
              </a:rPr>
              <a:t>data-target</a:t>
            </a:r>
            <a:r>
              <a:rPr lang="en-US" altLang="zh-CN" i="1" smtClean="0">
                <a:solidFill>
                  <a:schemeClr val="accent2"/>
                </a:solidFill>
              </a:rPr>
              <a:t>=“#navbar</a:t>
            </a:r>
            <a:r>
              <a:rPr lang="en-US" altLang="zh-CN" i="1" dirty="0" smtClean="0">
                <a:solidFill>
                  <a:schemeClr val="accent2"/>
                </a:solidFill>
              </a:rPr>
              <a:t>-example</a:t>
            </a:r>
            <a:r>
              <a:rPr lang="en-US" altLang="zh-CN" i="1" dirty="0" smtClean="0">
                <a:solidFill>
                  <a:schemeClr val="accent2"/>
                </a:solidFill>
              </a:rPr>
              <a:t>"&gt;</a:t>
            </a:r>
          </a:p>
          <a:p>
            <a:pPr marL="457200" lvl="2">
              <a:lnSpc>
                <a:spcPct val="150000"/>
              </a:lnSpc>
            </a:pPr>
            <a:r>
              <a:rPr lang="en-US" altLang="zh-CN" i="1" dirty="0" smtClean="0">
                <a:solidFill>
                  <a:schemeClr val="accent2"/>
                </a:solidFill>
              </a:rPr>
              <a:t>&lt;</a:t>
            </a:r>
            <a:r>
              <a:rPr lang="en-US" altLang="zh-CN" i="1" dirty="0">
                <a:solidFill>
                  <a:schemeClr val="accent2"/>
                </a:solidFill>
              </a:rPr>
              <a:t>div class="</a:t>
            </a:r>
            <a:r>
              <a:rPr lang="en-US" altLang="zh-CN" i="1" dirty="0" err="1">
                <a:solidFill>
                  <a:schemeClr val="accent2"/>
                </a:solidFill>
              </a:rPr>
              <a:t>navbar</a:t>
            </a:r>
            <a:r>
              <a:rPr lang="en-US" altLang="zh-CN" i="1" dirty="0">
                <a:solidFill>
                  <a:schemeClr val="accent2"/>
                </a:solidFill>
              </a:rPr>
              <a:t>-example"&gt; </a:t>
            </a:r>
            <a:endParaRPr lang="en-US" altLang="zh-CN" i="1" dirty="0" smtClean="0">
              <a:solidFill>
                <a:schemeClr val="accent2"/>
              </a:solidFill>
            </a:endParaRPr>
          </a:p>
          <a:p>
            <a:pPr marL="457200" lvl="2">
              <a:lnSpc>
                <a:spcPct val="150000"/>
              </a:lnSpc>
            </a:pPr>
            <a:r>
              <a:rPr lang="en-US" altLang="zh-CN" i="1" dirty="0" smtClean="0">
                <a:solidFill>
                  <a:schemeClr val="accent2"/>
                </a:solidFill>
              </a:rPr>
              <a:t>    &lt;</a:t>
            </a:r>
            <a:r>
              <a:rPr lang="en-US" altLang="zh-CN" i="1" dirty="0" err="1">
                <a:solidFill>
                  <a:schemeClr val="accent2"/>
                </a:solidFill>
              </a:rPr>
              <a:t>ul</a:t>
            </a:r>
            <a:r>
              <a:rPr lang="en-US" altLang="zh-CN" i="1" dirty="0">
                <a:solidFill>
                  <a:schemeClr val="accent2"/>
                </a:solidFill>
              </a:rPr>
              <a:t> class="</a:t>
            </a:r>
            <a:r>
              <a:rPr lang="en-US" altLang="zh-CN" i="1" dirty="0" err="1">
                <a:solidFill>
                  <a:schemeClr val="accent2"/>
                </a:solidFill>
              </a:rPr>
              <a:t>nav</a:t>
            </a:r>
            <a:r>
              <a:rPr lang="en-US" altLang="zh-CN" i="1" dirty="0">
                <a:solidFill>
                  <a:schemeClr val="accent2"/>
                </a:solidFill>
              </a:rPr>
              <a:t> </a:t>
            </a:r>
            <a:r>
              <a:rPr lang="en-US" altLang="zh-CN" i="1" dirty="0" err="1">
                <a:solidFill>
                  <a:schemeClr val="accent2"/>
                </a:solidFill>
              </a:rPr>
              <a:t>nav</a:t>
            </a:r>
            <a:r>
              <a:rPr lang="en-US" altLang="zh-CN" i="1" dirty="0">
                <a:solidFill>
                  <a:schemeClr val="accent2"/>
                </a:solidFill>
              </a:rPr>
              <a:t>-tabs"&gt; ... &lt;/</a:t>
            </a:r>
            <a:r>
              <a:rPr lang="en-US" altLang="zh-CN" i="1" dirty="0" err="1">
                <a:solidFill>
                  <a:schemeClr val="accent2"/>
                </a:solidFill>
              </a:rPr>
              <a:t>ul</a:t>
            </a:r>
            <a:r>
              <a:rPr lang="en-US" altLang="zh-CN" i="1" dirty="0">
                <a:solidFill>
                  <a:schemeClr val="accent2"/>
                </a:solidFill>
              </a:rPr>
              <a:t>&gt; </a:t>
            </a:r>
            <a:endParaRPr lang="en-US" altLang="zh-CN" i="1" dirty="0" smtClean="0">
              <a:solidFill>
                <a:schemeClr val="accent2"/>
              </a:solidFill>
            </a:endParaRPr>
          </a:p>
          <a:p>
            <a:pPr marL="457200" lvl="2">
              <a:lnSpc>
                <a:spcPct val="150000"/>
              </a:lnSpc>
            </a:pPr>
            <a:r>
              <a:rPr lang="en-US" altLang="zh-CN" i="1" dirty="0" smtClean="0">
                <a:solidFill>
                  <a:schemeClr val="accent2"/>
                </a:solidFill>
              </a:rPr>
              <a:t>&lt;/</a:t>
            </a:r>
            <a:r>
              <a:rPr lang="en-US" altLang="zh-CN" i="1" dirty="0">
                <a:solidFill>
                  <a:schemeClr val="accent2"/>
                </a:solidFill>
              </a:rPr>
              <a:t>div&gt; </a:t>
            </a:r>
            <a:endParaRPr lang="en-US" altLang="zh-CN" i="1" dirty="0" smtClean="0">
              <a:solidFill>
                <a:schemeClr val="accent2"/>
              </a:solidFill>
            </a:endParaRPr>
          </a:p>
          <a:p>
            <a:pPr marL="0" lvl="1">
              <a:lnSpc>
                <a:spcPct val="150000"/>
              </a:lnSpc>
            </a:pPr>
            <a:r>
              <a:rPr lang="en-US" altLang="zh-CN" i="1" dirty="0" smtClean="0">
                <a:solidFill>
                  <a:schemeClr val="accent2"/>
                </a:solidFill>
              </a:rPr>
              <a:t>&lt;/</a:t>
            </a:r>
            <a:r>
              <a:rPr lang="en-US" altLang="zh-CN" i="1" dirty="0">
                <a:solidFill>
                  <a:schemeClr val="accent2"/>
                </a:solidFill>
              </a:rPr>
              <a:t>body</a:t>
            </a:r>
            <a:r>
              <a:rPr lang="en-US" altLang="zh-CN" i="1" dirty="0" smtClean="0">
                <a:solidFill>
                  <a:schemeClr val="accent2"/>
                </a:solidFill>
              </a:rPr>
              <a:t>&gt;</a:t>
            </a: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滚动监听</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649917127"/>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滚动</a:t>
            </a:r>
            <a:r>
              <a:rPr lang="zh-CN" altLang="en-US" sz="4000" b="1" dirty="0" smtClean="0">
                <a:latin typeface="微软雅黑" panose="020B0503020204020204" pitchFamily="34" charset="-122"/>
                <a:ea typeface="微软雅黑" panose="020B0503020204020204" pitchFamily="34" charset="-122"/>
              </a:rPr>
              <a:t>监听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1523494"/>
          </a:xfrm>
          <a:prstGeom prst="rect">
            <a:avLst/>
          </a:prstGeom>
          <a:noFill/>
        </p:spPr>
        <p:txBody>
          <a:bodyPr wrap="square" rtlCol="0">
            <a:spAutoFit/>
          </a:bodyPr>
          <a:lstStyle/>
          <a:p>
            <a:pPr marL="342900" lvl="1" indent="-342900">
              <a:lnSpc>
                <a:spcPct val="15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：您可以通过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调用滚动监听，选取要监听的元素，然后调用 </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scrollspy</a:t>
            </a:r>
            <a:r>
              <a:rPr lang="en-US" altLang="zh-CN" sz="2200" b="1"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函数。</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$('body').</a:t>
            </a:r>
            <a:r>
              <a:rPr lang="en-US" altLang="zh-CN" i="1" dirty="0" err="1">
                <a:solidFill>
                  <a:schemeClr val="accent2"/>
                </a:solidFill>
              </a:rPr>
              <a:t>scrollspy</a:t>
            </a:r>
            <a:r>
              <a:rPr lang="en-US" altLang="zh-CN" i="1" dirty="0">
                <a:solidFill>
                  <a:schemeClr val="accent2"/>
                </a:solidFill>
              </a:rPr>
              <a:t>({ target: '.</a:t>
            </a:r>
            <a:r>
              <a:rPr lang="en-US" altLang="zh-CN" i="1" dirty="0" err="1">
                <a:solidFill>
                  <a:schemeClr val="accent2"/>
                </a:solidFill>
              </a:rPr>
              <a:t>navbar</a:t>
            </a:r>
            <a:r>
              <a:rPr lang="en-US" altLang="zh-CN" i="1" dirty="0">
                <a:solidFill>
                  <a:schemeClr val="accent2"/>
                </a:solidFill>
              </a:rPr>
              <a:t>-example' })</a:t>
            </a:r>
            <a:endParaRPr lang="en-US" altLang="zh-CN" i="1" dirty="0" smtClean="0">
              <a:solidFill>
                <a:schemeClr val="accent2"/>
              </a:solidFill>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滚动监听</a:t>
            </a:r>
          </a:p>
        </p:txBody>
      </p:sp>
    </p:spTree>
    <p:extLst>
      <p:ext uri="{BB962C8B-B14F-4D97-AF65-F5344CB8AC3E}">
        <p14:creationId xmlns="" xmlns:p14="http://schemas.microsoft.com/office/powerpoint/2010/main" val="817042572"/>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滚动</a:t>
            </a:r>
            <a:r>
              <a:rPr lang="zh-CN" altLang="en-US" sz="4000" b="1" dirty="0" smtClean="0">
                <a:latin typeface="微软雅黑" panose="020B0503020204020204" pitchFamily="34" charset="-122"/>
                <a:ea typeface="微软雅黑" panose="020B0503020204020204" pitchFamily="34" charset="-122"/>
              </a:rPr>
              <a:t>监听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2862322"/>
          </a:xfrm>
          <a:prstGeom prst="rect">
            <a:avLst/>
          </a:prstGeom>
          <a:noFill/>
        </p:spPr>
        <p:txBody>
          <a:bodyPr wrap="square" rtlCol="0">
            <a:spAutoFit/>
          </a:bodyPr>
          <a:lstStyle/>
          <a:p>
            <a:pPr marL="0" lvl="1">
              <a:lnSpc>
                <a:spcPct val="150000"/>
              </a:lnSpc>
            </a:pP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scrollspy</a:t>
            </a:r>
            <a:r>
              <a:rPr lang="en-US" altLang="zh-CN" sz="2200" b="1" dirty="0">
                <a:latin typeface="微软雅黑" panose="020B0503020204020204" pitchFamily="34" charset="-122"/>
                <a:ea typeface="微软雅黑" panose="020B0503020204020204" pitchFamily="34" charset="-122"/>
              </a:rPr>
              <a:t>('refresh')</a:t>
            </a:r>
            <a:r>
              <a:rPr lang="zh-CN" altLang="en-US" sz="2200" dirty="0">
                <a:latin typeface="微软雅黑" panose="020B0503020204020204" pitchFamily="34" charset="-122"/>
                <a:ea typeface="微软雅黑" panose="020B0503020204020204" pitchFamily="34" charset="-122"/>
              </a:rPr>
              <a:t>：当通过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调用 </a:t>
            </a:r>
            <a:r>
              <a:rPr lang="en-US" altLang="zh-CN" sz="2200" dirty="0" err="1">
                <a:latin typeface="微软雅黑" panose="020B0503020204020204" pitchFamily="34" charset="-122"/>
                <a:ea typeface="微软雅黑" panose="020B0503020204020204" pitchFamily="34" charset="-122"/>
              </a:rPr>
              <a:t>scrollspy</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方法时，您需要调用 </a:t>
            </a:r>
            <a:r>
              <a:rPr lang="en-US" altLang="zh-CN" sz="2200" b="1" dirty="0">
                <a:latin typeface="微软雅黑" panose="020B0503020204020204" pitchFamily="34" charset="-122"/>
                <a:ea typeface="微软雅黑" panose="020B0503020204020204" pitchFamily="34" charset="-122"/>
              </a:rPr>
              <a:t>.refresh</a:t>
            </a:r>
            <a:r>
              <a:rPr lang="zh-CN" altLang="en-US" sz="2200" dirty="0">
                <a:latin typeface="微软雅黑" panose="020B0503020204020204" pitchFamily="34" charset="-122"/>
                <a:ea typeface="微软雅黑" panose="020B0503020204020204" pitchFamily="34" charset="-122"/>
              </a:rPr>
              <a:t> 方法来更新 </a:t>
            </a:r>
            <a:r>
              <a:rPr lang="en-US" altLang="zh-CN" sz="2200" dirty="0">
                <a:latin typeface="微软雅黑" panose="020B0503020204020204" pitchFamily="34" charset="-122"/>
                <a:ea typeface="微软雅黑" panose="020B0503020204020204" pitchFamily="34" charset="-122"/>
              </a:rPr>
              <a:t>DOM</a:t>
            </a:r>
            <a:r>
              <a:rPr lang="zh-CN" altLang="en-US" sz="2200" dirty="0">
                <a:latin typeface="微软雅黑" panose="020B0503020204020204" pitchFamily="34" charset="-122"/>
                <a:ea typeface="微软雅黑" panose="020B0503020204020204" pitchFamily="34" charset="-122"/>
              </a:rPr>
              <a:t>。这在 </a:t>
            </a:r>
            <a:r>
              <a:rPr lang="en-US" altLang="zh-CN" sz="2200" dirty="0">
                <a:latin typeface="微软雅黑" panose="020B0503020204020204" pitchFamily="34" charset="-122"/>
                <a:ea typeface="微软雅黑" panose="020B0503020204020204" pitchFamily="34" charset="-122"/>
              </a:rPr>
              <a:t>DOM </a:t>
            </a:r>
            <a:r>
              <a:rPr lang="zh-CN" altLang="en-US" sz="2200" dirty="0">
                <a:latin typeface="微软雅黑" panose="020B0503020204020204" pitchFamily="34" charset="-122"/>
                <a:ea typeface="微软雅黑" panose="020B0503020204020204" pitchFamily="34" charset="-122"/>
              </a:rPr>
              <a:t>的任意元素发生变更（</a:t>
            </a:r>
            <a:r>
              <a:rPr lang="zh-CN" altLang="en-US" sz="2200" dirty="0" smtClean="0">
                <a:latin typeface="微软雅黑" panose="020B0503020204020204" pitchFamily="34" charset="-122"/>
                <a:ea typeface="微软雅黑" panose="020B0503020204020204" pitchFamily="34" charset="-122"/>
              </a:rPr>
              <a:t>即添加</a:t>
            </a:r>
            <a:r>
              <a:rPr lang="zh-CN" altLang="en-US" sz="2200" dirty="0">
                <a:latin typeface="微软雅黑" panose="020B0503020204020204" pitchFamily="34" charset="-122"/>
                <a:ea typeface="微软雅黑" panose="020B0503020204020204" pitchFamily="34" charset="-122"/>
              </a:rPr>
              <a:t>或移除了某些元素）时非常有用</a:t>
            </a:r>
            <a:r>
              <a:rPr lang="zh-CN" altLang="en-US" sz="2200" dirty="0" smtClean="0">
                <a:latin typeface="微软雅黑" panose="020B0503020204020204" pitchFamily="34" charset="-122"/>
                <a:ea typeface="微软雅黑" panose="020B0503020204020204" pitchFamily="34" charset="-122"/>
              </a:rPr>
              <a:t>。</a:t>
            </a:r>
            <a:endParaRPr lang="en-US" altLang="zh-CN" sz="2200" i="1" dirty="0">
              <a:solidFill>
                <a:schemeClr val="accent2"/>
              </a:solidFill>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$('[data-spy="scroll"]').each(function () { </a:t>
            </a:r>
            <a:endParaRPr lang="en-US" altLang="zh-CN" i="1" dirty="0" smtClean="0">
              <a:solidFill>
                <a:schemeClr val="accent2"/>
              </a:solidFill>
            </a:endParaRPr>
          </a:p>
          <a:p>
            <a:pPr marL="0" lvl="1">
              <a:lnSpc>
                <a:spcPct val="150000"/>
              </a:lnSpc>
            </a:pPr>
            <a:r>
              <a:rPr lang="en-US" altLang="zh-CN" i="1" dirty="0" smtClean="0">
                <a:solidFill>
                  <a:schemeClr val="accent2"/>
                </a:solidFill>
              </a:rPr>
              <a:t>    </a:t>
            </a:r>
            <a:r>
              <a:rPr lang="en-US" altLang="zh-CN" i="1" dirty="0" err="1" smtClean="0">
                <a:solidFill>
                  <a:schemeClr val="accent2"/>
                </a:solidFill>
              </a:rPr>
              <a:t>var</a:t>
            </a:r>
            <a:r>
              <a:rPr lang="en-US" altLang="zh-CN" i="1" dirty="0" smtClean="0">
                <a:solidFill>
                  <a:schemeClr val="accent2"/>
                </a:solidFill>
              </a:rPr>
              <a:t> </a:t>
            </a:r>
            <a:r>
              <a:rPr lang="en-US" altLang="zh-CN" i="1" dirty="0">
                <a:solidFill>
                  <a:schemeClr val="accent2"/>
                </a:solidFill>
              </a:rPr>
              <a:t>$spy = $(this).</a:t>
            </a:r>
            <a:r>
              <a:rPr lang="en-US" altLang="zh-CN" i="1" dirty="0" err="1">
                <a:solidFill>
                  <a:schemeClr val="accent2"/>
                </a:solidFill>
              </a:rPr>
              <a:t>scrollspy</a:t>
            </a:r>
            <a:r>
              <a:rPr lang="en-US" altLang="zh-CN" i="1" dirty="0">
                <a:solidFill>
                  <a:schemeClr val="accent2"/>
                </a:solidFill>
              </a:rPr>
              <a:t>('refresh</a:t>
            </a:r>
            <a:r>
              <a:rPr lang="en-US" altLang="zh-CN" i="1" dirty="0" smtClean="0">
                <a:solidFill>
                  <a:schemeClr val="accent2"/>
                </a:solidFill>
              </a:rPr>
              <a:t>')</a:t>
            </a:r>
          </a:p>
          <a:p>
            <a:pPr marL="0" lvl="1">
              <a:lnSpc>
                <a:spcPct val="150000"/>
              </a:lnSpc>
            </a:pPr>
            <a:r>
              <a:rPr lang="en-US" altLang="zh-CN" i="1" dirty="0" smtClean="0">
                <a:solidFill>
                  <a:schemeClr val="accent2"/>
                </a:solidFill>
              </a:rPr>
              <a:t> </a:t>
            </a:r>
            <a:r>
              <a:rPr lang="en-US" altLang="zh-CN" i="1" dirty="0">
                <a:solidFill>
                  <a:schemeClr val="accent2"/>
                </a:solidFill>
              </a:rPr>
              <a:t>})</a:t>
            </a:r>
            <a:endParaRPr lang="en-US" altLang="zh-CN" i="1" dirty="0" smtClean="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滚动监听</a:t>
            </a:r>
          </a:p>
        </p:txBody>
      </p:sp>
    </p:spTree>
    <p:extLst>
      <p:ext uri="{BB962C8B-B14F-4D97-AF65-F5344CB8AC3E}">
        <p14:creationId xmlns="" xmlns:p14="http://schemas.microsoft.com/office/powerpoint/2010/main" val="1976959219"/>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滚动</a:t>
            </a:r>
            <a:r>
              <a:rPr lang="zh-CN" altLang="en-US" sz="4000" b="1" dirty="0" smtClean="0">
                <a:latin typeface="微软雅黑" panose="020B0503020204020204" pitchFamily="34" charset="-122"/>
                <a:ea typeface="微软雅黑" panose="020B0503020204020204" pitchFamily="34" charset="-122"/>
              </a:rPr>
              <a:t>监听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事件</a:t>
            </a: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滚动监听</a:t>
            </a:r>
          </a:p>
        </p:txBody>
      </p:sp>
      <p:sp>
        <p:nvSpPr>
          <p:cNvPr id="6"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下面列出了滚动监听中</a:t>
            </a:r>
            <a:r>
              <a:rPr lang="zh-CN" altLang="en-US" sz="2200" dirty="0">
                <a:latin typeface="微软雅黑" panose="020B0503020204020204" pitchFamily="34" charset="-122"/>
                <a:ea typeface="微软雅黑" panose="020B0503020204020204" pitchFamily="34" charset="-122"/>
              </a:rPr>
              <a:t>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 xmlns:p14="http://schemas.microsoft.com/office/powerpoint/2010/main" val="3667923734"/>
              </p:ext>
            </p:extLst>
          </p:nvPr>
        </p:nvGraphicFramePr>
        <p:xfrm>
          <a:off x="604434" y="2564232"/>
          <a:ext cx="10848429" cy="1417320"/>
        </p:xfrm>
        <a:graphic>
          <a:graphicData uri="http://schemas.openxmlformats.org/drawingml/2006/table">
            <a:tbl>
              <a:tblPr firstRow="1" bandRow="1">
                <a:tableStyleId>{5C22544A-7EE6-4342-B048-85BDC9FD1C3A}</a:tableStyleId>
              </a:tblPr>
              <a:tblGrid>
                <a:gridCol w="2406780"/>
                <a:gridCol w="3090041"/>
                <a:gridCol w="5351608"/>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activate.bs.scrollspy</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每当一个新项目被滚动监听激活时，触发该事件。</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solidFill>
                            <a:schemeClr val="tx1"/>
                          </a:solidFill>
                        </a:rPr>
                        <a:t>$('#</a:t>
                      </a:r>
                      <a:r>
                        <a:rPr lang="en-US" altLang="zh-CN" i="1" dirty="0" err="1" smtClean="0">
                          <a:solidFill>
                            <a:schemeClr val="tx1"/>
                          </a:solidFill>
                        </a:rPr>
                        <a:t>myScrollspy</a:t>
                      </a:r>
                      <a:r>
                        <a:rPr lang="en-US" altLang="zh-CN" i="1" dirty="0" smtClean="0">
                          <a:solidFill>
                            <a:schemeClr val="tx1"/>
                          </a:solidFill>
                        </a:rPr>
                        <a:t>').on('</a:t>
                      </a:r>
                      <a:r>
                        <a:rPr lang="en-US" altLang="zh-CN" i="1" dirty="0" err="1" smtClean="0">
                          <a:solidFill>
                            <a:schemeClr val="tx1"/>
                          </a:solidFill>
                        </a:rPr>
                        <a:t>activate.bs.scrollspy</a:t>
                      </a:r>
                      <a:r>
                        <a:rPr lang="en-US" altLang="zh-CN" i="1" dirty="0" smtClean="0">
                          <a:solidFill>
                            <a:schemeClr val="tx1"/>
                          </a:solidFill>
                        </a:rPr>
                        <a:t>', function () {</a:t>
                      </a:r>
                      <a:r>
                        <a:rPr lang="en-US" altLang="zh-CN" i="1" baseline="0" dirty="0" smtClean="0">
                          <a:solidFill>
                            <a:schemeClr val="tx1"/>
                          </a:solidFill>
                        </a:rPr>
                        <a:t> </a:t>
                      </a:r>
                      <a:r>
                        <a:rPr lang="en-US" altLang="zh-CN" i="1" dirty="0" smtClean="0">
                          <a:solidFill>
                            <a:schemeClr val="tx1"/>
                          </a:solidFill>
                        </a:rPr>
                        <a:t>... })</a:t>
                      </a:r>
                      <a:endParaRPr lang="zh-CN" altLang="en-US" i="1" dirty="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2665138480"/>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标签页</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2723823"/>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通过结合一些 </a:t>
            </a:r>
            <a:r>
              <a:rPr lang="en-US" altLang="zh-CN" sz="2200" dirty="0">
                <a:latin typeface="微软雅黑" panose="020B0503020204020204" pitchFamily="34" charset="-122"/>
                <a:ea typeface="微软雅黑" panose="020B0503020204020204" pitchFamily="34" charset="-122"/>
              </a:rPr>
              <a:t>data </a:t>
            </a:r>
            <a:r>
              <a:rPr lang="zh-CN" altLang="en-US" sz="2200" dirty="0">
                <a:latin typeface="微软雅黑" panose="020B0503020204020204" pitchFamily="34" charset="-122"/>
                <a:ea typeface="微软雅黑" panose="020B0503020204020204" pitchFamily="34" charset="-122"/>
              </a:rPr>
              <a:t>属性，您可以轻松地创建一个标签页界面。通过这个插件您可以把内容放置在标签页或者是胶囊式标签页甚至是下拉菜单标签页中</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tab.js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31014" y="4538527"/>
            <a:ext cx="11397690" cy="15460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10108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标签页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3200876"/>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可以通过以下两种方式启用标签页</a:t>
            </a:r>
            <a:r>
              <a:rPr lang="zh-CN" altLang="en-US" sz="2200" b="1" u="sng" dirty="0" smtClean="0">
                <a:latin typeface="微软雅黑" panose="020B0503020204020204" pitchFamily="34" charset="-122"/>
                <a:ea typeface="微软雅黑" panose="020B0503020204020204" pitchFamily="34" charset="-122"/>
              </a:rPr>
              <a:t>：</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您需要添加 </a:t>
            </a:r>
            <a:r>
              <a:rPr lang="en-US" altLang="zh-CN" sz="2200" b="1" dirty="0">
                <a:latin typeface="微软雅黑" panose="020B0503020204020204" pitchFamily="34" charset="-122"/>
                <a:ea typeface="微软雅黑" panose="020B0503020204020204" pitchFamily="34" charset="-122"/>
              </a:rPr>
              <a:t>data-toggle="tab"</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或 </a:t>
            </a:r>
            <a:r>
              <a:rPr lang="en-US" altLang="zh-CN" sz="2200" b="1" dirty="0">
                <a:latin typeface="微软雅黑" panose="020B0503020204020204" pitchFamily="34" charset="-122"/>
                <a:ea typeface="微软雅黑" panose="020B0503020204020204" pitchFamily="34" charset="-122"/>
              </a:rPr>
              <a:t>data-toggle="pill"</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到锚文本链接中</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&lt;</a:t>
            </a:r>
            <a:r>
              <a:rPr lang="en-US" altLang="zh-CN" i="1" dirty="0" err="1">
                <a:solidFill>
                  <a:schemeClr val="accent2"/>
                </a:solidFill>
              </a:rPr>
              <a:t>ul</a:t>
            </a:r>
            <a:r>
              <a:rPr lang="en-US" altLang="zh-CN" i="1" dirty="0">
                <a:solidFill>
                  <a:schemeClr val="accent2"/>
                </a:solidFill>
              </a:rPr>
              <a:t> class="</a:t>
            </a:r>
            <a:r>
              <a:rPr lang="en-US" altLang="zh-CN" i="1" dirty="0" err="1">
                <a:solidFill>
                  <a:schemeClr val="accent2"/>
                </a:solidFill>
              </a:rPr>
              <a:t>nav</a:t>
            </a:r>
            <a:r>
              <a:rPr lang="en-US" altLang="zh-CN" i="1" dirty="0">
                <a:solidFill>
                  <a:schemeClr val="accent2"/>
                </a:solidFill>
              </a:rPr>
              <a:t> </a:t>
            </a:r>
            <a:r>
              <a:rPr lang="en-US" altLang="zh-CN" i="1" dirty="0" err="1">
                <a:solidFill>
                  <a:schemeClr val="accent2"/>
                </a:solidFill>
              </a:rPr>
              <a:t>nav</a:t>
            </a:r>
            <a:r>
              <a:rPr lang="en-US" altLang="zh-CN" i="1" dirty="0">
                <a:solidFill>
                  <a:schemeClr val="accent2"/>
                </a:solidFill>
              </a:rPr>
              <a:t>-tabs</a:t>
            </a:r>
            <a:r>
              <a:rPr lang="en-US" altLang="zh-CN" i="1" dirty="0" smtClean="0">
                <a:solidFill>
                  <a:schemeClr val="accent2"/>
                </a:solidFill>
              </a:rPr>
              <a:t>"&gt;</a:t>
            </a:r>
          </a:p>
          <a:p>
            <a:pPr marL="0" lvl="1">
              <a:lnSpc>
                <a:spcPct val="150000"/>
              </a:lnSpc>
            </a:pPr>
            <a:r>
              <a:rPr lang="en-US" altLang="zh-CN" i="1" dirty="0">
                <a:solidFill>
                  <a:schemeClr val="accent2"/>
                </a:solidFill>
              </a:rPr>
              <a:t> </a:t>
            </a:r>
            <a:r>
              <a:rPr lang="en-US" altLang="zh-CN" i="1" dirty="0" smtClean="0">
                <a:solidFill>
                  <a:schemeClr val="accent2"/>
                </a:solidFill>
              </a:rPr>
              <a:t>   &lt;</a:t>
            </a:r>
            <a:r>
              <a:rPr lang="en-US" altLang="zh-CN" i="1" dirty="0">
                <a:solidFill>
                  <a:schemeClr val="accent2"/>
                </a:solidFill>
              </a:rPr>
              <a:t>li&gt;&lt;a </a:t>
            </a:r>
            <a:r>
              <a:rPr lang="en-US" altLang="zh-CN" i="1" dirty="0" err="1">
                <a:solidFill>
                  <a:schemeClr val="accent2"/>
                </a:solidFill>
              </a:rPr>
              <a:t>href</a:t>
            </a:r>
            <a:r>
              <a:rPr lang="en-US" altLang="zh-CN" i="1" dirty="0">
                <a:solidFill>
                  <a:schemeClr val="accent2"/>
                </a:solidFill>
              </a:rPr>
              <a:t>="#identifier" </a:t>
            </a:r>
            <a:r>
              <a:rPr lang="en-US" altLang="zh-CN" b="1" i="1" dirty="0">
                <a:solidFill>
                  <a:srgbClr val="FF0000"/>
                </a:solidFill>
              </a:rPr>
              <a:t>data-toggle="tab"</a:t>
            </a:r>
            <a:r>
              <a:rPr lang="en-US" altLang="zh-CN" i="1" dirty="0">
                <a:solidFill>
                  <a:schemeClr val="accent2"/>
                </a:solidFill>
              </a:rPr>
              <a:t>&gt;Home&lt;/a&gt;&lt;/li</a:t>
            </a:r>
            <a:r>
              <a:rPr lang="en-US" altLang="zh-CN" i="1" dirty="0" smtClean="0">
                <a:solidFill>
                  <a:schemeClr val="accent2"/>
                </a:solidFill>
              </a:rPr>
              <a:t>&gt;</a:t>
            </a:r>
          </a:p>
          <a:p>
            <a:pPr marL="0" lvl="1">
              <a:lnSpc>
                <a:spcPct val="150000"/>
              </a:lnSpc>
            </a:pPr>
            <a:r>
              <a:rPr lang="en-US" altLang="zh-CN" i="1" dirty="0" smtClean="0">
                <a:solidFill>
                  <a:schemeClr val="accent2"/>
                </a:solidFill>
              </a:rPr>
              <a:t>&lt;/</a:t>
            </a:r>
            <a:r>
              <a:rPr lang="en-US" altLang="zh-CN" i="1" dirty="0" err="1">
                <a:solidFill>
                  <a:schemeClr val="accent2"/>
                </a:solidFill>
              </a:rPr>
              <a:t>ul</a:t>
            </a:r>
            <a:r>
              <a:rPr lang="en-US" altLang="zh-CN" i="1" dirty="0" smtClean="0">
                <a:solidFill>
                  <a:schemeClr val="accent2"/>
                </a:solidFill>
              </a:rPr>
              <a:t>&gt;</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标签页</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131379457"/>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标签页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1846659"/>
          </a:xfrm>
          <a:prstGeom prst="rect">
            <a:avLst/>
          </a:prstGeom>
          <a:noFill/>
        </p:spPr>
        <p:txBody>
          <a:bodyPr wrap="square" rtlCol="0">
            <a:spAutoFit/>
          </a:bodyPr>
          <a:lstStyle/>
          <a:p>
            <a:pPr marL="342900" lvl="1" indent="-342900">
              <a:lnSpc>
                <a:spcPct val="15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通过 </a:t>
            </a:r>
            <a:r>
              <a:rPr lang="en-US" altLang="zh-CN" sz="2200" b="1" dirty="0" err="1" smtClean="0">
                <a:latin typeface="微软雅黑" panose="020B0503020204020204" pitchFamily="34" charset="-122"/>
                <a:ea typeface="微软雅黑" panose="020B0503020204020204" pitchFamily="34" charset="-122"/>
              </a:rPr>
              <a:t>Javascript</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您可以使用 </a:t>
            </a:r>
            <a:r>
              <a:rPr lang="en-US" altLang="zh-CN" sz="2200" dirty="0" err="1">
                <a:latin typeface="微软雅黑" panose="020B0503020204020204" pitchFamily="34" charset="-122"/>
                <a:ea typeface="微软雅黑" panose="020B0503020204020204" pitchFamily="34" charset="-122"/>
              </a:rPr>
              <a:t>Javscript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来启用标签页，如下所示：</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a:t>
            </a:r>
            <a:r>
              <a:rPr lang="en-US" altLang="zh-CN" i="1" dirty="0" err="1">
                <a:solidFill>
                  <a:schemeClr val="accent2"/>
                </a:solidFill>
              </a:rPr>
              <a:t>myTab</a:t>
            </a:r>
            <a:r>
              <a:rPr lang="en-US" altLang="zh-CN" i="1" dirty="0">
                <a:solidFill>
                  <a:schemeClr val="accent2"/>
                </a:solidFill>
              </a:rPr>
              <a:t> a').click(function (e) { </a:t>
            </a:r>
            <a:endParaRPr lang="en-US" altLang="zh-CN" i="1" dirty="0" smtClean="0">
              <a:solidFill>
                <a:schemeClr val="accent2"/>
              </a:solidFill>
            </a:endParaRPr>
          </a:p>
          <a:p>
            <a:pPr marL="0" lvl="1">
              <a:lnSpc>
                <a:spcPct val="150000"/>
              </a:lnSpc>
            </a:pPr>
            <a:r>
              <a:rPr lang="en-US" altLang="zh-CN" i="1" dirty="0" smtClean="0">
                <a:solidFill>
                  <a:schemeClr val="accent2"/>
                </a:solidFill>
              </a:rPr>
              <a:t>    </a:t>
            </a:r>
            <a:r>
              <a:rPr lang="en-US" altLang="zh-CN" i="1" dirty="0" err="1" smtClean="0">
                <a:solidFill>
                  <a:schemeClr val="accent2"/>
                </a:solidFill>
              </a:rPr>
              <a:t>e.preventDefault</a:t>
            </a:r>
            <a:r>
              <a:rPr lang="en-US" altLang="zh-CN" i="1" dirty="0">
                <a:solidFill>
                  <a:schemeClr val="accent2"/>
                </a:solidFill>
              </a:rPr>
              <a:t>() $(this).tab('show') </a:t>
            </a:r>
            <a:endParaRPr lang="en-US" altLang="zh-CN" i="1" dirty="0" smtClean="0">
              <a:solidFill>
                <a:schemeClr val="accent2"/>
              </a:solidFill>
            </a:endParaRPr>
          </a:p>
          <a:p>
            <a:pPr marL="0" lvl="1">
              <a:lnSpc>
                <a:spcPct val="150000"/>
              </a:lnSpc>
            </a:pPr>
            <a:r>
              <a:rPr lang="en-US" altLang="zh-CN" i="1" dirty="0" smtClean="0">
                <a:solidFill>
                  <a:schemeClr val="accent2"/>
                </a:solidFill>
              </a:rPr>
              <a:t>})</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标签页</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784973187"/>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标签页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4708981"/>
          </a:xfrm>
          <a:prstGeom prst="rect">
            <a:avLst/>
          </a:prstGeom>
          <a:noFill/>
        </p:spPr>
        <p:txBody>
          <a:bodyPr wrap="square" rtlCol="0">
            <a:spAutoFit/>
          </a:bodyPr>
          <a:lstStyle/>
          <a:p>
            <a:pPr marL="0" lvl="1">
              <a:lnSpc>
                <a:spcPct val="150000"/>
              </a:lnSpc>
            </a:pPr>
            <a:r>
              <a:rPr lang="en-US" altLang="zh-CN" sz="2200" b="1" dirty="0">
                <a:latin typeface="微软雅黑" panose="020B0503020204020204" pitchFamily="34" charset="-122"/>
                <a:ea typeface="微软雅黑" panose="020B0503020204020204" pitchFamily="34" charset="-122"/>
              </a:rPr>
              <a:t>.$().tab</a:t>
            </a:r>
            <a:r>
              <a:rPr lang="zh-CN" altLang="en-US" sz="2200" dirty="0">
                <a:latin typeface="微软雅黑" panose="020B0503020204020204" pitchFamily="34" charset="-122"/>
                <a:ea typeface="微软雅黑" panose="020B0503020204020204" pitchFamily="34" charset="-122"/>
              </a:rPr>
              <a:t>：该方法可以激活标签页元素和内容容器。标签页需要用一个 </a:t>
            </a:r>
            <a:r>
              <a:rPr lang="en-US" altLang="zh-CN" sz="2200" b="1" dirty="0">
                <a:latin typeface="微软雅黑" panose="020B0503020204020204" pitchFamily="34" charset="-122"/>
                <a:ea typeface="微软雅黑" panose="020B0503020204020204" pitchFamily="34" charset="-122"/>
              </a:rPr>
              <a:t>data-target</a:t>
            </a:r>
            <a:r>
              <a:rPr lang="zh-CN" altLang="en-US" sz="2200" dirty="0">
                <a:latin typeface="微软雅黑" panose="020B0503020204020204" pitchFamily="34" charset="-122"/>
                <a:ea typeface="微软雅黑" panose="020B0503020204020204" pitchFamily="34" charset="-122"/>
              </a:rPr>
              <a:t> 或者一个指向 </a:t>
            </a:r>
            <a:r>
              <a:rPr lang="en-US" altLang="zh-CN" sz="2200" dirty="0">
                <a:latin typeface="微软雅黑" panose="020B0503020204020204" pitchFamily="34" charset="-122"/>
                <a:ea typeface="微软雅黑" panose="020B0503020204020204" pitchFamily="34" charset="-122"/>
              </a:rPr>
              <a:t>DOM </a:t>
            </a:r>
            <a:r>
              <a:rPr lang="zh-CN" altLang="en-US" sz="2200" dirty="0">
                <a:latin typeface="微软雅黑" panose="020B0503020204020204" pitchFamily="34" charset="-122"/>
                <a:ea typeface="微软雅黑" panose="020B0503020204020204" pitchFamily="34" charset="-122"/>
              </a:rPr>
              <a:t>中容器节点的 </a:t>
            </a:r>
            <a:r>
              <a:rPr lang="en-US" altLang="zh-CN" sz="2200" b="1" dirty="0" err="1">
                <a:latin typeface="微软雅黑" panose="020B0503020204020204" pitchFamily="34" charset="-122"/>
                <a:ea typeface="微软雅黑" panose="020B0503020204020204" pitchFamily="34" charset="-122"/>
              </a:rPr>
              <a:t>href</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r>
              <a:rPr lang="en-US" altLang="zh-CN" i="1" dirty="0">
                <a:solidFill>
                  <a:schemeClr val="accent2"/>
                </a:solidFill>
              </a:rPr>
              <a:t>&lt;</a:t>
            </a:r>
            <a:r>
              <a:rPr lang="en-US" altLang="zh-CN" i="1" dirty="0" err="1">
                <a:solidFill>
                  <a:schemeClr val="accent2"/>
                </a:solidFill>
              </a:rPr>
              <a:t>ul</a:t>
            </a:r>
            <a:r>
              <a:rPr lang="en-US" altLang="zh-CN" i="1" dirty="0">
                <a:solidFill>
                  <a:schemeClr val="accent2"/>
                </a:solidFill>
              </a:rPr>
              <a:t> class="</a:t>
            </a:r>
            <a:r>
              <a:rPr lang="en-US" altLang="zh-CN" i="1" dirty="0" err="1">
                <a:solidFill>
                  <a:schemeClr val="accent2"/>
                </a:solidFill>
              </a:rPr>
              <a:t>nav</a:t>
            </a:r>
            <a:r>
              <a:rPr lang="en-US" altLang="zh-CN" i="1" dirty="0">
                <a:solidFill>
                  <a:schemeClr val="accent2"/>
                </a:solidFill>
              </a:rPr>
              <a:t> </a:t>
            </a:r>
            <a:r>
              <a:rPr lang="en-US" altLang="zh-CN" i="1" dirty="0" err="1">
                <a:solidFill>
                  <a:schemeClr val="accent2"/>
                </a:solidFill>
              </a:rPr>
              <a:t>nav</a:t>
            </a:r>
            <a:r>
              <a:rPr lang="en-US" altLang="zh-CN" i="1" dirty="0">
                <a:solidFill>
                  <a:schemeClr val="accent2"/>
                </a:solidFill>
              </a:rPr>
              <a:t>-tabs" id="</a:t>
            </a:r>
            <a:r>
              <a:rPr lang="en-US" altLang="zh-CN" i="1" dirty="0" err="1">
                <a:solidFill>
                  <a:schemeClr val="accent2"/>
                </a:solidFill>
              </a:rPr>
              <a:t>myTab</a:t>
            </a:r>
            <a:r>
              <a:rPr lang="en-US" altLang="zh-CN" i="1" dirty="0">
                <a:solidFill>
                  <a:schemeClr val="accent2"/>
                </a:solidFill>
              </a:rPr>
              <a:t>"&gt; </a:t>
            </a:r>
            <a:endParaRPr lang="en-US" altLang="zh-CN" i="1" dirty="0" smtClean="0">
              <a:solidFill>
                <a:schemeClr val="accent2"/>
              </a:solidFill>
            </a:endParaRPr>
          </a:p>
          <a:p>
            <a:pPr marL="457200" lvl="2"/>
            <a:r>
              <a:rPr lang="en-US" altLang="zh-CN" i="1" dirty="0" smtClean="0">
                <a:solidFill>
                  <a:schemeClr val="accent2"/>
                </a:solidFill>
              </a:rPr>
              <a:t>&lt;</a:t>
            </a:r>
            <a:r>
              <a:rPr lang="en-US" altLang="zh-CN" i="1" dirty="0">
                <a:solidFill>
                  <a:schemeClr val="accent2"/>
                </a:solidFill>
              </a:rPr>
              <a:t>li class="active</a:t>
            </a:r>
            <a:r>
              <a:rPr lang="en-US" altLang="zh-CN" i="1" dirty="0" smtClean="0">
                <a:solidFill>
                  <a:schemeClr val="accent2"/>
                </a:solidFill>
              </a:rPr>
              <a:t>"&gt;</a:t>
            </a:r>
          </a:p>
          <a:p>
            <a:pPr marL="457200" lvl="2"/>
            <a:r>
              <a:rPr lang="en-US" altLang="zh-CN" i="1" dirty="0" smtClean="0">
                <a:solidFill>
                  <a:schemeClr val="accent2"/>
                </a:solidFill>
              </a:rPr>
              <a:t>    &lt;a </a:t>
            </a:r>
            <a:r>
              <a:rPr lang="en-US" altLang="zh-CN" i="1" dirty="0" err="1">
                <a:solidFill>
                  <a:schemeClr val="accent2"/>
                </a:solidFill>
              </a:rPr>
              <a:t>href</a:t>
            </a:r>
            <a:r>
              <a:rPr lang="en-US" altLang="zh-CN" i="1" dirty="0">
                <a:solidFill>
                  <a:schemeClr val="accent2"/>
                </a:solidFill>
              </a:rPr>
              <a:t>="#identifier" data-toggle="tab"&gt;Home&lt;/a</a:t>
            </a:r>
            <a:r>
              <a:rPr lang="en-US" altLang="zh-CN" i="1" dirty="0" smtClean="0">
                <a:solidFill>
                  <a:schemeClr val="accent2"/>
                </a:solidFill>
              </a:rPr>
              <a:t>&gt;</a:t>
            </a:r>
          </a:p>
          <a:p>
            <a:pPr marL="457200" lvl="2"/>
            <a:r>
              <a:rPr lang="en-US" altLang="zh-CN" i="1" dirty="0" smtClean="0">
                <a:solidFill>
                  <a:schemeClr val="accent2"/>
                </a:solidFill>
              </a:rPr>
              <a:t>&lt;/</a:t>
            </a:r>
            <a:r>
              <a:rPr lang="en-US" altLang="zh-CN" i="1" dirty="0">
                <a:solidFill>
                  <a:schemeClr val="accent2"/>
                </a:solidFill>
              </a:rPr>
              <a:t>li</a:t>
            </a:r>
            <a:r>
              <a:rPr lang="en-US" altLang="zh-CN" i="1" dirty="0" smtClean="0">
                <a:solidFill>
                  <a:schemeClr val="accent2"/>
                </a:solidFill>
              </a:rPr>
              <a:t>&gt;</a:t>
            </a:r>
          </a:p>
          <a:p>
            <a:pPr marL="0" lvl="1"/>
            <a:r>
              <a:rPr lang="en-US" altLang="zh-CN" i="1" dirty="0" smtClean="0">
                <a:solidFill>
                  <a:schemeClr val="accent2"/>
                </a:solidFill>
              </a:rPr>
              <a:t>&lt;/</a:t>
            </a:r>
            <a:r>
              <a:rPr lang="en-US" altLang="zh-CN" i="1" dirty="0" err="1">
                <a:solidFill>
                  <a:schemeClr val="accent2"/>
                </a:solidFill>
              </a:rPr>
              <a:t>ul</a:t>
            </a:r>
            <a:r>
              <a:rPr lang="en-US" altLang="zh-CN" i="1" dirty="0">
                <a:solidFill>
                  <a:schemeClr val="accent2"/>
                </a:solidFill>
              </a:rPr>
              <a:t>&gt; </a:t>
            </a:r>
            <a:endParaRPr lang="en-US" altLang="zh-CN" i="1" dirty="0" smtClean="0">
              <a:solidFill>
                <a:schemeClr val="accent2"/>
              </a:solidFill>
            </a:endParaRPr>
          </a:p>
          <a:p>
            <a:pPr marL="0" lvl="1"/>
            <a:r>
              <a:rPr lang="en-US" altLang="zh-CN" i="1" dirty="0" smtClean="0">
                <a:solidFill>
                  <a:schemeClr val="accent2"/>
                </a:solidFill>
              </a:rPr>
              <a:t>&lt;</a:t>
            </a:r>
            <a:r>
              <a:rPr lang="en-US" altLang="zh-CN" i="1" dirty="0">
                <a:solidFill>
                  <a:schemeClr val="accent2"/>
                </a:solidFill>
              </a:rPr>
              <a:t>div class="tab-content"&gt; </a:t>
            </a:r>
            <a:endParaRPr lang="en-US" altLang="zh-CN" i="1" dirty="0" smtClean="0">
              <a:solidFill>
                <a:schemeClr val="accent2"/>
              </a:solidFill>
            </a:endParaRPr>
          </a:p>
          <a:p>
            <a:pPr marL="0" lvl="1"/>
            <a:r>
              <a:rPr lang="en-US" altLang="zh-CN" i="1" dirty="0" smtClean="0">
                <a:solidFill>
                  <a:schemeClr val="accent2"/>
                </a:solidFill>
              </a:rPr>
              <a:t>        &lt;</a:t>
            </a:r>
            <a:r>
              <a:rPr lang="en-US" altLang="zh-CN" i="1" dirty="0">
                <a:solidFill>
                  <a:schemeClr val="accent2"/>
                </a:solidFill>
              </a:rPr>
              <a:t>div class="tab-pane active" id="home"&gt;...&lt;/div&gt; </a:t>
            </a:r>
            <a:endParaRPr lang="en-US" altLang="zh-CN" i="1" dirty="0" smtClean="0">
              <a:solidFill>
                <a:schemeClr val="accent2"/>
              </a:solidFill>
            </a:endParaRPr>
          </a:p>
          <a:p>
            <a:pPr marL="0" lvl="1"/>
            <a:r>
              <a:rPr lang="en-US" altLang="zh-CN" i="1" dirty="0" smtClean="0">
                <a:solidFill>
                  <a:schemeClr val="accent2"/>
                </a:solidFill>
              </a:rPr>
              <a:t>&lt;/</a:t>
            </a:r>
            <a:r>
              <a:rPr lang="en-US" altLang="zh-CN" i="1" dirty="0">
                <a:solidFill>
                  <a:schemeClr val="accent2"/>
                </a:solidFill>
              </a:rPr>
              <a:t>div&gt; </a:t>
            </a:r>
            <a:endParaRPr lang="en-US" altLang="zh-CN" i="1" dirty="0" smtClean="0">
              <a:solidFill>
                <a:schemeClr val="accent2"/>
              </a:solidFill>
            </a:endParaRPr>
          </a:p>
          <a:p>
            <a:pPr marL="0" lvl="1"/>
            <a:r>
              <a:rPr lang="en-US" altLang="zh-CN" i="1" dirty="0" smtClean="0">
                <a:solidFill>
                  <a:schemeClr val="accent2"/>
                </a:solidFill>
              </a:rPr>
              <a:t>&lt;</a:t>
            </a:r>
            <a:r>
              <a:rPr lang="en-US" altLang="zh-CN" i="1" dirty="0">
                <a:solidFill>
                  <a:schemeClr val="accent2"/>
                </a:solidFill>
              </a:rPr>
              <a:t>script&gt; </a:t>
            </a:r>
            <a:endParaRPr lang="en-US" altLang="zh-CN" i="1" dirty="0" smtClean="0">
              <a:solidFill>
                <a:schemeClr val="accent2"/>
              </a:solidFill>
            </a:endParaRPr>
          </a:p>
          <a:p>
            <a:pPr marL="457200" lvl="2"/>
            <a:r>
              <a:rPr lang="en-US" altLang="zh-CN" i="1" dirty="0" smtClean="0">
                <a:solidFill>
                  <a:schemeClr val="accent2"/>
                </a:solidFill>
              </a:rPr>
              <a:t>$(</a:t>
            </a:r>
            <a:r>
              <a:rPr lang="en-US" altLang="zh-CN" i="1" dirty="0">
                <a:solidFill>
                  <a:schemeClr val="accent2"/>
                </a:solidFill>
              </a:rPr>
              <a:t>function () { </a:t>
            </a:r>
            <a:endParaRPr lang="en-US" altLang="zh-CN" i="1" dirty="0" smtClean="0">
              <a:solidFill>
                <a:schemeClr val="accent2"/>
              </a:solidFill>
            </a:endParaRPr>
          </a:p>
          <a:p>
            <a:pPr marL="457200" lvl="2"/>
            <a:r>
              <a:rPr lang="en-US" altLang="zh-CN" i="1" dirty="0" smtClean="0">
                <a:solidFill>
                  <a:schemeClr val="accent2"/>
                </a:solidFill>
              </a:rPr>
              <a:t>	</a:t>
            </a:r>
            <a:r>
              <a:rPr lang="en-US" altLang="zh-CN" i="1" dirty="0" smtClean="0">
                <a:solidFill>
                  <a:srgbClr val="FF0000"/>
                </a:solidFill>
              </a:rPr>
              <a:t>$('#</a:t>
            </a:r>
            <a:r>
              <a:rPr lang="en-US" altLang="zh-CN" i="1" dirty="0" err="1">
                <a:solidFill>
                  <a:srgbClr val="FF0000"/>
                </a:solidFill>
              </a:rPr>
              <a:t>myTab</a:t>
            </a:r>
            <a:r>
              <a:rPr lang="en-US" altLang="zh-CN" i="1" dirty="0">
                <a:solidFill>
                  <a:srgbClr val="FF0000"/>
                </a:solidFill>
              </a:rPr>
              <a:t> a:last').tab('show') </a:t>
            </a:r>
            <a:endParaRPr lang="en-US" altLang="zh-CN" i="1" dirty="0" smtClean="0">
              <a:solidFill>
                <a:srgbClr val="FF0000"/>
              </a:solidFill>
            </a:endParaRPr>
          </a:p>
          <a:p>
            <a:pPr marL="457200" lvl="2"/>
            <a:r>
              <a:rPr lang="en-US" altLang="zh-CN" i="1" dirty="0" smtClean="0">
                <a:solidFill>
                  <a:schemeClr val="accent2"/>
                </a:solidFill>
              </a:rPr>
              <a:t>}) </a:t>
            </a:r>
          </a:p>
          <a:p>
            <a:pPr marL="0" lvl="1"/>
            <a:r>
              <a:rPr lang="en-US" altLang="zh-CN" i="1" dirty="0" smtClean="0">
                <a:solidFill>
                  <a:schemeClr val="accent2"/>
                </a:solidFill>
              </a:rPr>
              <a:t>&lt;/</a:t>
            </a:r>
            <a:r>
              <a:rPr lang="en-US" altLang="zh-CN" i="1" dirty="0">
                <a:solidFill>
                  <a:schemeClr val="accent2"/>
                </a:solidFill>
              </a:rPr>
              <a:t>script&gt;</a:t>
            </a:r>
            <a:endParaRPr lang="en-US" altLang="zh-CN" i="1" dirty="0" smtClean="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便签页</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354762576"/>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标签页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事件</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标签</a:t>
            </a:r>
            <a:r>
              <a:rPr lang="zh-CN" altLang="en-US" sz="2200" u="sng" dirty="0" smtClean="0">
                <a:solidFill>
                  <a:srgbClr val="FF0000"/>
                </a:solidFill>
                <a:latin typeface="微软雅黑" panose="020B0503020204020204" pitchFamily="34" charset="-122"/>
                <a:ea typeface="微软雅黑" panose="020B0503020204020204" pitchFamily="34" charset="-122"/>
              </a:rPr>
              <a:t>页</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
        <p:nvSpPr>
          <p:cNvPr id="6"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下面列出了</a:t>
            </a:r>
            <a:r>
              <a:rPr lang="zh-CN" altLang="en-US" sz="2200" dirty="0">
                <a:latin typeface="微软雅黑" panose="020B0503020204020204" pitchFamily="34" charset="-122"/>
                <a:ea typeface="微软雅黑" panose="020B0503020204020204" pitchFamily="34" charset="-122"/>
              </a:rPr>
              <a:t>标签页（</a:t>
            </a:r>
            <a:r>
              <a:rPr lang="en-US" altLang="zh-CN" sz="2200" dirty="0">
                <a:latin typeface="微软雅黑" panose="020B0503020204020204" pitchFamily="34" charset="-122"/>
                <a:ea typeface="微软雅黑" panose="020B0503020204020204" pitchFamily="34" charset="-122"/>
              </a:rPr>
              <a:t>Tab</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 xmlns:p14="http://schemas.microsoft.com/office/powerpoint/2010/main" val="1508613011"/>
              </p:ext>
            </p:extLst>
          </p:nvPr>
        </p:nvGraphicFramePr>
        <p:xfrm>
          <a:off x="604434" y="2332220"/>
          <a:ext cx="10848429" cy="3611880"/>
        </p:xfrm>
        <a:graphic>
          <a:graphicData uri="http://schemas.openxmlformats.org/drawingml/2006/table">
            <a:tbl>
              <a:tblPr firstRow="1" bandRow="1">
                <a:tableStyleId>{5C22544A-7EE6-4342-B048-85BDC9FD1C3A}</a:tableStyleId>
              </a:tblPr>
              <a:tblGrid>
                <a:gridCol w="1729333"/>
                <a:gridCol w="3389116"/>
                <a:gridCol w="5729980"/>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show.bs.tab</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该事件在标签页显示时触发，但是必须在新标签页被显示之前。</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600" i="1" dirty="0" smtClean="0">
                          <a:latin typeface="微软雅黑" panose="020B0503020204020204" pitchFamily="34" charset="-122"/>
                          <a:ea typeface="微软雅黑" panose="020B0503020204020204" pitchFamily="34" charset="-122"/>
                        </a:rPr>
                        <a:t>$('a[data-toggle="tab"]').on('</a:t>
                      </a:r>
                      <a:r>
                        <a:rPr lang="en-US" altLang="zh-CN" sz="1600" i="1" dirty="0" err="1" smtClean="0">
                          <a:latin typeface="微软雅黑" panose="020B0503020204020204" pitchFamily="34" charset="-122"/>
                          <a:ea typeface="微软雅黑" panose="020B0503020204020204" pitchFamily="34" charset="-122"/>
                        </a:rPr>
                        <a:t>show.bs.tab</a:t>
                      </a:r>
                      <a:r>
                        <a:rPr lang="en-US" altLang="zh-CN" sz="1600" i="1" dirty="0" smtClean="0">
                          <a:latin typeface="微软雅黑" panose="020B0503020204020204" pitchFamily="34" charset="-122"/>
                          <a:ea typeface="微软雅黑" panose="020B0503020204020204" pitchFamily="34" charset="-122"/>
                        </a:rPr>
                        <a:t>', function (e) { </a:t>
                      </a:r>
                    </a:p>
                    <a:p>
                      <a:pPr>
                        <a:lnSpc>
                          <a:spcPct val="150000"/>
                        </a:lnSpc>
                      </a:pPr>
                      <a:r>
                        <a:rPr lang="en-US" altLang="zh-CN" sz="1600" i="1" dirty="0" smtClean="0">
                          <a:latin typeface="微软雅黑" panose="020B0503020204020204" pitchFamily="34" charset="-122"/>
                          <a:ea typeface="微软雅黑" panose="020B0503020204020204" pitchFamily="34" charset="-122"/>
                        </a:rPr>
                        <a:t>        </a:t>
                      </a:r>
                      <a:r>
                        <a:rPr lang="en-US" altLang="zh-CN" sz="1600" i="1" dirty="0" err="1" smtClean="0">
                          <a:latin typeface="微软雅黑" panose="020B0503020204020204" pitchFamily="34" charset="-122"/>
                          <a:ea typeface="微软雅黑" panose="020B0503020204020204" pitchFamily="34" charset="-122"/>
                        </a:rPr>
                        <a:t>e.target</a:t>
                      </a:r>
                      <a:r>
                        <a:rPr lang="en-US" altLang="zh-CN" sz="1600" i="1" dirty="0" smtClean="0">
                          <a:latin typeface="微软雅黑" panose="020B0503020204020204" pitchFamily="34" charset="-122"/>
                          <a:ea typeface="微软雅黑" panose="020B0503020204020204" pitchFamily="34" charset="-122"/>
                        </a:rPr>
                        <a:t> // </a:t>
                      </a:r>
                      <a:r>
                        <a:rPr lang="zh-CN" altLang="en-US" sz="1600" i="1" dirty="0" smtClean="0">
                          <a:latin typeface="微软雅黑" panose="020B0503020204020204" pitchFamily="34" charset="-122"/>
                          <a:ea typeface="微软雅黑" panose="020B0503020204020204" pitchFamily="34" charset="-122"/>
                        </a:rPr>
                        <a:t>激活的标签页</a:t>
                      </a:r>
                      <a:endParaRPr lang="en-US" altLang="zh-CN" sz="1600" i="1" dirty="0" smtClean="0">
                        <a:latin typeface="微软雅黑" panose="020B0503020204020204" pitchFamily="34" charset="-122"/>
                        <a:ea typeface="微软雅黑" panose="020B0503020204020204" pitchFamily="34" charset="-122"/>
                      </a:endParaRPr>
                    </a:p>
                    <a:p>
                      <a:pPr>
                        <a:lnSpc>
                          <a:spcPct val="150000"/>
                        </a:lnSpc>
                      </a:pPr>
                      <a:r>
                        <a:rPr lang="en-US" altLang="zh-CN" sz="1600" i="1" dirty="0" smtClean="0">
                          <a:latin typeface="微软雅黑" panose="020B0503020204020204" pitchFamily="34" charset="-122"/>
                          <a:ea typeface="微软雅黑" panose="020B0503020204020204" pitchFamily="34" charset="-122"/>
                        </a:rPr>
                        <a:t>        </a:t>
                      </a:r>
                      <a:r>
                        <a:rPr lang="en-US" altLang="zh-CN" sz="1600" i="1" dirty="0" err="1" smtClean="0">
                          <a:latin typeface="微软雅黑" panose="020B0503020204020204" pitchFamily="34" charset="-122"/>
                          <a:ea typeface="微软雅黑" panose="020B0503020204020204" pitchFamily="34" charset="-122"/>
                        </a:rPr>
                        <a:t>e.relatedTarget</a:t>
                      </a:r>
                      <a:r>
                        <a:rPr lang="en-US" altLang="zh-CN" sz="1600" i="1" dirty="0" smtClean="0">
                          <a:latin typeface="微软雅黑" panose="020B0503020204020204" pitchFamily="34" charset="-122"/>
                          <a:ea typeface="微软雅黑" panose="020B0503020204020204" pitchFamily="34" charset="-122"/>
                        </a:rPr>
                        <a:t> // </a:t>
                      </a:r>
                      <a:r>
                        <a:rPr lang="zh-CN" altLang="en-US" sz="1600" i="1" dirty="0" smtClean="0">
                          <a:latin typeface="微软雅黑" panose="020B0503020204020204" pitchFamily="34" charset="-122"/>
                          <a:ea typeface="微软雅黑" panose="020B0503020204020204" pitchFamily="34" charset="-122"/>
                        </a:rPr>
                        <a:t>前一个激活的标签页 </a:t>
                      </a:r>
                      <a:endParaRPr lang="en-US" altLang="zh-CN" sz="1600" i="1" dirty="0" smtClean="0">
                        <a:latin typeface="微软雅黑" panose="020B0503020204020204" pitchFamily="34" charset="-122"/>
                        <a:ea typeface="微软雅黑" panose="020B0503020204020204" pitchFamily="34" charset="-122"/>
                      </a:endParaRPr>
                    </a:p>
                    <a:p>
                      <a:pPr>
                        <a:lnSpc>
                          <a:spcPct val="150000"/>
                        </a:lnSpc>
                      </a:pPr>
                      <a:r>
                        <a:rPr lang="en-US" altLang="zh-CN" sz="1600" i="1" dirty="0" smtClean="0">
                          <a:latin typeface="微软雅黑" panose="020B0503020204020204" pitchFamily="34" charset="-122"/>
                          <a:ea typeface="微软雅黑" panose="020B0503020204020204" pitchFamily="34" charset="-122"/>
                        </a:rPr>
                        <a:t>})</a:t>
                      </a:r>
                      <a:endParaRPr lang="zh-CN" altLang="en-US" sz="1600" i="1" dirty="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shown.bs.tab</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该事件在标签页显示时触发，但是必须在某个标签页已经显示之后。</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600" i="1" dirty="0" smtClean="0">
                          <a:latin typeface="微软雅黑" panose="020B0503020204020204" pitchFamily="34" charset="-122"/>
                          <a:ea typeface="微软雅黑" panose="020B0503020204020204" pitchFamily="34" charset="-122"/>
                        </a:rPr>
                        <a:t>$('a[data-toggle="tab"]').on('</a:t>
                      </a:r>
                      <a:r>
                        <a:rPr lang="en-US" altLang="zh-CN" sz="1600" i="1" dirty="0" err="1" smtClean="0">
                          <a:latin typeface="微软雅黑" panose="020B0503020204020204" pitchFamily="34" charset="-122"/>
                          <a:ea typeface="微软雅黑" panose="020B0503020204020204" pitchFamily="34" charset="-122"/>
                        </a:rPr>
                        <a:t>shown.bs.tab</a:t>
                      </a:r>
                      <a:r>
                        <a:rPr lang="en-US" altLang="zh-CN" sz="1600" i="1" dirty="0" smtClean="0">
                          <a:latin typeface="微软雅黑" panose="020B0503020204020204" pitchFamily="34" charset="-122"/>
                          <a:ea typeface="微软雅黑" panose="020B0503020204020204" pitchFamily="34" charset="-122"/>
                        </a:rPr>
                        <a:t>', function (e) { </a:t>
                      </a:r>
                    </a:p>
                    <a:p>
                      <a:pPr>
                        <a:lnSpc>
                          <a:spcPct val="150000"/>
                        </a:lnSpc>
                      </a:pPr>
                      <a:r>
                        <a:rPr lang="en-US" altLang="zh-CN" sz="1600" i="1" dirty="0" smtClean="0">
                          <a:latin typeface="微软雅黑" panose="020B0503020204020204" pitchFamily="34" charset="-122"/>
                          <a:ea typeface="微软雅黑" panose="020B0503020204020204" pitchFamily="34" charset="-122"/>
                        </a:rPr>
                        <a:t>        </a:t>
                      </a:r>
                      <a:r>
                        <a:rPr lang="en-US" altLang="zh-CN" sz="1600" i="1" dirty="0" err="1" smtClean="0">
                          <a:latin typeface="微软雅黑" panose="020B0503020204020204" pitchFamily="34" charset="-122"/>
                          <a:ea typeface="微软雅黑" panose="020B0503020204020204" pitchFamily="34" charset="-122"/>
                        </a:rPr>
                        <a:t>e.target</a:t>
                      </a:r>
                      <a:r>
                        <a:rPr lang="en-US" altLang="zh-CN" sz="1600" i="1" dirty="0" smtClean="0">
                          <a:latin typeface="微软雅黑" panose="020B0503020204020204" pitchFamily="34" charset="-122"/>
                          <a:ea typeface="微软雅黑" panose="020B0503020204020204" pitchFamily="34" charset="-122"/>
                        </a:rPr>
                        <a:t> // </a:t>
                      </a:r>
                      <a:r>
                        <a:rPr lang="zh-CN" altLang="en-US" sz="1600" i="1" dirty="0" smtClean="0">
                          <a:latin typeface="微软雅黑" panose="020B0503020204020204" pitchFamily="34" charset="-122"/>
                          <a:ea typeface="微软雅黑" panose="020B0503020204020204" pitchFamily="34" charset="-122"/>
                        </a:rPr>
                        <a:t>激活的标签页</a:t>
                      </a:r>
                      <a:endParaRPr lang="en-US" altLang="zh-CN" sz="1600" i="1" dirty="0" smtClean="0">
                        <a:latin typeface="微软雅黑" panose="020B0503020204020204" pitchFamily="34" charset="-122"/>
                        <a:ea typeface="微软雅黑" panose="020B0503020204020204" pitchFamily="34" charset="-122"/>
                      </a:endParaRPr>
                    </a:p>
                    <a:p>
                      <a:pPr>
                        <a:lnSpc>
                          <a:spcPct val="150000"/>
                        </a:lnSpc>
                      </a:pPr>
                      <a:r>
                        <a:rPr lang="en-US" altLang="zh-CN" sz="1600" i="1" dirty="0" smtClean="0">
                          <a:latin typeface="微软雅黑" panose="020B0503020204020204" pitchFamily="34" charset="-122"/>
                          <a:ea typeface="微软雅黑" panose="020B0503020204020204" pitchFamily="34" charset="-122"/>
                        </a:rPr>
                        <a:t>        </a:t>
                      </a:r>
                      <a:r>
                        <a:rPr lang="en-US" altLang="zh-CN" sz="1600" i="1" dirty="0" err="1" smtClean="0">
                          <a:latin typeface="微软雅黑" panose="020B0503020204020204" pitchFamily="34" charset="-122"/>
                          <a:ea typeface="微软雅黑" panose="020B0503020204020204" pitchFamily="34" charset="-122"/>
                        </a:rPr>
                        <a:t>e.relatedTarget</a:t>
                      </a:r>
                      <a:r>
                        <a:rPr lang="en-US" altLang="zh-CN" sz="1600" i="1" dirty="0" smtClean="0">
                          <a:latin typeface="微软雅黑" panose="020B0503020204020204" pitchFamily="34" charset="-122"/>
                          <a:ea typeface="微软雅黑" panose="020B0503020204020204" pitchFamily="34" charset="-122"/>
                        </a:rPr>
                        <a:t> // </a:t>
                      </a:r>
                      <a:r>
                        <a:rPr lang="zh-CN" altLang="en-US" sz="1600" i="1" dirty="0" smtClean="0">
                          <a:latin typeface="微软雅黑" panose="020B0503020204020204" pitchFamily="34" charset="-122"/>
                          <a:ea typeface="微软雅黑" panose="020B0503020204020204" pitchFamily="34" charset="-122"/>
                        </a:rPr>
                        <a:t>前一个激活的标签页 </a:t>
                      </a:r>
                      <a:endParaRPr lang="en-US" altLang="zh-CN" sz="1600" i="1" dirty="0" smtClean="0">
                        <a:latin typeface="微软雅黑" panose="020B0503020204020204" pitchFamily="34" charset="-122"/>
                        <a:ea typeface="微软雅黑" panose="020B0503020204020204" pitchFamily="34" charset="-122"/>
                      </a:endParaRPr>
                    </a:p>
                    <a:p>
                      <a:pPr>
                        <a:lnSpc>
                          <a:spcPct val="150000"/>
                        </a:lnSpc>
                      </a:pPr>
                      <a:r>
                        <a:rPr lang="en-US" altLang="zh-CN" sz="1600" i="1" dirty="0" smtClean="0">
                          <a:latin typeface="微软雅黑" panose="020B0503020204020204" pitchFamily="34" charset="-122"/>
                          <a:ea typeface="微软雅黑" panose="020B0503020204020204" pitchFamily="34" charset="-122"/>
                        </a:rPr>
                        <a:t>})</a:t>
                      </a:r>
                      <a:endParaRPr lang="zh-CN" altLang="en-US" sz="1600" i="1" dirty="0" smtClean="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3660681983"/>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工具提示</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98987" cy="3477875"/>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当您想要描述一个链接的时候，工具提示（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）就显得非常有用。工具提示（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）插件是受 </a:t>
            </a:r>
            <a:r>
              <a:rPr lang="en-US" altLang="zh-CN" sz="2200" i="1" dirty="0">
                <a:latin typeface="微软雅黑" panose="020B0503020204020204" pitchFamily="34" charset="-122"/>
                <a:ea typeface="微软雅黑" panose="020B0503020204020204" pitchFamily="34" charset="-122"/>
              </a:rPr>
              <a:t>Jason Frame</a:t>
            </a:r>
            <a:r>
              <a:rPr lang="zh-CN" altLang="en-US" sz="2200" dirty="0">
                <a:latin typeface="微软雅黑" panose="020B0503020204020204" pitchFamily="34" charset="-122"/>
                <a:ea typeface="微软雅黑" panose="020B0503020204020204" pitchFamily="34" charset="-122"/>
              </a:rPr>
              <a:t> 写的 </a:t>
            </a:r>
            <a:r>
              <a:rPr lang="en-US" altLang="zh-CN" sz="2200" i="1" dirty="0" err="1">
                <a:latin typeface="微软雅黑" panose="020B0503020204020204" pitchFamily="34" charset="-122"/>
                <a:ea typeface="微软雅黑" panose="020B0503020204020204" pitchFamily="34" charset="-122"/>
              </a:rPr>
              <a:t>jQuery.tipsy</a:t>
            </a:r>
            <a:r>
              <a:rPr lang="zh-CN" altLang="en-US" sz="2200" dirty="0">
                <a:latin typeface="微软雅黑" panose="020B0503020204020204" pitchFamily="34" charset="-122"/>
                <a:ea typeface="微软雅黑" panose="020B0503020204020204" pitchFamily="34" charset="-122"/>
              </a:rPr>
              <a:t>的启发。工具提示（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）插件做了很多改进，例如不需要依赖图像，而是改用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实现动画效果，用 </a:t>
            </a:r>
            <a:r>
              <a:rPr lang="en-US" altLang="zh-CN" sz="2200" dirty="0">
                <a:latin typeface="微软雅黑" panose="020B0503020204020204" pitchFamily="34" charset="-122"/>
                <a:ea typeface="微软雅黑" panose="020B0503020204020204" pitchFamily="34" charset="-122"/>
              </a:rPr>
              <a:t>data </a:t>
            </a:r>
            <a:r>
              <a:rPr lang="zh-CN" altLang="en-US" sz="2200" dirty="0">
                <a:latin typeface="微软雅黑" panose="020B0503020204020204" pitchFamily="34" charset="-122"/>
                <a:ea typeface="微软雅黑" panose="020B0503020204020204" pitchFamily="34" charset="-122"/>
              </a:rPr>
              <a:t>属性存储标题信息</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tooltip.js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8676" y="4981905"/>
            <a:ext cx="9336171" cy="1519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8260038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预编译的</a:t>
            </a:r>
            <a:r>
              <a:rPr lang="en-US" altLang="zh-CN" sz="4000" b="1" dirty="0" smtClean="0">
                <a:latin typeface="微软雅黑" panose="020B0503020204020204" pitchFamily="34" charset="-122"/>
                <a:ea typeface="微软雅黑" panose="020B0503020204020204" pitchFamily="34" charset="-122"/>
              </a:rPr>
              <a:t>Bootstrap</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540341"/>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下载预编译版本，解压</a:t>
            </a:r>
            <a:r>
              <a:rPr lang="en-US" altLang="zh-CN" sz="2200" b="1" u="sng" dirty="0" smtClean="0">
                <a:latin typeface="微软雅黑" panose="020B0503020204020204" pitchFamily="34" charset="-122"/>
                <a:ea typeface="微软雅黑" panose="020B0503020204020204" pitchFamily="34" charset="-122"/>
              </a:rPr>
              <a:t>ZIP</a:t>
            </a:r>
            <a:r>
              <a:rPr lang="zh-CN" altLang="en-US" sz="2200" b="1" u="sng" dirty="0" smtClean="0">
                <a:latin typeface="微软雅黑" panose="020B0503020204020204" pitchFamily="34" charset="-122"/>
                <a:ea typeface="微软雅黑" panose="020B0503020204020204" pitchFamily="34" charset="-122"/>
              </a:rPr>
              <a:t>文件，看到下面的文件</a:t>
            </a:r>
            <a:r>
              <a:rPr lang="en-US" altLang="zh-CN" sz="2200" b="1" u="sng" dirty="0" smtClean="0">
                <a:latin typeface="微软雅黑" panose="020B0503020204020204" pitchFamily="34" charset="-122"/>
                <a:ea typeface="微软雅黑" panose="020B0503020204020204" pitchFamily="34" charset="-122"/>
              </a:rPr>
              <a:t>/</a:t>
            </a:r>
            <a:r>
              <a:rPr lang="zh-CN" altLang="en-US" sz="2200" b="1" u="sng" dirty="0" smtClean="0">
                <a:latin typeface="微软雅黑" panose="020B0503020204020204" pitchFamily="34" charset="-122"/>
                <a:ea typeface="微软雅黑" panose="020B0503020204020204" pitchFamily="34" charset="-122"/>
              </a:rPr>
              <a:t>目录结果：</a:t>
            </a:r>
            <a:endParaRPr lang="en-US" altLang="zh-CN" sz="2200" b="1" u="sng" dirty="0" smtClean="0">
              <a:latin typeface="微软雅黑" panose="020B0503020204020204" pitchFamily="34" charset="-122"/>
              <a:ea typeface="微软雅黑" panose="020B0503020204020204" pitchFamily="34" charset="-122"/>
            </a:endParaRPr>
          </a:p>
        </p:txBody>
      </p:sp>
      <p:sp>
        <p:nvSpPr>
          <p:cNvPr id="6" name="内容占位符 2"/>
          <p:cNvSpPr>
            <a:spLocks noGrp="1"/>
          </p:cNvSpPr>
          <p:nvPr>
            <p:ph idx="1"/>
          </p:nvPr>
        </p:nvSpPr>
        <p:spPr>
          <a:xfrm>
            <a:off x="577143" y="2352075"/>
            <a:ext cx="10992557" cy="4407540"/>
          </a:xfrm>
        </p:spPr>
        <p:txBody>
          <a:bodyPr>
            <a:normAutofit/>
          </a:bodyPr>
          <a:lstStyle/>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bootstrap/</a:t>
            </a: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err="1">
                <a:solidFill>
                  <a:srgbClr val="002060"/>
                </a:solidFill>
                <a:latin typeface="微软雅黑" panose="020B0503020204020204" pitchFamily="34" charset="-122"/>
                <a:ea typeface="微软雅黑" panose="020B0503020204020204" pitchFamily="34" charset="-122"/>
                <a:cs typeface="Meiryo" panose="020B0604030504040204" pitchFamily="34" charset="-128"/>
              </a:rPr>
              <a:t>css</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zh-CN" altLang="en-US"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a:t>
            </a:r>
            <a:r>
              <a:rPr lang="zh-CN" altLang="en-US" sz="1800" i="1" dirty="0" smtClean="0">
                <a:solidFill>
                  <a:srgbClr val="FF0000"/>
                </a:solidFill>
                <a:latin typeface="微软雅黑" panose="020B0503020204020204" pitchFamily="34" charset="-122"/>
                <a:ea typeface="微软雅黑" panose="020B0503020204020204" pitchFamily="34" charset="-122"/>
                <a:cs typeface="Meiryo" panose="020B0604030504040204" pitchFamily="34" charset="-128"/>
              </a:rPr>
              <a:t>内置各种样式</a:t>
            </a:r>
            <a:r>
              <a:rPr lang="zh-CN" altLang="en-US"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 bootstrap.css</a:t>
            </a: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 bootstrap.min.css</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bootstrap-theme.css</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bootstrap-theme.min.css</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err="1"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js</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zh-CN" altLang="en-US"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a:t>
            </a:r>
            <a:r>
              <a:rPr lang="zh-CN" altLang="en-US" sz="1800" i="1" dirty="0">
                <a:solidFill>
                  <a:srgbClr val="FF0000"/>
                </a:solidFill>
                <a:latin typeface="微软雅黑" panose="020B0503020204020204" pitchFamily="34" charset="-122"/>
                <a:ea typeface="微软雅黑" panose="020B0503020204020204" pitchFamily="34" charset="-122"/>
                <a:cs typeface="Meiryo" panose="020B0604030504040204" pitchFamily="34" charset="-128"/>
              </a:rPr>
              <a:t>内置各种组件</a:t>
            </a:r>
            <a:r>
              <a:rPr lang="zh-CN" altLang="en-US" sz="1800" i="1" dirty="0" smtClean="0">
                <a:solidFill>
                  <a:srgbClr val="FF0000"/>
                </a:solidFill>
                <a:latin typeface="微软雅黑" panose="020B0503020204020204" pitchFamily="34" charset="-122"/>
                <a:ea typeface="微软雅黑" panose="020B0503020204020204" pitchFamily="34" charset="-122"/>
                <a:cs typeface="Meiryo" panose="020B0604030504040204" pitchFamily="34" charset="-128"/>
              </a:rPr>
              <a:t>、事件</a:t>
            </a:r>
            <a:r>
              <a:rPr lang="zh-CN" altLang="en-US"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bootstrap.js</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bootstrap.min.js</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err="1"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img</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zh-CN" altLang="en-US"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a:t>
            </a:r>
            <a:r>
              <a:rPr lang="zh-CN" altLang="en-US" sz="1800" i="1" dirty="0">
                <a:solidFill>
                  <a:srgbClr val="FF0000"/>
                </a:solidFill>
                <a:latin typeface="微软雅黑" panose="020B0503020204020204" pitchFamily="34" charset="-122"/>
                <a:ea typeface="微软雅黑" panose="020B0503020204020204" pitchFamily="34" charset="-122"/>
                <a:cs typeface="Meiryo" panose="020B0604030504040204" pitchFamily="34" charset="-128"/>
              </a:rPr>
              <a:t>各种图片、图标</a:t>
            </a:r>
            <a:r>
              <a:rPr lang="zh-CN" altLang="en-US"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glyphicons-halflings-white.png</a:t>
            </a:r>
            <a:endPar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endParaRPr>
          </a:p>
          <a:p>
            <a:pPr>
              <a:lnSpc>
                <a:spcPts val="1000"/>
              </a:lnSpc>
            </a:pP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    |     </a:t>
            </a:r>
            <a:r>
              <a:rPr lang="en-US" altLang="zh-CN" sz="1800" i="1" dirty="0">
                <a:solidFill>
                  <a:srgbClr val="002060"/>
                </a:solidFill>
                <a:latin typeface="微软雅黑" panose="020B0503020204020204" pitchFamily="34" charset="-122"/>
                <a:ea typeface="微软雅黑" panose="020B0503020204020204" pitchFamily="34" charset="-122"/>
                <a:cs typeface="Meiryo" panose="020B0604030504040204" pitchFamily="34" charset="-128"/>
              </a:rPr>
              <a:t>|---- </a:t>
            </a:r>
            <a:r>
              <a:rPr lang="en-US" altLang="zh-CN" sz="1800" i="1" dirty="0" smtClean="0">
                <a:solidFill>
                  <a:srgbClr val="002060"/>
                </a:solidFill>
                <a:latin typeface="微软雅黑" panose="020B0503020204020204" pitchFamily="34" charset="-122"/>
                <a:ea typeface="微软雅黑" panose="020B0503020204020204" pitchFamily="34" charset="-122"/>
                <a:cs typeface="Meiryo" panose="020B0604030504040204" pitchFamily="34" charset="-128"/>
              </a:rPr>
              <a:t>glyphicons-halflings.png</a:t>
            </a:r>
          </a:p>
        </p:txBody>
      </p:sp>
      <p:sp>
        <p:nvSpPr>
          <p:cNvPr id="7" name="Rectangle 7"/>
          <p:cNvSpPr/>
          <p:nvPr/>
        </p:nvSpPr>
        <p:spPr>
          <a:xfrm>
            <a:off x="770898" y="2574724"/>
            <a:ext cx="4927537" cy="395276"/>
          </a:xfrm>
          <a:prstGeom prst="rect">
            <a:avLst/>
          </a:prstGeom>
          <a:noFill/>
          <a:ln w="28575" cmpd="sng">
            <a:solidFill>
              <a:srgbClr val="FF0000"/>
            </a:solidFill>
            <a:prstDash val="solid"/>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b="1" dirty="0">
              <a:solidFill>
                <a:srgbClr val="0070C0"/>
              </a:solidFill>
              <a:latin typeface="微软雅黑" pitchFamily="34" charset="-122"/>
              <a:ea typeface="微软雅黑" pitchFamily="34" charset="-122"/>
            </a:endParaRPr>
          </a:p>
        </p:txBody>
      </p:sp>
      <p:sp>
        <p:nvSpPr>
          <p:cNvPr id="8" name="Rectangle 7"/>
          <p:cNvSpPr/>
          <p:nvPr/>
        </p:nvSpPr>
        <p:spPr>
          <a:xfrm>
            <a:off x="770897" y="4388182"/>
            <a:ext cx="4927537" cy="395276"/>
          </a:xfrm>
          <a:prstGeom prst="rect">
            <a:avLst/>
          </a:prstGeom>
          <a:noFill/>
          <a:ln w="28575" cmpd="sng">
            <a:solidFill>
              <a:srgbClr val="FF0000"/>
            </a:solidFill>
            <a:prstDash val="solid"/>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b="1" dirty="0">
              <a:solidFill>
                <a:srgbClr val="0070C0"/>
              </a:solidFill>
              <a:latin typeface="微软雅黑" pitchFamily="34" charset="-122"/>
              <a:ea typeface="微软雅黑" pitchFamily="34" charset="-122"/>
            </a:endParaRPr>
          </a:p>
        </p:txBody>
      </p:sp>
      <p:sp>
        <p:nvSpPr>
          <p:cNvPr id="9" name="Rectangle 7"/>
          <p:cNvSpPr/>
          <p:nvPr/>
        </p:nvSpPr>
        <p:spPr>
          <a:xfrm>
            <a:off x="770896" y="5471259"/>
            <a:ext cx="4927537" cy="395276"/>
          </a:xfrm>
          <a:prstGeom prst="rect">
            <a:avLst/>
          </a:prstGeom>
          <a:noFill/>
          <a:ln w="28575" cmpd="sng">
            <a:solidFill>
              <a:srgbClr val="FF0000"/>
            </a:solidFill>
            <a:prstDash val="solid"/>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b="1" dirty="0">
              <a:solidFill>
                <a:srgbClr val="0070C0"/>
              </a:solidFill>
              <a:latin typeface="微软雅黑" pitchFamily="34" charset="-122"/>
              <a:ea typeface="微软雅黑" pitchFamily="34" charset="-122"/>
            </a:endParaRPr>
          </a:p>
        </p:txBody>
      </p:sp>
    </p:spTree>
    <p:extLst>
      <p:ext uri="{BB962C8B-B14F-4D97-AF65-F5344CB8AC3E}">
        <p14:creationId xmlns="" xmlns:p14="http://schemas.microsoft.com/office/powerpoint/2010/main" val="2409376989"/>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工具提示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3293209"/>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可以通过以下两种方式</a:t>
            </a:r>
            <a:r>
              <a:rPr lang="zh-CN" altLang="en-US" sz="2200" b="1" u="sng" dirty="0" smtClean="0">
                <a:latin typeface="微软雅黑" panose="020B0503020204020204" pitchFamily="34" charset="-122"/>
                <a:ea typeface="微软雅黑" panose="020B0503020204020204" pitchFamily="34" charset="-122"/>
              </a:rPr>
              <a:t>启用</a:t>
            </a:r>
            <a:r>
              <a:rPr lang="zh-CN" altLang="en-US" sz="2200" b="1" u="sng" dirty="0">
                <a:latin typeface="微软雅黑" panose="020B0503020204020204" pitchFamily="34" charset="-122"/>
                <a:ea typeface="微软雅黑" panose="020B0503020204020204" pitchFamily="34" charset="-122"/>
              </a:rPr>
              <a:t>工具提示</a:t>
            </a:r>
            <a:r>
              <a:rPr lang="zh-CN" altLang="en-US" sz="2200" b="1" u="sng" dirty="0" smtClean="0">
                <a:latin typeface="微软雅黑" panose="020B0503020204020204" pitchFamily="34" charset="-122"/>
                <a:ea typeface="微软雅黑" panose="020B0503020204020204" pitchFamily="34" charset="-122"/>
              </a:rPr>
              <a:t>：</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如需添加一个工具提示（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），只需向一个锚标签添加 </a:t>
            </a:r>
            <a:r>
              <a:rPr lang="en-US" altLang="zh-CN" sz="2200" b="1" dirty="0">
                <a:latin typeface="微软雅黑" panose="020B0503020204020204" pitchFamily="34" charset="-122"/>
                <a:ea typeface="微软雅黑" panose="020B0503020204020204" pitchFamily="34" charset="-122"/>
              </a:rPr>
              <a:t>data-toggle="tooltip"</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即</a:t>
            </a:r>
            <a:r>
              <a:rPr lang="zh-CN" altLang="en-US" sz="2200" dirty="0" smtClean="0">
                <a:latin typeface="微软雅黑" panose="020B0503020204020204" pitchFamily="34" charset="-122"/>
                <a:ea typeface="微软雅黑" panose="020B0503020204020204" pitchFamily="34" charset="-122"/>
              </a:rPr>
              <a:t>可。</a:t>
            </a:r>
            <a:r>
              <a:rPr lang="zh-CN" altLang="en-US" sz="2200" dirty="0">
                <a:latin typeface="微软雅黑" panose="020B0503020204020204" pitchFamily="34" charset="-122"/>
                <a:ea typeface="微软雅黑" panose="020B0503020204020204" pitchFamily="34" charset="-122"/>
              </a:rPr>
              <a:t>默认情况下，插件把工具提示（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）设置在顶部</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&lt;a </a:t>
            </a:r>
            <a:r>
              <a:rPr lang="en-US" altLang="zh-CN" i="1" dirty="0" err="1">
                <a:solidFill>
                  <a:schemeClr val="accent2"/>
                </a:solidFill>
              </a:rPr>
              <a:t>href</a:t>
            </a:r>
            <a:r>
              <a:rPr lang="en-US" altLang="zh-CN" i="1" dirty="0">
                <a:solidFill>
                  <a:schemeClr val="accent2"/>
                </a:solidFill>
              </a:rPr>
              <a:t>="#" data-toggle="tooltip" title="Example tooltip"&gt;</a:t>
            </a:r>
            <a:r>
              <a:rPr lang="zh-CN" altLang="en-US" i="1" dirty="0">
                <a:solidFill>
                  <a:schemeClr val="accent2"/>
                </a:solidFill>
              </a:rPr>
              <a:t>请悬停在我的上面</a:t>
            </a:r>
            <a:r>
              <a:rPr lang="en-US" altLang="zh-CN" i="1" dirty="0">
                <a:solidFill>
                  <a:schemeClr val="accent2"/>
                </a:solidFill>
              </a:rPr>
              <a:t>&lt;/a</a:t>
            </a:r>
            <a:r>
              <a:rPr lang="en-US" altLang="zh-CN" i="1" dirty="0" smtClean="0">
                <a:solidFill>
                  <a:schemeClr val="accent2"/>
                </a:solidFill>
              </a:rPr>
              <a:t>&gt;</a:t>
            </a:r>
            <a:endParaRPr lang="en-US" altLang="zh-CN" i="1" dirty="0">
              <a:solidFill>
                <a:schemeClr val="accent2"/>
              </a:solidFill>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触发工具提示（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$('#identifier').tooltip(options</a:t>
            </a:r>
            <a:r>
              <a:rPr lang="en-US" altLang="zh-CN" i="1" dirty="0" smtClean="0">
                <a:solidFill>
                  <a:schemeClr val="accent2"/>
                </a:solidFill>
              </a:rPr>
              <a:t>)</a:t>
            </a: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工具提示</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621641422"/>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工具提示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2031325"/>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）插件不像之前所讨论的下拉菜单及其他插件那样，它不是纯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插件。如需使用该插件，您必须使用 </a:t>
            </a:r>
            <a:r>
              <a:rPr lang="en-US" altLang="zh-CN" sz="2200" dirty="0" err="1">
                <a:latin typeface="微软雅黑" panose="020B0503020204020204" pitchFamily="34" charset="-122"/>
                <a:ea typeface="微软雅黑" panose="020B0503020204020204" pitchFamily="34" charset="-122"/>
              </a:rPr>
              <a:t>jquery</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激活它（读取 </a:t>
            </a:r>
            <a:r>
              <a:rPr lang="en-US" altLang="zh-CN" sz="2200" dirty="0" err="1">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）。使用下面的脚本来启用页面中的所有的工具提示（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$(function () { $("[data-toggle='tooltip']").tooltip(); });</a:t>
            </a:r>
            <a:endParaRPr lang="en-US" altLang="zh-CN" i="1" dirty="0" smtClean="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工具提示</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584982712"/>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工具</a:t>
            </a:r>
            <a:r>
              <a:rPr lang="zh-CN" altLang="en-US" sz="4000" b="1" dirty="0" smtClean="0">
                <a:latin typeface="微软雅黑" panose="020B0503020204020204" pitchFamily="34" charset="-122"/>
                <a:ea typeface="微软雅黑" panose="020B0503020204020204" pitchFamily="34" charset="-122"/>
              </a:rPr>
              <a:t>提示 </a:t>
            </a:r>
            <a:r>
              <a:rPr lang="en-US" altLang="zh-CN" sz="4000" b="1" dirty="0">
                <a:latin typeface="微软雅黑" panose="020B0503020204020204" pitchFamily="34" charset="-122"/>
                <a:ea typeface="微软雅黑" panose="020B0503020204020204" pitchFamily="34" charset="-122"/>
              </a:rPr>
              <a:t>–</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下面是一些工具提示（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）插件中有用的方法：</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工具提示</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2361740527"/>
              </p:ext>
            </p:extLst>
          </p:nvPr>
        </p:nvGraphicFramePr>
        <p:xfrm>
          <a:off x="604434" y="2564232"/>
          <a:ext cx="10848429" cy="3118085"/>
        </p:xfrm>
        <a:graphic>
          <a:graphicData uri="http://schemas.openxmlformats.org/drawingml/2006/table">
            <a:tbl>
              <a:tblPr firstRow="1" bandRow="1">
                <a:tableStyleId>{5C22544A-7EE6-4342-B048-85BDC9FD1C3A}</a:tableStyleId>
              </a:tblPr>
              <a:tblGrid>
                <a:gridCol w="2201828"/>
                <a:gridCol w="3783724"/>
                <a:gridCol w="4862877"/>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.tooltip(options)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向元素集合附加提示工具句柄</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$().tooltip(options)</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.tooltip('toggle')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切换显示</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隐藏元素的提示工具</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$('#element').tooltip('toggle')</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.tooltip('show')</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显示元素的提示工具</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$('#element').tooltip('show')</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.tooltip('hide')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隐藏元素的提示工具</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$('#element').tooltip('hide')</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.tooltip('destroy')</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隐藏并销毁元素的提示工具</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$('#element').tooltip('destroy')</a:t>
                      </a:r>
                      <a:endParaRPr lang="zh-CN" altLang="en-US" i="1" dirty="0">
                        <a:latin typeface="+mn-lt"/>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3515781624"/>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工具</a:t>
            </a:r>
            <a:r>
              <a:rPr lang="zh-CN" altLang="en-US" sz="4000" b="1" dirty="0" smtClean="0">
                <a:latin typeface="微软雅黑" panose="020B0503020204020204" pitchFamily="34" charset="-122"/>
                <a:ea typeface="微软雅黑" panose="020B0503020204020204" pitchFamily="34" charset="-122"/>
              </a:rPr>
              <a:t>提示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事件</a:t>
            </a:r>
          </a:p>
        </p:txBody>
      </p:sp>
      <p:sp>
        <p:nvSpPr>
          <p:cNvPr id="5" name="TextBox 4"/>
          <p:cNvSpPr txBox="1"/>
          <p:nvPr/>
        </p:nvSpPr>
        <p:spPr>
          <a:xfrm>
            <a:off x="604434" y="6180627"/>
            <a:ext cx="6128601"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工具提示</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
        <p:nvSpPr>
          <p:cNvPr id="6"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下面列出了工具提示（</a:t>
            </a:r>
            <a:r>
              <a:rPr lang="en-US" altLang="zh-CN" sz="2200" dirty="0" smtClean="0">
                <a:latin typeface="微软雅黑" panose="020B0503020204020204" pitchFamily="34" charset="-122"/>
                <a:ea typeface="微软雅黑" panose="020B0503020204020204" pitchFamily="34" charset="-122"/>
              </a:rPr>
              <a:t>Tooltip</a:t>
            </a:r>
            <a:r>
              <a:rPr lang="zh-CN" altLang="en-US" sz="2200" dirty="0" smtClean="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 xmlns:p14="http://schemas.microsoft.com/office/powerpoint/2010/main" val="2147585690"/>
              </p:ext>
            </p:extLst>
          </p:nvPr>
        </p:nvGraphicFramePr>
        <p:xfrm>
          <a:off x="604434" y="2556669"/>
          <a:ext cx="11424656" cy="2595052"/>
        </p:xfrm>
        <a:graphic>
          <a:graphicData uri="http://schemas.openxmlformats.org/drawingml/2006/table">
            <a:tbl>
              <a:tblPr firstRow="1" bandRow="1">
                <a:tableStyleId>{5C22544A-7EE6-4342-B048-85BDC9FD1C3A}</a:tableStyleId>
              </a:tblPr>
              <a:tblGrid>
                <a:gridCol w="2107235"/>
                <a:gridCol w="3799490"/>
                <a:gridCol w="5517931"/>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show.bs.tooltip</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show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实例方法时立即触发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myTooltip</a:t>
                      </a:r>
                      <a:r>
                        <a:rPr lang="en-US" altLang="zh-CN" sz="1800" i="1" dirty="0" smtClean="0">
                          <a:solidFill>
                            <a:schemeClr val="tx1"/>
                          </a:solidFill>
                        </a:rPr>
                        <a:t>').on('</a:t>
                      </a:r>
                      <a:r>
                        <a:rPr lang="en-US" altLang="zh-CN" sz="1800" i="1" dirty="0" err="1" smtClean="0">
                          <a:solidFill>
                            <a:schemeClr val="tx1"/>
                          </a:solidFill>
                        </a:rPr>
                        <a:t>show.bs.tooltip</a:t>
                      </a:r>
                      <a:r>
                        <a:rPr lang="en-US" altLang="zh-CN" sz="1800" i="1" dirty="0" smtClean="0">
                          <a:solidFill>
                            <a:schemeClr val="tx1"/>
                          </a:solidFill>
                        </a:rPr>
                        <a:t>', function () { ... })</a:t>
                      </a:r>
                      <a:endParaRPr lang="zh-CN" altLang="en-US" sz="1800" i="1" dirty="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dirty="0" err="1">
                          <a:effectLst/>
                          <a:latin typeface="微软雅黑" panose="020B0503020204020204" pitchFamily="34" charset="-122"/>
                          <a:ea typeface="微软雅黑" panose="020B0503020204020204" pitchFamily="34" charset="-122"/>
                        </a:rPr>
                        <a:t>shown.bs.tooltip</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当工具提示对用户可见时触发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myTooltip</a:t>
                      </a:r>
                      <a:r>
                        <a:rPr lang="en-US" altLang="zh-CN" sz="1800" i="1" dirty="0" smtClean="0">
                          <a:solidFill>
                            <a:schemeClr val="tx1"/>
                          </a:solidFill>
                        </a:rPr>
                        <a:t>').on('</a:t>
                      </a:r>
                      <a:r>
                        <a:rPr lang="en-US" altLang="zh-CN" sz="1800" i="1" dirty="0" err="1" smtClean="0">
                          <a:solidFill>
                            <a:schemeClr val="tx1"/>
                          </a:solidFill>
                        </a:rPr>
                        <a:t>shown.bs.tooltip</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hide.bs.tooltip</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hide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实例方法时立即触发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myTooltip</a:t>
                      </a:r>
                      <a:r>
                        <a:rPr lang="en-US" altLang="zh-CN" sz="1800" i="1" dirty="0" smtClean="0">
                          <a:solidFill>
                            <a:schemeClr val="tx1"/>
                          </a:solidFill>
                        </a:rPr>
                        <a:t>').on('</a:t>
                      </a:r>
                      <a:r>
                        <a:rPr lang="en-US" altLang="zh-CN" sz="1800" i="1" dirty="0" err="1" smtClean="0">
                          <a:solidFill>
                            <a:schemeClr val="tx1"/>
                          </a:solidFill>
                        </a:rPr>
                        <a:t>hide.bs.tooltip</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hidden.bs.tooltip</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当工具提示对用户隐藏时触发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myTooltip</a:t>
                      </a:r>
                      <a:r>
                        <a:rPr lang="en-US" altLang="zh-CN" sz="1800" i="1" dirty="0" smtClean="0">
                          <a:solidFill>
                            <a:schemeClr val="tx1"/>
                          </a:solidFill>
                        </a:rPr>
                        <a:t>').on('</a:t>
                      </a:r>
                      <a:r>
                        <a:rPr lang="en-US" altLang="zh-CN" sz="1800" i="1" dirty="0" err="1" smtClean="0">
                          <a:solidFill>
                            <a:schemeClr val="tx1"/>
                          </a:solidFill>
                        </a:rPr>
                        <a:t>hidden.bs.tooltip</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573791613"/>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弹出框</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51690" cy="3185487"/>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弹出框（</a:t>
            </a:r>
            <a:r>
              <a:rPr lang="en-US" altLang="zh-CN" sz="2200" dirty="0">
                <a:latin typeface="微软雅黑" panose="020B0503020204020204" pitchFamily="34" charset="-122"/>
                <a:ea typeface="微软雅黑" panose="020B0503020204020204" pitchFamily="34" charset="-122"/>
              </a:rPr>
              <a:t>Popover</a:t>
            </a:r>
            <a:r>
              <a:rPr lang="zh-CN" altLang="en-US" sz="2200" dirty="0">
                <a:latin typeface="微软雅黑" panose="020B0503020204020204" pitchFamily="34" charset="-122"/>
                <a:ea typeface="微软雅黑" panose="020B0503020204020204" pitchFamily="34" charset="-122"/>
              </a:rPr>
              <a:t>）与工具提示（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）类似，提供了一个扩展的视图。如需激活弹出框，用户只需把鼠标悬停在元素上即可。弹出框的内容完全可使用 </a:t>
            </a: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数据 </a:t>
            </a:r>
            <a:r>
              <a:rPr lang="en-US" altLang="zh-CN" sz="2200" dirty="0">
                <a:latin typeface="微软雅黑" panose="020B0503020204020204" pitchFamily="34" charset="-122"/>
                <a:ea typeface="微软雅黑" panose="020B0503020204020204" pitchFamily="34" charset="-122"/>
              </a:rPr>
              <a:t>API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Bootstrap Data API</a:t>
            </a:r>
            <a:r>
              <a:rPr lang="zh-CN" altLang="en-US" sz="2200" dirty="0">
                <a:latin typeface="微软雅黑" panose="020B0503020204020204" pitchFamily="34" charset="-122"/>
                <a:ea typeface="微软雅黑" panose="020B0503020204020204" pitchFamily="34" charset="-122"/>
              </a:rPr>
              <a:t>）来填充。该方法依赖于工具提示（</a:t>
            </a:r>
            <a:r>
              <a:rPr lang="en-US" altLang="zh-CN" sz="2200" dirty="0">
                <a:latin typeface="微软雅黑" panose="020B0503020204020204" pitchFamily="34" charset="-122"/>
                <a:ea typeface="微软雅黑" panose="020B0503020204020204" pitchFamily="34" charset="-122"/>
              </a:rPr>
              <a:t>tooltip</a:t>
            </a:r>
            <a:r>
              <a:rPr lang="zh-CN" altLang="en-US" sz="2200" dirty="0">
                <a:latin typeface="微软雅黑" panose="020B0503020204020204" pitchFamily="34" charset="-122"/>
                <a:ea typeface="微软雅黑" panose="020B0503020204020204" pitchFamily="34" charset="-122"/>
              </a:rPr>
              <a:t>）</a:t>
            </a:r>
            <a:r>
              <a:rPr lang="zh-CN" altLang="en-US" sz="2400" dirty="0" smtClean="0"/>
              <a:t>。</a:t>
            </a:r>
            <a:endParaRPr lang="en-US" altLang="zh-CN" sz="2400" dirty="0" smtClean="0"/>
          </a:p>
          <a:p>
            <a:pPr marL="0" lvl="1">
              <a:lnSpc>
                <a:spcPct val="150000"/>
              </a:lnSpc>
            </a:pPr>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popover.js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68105063"/>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弹出</a:t>
            </a:r>
            <a:r>
              <a:rPr lang="zh-CN" altLang="en-US" sz="4000" b="1" dirty="0" smtClean="0">
                <a:latin typeface="微软雅黑" panose="020B0503020204020204" pitchFamily="34" charset="-122"/>
                <a:ea typeface="微软雅黑" panose="020B0503020204020204" pitchFamily="34" charset="-122"/>
              </a:rPr>
              <a:t>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3385542"/>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可以通过以下两种方式</a:t>
            </a:r>
            <a:r>
              <a:rPr lang="zh-CN" altLang="en-US" sz="2200" b="1" u="sng" dirty="0" smtClean="0">
                <a:latin typeface="微软雅黑" panose="020B0503020204020204" pitchFamily="34" charset="-122"/>
                <a:ea typeface="微软雅黑" panose="020B0503020204020204" pitchFamily="34" charset="-122"/>
              </a:rPr>
              <a:t>启用弹出框：</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如需添加一</a:t>
            </a:r>
            <a:r>
              <a:rPr lang="zh-CN" altLang="en-US" sz="2200" dirty="0" smtClean="0">
                <a:latin typeface="微软雅黑" panose="020B0503020204020204" pitchFamily="34" charset="-122"/>
                <a:ea typeface="微软雅黑" panose="020B0503020204020204" pitchFamily="34" charset="-122"/>
              </a:rPr>
              <a:t>个</a:t>
            </a:r>
            <a:r>
              <a:rPr lang="zh-CN" altLang="en-US" sz="2200" dirty="0">
                <a:latin typeface="微软雅黑" panose="020B0503020204020204" pitchFamily="34" charset="-122"/>
                <a:ea typeface="微软雅黑" panose="020B0503020204020204" pitchFamily="34" charset="-122"/>
              </a:rPr>
              <a:t>弹出框（</a:t>
            </a:r>
            <a:r>
              <a:rPr lang="en-US" altLang="zh-CN" sz="2200" dirty="0">
                <a:latin typeface="微软雅黑" panose="020B0503020204020204" pitchFamily="34" charset="-122"/>
                <a:ea typeface="微软雅黑" panose="020B0503020204020204" pitchFamily="34" charset="-122"/>
              </a:rPr>
              <a:t>popover</a:t>
            </a:r>
            <a:r>
              <a:rPr lang="zh-CN" altLang="en-US" sz="2200" dirty="0" smtClean="0">
                <a:latin typeface="微软雅黑" panose="020B0503020204020204" pitchFamily="34" charset="-122"/>
                <a:ea typeface="微软雅黑" panose="020B0503020204020204" pitchFamily="34" charset="-122"/>
              </a:rPr>
              <a:t>），只需</a:t>
            </a:r>
            <a:r>
              <a:rPr lang="zh-CN" altLang="en-US" sz="2200" dirty="0">
                <a:latin typeface="微软雅黑" panose="020B0503020204020204" pitchFamily="34" charset="-122"/>
                <a:ea typeface="微软雅黑" panose="020B0503020204020204" pitchFamily="34" charset="-122"/>
              </a:rPr>
              <a:t>向一个锚标签</a:t>
            </a:r>
            <a:r>
              <a:rPr lang="zh-CN" altLang="en-US" sz="2200" dirty="0" smtClean="0">
                <a:latin typeface="微软雅黑" panose="020B0503020204020204" pitchFamily="34" charset="-122"/>
                <a:ea typeface="微软雅黑" panose="020B0503020204020204" pitchFamily="34" charset="-122"/>
              </a:rPr>
              <a:t>添加</a:t>
            </a:r>
            <a:r>
              <a:rPr lang="en-US" altLang="zh-CN" sz="2200" b="1" dirty="0" smtClean="0">
                <a:latin typeface="微软雅黑" panose="020B0503020204020204" pitchFamily="34" charset="-122"/>
                <a:ea typeface="微软雅黑" panose="020B0503020204020204" pitchFamily="34" charset="-122"/>
              </a:rPr>
              <a:t>data-toggle="popover"</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即</a:t>
            </a:r>
            <a:r>
              <a:rPr lang="zh-CN" altLang="en-US" sz="2200" dirty="0" smtClean="0">
                <a:latin typeface="微软雅黑" panose="020B0503020204020204" pitchFamily="34" charset="-122"/>
                <a:ea typeface="微软雅黑" panose="020B0503020204020204" pitchFamily="34" charset="-122"/>
              </a:rPr>
              <a:t>可。默认</a:t>
            </a:r>
            <a:r>
              <a:rPr lang="zh-CN" altLang="en-US" sz="2200" dirty="0">
                <a:latin typeface="微软雅黑" panose="020B0503020204020204" pitchFamily="34" charset="-122"/>
                <a:ea typeface="微软雅黑" panose="020B0503020204020204" pitchFamily="34" charset="-122"/>
              </a:rPr>
              <a:t>情况下，插件</a:t>
            </a:r>
            <a:r>
              <a:rPr lang="zh-CN" altLang="en-US" sz="2200" dirty="0" smtClean="0">
                <a:latin typeface="微软雅黑" panose="020B0503020204020204" pitchFamily="34" charset="-122"/>
                <a:ea typeface="微软雅黑" panose="020B0503020204020204" pitchFamily="34" charset="-122"/>
              </a:rPr>
              <a:t>把</a:t>
            </a:r>
            <a:r>
              <a:rPr lang="zh-CN" altLang="en-US" sz="2200" dirty="0">
                <a:latin typeface="微软雅黑" panose="020B0503020204020204" pitchFamily="34" charset="-122"/>
                <a:ea typeface="微软雅黑" panose="020B0503020204020204" pitchFamily="34" charset="-122"/>
              </a:rPr>
              <a:t>弹出框（</a:t>
            </a:r>
            <a:r>
              <a:rPr lang="en-US" altLang="zh-CN" sz="2200" dirty="0">
                <a:latin typeface="微软雅黑" panose="020B0503020204020204" pitchFamily="34" charset="-122"/>
                <a:ea typeface="微软雅黑" panose="020B0503020204020204" pitchFamily="34" charset="-122"/>
              </a:rPr>
              <a:t>popover</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设置</a:t>
            </a:r>
            <a:r>
              <a:rPr lang="zh-CN" altLang="en-US" sz="2200" dirty="0">
                <a:latin typeface="微软雅黑" panose="020B0503020204020204" pitchFamily="34" charset="-122"/>
                <a:ea typeface="微软雅黑" panose="020B0503020204020204" pitchFamily="34" charset="-122"/>
              </a:rPr>
              <a:t>在顶部</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&lt;a </a:t>
            </a:r>
            <a:r>
              <a:rPr lang="en-US" altLang="zh-CN" i="1" dirty="0" err="1">
                <a:solidFill>
                  <a:schemeClr val="accent2"/>
                </a:solidFill>
              </a:rPr>
              <a:t>href</a:t>
            </a:r>
            <a:r>
              <a:rPr lang="en-US" altLang="zh-CN" i="1" dirty="0">
                <a:solidFill>
                  <a:schemeClr val="accent2"/>
                </a:solidFill>
              </a:rPr>
              <a:t>="#" </a:t>
            </a:r>
            <a:r>
              <a:rPr lang="en-US" altLang="zh-CN" b="1" i="1" dirty="0">
                <a:solidFill>
                  <a:srgbClr val="FF0000"/>
                </a:solidFill>
              </a:rPr>
              <a:t>data-toggle</a:t>
            </a:r>
            <a:r>
              <a:rPr lang="en-US" altLang="zh-CN" b="1" i="1" dirty="0" smtClean="0">
                <a:solidFill>
                  <a:srgbClr val="FF0000"/>
                </a:solidFill>
              </a:rPr>
              <a:t>="</a:t>
            </a:r>
            <a:r>
              <a:rPr lang="en-US" altLang="zh-CN" b="1" dirty="0" smtClean="0">
                <a:solidFill>
                  <a:srgbClr val="FF0000"/>
                </a:solidFill>
              </a:rPr>
              <a:t>popover</a:t>
            </a:r>
            <a:r>
              <a:rPr lang="en-US" altLang="zh-CN" b="1" i="1" dirty="0" smtClean="0">
                <a:solidFill>
                  <a:srgbClr val="FF0000"/>
                </a:solidFill>
              </a:rPr>
              <a:t>" </a:t>
            </a:r>
            <a:r>
              <a:rPr lang="en-US" altLang="zh-CN" i="1" dirty="0">
                <a:solidFill>
                  <a:schemeClr val="accent2"/>
                </a:solidFill>
              </a:rPr>
              <a:t>title="Example </a:t>
            </a:r>
            <a:r>
              <a:rPr lang="en-US" altLang="zh-CN" dirty="0">
                <a:solidFill>
                  <a:schemeClr val="accent2"/>
                </a:solidFill>
              </a:rPr>
              <a:t>popover </a:t>
            </a:r>
            <a:r>
              <a:rPr lang="en-US" altLang="zh-CN" i="1" dirty="0" smtClean="0">
                <a:solidFill>
                  <a:schemeClr val="accent2"/>
                </a:solidFill>
              </a:rPr>
              <a:t>"&gt;</a:t>
            </a:r>
            <a:r>
              <a:rPr lang="zh-CN" altLang="en-US" i="1" dirty="0">
                <a:solidFill>
                  <a:schemeClr val="accent2"/>
                </a:solidFill>
              </a:rPr>
              <a:t>请悬停在我的上面</a:t>
            </a:r>
            <a:r>
              <a:rPr lang="en-US" altLang="zh-CN" i="1" dirty="0">
                <a:solidFill>
                  <a:schemeClr val="accent2"/>
                </a:solidFill>
              </a:rPr>
              <a:t>&lt;/a</a:t>
            </a:r>
            <a:r>
              <a:rPr lang="en-US" altLang="zh-CN" i="1" dirty="0" smtClean="0">
                <a:solidFill>
                  <a:schemeClr val="accent2"/>
                </a:solidFill>
              </a:rPr>
              <a:t>&gt;</a:t>
            </a:r>
            <a:endParaRPr lang="en-US" altLang="zh-CN" i="1" dirty="0">
              <a:solidFill>
                <a:schemeClr val="accent2"/>
              </a:solidFill>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smtClean="0">
                <a:latin typeface="微软雅黑" panose="020B0503020204020204" pitchFamily="34" charset="-122"/>
                <a:ea typeface="微软雅黑" panose="020B0503020204020204" pitchFamily="34" charset="-122"/>
              </a:rPr>
              <a:t>触发</a:t>
            </a:r>
            <a:r>
              <a:rPr lang="zh-CN" altLang="en-US" sz="2200" dirty="0">
                <a:latin typeface="微软雅黑" panose="020B0503020204020204" pitchFamily="34" charset="-122"/>
                <a:ea typeface="微软雅黑" panose="020B0503020204020204" pitchFamily="34" charset="-122"/>
              </a:rPr>
              <a:t>弹出框（</a:t>
            </a:r>
            <a:r>
              <a:rPr lang="en-US" altLang="zh-CN" sz="2200" dirty="0">
                <a:latin typeface="微软雅黑" panose="020B0503020204020204" pitchFamily="34" charset="-122"/>
                <a:ea typeface="微软雅黑" panose="020B0503020204020204" pitchFamily="34" charset="-122"/>
              </a:rPr>
              <a:t>popover</a:t>
            </a:r>
            <a:r>
              <a:rPr lang="zh-CN" altLang="en-US"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$('#identifier</a:t>
            </a:r>
            <a:r>
              <a:rPr lang="en-US" altLang="zh-CN" i="1" dirty="0" smtClean="0">
                <a:solidFill>
                  <a:schemeClr val="accent2"/>
                </a:solidFill>
              </a:rPr>
              <a:t>').</a:t>
            </a:r>
            <a:r>
              <a:rPr lang="en-US" altLang="zh-CN" i="1" dirty="0">
                <a:solidFill>
                  <a:schemeClr val="accent2"/>
                </a:solidFill>
              </a:rPr>
              <a:t> popover</a:t>
            </a:r>
            <a:r>
              <a:rPr lang="en-US" altLang="zh-CN" i="1" dirty="0" smtClean="0">
                <a:solidFill>
                  <a:schemeClr val="accent2"/>
                </a:solidFill>
              </a:rPr>
              <a:t>(options)</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弹出框</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671510662"/>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弹出</a:t>
            </a:r>
            <a:r>
              <a:rPr lang="zh-CN" altLang="en-US" sz="4000" b="1" dirty="0" smtClean="0">
                <a:latin typeface="微软雅黑" panose="020B0503020204020204" pitchFamily="34" charset="-122"/>
                <a:ea typeface="微软雅黑" panose="020B0503020204020204" pitchFamily="34" charset="-122"/>
              </a:rPr>
              <a:t>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2031325"/>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弹出框（</a:t>
            </a:r>
            <a:r>
              <a:rPr lang="en-US" altLang="zh-CN" sz="2200" dirty="0">
                <a:latin typeface="微软雅黑" panose="020B0503020204020204" pitchFamily="34" charset="-122"/>
                <a:ea typeface="微软雅黑" panose="020B0503020204020204" pitchFamily="34" charset="-122"/>
              </a:rPr>
              <a:t>popover</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插件</a:t>
            </a:r>
            <a:r>
              <a:rPr lang="zh-CN" altLang="en-US" sz="2200" dirty="0">
                <a:latin typeface="微软雅黑" panose="020B0503020204020204" pitchFamily="34" charset="-122"/>
                <a:ea typeface="微软雅黑" panose="020B0503020204020204" pitchFamily="34" charset="-122"/>
              </a:rPr>
              <a:t>不像之前所讨论的下拉菜单及其他插件那样，它不是纯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插件。如需使用该插件，您必须使用 </a:t>
            </a:r>
            <a:r>
              <a:rPr lang="en-US" altLang="zh-CN" sz="2200" dirty="0" err="1">
                <a:latin typeface="微软雅黑" panose="020B0503020204020204" pitchFamily="34" charset="-122"/>
                <a:ea typeface="微软雅黑" panose="020B0503020204020204" pitchFamily="34" charset="-122"/>
              </a:rPr>
              <a:t>jquery</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激活它（读取 </a:t>
            </a:r>
            <a:r>
              <a:rPr lang="en-US" altLang="zh-CN" sz="2200" dirty="0" err="1">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）。使用下面的脚本来启用页面中的所有</a:t>
            </a:r>
            <a:r>
              <a:rPr lang="zh-CN" altLang="en-US" sz="2200" dirty="0" smtClean="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弹出框（</a:t>
            </a:r>
            <a:r>
              <a:rPr lang="en-US" altLang="zh-CN" sz="2200" dirty="0">
                <a:latin typeface="微软雅黑" panose="020B0503020204020204" pitchFamily="34" charset="-122"/>
                <a:ea typeface="微软雅黑" panose="020B0503020204020204" pitchFamily="34" charset="-122"/>
              </a:rPr>
              <a:t>popover</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$(function () { $("[</a:t>
            </a:r>
            <a:r>
              <a:rPr lang="en-US" altLang="zh-CN" i="1" dirty="0" smtClean="0">
                <a:solidFill>
                  <a:schemeClr val="accent2"/>
                </a:solidFill>
              </a:rPr>
              <a:t>data-toggle=popover']").popover(); </a:t>
            </a:r>
            <a:r>
              <a:rPr lang="en-US" altLang="zh-CN" i="1" dirty="0">
                <a:solidFill>
                  <a:schemeClr val="accent2"/>
                </a:solidFill>
              </a:rPr>
              <a:t>});</a:t>
            </a:r>
            <a:endParaRPr lang="en-US" altLang="zh-CN" i="1" dirty="0" smtClean="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弹出框</a:t>
            </a:r>
          </a:p>
        </p:txBody>
      </p:sp>
    </p:spTree>
    <p:extLst>
      <p:ext uri="{BB962C8B-B14F-4D97-AF65-F5344CB8AC3E}">
        <p14:creationId xmlns="" xmlns:p14="http://schemas.microsoft.com/office/powerpoint/2010/main" val="2212943469"/>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弹出</a:t>
            </a:r>
            <a:r>
              <a:rPr lang="zh-CN" altLang="en-US" sz="4000" b="1" dirty="0" smtClean="0">
                <a:latin typeface="微软雅黑" panose="020B0503020204020204" pitchFamily="34" charset="-122"/>
                <a:ea typeface="微软雅黑" panose="020B0503020204020204" pitchFamily="34" charset="-122"/>
              </a:rPr>
              <a:t>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下面是</a:t>
            </a:r>
            <a:r>
              <a:rPr lang="zh-CN" altLang="en-US" sz="2200" dirty="0" smtClean="0">
                <a:latin typeface="微软雅黑" panose="020B0503020204020204" pitchFamily="34" charset="-122"/>
                <a:ea typeface="微软雅黑" panose="020B0503020204020204" pitchFamily="34" charset="-122"/>
              </a:rPr>
              <a:t>一些弹出框（</a:t>
            </a:r>
            <a:r>
              <a:rPr lang="en-US" altLang="zh-CN" sz="2200" dirty="0" smtClean="0">
                <a:latin typeface="微软雅黑" panose="020B0503020204020204" pitchFamily="34" charset="-122"/>
                <a:ea typeface="微软雅黑" panose="020B0503020204020204" pitchFamily="34" charset="-122"/>
              </a:rPr>
              <a:t>Popover</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插件中有用的方法：</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弹出框</a:t>
            </a:r>
          </a:p>
        </p:txBody>
      </p:sp>
      <p:graphicFrame>
        <p:nvGraphicFramePr>
          <p:cNvPr id="3" name="表格 2"/>
          <p:cNvGraphicFramePr>
            <a:graphicFrameLocks noGrp="1"/>
          </p:cNvGraphicFramePr>
          <p:nvPr>
            <p:extLst>
              <p:ext uri="{D42A27DB-BD31-4B8C-83A1-F6EECF244321}">
                <p14:modId xmlns="" xmlns:p14="http://schemas.microsoft.com/office/powerpoint/2010/main" val="2697999264"/>
              </p:ext>
            </p:extLst>
          </p:nvPr>
        </p:nvGraphicFramePr>
        <p:xfrm>
          <a:off x="604434" y="2564232"/>
          <a:ext cx="10848429" cy="3118085"/>
        </p:xfrm>
        <a:graphic>
          <a:graphicData uri="http://schemas.openxmlformats.org/drawingml/2006/table">
            <a:tbl>
              <a:tblPr firstRow="1" bandRow="1">
                <a:tableStyleId>{5C22544A-7EE6-4342-B048-85BDC9FD1C3A}</a:tableStyleId>
              </a:tblPr>
              <a:tblGrid>
                <a:gridCol w="2201828"/>
                <a:gridCol w="3783724"/>
                <a:gridCol w="4862877"/>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.popover(options)</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向元素集合附加弹出框</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t>$().</a:t>
                      </a:r>
                      <a:r>
                        <a:rPr lang="en-US" altLang="zh-CN" sz="1800" b="0" i="1" kern="1200" dirty="0" smtClean="0">
                          <a:solidFill>
                            <a:schemeClr val="dk1"/>
                          </a:solidFill>
                          <a:effectLst/>
                          <a:latin typeface="+mn-lt"/>
                          <a:ea typeface="+mn-ea"/>
                          <a:cs typeface="+mn-cs"/>
                        </a:rPr>
                        <a:t>popover</a:t>
                      </a:r>
                      <a:r>
                        <a:rPr lang="en-US" altLang="zh-CN" sz="1800" i="1" dirty="0" smtClean="0"/>
                        <a:t>(options)</a:t>
                      </a:r>
                      <a:endParaRPr lang="zh-CN" altLang="en-US" sz="1800"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.popover('toggle')</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切换显示</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隐藏元素的弹出框</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t>$('#element').</a:t>
                      </a:r>
                      <a:r>
                        <a:rPr lang="en-US" altLang="zh-CN" sz="1800" b="0" i="1" kern="1200" dirty="0" smtClean="0">
                          <a:solidFill>
                            <a:schemeClr val="dk1"/>
                          </a:solidFill>
                          <a:effectLst/>
                          <a:latin typeface="+mn-lt"/>
                          <a:ea typeface="+mn-ea"/>
                          <a:cs typeface="+mn-cs"/>
                        </a:rPr>
                        <a:t>popover</a:t>
                      </a:r>
                      <a:r>
                        <a:rPr lang="en-US" altLang="zh-CN" sz="1800" i="1" dirty="0" smtClean="0"/>
                        <a:t>('toggle')</a:t>
                      </a:r>
                      <a:endParaRPr lang="zh-CN" altLang="en-US" sz="1800"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.popover('show')</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显示元素的弹出框</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t>$('#element').</a:t>
                      </a:r>
                      <a:r>
                        <a:rPr lang="en-US" altLang="zh-CN" sz="1800" b="0" i="1" kern="1200" dirty="0" smtClean="0">
                          <a:solidFill>
                            <a:schemeClr val="dk1"/>
                          </a:solidFill>
                          <a:effectLst/>
                          <a:latin typeface="+mn-lt"/>
                          <a:ea typeface="+mn-ea"/>
                          <a:cs typeface="+mn-cs"/>
                        </a:rPr>
                        <a:t>popover</a:t>
                      </a:r>
                      <a:r>
                        <a:rPr lang="en-US" altLang="zh-CN" sz="1800" i="1" dirty="0" smtClean="0"/>
                        <a:t>('show')</a:t>
                      </a:r>
                      <a:endParaRPr lang="zh-CN" altLang="en-US" sz="1800"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.popover('hide')</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隐藏元素的弹出框</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t>$('#element').</a:t>
                      </a:r>
                      <a:r>
                        <a:rPr lang="en-US" altLang="zh-CN" sz="1800" b="0" i="1" kern="1200" dirty="0" smtClean="0">
                          <a:solidFill>
                            <a:schemeClr val="dk1"/>
                          </a:solidFill>
                          <a:effectLst/>
                          <a:latin typeface="+mn-lt"/>
                          <a:ea typeface="+mn-ea"/>
                          <a:cs typeface="+mn-cs"/>
                        </a:rPr>
                        <a:t>popover</a:t>
                      </a:r>
                      <a:r>
                        <a:rPr lang="en-US" altLang="zh-CN" sz="1800" i="1" dirty="0" smtClean="0"/>
                        <a:t>('hide')</a:t>
                      </a:r>
                      <a:endParaRPr lang="zh-CN" altLang="en-US" sz="1800"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.popover('destroy')</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隐藏并销毁元素的弹出框</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t>$('#element').</a:t>
                      </a:r>
                      <a:r>
                        <a:rPr lang="en-US" altLang="zh-CN" sz="1800" b="0" i="1" kern="1200" dirty="0" smtClean="0">
                          <a:solidFill>
                            <a:schemeClr val="dk1"/>
                          </a:solidFill>
                          <a:effectLst/>
                          <a:latin typeface="+mn-lt"/>
                          <a:ea typeface="+mn-ea"/>
                          <a:cs typeface="+mn-cs"/>
                        </a:rPr>
                        <a:t>popover</a:t>
                      </a:r>
                      <a:r>
                        <a:rPr lang="en-US" altLang="zh-CN" sz="1800" i="1" dirty="0" smtClean="0"/>
                        <a:t>('destroy')</a:t>
                      </a:r>
                      <a:endParaRPr lang="zh-CN" altLang="en-US" sz="1800" i="1" dirty="0">
                        <a:latin typeface="+mn-lt"/>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666081837"/>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弹出</a:t>
            </a:r>
            <a:r>
              <a:rPr lang="zh-CN" altLang="en-US" sz="4000" b="1" dirty="0" smtClean="0">
                <a:latin typeface="微软雅黑" panose="020B0503020204020204" pitchFamily="34" charset="-122"/>
                <a:ea typeface="微软雅黑" panose="020B0503020204020204" pitchFamily="34" charset="-122"/>
              </a:rPr>
              <a:t>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事件</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弹出框</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
        <p:nvSpPr>
          <p:cNvPr id="6"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下面列出了弹出框（</a:t>
            </a:r>
            <a:r>
              <a:rPr lang="en-US" altLang="zh-CN" sz="2200" dirty="0" smtClean="0">
                <a:latin typeface="微软雅黑" panose="020B0503020204020204" pitchFamily="34" charset="-122"/>
                <a:ea typeface="微软雅黑" panose="020B0503020204020204" pitchFamily="34" charset="-122"/>
              </a:rPr>
              <a:t>Popover</a:t>
            </a:r>
            <a:r>
              <a:rPr lang="zh-CN" altLang="en-US" sz="2200" dirty="0" smtClean="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 xmlns:p14="http://schemas.microsoft.com/office/powerpoint/2010/main" val="3677435441"/>
              </p:ext>
            </p:extLst>
          </p:nvPr>
        </p:nvGraphicFramePr>
        <p:xfrm>
          <a:off x="304880" y="2556669"/>
          <a:ext cx="11692677" cy="2595052"/>
        </p:xfrm>
        <a:graphic>
          <a:graphicData uri="http://schemas.openxmlformats.org/drawingml/2006/table">
            <a:tbl>
              <a:tblPr firstRow="1" bandRow="1">
                <a:tableStyleId>{5C22544A-7EE6-4342-B048-85BDC9FD1C3A}</a:tableStyleId>
              </a:tblPr>
              <a:tblGrid>
                <a:gridCol w="2221212"/>
                <a:gridCol w="3711136"/>
                <a:gridCol w="5760329"/>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show.bs.popover</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show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实例方法时立即触发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mypopover</a:t>
                      </a:r>
                      <a:r>
                        <a:rPr lang="en-US" altLang="zh-CN" sz="1800" i="1" dirty="0" smtClean="0">
                          <a:solidFill>
                            <a:schemeClr val="tx1"/>
                          </a:solidFill>
                        </a:rPr>
                        <a:t>').on('</a:t>
                      </a:r>
                      <a:r>
                        <a:rPr lang="en-US" altLang="zh-CN" sz="1800" i="1" dirty="0" err="1" smtClean="0">
                          <a:solidFill>
                            <a:schemeClr val="tx1"/>
                          </a:solidFill>
                        </a:rPr>
                        <a:t>show.bs.popover</a:t>
                      </a:r>
                      <a:r>
                        <a:rPr lang="en-US" altLang="zh-CN" sz="1800" i="1" dirty="0" smtClean="0">
                          <a:solidFill>
                            <a:schemeClr val="tx1"/>
                          </a:solidFill>
                        </a:rPr>
                        <a:t>', function () { ... })</a:t>
                      </a:r>
                      <a:endParaRPr lang="zh-CN" altLang="en-US" sz="1800" i="1" dirty="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dirty="0" err="1" smtClean="0">
                          <a:effectLst/>
                          <a:latin typeface="微软雅黑" panose="020B0503020204020204" pitchFamily="34" charset="-122"/>
                          <a:ea typeface="微软雅黑" panose="020B0503020204020204" pitchFamily="34" charset="-122"/>
                        </a:rPr>
                        <a:t>shown.bs.popover</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当工具提示对用户可见时触发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mypopover</a:t>
                      </a:r>
                      <a:r>
                        <a:rPr lang="en-US" altLang="zh-CN" sz="1800" i="1" dirty="0" smtClean="0">
                          <a:solidFill>
                            <a:schemeClr val="tx1"/>
                          </a:solidFill>
                        </a:rPr>
                        <a:t>').on('</a:t>
                      </a:r>
                      <a:r>
                        <a:rPr lang="en-US" altLang="zh-CN" sz="1800" i="1" dirty="0" err="1" smtClean="0">
                          <a:solidFill>
                            <a:schemeClr val="tx1"/>
                          </a:solidFill>
                        </a:rPr>
                        <a:t>shown.bs.popover</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hide.bs.popover</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hide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实例方法时立即触发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mypopover</a:t>
                      </a:r>
                      <a:r>
                        <a:rPr lang="en-US" altLang="zh-CN" sz="1800" i="1" dirty="0" smtClean="0">
                          <a:solidFill>
                            <a:schemeClr val="tx1"/>
                          </a:solidFill>
                        </a:rPr>
                        <a:t>').on('</a:t>
                      </a:r>
                      <a:r>
                        <a:rPr lang="en-US" altLang="zh-CN" sz="1800" i="1" dirty="0" err="1" smtClean="0">
                          <a:solidFill>
                            <a:schemeClr val="tx1"/>
                          </a:solidFill>
                        </a:rPr>
                        <a:t>hide.bs.popover</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hidden.bs.popover</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当工具提示对用户隐藏时触发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mypopover</a:t>
                      </a:r>
                      <a:r>
                        <a:rPr lang="en-US" altLang="zh-CN" sz="1800" i="1" dirty="0" smtClean="0">
                          <a:solidFill>
                            <a:schemeClr val="tx1"/>
                          </a:solidFill>
                        </a:rPr>
                        <a:t>').on('</a:t>
                      </a:r>
                      <a:r>
                        <a:rPr lang="en-US" altLang="zh-CN" sz="1800" i="1" dirty="0" err="1" smtClean="0">
                          <a:solidFill>
                            <a:schemeClr val="tx1"/>
                          </a:solidFill>
                        </a:rPr>
                        <a:t>hidden.bs.popover</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3143687889"/>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警告框</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2462213"/>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警告框（</a:t>
            </a:r>
            <a:r>
              <a:rPr lang="en-US" altLang="zh-CN" sz="2200" dirty="0">
                <a:latin typeface="微软雅黑" panose="020B0503020204020204" pitchFamily="34" charset="-122"/>
                <a:ea typeface="微软雅黑" panose="020B0503020204020204" pitchFamily="34" charset="-122"/>
              </a:rPr>
              <a:t>Alert</a:t>
            </a:r>
            <a:r>
              <a:rPr lang="zh-CN" altLang="en-US" sz="2200" dirty="0">
                <a:latin typeface="微软雅黑" panose="020B0503020204020204" pitchFamily="34" charset="-122"/>
                <a:ea typeface="微软雅黑" panose="020B0503020204020204" pitchFamily="34" charset="-122"/>
              </a:rPr>
              <a:t>）消息大多是用来想终端用户显示诸如警告或确认消息的信息。使用警告框（</a:t>
            </a:r>
            <a:r>
              <a:rPr lang="en-US" altLang="zh-CN" sz="2200" dirty="0">
                <a:latin typeface="微软雅黑" panose="020B0503020204020204" pitchFamily="34" charset="-122"/>
                <a:ea typeface="微软雅黑" panose="020B0503020204020204" pitchFamily="34" charset="-122"/>
              </a:rPr>
              <a:t>Alert</a:t>
            </a:r>
            <a:r>
              <a:rPr lang="zh-CN" altLang="en-US" sz="2200" dirty="0">
                <a:latin typeface="微软雅黑" panose="020B0503020204020204" pitchFamily="34" charset="-122"/>
                <a:ea typeface="微软雅黑" panose="020B0503020204020204" pitchFamily="34" charset="-122"/>
              </a:rPr>
              <a:t>）插件，您可以向所有的警告框消息添加可取消（</a:t>
            </a:r>
            <a:r>
              <a:rPr lang="en-US" altLang="zh-CN" sz="2200" dirty="0">
                <a:latin typeface="微软雅黑" panose="020B0503020204020204" pitchFamily="34" charset="-122"/>
                <a:ea typeface="微软雅黑" panose="020B0503020204020204" pitchFamily="34" charset="-122"/>
              </a:rPr>
              <a:t>dismiss</a:t>
            </a:r>
            <a:r>
              <a:rPr lang="zh-CN" altLang="en-US" sz="2200" dirty="0">
                <a:latin typeface="微软雅黑" panose="020B0503020204020204" pitchFamily="34" charset="-122"/>
                <a:ea typeface="微软雅黑" panose="020B0503020204020204" pitchFamily="34" charset="-122"/>
              </a:rPr>
              <a:t>）功能</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popover.js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41284" y="4219079"/>
            <a:ext cx="9950956" cy="1756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725224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smtClean="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源码</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30"/>
            <a:ext cx="10963452" cy="600164"/>
          </a:xfrm>
          <a:prstGeom prst="rect">
            <a:avLst/>
          </a:prstGeom>
          <a:noFill/>
        </p:spPr>
        <p:txBody>
          <a:bodyPr wrap="square" rtlCol="0">
            <a:spAutoFit/>
          </a:bodyPr>
          <a:lstStyle/>
          <a:p>
            <a:pPr marL="0" lvl="1">
              <a:lnSpc>
                <a:spcPct val="150000"/>
              </a:lnSpc>
            </a:pPr>
            <a:r>
              <a:rPr lang="zh-CN" altLang="en-US" sz="2200" b="1" u="sng" dirty="0" smtClean="0">
                <a:latin typeface="微软雅黑" panose="020B0503020204020204" pitchFamily="34" charset="-122"/>
                <a:ea typeface="微软雅黑" panose="020B0503020204020204" pitchFamily="34" charset="-122"/>
              </a:rPr>
              <a:t>下载</a:t>
            </a:r>
            <a:r>
              <a:rPr lang="en-US" altLang="zh-CN" sz="2200" b="1" u="sng" dirty="0" smtClean="0">
                <a:latin typeface="微软雅黑" panose="020B0503020204020204" pitchFamily="34" charset="-122"/>
                <a:ea typeface="微软雅黑" panose="020B0503020204020204" pitchFamily="34" charset="-122"/>
              </a:rPr>
              <a:t>Bootstrap</a:t>
            </a:r>
            <a:r>
              <a:rPr lang="zh-CN" altLang="en-US" sz="2200" b="1" u="sng" dirty="0" smtClean="0">
                <a:latin typeface="微软雅黑" panose="020B0503020204020204" pitchFamily="34" charset="-122"/>
                <a:ea typeface="微软雅黑" panose="020B0503020204020204" pitchFamily="34" charset="-122"/>
              </a:rPr>
              <a:t>源码，看到下面的文件</a:t>
            </a:r>
            <a:r>
              <a:rPr lang="en-US" altLang="zh-CN" sz="2200" b="1" u="sng" dirty="0" smtClean="0">
                <a:latin typeface="微软雅黑" panose="020B0503020204020204" pitchFamily="34" charset="-122"/>
                <a:ea typeface="微软雅黑" panose="020B0503020204020204" pitchFamily="34" charset="-122"/>
              </a:rPr>
              <a:t>/</a:t>
            </a:r>
            <a:r>
              <a:rPr lang="zh-CN" altLang="en-US" sz="2200" b="1" u="sng" dirty="0" smtClean="0">
                <a:latin typeface="微软雅黑" panose="020B0503020204020204" pitchFamily="34" charset="-122"/>
                <a:ea typeface="微软雅黑" panose="020B0503020204020204" pitchFamily="34" charset="-122"/>
              </a:rPr>
              <a:t>目录结果：</a:t>
            </a:r>
            <a:endParaRPr lang="en-US" altLang="zh-CN" sz="2200" b="1" u="sng" dirty="0" smtClean="0">
              <a:latin typeface="微软雅黑" panose="020B0503020204020204" pitchFamily="34" charset="-122"/>
              <a:ea typeface="微软雅黑" panose="020B0503020204020204" pitchFamily="34" charset="-122"/>
            </a:endParaRPr>
          </a:p>
        </p:txBody>
      </p:sp>
      <p:pic>
        <p:nvPicPr>
          <p:cNvPr id="2050" name="Picture 2" descr="Bootstrap 源代码结构"/>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7014" y="2209800"/>
            <a:ext cx="8281617" cy="25146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文本框 4"/>
          <p:cNvSpPr txBox="1"/>
          <p:nvPr/>
        </p:nvSpPr>
        <p:spPr>
          <a:xfrm>
            <a:off x="604434" y="4815840"/>
            <a:ext cx="8669361"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i="1" dirty="0">
                <a:latin typeface="微软雅黑" panose="020B0503020204020204" pitchFamily="34" charset="-122"/>
                <a:ea typeface="微软雅黑" panose="020B0503020204020204" pitchFamily="34" charset="-122"/>
              </a:rPr>
              <a:t>less/</a:t>
            </a:r>
            <a:r>
              <a:rPr lang="zh-CN" altLang="en-US" dirty="0">
                <a:latin typeface="微软雅黑" panose="020B0503020204020204" pitchFamily="34" charset="-122"/>
                <a:ea typeface="微软雅黑" panose="020B0503020204020204" pitchFamily="34" charset="-122"/>
              </a:rPr>
              <a:t>、</a:t>
            </a:r>
            <a:r>
              <a:rPr lang="en-US" altLang="zh-CN" i="1" dirty="0" err="1">
                <a:latin typeface="微软雅黑" panose="020B0503020204020204" pitchFamily="34" charset="-122"/>
                <a:ea typeface="微软雅黑" panose="020B0503020204020204" pitchFamily="34" charset="-122"/>
              </a:rPr>
              <a:t>js</a:t>
            </a:r>
            <a:r>
              <a:rPr lang="en-US" altLang="zh-CN" i="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a:t>
            </a:r>
            <a:r>
              <a:rPr lang="en-US" altLang="zh-CN" i="1" dirty="0">
                <a:latin typeface="微软雅黑" panose="020B0503020204020204" pitchFamily="34" charset="-122"/>
                <a:ea typeface="微软雅黑" panose="020B0503020204020204" pitchFamily="34" charset="-122"/>
              </a:rPr>
              <a:t>fonts/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下的文件分别是 </a:t>
            </a:r>
            <a:r>
              <a:rPr lang="en-US" altLang="zh-CN" dirty="0">
                <a:latin typeface="微软雅黑" panose="020B0503020204020204" pitchFamily="34" charset="-122"/>
                <a:ea typeface="微软雅黑" panose="020B0503020204020204" pitchFamily="34" charset="-122"/>
              </a:rPr>
              <a:t>Bootstrap CSS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JS </a:t>
            </a:r>
            <a:r>
              <a:rPr lang="zh-CN" altLang="en-US" dirty="0">
                <a:latin typeface="微软雅黑" panose="020B0503020204020204" pitchFamily="34" charset="-122"/>
                <a:ea typeface="微软雅黑" panose="020B0503020204020204" pitchFamily="34" charset="-122"/>
              </a:rPr>
              <a:t>和图标字体的源代码。</a:t>
            </a:r>
          </a:p>
          <a:p>
            <a:pPr marL="285750" indent="-285750">
              <a:lnSpc>
                <a:spcPct val="150000"/>
              </a:lnSpc>
              <a:buFont typeface="Arial" panose="020B0604020202020204" pitchFamily="34" charset="0"/>
              <a:buChar char="•"/>
            </a:pPr>
            <a:r>
              <a:rPr lang="en-US" altLang="zh-CN" i="1" dirty="0" err="1">
                <a:latin typeface="微软雅黑" panose="020B0503020204020204" pitchFamily="34" charset="-122"/>
                <a:ea typeface="微软雅黑" panose="020B0503020204020204" pitchFamily="34" charset="-122"/>
              </a:rPr>
              <a:t>dist</a:t>
            </a:r>
            <a:r>
              <a:rPr lang="en-US" altLang="zh-CN" i="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文件夹包含了上面预编译下载部分中所列的文件和文件夹。</a:t>
            </a:r>
          </a:p>
          <a:p>
            <a:pPr marL="285750" indent="-285750">
              <a:lnSpc>
                <a:spcPct val="150000"/>
              </a:lnSpc>
              <a:buFont typeface="Arial" panose="020B0604020202020204" pitchFamily="34" charset="0"/>
              <a:buChar char="•"/>
            </a:pPr>
            <a:r>
              <a:rPr lang="en-US" altLang="zh-CN" i="1" dirty="0">
                <a:latin typeface="微软雅黑" panose="020B0503020204020204" pitchFamily="34" charset="-122"/>
                <a:ea typeface="微软雅黑" panose="020B0503020204020204" pitchFamily="34" charset="-122"/>
              </a:rPr>
              <a:t>docs-assets/</a:t>
            </a:r>
            <a:r>
              <a:rPr lang="zh-CN" altLang="en-US"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examples/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和所有的 </a:t>
            </a:r>
            <a:r>
              <a:rPr lang="zh-CN" altLang="en-US" i="1"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.html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文件是 </a:t>
            </a:r>
            <a:r>
              <a:rPr lang="en-US" altLang="zh-CN" dirty="0">
                <a:latin typeface="微软雅黑" panose="020B0503020204020204" pitchFamily="34" charset="-122"/>
                <a:ea typeface="微软雅黑" panose="020B0503020204020204" pitchFamily="34" charset="-122"/>
              </a:rPr>
              <a:t>Bootstrap </a:t>
            </a:r>
            <a:r>
              <a:rPr lang="zh-CN" altLang="en-US" dirty="0">
                <a:latin typeface="微软雅黑" panose="020B0503020204020204" pitchFamily="34" charset="-122"/>
                <a:ea typeface="微软雅黑" panose="020B0503020204020204" pitchFamily="34" charset="-122"/>
              </a:rPr>
              <a:t>文档</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001732172"/>
      </p:ext>
    </p:extLst>
  </p:cSld>
  <p:clrMapOvr>
    <a:masterClrMapping/>
  </p:clrMapOvr>
  <p:transition spd="slow">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警告</a:t>
            </a:r>
            <a:r>
              <a:rPr lang="zh-CN" altLang="en-US" sz="4000" b="1" dirty="0" smtClean="0">
                <a:latin typeface="微软雅黑" panose="020B0503020204020204" pitchFamily="34" charset="-122"/>
                <a:ea typeface="微软雅黑" panose="020B0503020204020204" pitchFamily="34" charset="-122"/>
              </a:rPr>
              <a:t>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3293209"/>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可以通过以下两种方式</a:t>
            </a:r>
            <a:r>
              <a:rPr lang="zh-CN" altLang="en-US" sz="2200" b="1" u="sng" dirty="0" smtClean="0">
                <a:latin typeface="微软雅黑" panose="020B0503020204020204" pitchFamily="34" charset="-122"/>
                <a:ea typeface="微软雅黑" panose="020B0503020204020204" pitchFamily="34" charset="-122"/>
              </a:rPr>
              <a:t>启用</a:t>
            </a:r>
            <a:r>
              <a:rPr lang="zh-CN" altLang="en-US" sz="2200" b="1" u="sng" dirty="0">
                <a:latin typeface="微软雅黑" panose="020B0503020204020204" pitchFamily="34" charset="-122"/>
                <a:ea typeface="微软雅黑" panose="020B0503020204020204" pitchFamily="34" charset="-122"/>
              </a:rPr>
              <a:t>警告</a:t>
            </a:r>
            <a:r>
              <a:rPr lang="zh-CN" altLang="en-US" sz="2200" b="1" u="sng" dirty="0" smtClean="0">
                <a:latin typeface="微软雅黑" panose="020B0503020204020204" pitchFamily="34" charset="-122"/>
                <a:ea typeface="微软雅黑" panose="020B0503020204020204" pitchFamily="34" charset="-122"/>
              </a:rPr>
              <a:t>框：</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通过数据 </a:t>
            </a:r>
            <a:r>
              <a:rPr lang="en-US" altLang="zh-CN" sz="2200" dirty="0">
                <a:latin typeface="微软雅黑" panose="020B0503020204020204" pitchFamily="34" charset="-122"/>
                <a:ea typeface="微软雅黑" panose="020B0503020204020204" pitchFamily="34" charset="-122"/>
              </a:rPr>
              <a:t>API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Data API</a:t>
            </a:r>
            <a:r>
              <a:rPr lang="zh-CN" altLang="en-US" sz="2200" dirty="0">
                <a:latin typeface="微软雅黑" panose="020B0503020204020204" pitchFamily="34" charset="-122"/>
                <a:ea typeface="微软雅黑" panose="020B0503020204020204" pitchFamily="34" charset="-122"/>
              </a:rPr>
              <a:t>）添加可取消功能，只需要向关闭按钮添加 </a:t>
            </a:r>
            <a:r>
              <a:rPr lang="en-US" altLang="zh-CN" sz="2200" b="1" dirty="0">
                <a:latin typeface="微软雅黑" panose="020B0503020204020204" pitchFamily="34" charset="-122"/>
                <a:ea typeface="微软雅黑" panose="020B0503020204020204" pitchFamily="34" charset="-122"/>
              </a:rPr>
              <a:t>data-dismiss="alert"</a:t>
            </a:r>
            <a:r>
              <a:rPr lang="zh-CN" altLang="en-US" sz="2200" dirty="0">
                <a:latin typeface="微软雅黑" panose="020B0503020204020204" pitchFamily="34" charset="-122"/>
                <a:ea typeface="微软雅黑" panose="020B0503020204020204" pitchFamily="34" charset="-122"/>
              </a:rPr>
              <a:t>，就会自动为警告框添加关闭功能。 </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&lt;a class="close" </a:t>
            </a:r>
            <a:r>
              <a:rPr lang="en-US" altLang="zh-CN" b="1" i="1" dirty="0">
                <a:solidFill>
                  <a:srgbClr val="FF0000"/>
                </a:solidFill>
              </a:rPr>
              <a:t>data-dismiss="alert"</a:t>
            </a:r>
            <a:r>
              <a:rPr lang="en-US" altLang="zh-CN" i="1" dirty="0">
                <a:solidFill>
                  <a:schemeClr val="accent2"/>
                </a:solidFill>
              </a:rPr>
              <a:t> </a:t>
            </a:r>
            <a:r>
              <a:rPr lang="en-US" altLang="zh-CN" i="1" dirty="0" err="1">
                <a:solidFill>
                  <a:schemeClr val="accent2"/>
                </a:solidFill>
              </a:rPr>
              <a:t>href</a:t>
            </a:r>
            <a:r>
              <a:rPr lang="en-US" altLang="zh-CN" i="1" dirty="0">
                <a:solidFill>
                  <a:schemeClr val="accent2"/>
                </a:solidFill>
              </a:rPr>
              <a:t>="#" aria-hidden="true"&gt; &amp;times; &lt;/a</a:t>
            </a:r>
            <a:r>
              <a:rPr lang="en-US" altLang="zh-CN" i="1" dirty="0" smtClean="0">
                <a:solidFill>
                  <a:schemeClr val="accent2"/>
                </a:solidFill>
              </a:rPr>
              <a:t>&gt;</a:t>
            </a:r>
          </a:p>
          <a:p>
            <a:pPr marL="342900" lvl="1" indent="-342900">
              <a:lnSpc>
                <a:spcPct val="15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添加可取消</a:t>
            </a:r>
            <a:r>
              <a:rPr lang="zh-CN" altLang="en-US" sz="2200" dirty="0" smtClean="0">
                <a:latin typeface="微软雅黑" panose="020B0503020204020204" pitchFamily="34" charset="-122"/>
                <a:ea typeface="微软雅黑" panose="020B0503020204020204" pitchFamily="34" charset="-122"/>
              </a:rPr>
              <a:t>功能</a:t>
            </a:r>
            <a:r>
              <a:rPr lang="zh-CN" altLang="en-US" sz="2200" dirty="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$(".alert").alert()</a:t>
            </a:r>
            <a:endParaRPr lang="en-US" altLang="zh-CN" i="1" dirty="0" smtClean="0">
              <a:solidFill>
                <a:schemeClr val="accent2"/>
              </a:solidFill>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警告框</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045172599"/>
      </p:ext>
    </p:extLst>
  </p:cSld>
  <p:clrMapOvr>
    <a:masterClrMapping/>
  </p:clrMapOvr>
  <p:transition spd="slow">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警告</a:t>
            </a:r>
            <a:r>
              <a:rPr lang="zh-CN" altLang="en-US" sz="4000" b="1" dirty="0" smtClean="0">
                <a:latin typeface="微软雅黑" panose="020B0503020204020204" pitchFamily="34" charset="-122"/>
                <a:ea typeface="微软雅黑" panose="020B0503020204020204" pitchFamily="34" charset="-122"/>
              </a:rPr>
              <a:t>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下面是</a:t>
            </a:r>
            <a:r>
              <a:rPr lang="zh-CN" altLang="en-US" sz="2200" dirty="0" smtClean="0">
                <a:latin typeface="微软雅黑" panose="020B0503020204020204" pitchFamily="34" charset="-122"/>
                <a:ea typeface="微软雅黑" panose="020B0503020204020204" pitchFamily="34" charset="-122"/>
              </a:rPr>
              <a:t>一些警告框（</a:t>
            </a:r>
            <a:r>
              <a:rPr lang="en-US" altLang="zh-CN" sz="2200" dirty="0" smtClean="0">
                <a:latin typeface="微软雅黑" panose="020B0503020204020204" pitchFamily="34" charset="-122"/>
                <a:ea typeface="微软雅黑" panose="020B0503020204020204" pitchFamily="34" charset="-122"/>
              </a:rPr>
              <a:t>Alert</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插件中有用的方法：</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警告框</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1176387862"/>
              </p:ext>
            </p:extLst>
          </p:nvPr>
        </p:nvGraphicFramePr>
        <p:xfrm>
          <a:off x="604434" y="2564232"/>
          <a:ext cx="10848429" cy="1548986"/>
        </p:xfrm>
        <a:graphic>
          <a:graphicData uri="http://schemas.openxmlformats.org/drawingml/2006/table">
            <a:tbl>
              <a:tblPr firstRow="1" bandRow="1">
                <a:tableStyleId>{5C22544A-7EE6-4342-B048-85BDC9FD1C3A}</a:tableStyleId>
              </a:tblPr>
              <a:tblGrid>
                <a:gridCol w="2201828"/>
                <a:gridCol w="4382814"/>
                <a:gridCol w="4263787"/>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.alert()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该方法让所有的警告框都带有关闭功能</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$('#identifier').alert();</a:t>
                      </a:r>
                      <a:endParaRPr lang="zh-CN" altLang="en-US" sz="1800"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.alert('close')</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关闭所有的警告框</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$('#identifier').alert('close');</a:t>
                      </a:r>
                      <a:endParaRPr lang="zh-CN" altLang="en-US" sz="1800" i="1" dirty="0">
                        <a:latin typeface="+mn-lt"/>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613209329"/>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警告</a:t>
            </a:r>
            <a:r>
              <a:rPr lang="zh-CN" altLang="en-US" sz="4000" b="1" dirty="0" smtClean="0">
                <a:latin typeface="微软雅黑" panose="020B0503020204020204" pitchFamily="34" charset="-122"/>
                <a:ea typeface="微软雅黑" panose="020B0503020204020204" pitchFamily="34" charset="-122"/>
              </a:rPr>
              <a:t>框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事件</a:t>
            </a:r>
          </a:p>
        </p:txBody>
      </p:sp>
      <p:sp>
        <p:nvSpPr>
          <p:cNvPr id="5" name="TextBox 4"/>
          <p:cNvSpPr txBox="1"/>
          <p:nvPr/>
        </p:nvSpPr>
        <p:spPr>
          <a:xfrm>
            <a:off x="604434" y="6180627"/>
            <a:ext cx="5846472"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警告框</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
        <p:nvSpPr>
          <p:cNvPr id="6"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下面列出了</a:t>
            </a:r>
            <a:r>
              <a:rPr lang="zh-CN" altLang="en-US" sz="2200" dirty="0">
                <a:latin typeface="微软雅黑" panose="020B0503020204020204" pitchFamily="34" charset="-122"/>
                <a:ea typeface="微软雅黑" panose="020B0503020204020204" pitchFamily="34" charset="-122"/>
              </a:rPr>
              <a:t>警告框（</a:t>
            </a:r>
            <a:r>
              <a:rPr lang="en-US" altLang="zh-CN" sz="2200" dirty="0">
                <a:latin typeface="微软雅黑" panose="020B0503020204020204" pitchFamily="34" charset="-122"/>
                <a:ea typeface="微软雅黑" panose="020B0503020204020204" pitchFamily="34" charset="-122"/>
              </a:rPr>
              <a:t>Alert</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 xmlns:p14="http://schemas.microsoft.com/office/powerpoint/2010/main" val="2881194835"/>
              </p:ext>
            </p:extLst>
          </p:nvPr>
        </p:nvGraphicFramePr>
        <p:xfrm>
          <a:off x="304880" y="2556669"/>
          <a:ext cx="11684567" cy="1548986"/>
        </p:xfrm>
        <a:graphic>
          <a:graphicData uri="http://schemas.openxmlformats.org/drawingml/2006/table">
            <a:tbl>
              <a:tblPr firstRow="1" bandRow="1">
                <a:tableStyleId>{5C22544A-7EE6-4342-B048-85BDC9FD1C3A}</a:tableStyleId>
              </a:tblPr>
              <a:tblGrid>
                <a:gridCol w="1823465"/>
                <a:gridCol w="4398579"/>
                <a:gridCol w="5462523"/>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close.bs.alert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1" kern="1200" dirty="0" smtClean="0">
                          <a:solidFill>
                            <a:schemeClr val="dk1"/>
                          </a:solidFill>
                          <a:effectLst/>
                          <a:latin typeface="微软雅黑" panose="020B0503020204020204" pitchFamily="34" charset="-122"/>
                          <a:ea typeface="微软雅黑" panose="020B0503020204020204" pitchFamily="34" charset="-122"/>
                          <a:cs typeface="+mn-cs"/>
                        </a:rPr>
                        <a:t>close</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 实例方法时立即触发该事件</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latin typeface="+mn-lt"/>
                          <a:ea typeface="+mn-ea"/>
                        </a:rPr>
                        <a:t>$('#</a:t>
                      </a:r>
                      <a:r>
                        <a:rPr lang="en-US" altLang="zh-CN" i="1" dirty="0" err="1" smtClean="0">
                          <a:latin typeface="+mn-lt"/>
                          <a:ea typeface="+mn-ea"/>
                        </a:rPr>
                        <a:t>myalert</a:t>
                      </a:r>
                      <a:r>
                        <a:rPr lang="en-US" altLang="zh-CN" i="1" dirty="0" smtClean="0">
                          <a:latin typeface="+mn-lt"/>
                          <a:ea typeface="+mn-ea"/>
                        </a:rPr>
                        <a:t>').bind('</a:t>
                      </a:r>
                      <a:r>
                        <a:rPr lang="en-US" altLang="zh-CN" i="1" dirty="0" err="1" smtClean="0">
                          <a:latin typeface="+mn-lt"/>
                          <a:ea typeface="+mn-ea"/>
                        </a:rPr>
                        <a:t>close.bs.alert</a:t>
                      </a:r>
                      <a:r>
                        <a:rPr lang="en-US" altLang="zh-CN" i="1" dirty="0" smtClean="0">
                          <a:latin typeface="+mn-lt"/>
                          <a:ea typeface="+mn-ea"/>
                        </a:rPr>
                        <a:t>', function () { ... })</a:t>
                      </a:r>
                      <a:endParaRPr lang="zh-CN" altLang="en-US" sz="1800" i="1" dirty="0">
                        <a:solidFill>
                          <a:schemeClr val="tx1"/>
                        </a:solidFill>
                        <a:latin typeface="+mn-lt"/>
                        <a:ea typeface="+mn-ea"/>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closed.bs.alert</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当警告框被关闭时触发该事件</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latin typeface="+mn-lt"/>
                          <a:ea typeface="+mn-ea"/>
                        </a:rPr>
                        <a:t>$('#</a:t>
                      </a:r>
                      <a:r>
                        <a:rPr lang="en-US" altLang="zh-CN" i="1" dirty="0" err="1" smtClean="0">
                          <a:latin typeface="+mn-lt"/>
                          <a:ea typeface="+mn-ea"/>
                        </a:rPr>
                        <a:t>myalert</a:t>
                      </a:r>
                      <a:r>
                        <a:rPr lang="en-US" altLang="zh-CN" i="1" dirty="0" smtClean="0">
                          <a:latin typeface="+mn-lt"/>
                          <a:ea typeface="+mn-ea"/>
                        </a:rPr>
                        <a:t>').bind('</a:t>
                      </a:r>
                      <a:r>
                        <a:rPr lang="en-US" altLang="zh-CN" i="1" dirty="0" err="1" smtClean="0">
                          <a:latin typeface="+mn-lt"/>
                          <a:ea typeface="+mn-ea"/>
                        </a:rPr>
                        <a:t>closed.bs.alert</a:t>
                      </a:r>
                      <a:r>
                        <a:rPr lang="en-US" altLang="zh-CN" i="1" dirty="0" smtClean="0">
                          <a:latin typeface="+mn-lt"/>
                          <a:ea typeface="+mn-ea"/>
                        </a:rPr>
                        <a:t>', function () { ... })</a:t>
                      </a:r>
                      <a:endParaRPr lang="zh-CN" altLang="en-US" sz="1800" i="1" dirty="0" smtClean="0">
                        <a:solidFill>
                          <a:schemeClr val="tx1"/>
                        </a:solidFill>
                        <a:latin typeface="+mn-lt"/>
                        <a:ea typeface="+mn-ea"/>
                      </a:endParaRPr>
                    </a:p>
                  </a:txBody>
                  <a:tcPr/>
                </a:tc>
              </a:tr>
            </a:tbl>
          </a:graphicData>
        </a:graphic>
      </p:graphicFrame>
    </p:spTree>
    <p:extLst>
      <p:ext uri="{BB962C8B-B14F-4D97-AF65-F5344CB8AC3E}">
        <p14:creationId xmlns="" xmlns:p14="http://schemas.microsoft.com/office/powerpoint/2010/main" val="2309890785"/>
      </p:ext>
    </p:extLst>
  </p:cSld>
  <p:clrMapOvr>
    <a:masterClrMapping/>
  </p:clrMapOvr>
  <p:transition spd="slow">
    <p:wip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按钮</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98987" cy="2462213"/>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通过按钮（</a:t>
            </a:r>
            <a:r>
              <a:rPr lang="en-US" altLang="zh-CN" sz="2200" dirty="0">
                <a:latin typeface="微软雅黑" panose="020B0503020204020204" pitchFamily="34" charset="-122"/>
                <a:ea typeface="微软雅黑" panose="020B0503020204020204" pitchFamily="34" charset="-122"/>
              </a:rPr>
              <a:t>Button</a:t>
            </a:r>
            <a:r>
              <a:rPr lang="zh-CN" altLang="en-US" sz="2200" dirty="0">
                <a:latin typeface="微软雅黑" panose="020B0503020204020204" pitchFamily="34" charset="-122"/>
                <a:ea typeface="微软雅黑" panose="020B0503020204020204" pitchFamily="34" charset="-122"/>
              </a:rPr>
              <a:t>）插件，您可以添加进一些交互，比如控制按钮状态，或者为其他组件（如工具栏）创建按钮组</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button.js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534606984"/>
      </p:ext>
    </p:extLst>
  </p:cSld>
  <p:clrMapOvr>
    <a:masterClrMapping/>
  </p:clrMapOvr>
  <p:transition spd="slow">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按钮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2877711"/>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可以通过以下两种方式</a:t>
            </a:r>
            <a:r>
              <a:rPr lang="zh-CN" altLang="en-US" sz="2200" b="1" u="sng" dirty="0" smtClean="0">
                <a:latin typeface="微软雅黑" panose="020B0503020204020204" pitchFamily="34" charset="-122"/>
                <a:ea typeface="微软雅黑" panose="020B0503020204020204" pitchFamily="34" charset="-122"/>
              </a:rPr>
              <a:t>启用按钮：</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并通过向 </a:t>
            </a:r>
            <a:r>
              <a:rPr lang="en-US" altLang="zh-CN" sz="2200" b="1" dirty="0" err="1">
                <a:latin typeface="微软雅黑" panose="020B0503020204020204" pitchFamily="34" charset="-122"/>
                <a:ea typeface="微软雅黑" panose="020B0503020204020204" pitchFamily="34" charset="-122"/>
              </a:rPr>
              <a:t>btn</a:t>
            </a:r>
            <a:r>
              <a:rPr lang="en-US" altLang="zh-CN" sz="2200" b="1" dirty="0">
                <a:latin typeface="微软雅黑" panose="020B0503020204020204" pitchFamily="34" charset="-122"/>
                <a:ea typeface="微软雅黑" panose="020B0503020204020204" pitchFamily="34" charset="-122"/>
              </a:rPr>
              <a:t>-group</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添加 </a:t>
            </a:r>
            <a:r>
              <a:rPr lang="en-US" altLang="zh-CN" sz="2200" dirty="0">
                <a:latin typeface="微软雅黑" panose="020B0503020204020204" pitchFamily="34" charset="-122"/>
                <a:ea typeface="微软雅黑" panose="020B0503020204020204" pitchFamily="34" charset="-122"/>
              </a:rPr>
              <a:t>data </a:t>
            </a:r>
            <a:r>
              <a:rPr lang="zh-CN" altLang="en-US" sz="2200" dirty="0">
                <a:latin typeface="微软雅黑" panose="020B0503020204020204" pitchFamily="34" charset="-122"/>
                <a:ea typeface="微软雅黑" panose="020B0503020204020204" pitchFamily="34" charset="-122"/>
              </a:rPr>
              <a:t>属性 </a:t>
            </a:r>
            <a:r>
              <a:rPr lang="en-US" altLang="zh-CN" sz="2200" b="1" dirty="0">
                <a:latin typeface="微软雅黑" panose="020B0503020204020204" pitchFamily="34" charset="-122"/>
                <a:ea typeface="微软雅黑" panose="020B0503020204020204" pitchFamily="34" charset="-122"/>
              </a:rPr>
              <a:t>data-toggle="</a:t>
            </a:r>
            <a:r>
              <a:rPr lang="en-US" altLang="zh-CN" sz="2200" b="1" dirty="0" smtClean="0">
                <a:latin typeface="微软雅黑" panose="020B0503020204020204" pitchFamily="34" charset="-122"/>
                <a:ea typeface="微软雅黑" panose="020B0503020204020204" pitchFamily="34" charset="-122"/>
              </a:rPr>
              <a:t>buttons"</a:t>
            </a:r>
            <a:r>
              <a:rPr lang="zh-CN" altLang="en-US"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 </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&lt;div class</a:t>
            </a:r>
            <a:r>
              <a:rPr lang="en-US" altLang="zh-CN" i="1" dirty="0" smtClean="0">
                <a:solidFill>
                  <a:schemeClr val="accent2"/>
                </a:solidFill>
              </a:rPr>
              <a:t>=“</a:t>
            </a:r>
            <a:r>
              <a:rPr lang="en-US" altLang="zh-CN" i="1" dirty="0" err="1" smtClean="0">
                <a:solidFill>
                  <a:schemeClr val="accent2"/>
                </a:solidFill>
              </a:rPr>
              <a:t>btn</a:t>
            </a:r>
            <a:r>
              <a:rPr lang="en-US" altLang="zh-CN" i="1" dirty="0" smtClean="0">
                <a:solidFill>
                  <a:schemeClr val="accent2"/>
                </a:solidFill>
              </a:rPr>
              <a:t>-group” </a:t>
            </a:r>
            <a:r>
              <a:rPr lang="en-US" altLang="zh-CN" b="1" i="1" dirty="0">
                <a:solidFill>
                  <a:srgbClr val="FF0000"/>
                </a:solidFill>
              </a:rPr>
              <a:t>data-toggle</a:t>
            </a:r>
            <a:r>
              <a:rPr lang="en-US" altLang="zh-CN" b="1" i="1" dirty="0" smtClean="0">
                <a:solidFill>
                  <a:srgbClr val="FF0000"/>
                </a:solidFill>
              </a:rPr>
              <a:t>=“buttons”</a:t>
            </a:r>
            <a:r>
              <a:rPr lang="en-US" altLang="zh-CN" i="1" dirty="0" smtClean="0">
                <a:solidFill>
                  <a:schemeClr val="accent2"/>
                </a:solidFill>
              </a:rPr>
              <a:t>&gt;…&lt;/button&gt;</a:t>
            </a:r>
          </a:p>
          <a:p>
            <a:pPr marL="0" lvl="1">
              <a:lnSpc>
                <a:spcPct val="150000"/>
              </a:lnSpc>
            </a:pPr>
            <a:r>
              <a:rPr lang="zh-CN" altLang="en-US" sz="2200" b="1" dirty="0" smtClean="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通过 </a:t>
            </a:r>
            <a:r>
              <a:rPr lang="en-US" altLang="zh-CN" sz="2200" dirty="0" smtClean="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启用按钮（</a:t>
            </a:r>
            <a:r>
              <a:rPr lang="en-US" altLang="zh-CN" sz="2200" dirty="0">
                <a:latin typeface="微软雅黑" panose="020B0503020204020204" pitchFamily="34" charset="-122"/>
                <a:ea typeface="微软雅黑" panose="020B0503020204020204" pitchFamily="34" charset="-122"/>
              </a:rPr>
              <a:t>Button</a:t>
            </a:r>
            <a:r>
              <a:rPr lang="zh-CN" altLang="en-US" sz="2200" dirty="0">
                <a:latin typeface="微软雅黑" panose="020B0503020204020204" pitchFamily="34" charset="-122"/>
                <a:ea typeface="微软雅黑" panose="020B0503020204020204" pitchFamily="34" charset="-122"/>
              </a:rPr>
              <a:t>）插件</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a:t>
            </a:r>
            <a:r>
              <a:rPr lang="en-US" altLang="zh-CN" i="1" dirty="0" err="1">
                <a:solidFill>
                  <a:schemeClr val="accent2"/>
                </a:solidFill>
              </a:rPr>
              <a:t>btn</a:t>
            </a:r>
            <a:r>
              <a:rPr lang="en-US" altLang="zh-CN" i="1" dirty="0">
                <a:solidFill>
                  <a:schemeClr val="accent2"/>
                </a:solidFill>
              </a:rPr>
              <a:t>').button()</a:t>
            </a:r>
            <a:endParaRPr lang="en-US" altLang="zh-CN" i="1" dirty="0" smtClean="0">
              <a:solidFill>
                <a:schemeClr val="accent2"/>
              </a:solidFill>
            </a:endParaRP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按钮</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827513754"/>
      </p:ext>
    </p:extLst>
  </p:cSld>
  <p:clrMapOvr>
    <a:masterClrMapping/>
  </p:clrMapOvr>
  <p:transition spd="slow">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折叠</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2554545"/>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折叠（</a:t>
            </a:r>
            <a:r>
              <a:rPr lang="en-US" altLang="zh-CN" sz="2200" dirty="0">
                <a:latin typeface="微软雅黑" panose="020B0503020204020204" pitchFamily="34" charset="-122"/>
                <a:ea typeface="微软雅黑" panose="020B0503020204020204" pitchFamily="34" charset="-122"/>
              </a:rPr>
              <a:t>Collapse</a:t>
            </a:r>
            <a:r>
              <a:rPr lang="zh-CN" altLang="en-US" sz="2200" dirty="0">
                <a:latin typeface="微软雅黑" panose="020B0503020204020204" pitchFamily="34" charset="-122"/>
                <a:ea typeface="微软雅黑" panose="020B0503020204020204" pitchFamily="34" charset="-122"/>
              </a:rPr>
              <a:t>）插件可以很容易地让页面区域折叠起来。无论您用它来创建折叠导航还是内容面板，它都允许很多内容选项</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collapse.js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646801492"/>
      </p:ext>
    </p:extLst>
  </p:cSld>
  <p:clrMapOvr>
    <a:masterClrMapping/>
  </p:clrMapOvr>
  <p:transition spd="slow">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a:latin typeface="微软雅黑" panose="020B0503020204020204" pitchFamily="34" charset="-122"/>
                <a:ea typeface="微软雅黑" panose="020B0503020204020204" pitchFamily="34" charset="-122"/>
              </a:rPr>
              <a:t>折叠</a:t>
            </a:r>
            <a:r>
              <a:rPr lang="zh-CN" altLang="en-US" sz="4000" b="1" dirty="0" smtClean="0">
                <a:latin typeface="微软雅黑" panose="020B0503020204020204" pitchFamily="34" charset="-122"/>
                <a:ea typeface="微软雅黑" panose="020B0503020204020204" pitchFamily="34" charset="-122"/>
              </a:rPr>
              <a:t>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用法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67456" cy="3985706"/>
          </a:xfrm>
          <a:prstGeom prst="rect">
            <a:avLst/>
          </a:prstGeom>
          <a:noFill/>
        </p:spPr>
        <p:txBody>
          <a:bodyPr wrap="square" rtlCol="0">
            <a:spAutoFit/>
          </a:bodyPr>
          <a:lstStyle/>
          <a:p>
            <a:pPr marL="0" lvl="1">
              <a:lnSpc>
                <a:spcPct val="150000"/>
              </a:lnSpc>
            </a:pPr>
            <a:r>
              <a:rPr lang="zh-CN" altLang="en-US" sz="2200" b="1" u="sng" dirty="0">
                <a:latin typeface="微软雅黑" panose="020B0503020204020204" pitchFamily="34" charset="-122"/>
                <a:ea typeface="微软雅黑" panose="020B0503020204020204" pitchFamily="34" charset="-122"/>
              </a:rPr>
              <a:t>可以通过以下两种方式</a:t>
            </a:r>
            <a:r>
              <a:rPr lang="zh-CN" altLang="en-US" sz="2200" b="1" u="sng" dirty="0" smtClean="0">
                <a:latin typeface="微软雅黑" panose="020B0503020204020204" pitchFamily="34" charset="-122"/>
                <a:ea typeface="微软雅黑" panose="020B0503020204020204" pitchFamily="34" charset="-122"/>
              </a:rPr>
              <a:t>启用</a:t>
            </a:r>
            <a:r>
              <a:rPr lang="zh-CN" altLang="en-US" sz="2200" b="1" u="sng" dirty="0">
                <a:latin typeface="微软雅黑" panose="020B0503020204020204" pitchFamily="34" charset="-122"/>
                <a:ea typeface="微软雅黑" panose="020B0503020204020204" pitchFamily="34" charset="-122"/>
              </a:rPr>
              <a:t>警告</a:t>
            </a:r>
            <a:r>
              <a:rPr lang="zh-CN" altLang="en-US" sz="2200" b="1" u="sng" dirty="0" smtClean="0">
                <a:latin typeface="微软雅黑" panose="020B0503020204020204" pitchFamily="34" charset="-122"/>
                <a:ea typeface="微软雅黑" panose="020B0503020204020204" pitchFamily="34" charset="-122"/>
              </a:rPr>
              <a:t>框：</a:t>
            </a:r>
            <a:endParaRPr lang="en-US" altLang="zh-CN" sz="2200" b="1" u="sng" dirty="0" smtClean="0">
              <a:latin typeface="微软雅黑" panose="020B0503020204020204" pitchFamily="34" charset="-122"/>
              <a:ea typeface="微软雅黑" panose="020B0503020204020204" pitchFamily="34" charset="-122"/>
            </a:endParaRPr>
          </a:p>
          <a:p>
            <a:pPr marL="0" lvl="1"/>
            <a:endParaRPr lang="en-US" altLang="zh-CN" sz="2200"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data </a:t>
            </a:r>
            <a:r>
              <a:rPr lang="zh-CN" altLang="en-US" sz="2200" b="1" dirty="0">
                <a:latin typeface="微软雅黑" panose="020B0503020204020204" pitchFamily="34" charset="-122"/>
                <a:ea typeface="微软雅黑" panose="020B0503020204020204" pitchFamily="34" charset="-122"/>
              </a:rPr>
              <a:t>属性</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向元素添加 </a:t>
            </a:r>
            <a:r>
              <a:rPr lang="en-US" altLang="zh-CN" sz="2200" b="1" dirty="0">
                <a:latin typeface="微软雅黑" panose="020B0503020204020204" pitchFamily="34" charset="-122"/>
                <a:ea typeface="微软雅黑" panose="020B0503020204020204" pitchFamily="34" charset="-122"/>
              </a:rPr>
              <a:t>data-toggle="collapse</a:t>
            </a:r>
            <a:r>
              <a:rPr lang="en-US" altLang="zh-CN" sz="2200" b="1"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和</a:t>
            </a:r>
            <a:r>
              <a:rPr lang="en-US" altLang="zh-CN" sz="2200" b="1" dirty="0" smtClean="0">
                <a:latin typeface="微软雅黑" panose="020B0503020204020204" pitchFamily="34" charset="-122"/>
                <a:ea typeface="微软雅黑" panose="020B0503020204020204" pitchFamily="34" charset="-122"/>
              </a:rPr>
              <a:t>data-target</a:t>
            </a:r>
            <a:r>
              <a:rPr lang="zh-CN" altLang="en-US" sz="2200" dirty="0">
                <a:latin typeface="微软雅黑" panose="020B0503020204020204" pitchFamily="34" charset="-122"/>
                <a:ea typeface="微软雅黑" panose="020B0503020204020204" pitchFamily="34" charset="-122"/>
              </a:rPr>
              <a:t>，自动分配可折叠元素的</a:t>
            </a:r>
            <a:r>
              <a:rPr lang="zh-CN" altLang="en-US" sz="2200" dirty="0" smtClean="0">
                <a:latin typeface="微软雅黑" panose="020B0503020204020204" pitchFamily="34" charset="-122"/>
                <a:ea typeface="微软雅黑" panose="020B0503020204020204" pitchFamily="34" charset="-122"/>
              </a:rPr>
              <a:t>控制。</a:t>
            </a:r>
            <a:r>
              <a:rPr lang="en-US" altLang="zh-CN" sz="2200" b="1" dirty="0" smtClean="0">
                <a:latin typeface="微软雅黑" panose="020B0503020204020204" pitchFamily="34" charset="-122"/>
                <a:ea typeface="微软雅黑" panose="020B0503020204020204" pitchFamily="34" charset="-122"/>
              </a:rPr>
              <a:t>data-target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属性接受一个 </a:t>
            </a:r>
            <a:r>
              <a:rPr lang="en-US" altLang="zh-CN" sz="2200" dirty="0">
                <a:latin typeface="微软雅黑" panose="020B0503020204020204" pitchFamily="34" charset="-122"/>
                <a:ea typeface="微软雅黑" panose="020B0503020204020204" pitchFamily="34" charset="-122"/>
              </a:rPr>
              <a:t>CSS </a:t>
            </a:r>
            <a:r>
              <a:rPr lang="zh-CN" altLang="en-US" sz="2200" dirty="0">
                <a:latin typeface="微软雅黑" panose="020B0503020204020204" pitchFamily="34" charset="-122"/>
                <a:ea typeface="微软雅黑" panose="020B0503020204020204" pitchFamily="34" charset="-122"/>
              </a:rPr>
              <a:t>选择器，并会对其应用折叠效果。请确保向可折叠元素添加 </a:t>
            </a:r>
            <a:r>
              <a:rPr lang="en-US" altLang="zh-CN" sz="2200" dirty="0">
                <a:latin typeface="微软雅黑" panose="020B0503020204020204" pitchFamily="34" charset="-122"/>
                <a:ea typeface="微软雅黑" panose="020B0503020204020204" pitchFamily="34" charset="-122"/>
              </a:rPr>
              <a:t>class </a:t>
            </a:r>
            <a:r>
              <a:rPr lang="en-US" altLang="zh-CN" sz="2200" b="1" dirty="0">
                <a:latin typeface="微软雅黑" panose="020B0503020204020204" pitchFamily="34" charset="-122"/>
                <a:ea typeface="微软雅黑" panose="020B0503020204020204" pitchFamily="34" charset="-122"/>
              </a:rPr>
              <a:t>.collapse</a:t>
            </a:r>
            <a:r>
              <a:rPr lang="zh-CN" altLang="en-US" sz="2200" dirty="0">
                <a:latin typeface="微软雅黑" panose="020B0503020204020204" pitchFamily="34" charset="-122"/>
                <a:ea typeface="微软雅黑" panose="020B0503020204020204" pitchFamily="34" charset="-122"/>
              </a:rPr>
              <a:t>。如果您希望它默认情况下是打开的，请添加额外的 </a:t>
            </a:r>
            <a:r>
              <a:rPr lang="en-US" altLang="zh-CN" sz="2200" dirty="0">
                <a:latin typeface="微软雅黑" panose="020B0503020204020204" pitchFamily="34" charset="-122"/>
                <a:ea typeface="微软雅黑" panose="020B0503020204020204" pitchFamily="34" charset="-122"/>
              </a:rPr>
              <a:t>class </a:t>
            </a:r>
            <a:r>
              <a:rPr lang="en-US" altLang="zh-CN" sz="2200" b="1" dirty="0">
                <a:latin typeface="微软雅黑" panose="020B0503020204020204" pitchFamily="34" charset="-122"/>
                <a:ea typeface="微软雅黑" panose="020B0503020204020204" pitchFamily="34" charset="-122"/>
              </a:rPr>
              <a:t>.in</a:t>
            </a:r>
            <a:r>
              <a:rPr lang="zh-CN" altLang="en-US" sz="2200" dirty="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200" b="1" dirty="0" smtClean="0">
                <a:latin typeface="微软雅黑" panose="020B0503020204020204" pitchFamily="34" charset="-122"/>
                <a:ea typeface="微软雅黑" panose="020B0503020204020204" pitchFamily="34" charset="-122"/>
              </a:rPr>
              <a:t>通过 </a:t>
            </a:r>
            <a:r>
              <a:rPr lang="en-US" altLang="zh-CN" sz="2200" b="1" dirty="0">
                <a:latin typeface="微软雅黑" panose="020B0503020204020204" pitchFamily="34" charset="-122"/>
                <a:ea typeface="微软雅黑" panose="020B0503020204020204" pitchFamily="34" charset="-122"/>
              </a:rPr>
              <a:t>JavaScript</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可通过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激活 </a:t>
            </a:r>
            <a:r>
              <a:rPr lang="en-US" altLang="zh-CN" sz="2200" dirty="0">
                <a:latin typeface="微软雅黑" panose="020B0503020204020204" pitchFamily="34" charset="-122"/>
                <a:ea typeface="微软雅黑" panose="020B0503020204020204" pitchFamily="34" charset="-122"/>
              </a:rPr>
              <a:t>collapse </a:t>
            </a:r>
            <a:r>
              <a:rPr lang="zh-CN" altLang="en-US" sz="2200" dirty="0">
                <a:latin typeface="微软雅黑" panose="020B0503020204020204" pitchFamily="34" charset="-122"/>
                <a:ea typeface="微软雅黑" panose="020B0503020204020204" pitchFamily="34" charset="-122"/>
              </a:rPr>
              <a:t>方法</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r>
              <a:rPr lang="en-US" altLang="zh-CN" i="1" dirty="0">
                <a:solidFill>
                  <a:schemeClr val="accent2"/>
                </a:solidFill>
              </a:rPr>
              <a:t>$('.collapse').collapse()</a:t>
            </a:r>
            <a:endParaRPr lang="en-US" altLang="zh-CN" i="1" dirty="0" smtClean="0">
              <a:solidFill>
                <a:schemeClr val="accent2"/>
              </a:solidFill>
            </a:endParaRPr>
          </a:p>
        </p:txBody>
      </p:sp>
      <p:sp>
        <p:nvSpPr>
          <p:cNvPr id="5" name="TextBox 4"/>
          <p:cNvSpPr txBox="1"/>
          <p:nvPr/>
        </p:nvSpPr>
        <p:spPr>
          <a:xfrm>
            <a:off x="604434" y="6180627"/>
            <a:ext cx="5564344" cy="600164"/>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smtClean="0">
                <a:solidFill>
                  <a:srgbClr val="FF0000"/>
                </a:solidFill>
                <a:latin typeface="微软雅黑" panose="020B0503020204020204" pitchFamily="34" charset="-122"/>
                <a:ea typeface="微软雅黑" panose="020B0503020204020204" pitchFamily="34" charset="-122"/>
              </a:rPr>
              <a:t>折叠</a:t>
            </a:r>
            <a:endParaRPr lang="zh-CN" altLang="en-US" sz="22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66855047"/>
      </p:ext>
    </p:extLst>
  </p:cSld>
  <p:clrMapOvr>
    <a:masterClrMapping/>
  </p:clrMapOvr>
  <p:transition spd="slow">
    <p:wip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折叠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方法</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a:latin typeface="微软雅黑" panose="020B0503020204020204" pitchFamily="34" charset="-122"/>
                <a:ea typeface="微软雅黑" panose="020B0503020204020204" pitchFamily="34" charset="-122"/>
              </a:rPr>
              <a:t>下面是</a:t>
            </a:r>
            <a:r>
              <a:rPr lang="zh-CN" altLang="en-US" sz="2200" dirty="0" smtClean="0">
                <a:latin typeface="微软雅黑" panose="020B0503020204020204" pitchFamily="34" charset="-122"/>
                <a:ea typeface="微软雅黑" panose="020B0503020204020204" pitchFamily="34" charset="-122"/>
              </a:rPr>
              <a:t>一些</a:t>
            </a:r>
            <a:r>
              <a:rPr lang="zh-CN" altLang="en-US" sz="2200" dirty="0">
                <a:latin typeface="微软雅黑" panose="020B0503020204020204" pitchFamily="34" charset="-122"/>
                <a:ea typeface="微软雅黑" panose="020B0503020204020204" pitchFamily="34" charset="-122"/>
              </a:rPr>
              <a:t>折叠（</a:t>
            </a:r>
            <a:r>
              <a:rPr lang="en-US" altLang="zh-CN" sz="2200" dirty="0">
                <a:latin typeface="微软雅黑" panose="020B0503020204020204" pitchFamily="34" charset="-122"/>
                <a:ea typeface="微软雅黑" panose="020B0503020204020204" pitchFamily="34" charset="-122"/>
              </a:rPr>
              <a:t>Collapse</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插件</a:t>
            </a:r>
            <a:r>
              <a:rPr lang="zh-CN" altLang="en-US" sz="2200" dirty="0">
                <a:latin typeface="微软雅黑" panose="020B0503020204020204" pitchFamily="34" charset="-122"/>
                <a:ea typeface="微软雅黑" panose="020B0503020204020204" pitchFamily="34" charset="-122"/>
              </a:rPr>
              <a:t>中有用的方法：</a:t>
            </a:r>
            <a:endParaRPr lang="en-US" altLang="zh-CN" sz="2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604434" y="6180627"/>
            <a:ext cx="5564344" cy="540341"/>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折叠</a:t>
            </a:r>
          </a:p>
        </p:txBody>
      </p:sp>
      <p:graphicFrame>
        <p:nvGraphicFramePr>
          <p:cNvPr id="3" name="表格 2"/>
          <p:cNvGraphicFramePr>
            <a:graphicFrameLocks noGrp="1"/>
          </p:cNvGraphicFramePr>
          <p:nvPr>
            <p:extLst>
              <p:ext uri="{D42A27DB-BD31-4B8C-83A1-F6EECF244321}">
                <p14:modId xmlns="" xmlns:p14="http://schemas.microsoft.com/office/powerpoint/2010/main" val="1145914121"/>
              </p:ext>
            </p:extLst>
          </p:nvPr>
        </p:nvGraphicFramePr>
        <p:xfrm>
          <a:off x="604434" y="2564232"/>
          <a:ext cx="10848429" cy="2595052"/>
        </p:xfrm>
        <a:graphic>
          <a:graphicData uri="http://schemas.openxmlformats.org/drawingml/2006/table">
            <a:tbl>
              <a:tblPr firstRow="1" bandRow="1">
                <a:tableStyleId>{5C22544A-7EE6-4342-B048-85BDC9FD1C3A}</a:tableStyleId>
              </a:tblPr>
              <a:tblGrid>
                <a:gridCol w="2201828"/>
                <a:gridCol w="3783724"/>
                <a:gridCol w="4862877"/>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.collapse(options)</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激活内容为可折叠元素</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$().collapse(options)</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.collapse('toggle')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切换显示</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隐藏折叠元素</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$('#element').collapse('toggle')</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.collapse('show')</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显示折叠元素</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$('#element').collapse('show')</a:t>
                      </a:r>
                      <a:endParaRPr lang="zh-CN" altLang="en-US" i="1" dirty="0">
                        <a:latin typeface="+mn-lt"/>
                        <a:ea typeface="微软雅黑" panose="020B0503020204020204" pitchFamily="34" charset="-122"/>
                      </a:endParaRPr>
                    </a:p>
                  </a:txBody>
                  <a:tcPr/>
                </a:tc>
              </a:tr>
              <a:tr h="523033">
                <a:tc>
                  <a:txBody>
                    <a:bodyPr/>
                    <a:lstStyle/>
                    <a:p>
                      <a:pPr>
                        <a:lnSpc>
                          <a:spcPct val="150000"/>
                        </a:lnSpc>
                      </a:pP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.collapse('hide')</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隐藏折叠元素</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i="1" dirty="0" smtClean="0"/>
                        <a:t>$('#element').collapse('hide')</a:t>
                      </a:r>
                      <a:endParaRPr lang="zh-CN" altLang="en-US" i="1" dirty="0">
                        <a:latin typeface="+mn-lt"/>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1879167142"/>
      </p:ext>
    </p:extLst>
  </p:cSld>
  <p:clrMapOvr>
    <a:masterClrMapping/>
  </p:clrMapOvr>
  <p:transition spd="slow">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zh-CN" altLang="en-US" sz="4000" b="1" dirty="0" smtClean="0">
                <a:latin typeface="微软雅黑" panose="020B0503020204020204" pitchFamily="34" charset="-122"/>
                <a:ea typeface="微软雅黑" panose="020B0503020204020204" pitchFamily="34" charset="-122"/>
              </a:rPr>
              <a:t>折叠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事件</a:t>
            </a:r>
          </a:p>
        </p:txBody>
      </p:sp>
      <p:sp>
        <p:nvSpPr>
          <p:cNvPr id="5" name="TextBox 4"/>
          <p:cNvSpPr txBox="1"/>
          <p:nvPr/>
        </p:nvSpPr>
        <p:spPr>
          <a:xfrm>
            <a:off x="604434" y="6180627"/>
            <a:ext cx="5564344" cy="540341"/>
          </a:xfrm>
          <a:prstGeom prst="rect">
            <a:avLst/>
          </a:prstGeom>
          <a:noFill/>
        </p:spPr>
        <p:txBody>
          <a:bodyPr wrap="none" rtlCol="0">
            <a:spAutoFit/>
          </a:bodyPr>
          <a:lstStyle/>
          <a:p>
            <a:pPr>
              <a:lnSpc>
                <a:spcPct val="150000"/>
              </a:lnSpc>
            </a:pPr>
            <a:r>
              <a:rPr lang="zh-CN" altLang="en-US" sz="2200" u="sng" dirty="0" smtClean="0">
                <a:solidFill>
                  <a:srgbClr val="FF0000"/>
                </a:solidFill>
                <a:latin typeface="微软雅黑" panose="020B0503020204020204" pitchFamily="34" charset="-122"/>
                <a:ea typeface="微软雅黑" panose="020B0503020204020204" pitchFamily="34" charset="-122"/>
              </a:rPr>
              <a:t>示例代码：</a:t>
            </a:r>
            <a:r>
              <a:rPr lang="en-US" altLang="zh-CN" sz="2200" u="sng" dirty="0" smtClean="0">
                <a:solidFill>
                  <a:srgbClr val="FF0000"/>
                </a:solidFill>
                <a:latin typeface="微软雅黑" panose="020B0503020204020204" pitchFamily="34" charset="-122"/>
                <a:ea typeface="微软雅黑" panose="020B0503020204020204" pitchFamily="34" charset="-122"/>
              </a:rPr>
              <a:t>demo/bootstrap/day4/2/</a:t>
            </a:r>
            <a:r>
              <a:rPr lang="zh-CN" altLang="en-US" sz="2200" u="sng" dirty="0">
                <a:solidFill>
                  <a:srgbClr val="FF0000"/>
                </a:solidFill>
                <a:latin typeface="微软雅黑" panose="020B0503020204020204" pitchFamily="34" charset="-122"/>
                <a:ea typeface="微软雅黑" panose="020B0503020204020204" pitchFamily="34" charset="-122"/>
              </a:rPr>
              <a:t>折叠</a:t>
            </a:r>
          </a:p>
        </p:txBody>
      </p:sp>
      <p:sp>
        <p:nvSpPr>
          <p:cNvPr id="6" name="文本框 3"/>
          <p:cNvSpPr txBox="1"/>
          <p:nvPr/>
        </p:nvSpPr>
        <p:spPr>
          <a:xfrm>
            <a:off x="604434" y="1389529"/>
            <a:ext cx="11424656" cy="600164"/>
          </a:xfrm>
          <a:prstGeom prst="rect">
            <a:avLst/>
          </a:prstGeom>
          <a:noFill/>
        </p:spPr>
        <p:txBody>
          <a:bodyPr wrap="square" rtlCol="0">
            <a:spAutoFit/>
          </a:bodyPr>
          <a:lstStyle/>
          <a:p>
            <a:pPr marL="0" lvl="1">
              <a:lnSpc>
                <a:spcPct val="150000"/>
              </a:lnSpc>
            </a:pPr>
            <a:r>
              <a:rPr lang="zh-CN" altLang="en-US" sz="2200" dirty="0" smtClean="0">
                <a:latin typeface="微软雅黑" panose="020B0503020204020204" pitchFamily="34" charset="-122"/>
                <a:ea typeface="微软雅黑" panose="020B0503020204020204" pitchFamily="34" charset="-122"/>
              </a:rPr>
              <a:t>下面列出了</a:t>
            </a:r>
            <a:r>
              <a:rPr lang="zh-CN" altLang="en-US" sz="2200" dirty="0">
                <a:latin typeface="微软雅黑" panose="020B0503020204020204" pitchFamily="34" charset="-122"/>
                <a:ea typeface="微软雅黑" panose="020B0503020204020204" pitchFamily="34" charset="-122"/>
              </a:rPr>
              <a:t>折叠（</a:t>
            </a:r>
            <a:r>
              <a:rPr lang="en-US" altLang="zh-CN" sz="2200" dirty="0">
                <a:latin typeface="微软雅黑" panose="020B0503020204020204" pitchFamily="34" charset="-122"/>
                <a:ea typeface="微软雅黑" panose="020B0503020204020204" pitchFamily="34" charset="-122"/>
              </a:rPr>
              <a:t>Collapse</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要用到事件。这些事件可在函数中当钩子</a:t>
            </a:r>
            <a:r>
              <a:rPr lang="zh-CN" altLang="en-US" sz="2200" dirty="0" smtClean="0">
                <a:latin typeface="微软雅黑" panose="020B0503020204020204" pitchFamily="34" charset="-122"/>
                <a:ea typeface="微软雅黑" panose="020B0503020204020204" pitchFamily="34" charset="-122"/>
              </a:rPr>
              <a:t>使用：</a:t>
            </a:r>
            <a:endParaRPr lang="en-US" altLang="zh-CN" sz="22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 xmlns:p14="http://schemas.microsoft.com/office/powerpoint/2010/main" val="3565636548"/>
              </p:ext>
            </p:extLst>
          </p:nvPr>
        </p:nvGraphicFramePr>
        <p:xfrm>
          <a:off x="257582" y="2556669"/>
          <a:ext cx="11645384" cy="2595052"/>
        </p:xfrm>
        <a:graphic>
          <a:graphicData uri="http://schemas.openxmlformats.org/drawingml/2006/table">
            <a:tbl>
              <a:tblPr firstRow="1" bandRow="1">
                <a:tableStyleId>{5C22544A-7EE6-4342-B048-85BDC9FD1C3A}</a:tableStyleId>
              </a:tblPr>
              <a:tblGrid>
                <a:gridCol w="2356859"/>
                <a:gridCol w="3663986"/>
                <a:gridCol w="5624539"/>
              </a:tblGrid>
              <a:tr h="467428">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实例</a:t>
                      </a:r>
                      <a:endParaRPr lang="zh-CN" altLang="en-US" dirty="0">
                        <a:latin typeface="微软雅黑" panose="020B0503020204020204" pitchFamily="34" charset="-122"/>
                        <a:ea typeface="微软雅黑" panose="020B0503020204020204" pitchFamily="34" charset="-122"/>
                      </a:endParaRPr>
                    </a:p>
                  </a:txBody>
                  <a:tcPr/>
                </a:tc>
              </a:tr>
              <a:tr h="523033">
                <a:tc>
                  <a:txBody>
                    <a:bodyPr/>
                    <a:lstStyle/>
                    <a:p>
                      <a:pPr>
                        <a:lnSpc>
                          <a:spcPct val="150000"/>
                        </a:lnSpc>
                      </a:pP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show.bs.collapse</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show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实例方法时立即触发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mycollapse</a:t>
                      </a:r>
                      <a:r>
                        <a:rPr lang="en-US" altLang="zh-CN" sz="1800" i="1" dirty="0" smtClean="0">
                          <a:solidFill>
                            <a:schemeClr val="tx1"/>
                          </a:solidFill>
                        </a:rPr>
                        <a:t>').on('</a:t>
                      </a:r>
                      <a:r>
                        <a:rPr lang="en-US" altLang="zh-CN" sz="1800" i="1" dirty="0" err="1" smtClean="0">
                          <a:solidFill>
                            <a:schemeClr val="tx1"/>
                          </a:solidFill>
                        </a:rPr>
                        <a:t>show.bs.collapse</a:t>
                      </a:r>
                      <a:r>
                        <a:rPr lang="en-US" altLang="zh-CN" sz="1800" i="1" dirty="0" smtClean="0">
                          <a:solidFill>
                            <a:schemeClr val="tx1"/>
                          </a:solidFill>
                        </a:rPr>
                        <a:t>', function () { ... })</a:t>
                      </a:r>
                      <a:endParaRPr lang="zh-CN" altLang="en-US" sz="1800" i="1" dirty="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dirty="0" err="1" smtClean="0">
                          <a:effectLst/>
                          <a:latin typeface="微软雅黑" panose="020B0503020204020204" pitchFamily="34" charset="-122"/>
                          <a:ea typeface="微软雅黑" panose="020B0503020204020204" pitchFamily="34" charset="-122"/>
                        </a:rPr>
                        <a:t>shown.bs.collapse</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当折叠元素对用户可见时触发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mycollapse</a:t>
                      </a:r>
                      <a:r>
                        <a:rPr lang="en-US" altLang="zh-CN" sz="1800" i="1" dirty="0" smtClean="0">
                          <a:solidFill>
                            <a:schemeClr val="tx1"/>
                          </a:solidFill>
                        </a:rPr>
                        <a:t>').on('</a:t>
                      </a:r>
                      <a:r>
                        <a:rPr lang="en-US" altLang="zh-CN" sz="1800" i="1" dirty="0" err="1" smtClean="0">
                          <a:solidFill>
                            <a:schemeClr val="tx1"/>
                          </a:solidFill>
                        </a:rPr>
                        <a:t>shown.bs.collapse</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hide.bs.collapse</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当调用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hide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实例方法时立即触发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mycollapse</a:t>
                      </a:r>
                      <a:r>
                        <a:rPr lang="en-US" altLang="zh-CN" sz="1800" i="1" dirty="0" smtClean="0">
                          <a:solidFill>
                            <a:schemeClr val="tx1"/>
                          </a:solidFill>
                        </a:rPr>
                        <a:t>').on('</a:t>
                      </a:r>
                      <a:r>
                        <a:rPr lang="en-US" altLang="zh-CN" sz="1800" i="1" dirty="0" err="1" smtClean="0">
                          <a:solidFill>
                            <a:schemeClr val="tx1"/>
                          </a:solidFill>
                        </a:rPr>
                        <a:t>hide.bs.collapse</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r h="523033">
                <a:tc>
                  <a:txBody>
                    <a:bodyPr/>
                    <a:lstStyle/>
                    <a:p>
                      <a:pP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hidden.bs.collapse</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a:lnSpc>
                          <a:spcPct val="150000"/>
                        </a:lnSpc>
                      </a:pP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当折叠元素对用户隐藏时触发</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800" i="1" dirty="0" smtClean="0">
                          <a:solidFill>
                            <a:schemeClr val="tx1"/>
                          </a:solidFill>
                        </a:rPr>
                        <a:t>$('#</a:t>
                      </a:r>
                      <a:r>
                        <a:rPr lang="en-US" altLang="zh-CN" sz="1800" i="1" dirty="0" err="1" smtClean="0">
                          <a:solidFill>
                            <a:schemeClr val="tx1"/>
                          </a:solidFill>
                        </a:rPr>
                        <a:t>mycollapse</a:t>
                      </a:r>
                      <a:r>
                        <a:rPr lang="en-US" altLang="zh-CN" sz="1800" i="1" dirty="0" smtClean="0">
                          <a:solidFill>
                            <a:schemeClr val="tx1"/>
                          </a:solidFill>
                        </a:rPr>
                        <a:t>').on('</a:t>
                      </a:r>
                      <a:r>
                        <a:rPr lang="en-US" altLang="zh-CN" sz="1800" i="1" dirty="0" err="1" smtClean="0">
                          <a:solidFill>
                            <a:schemeClr val="tx1"/>
                          </a:solidFill>
                        </a:rPr>
                        <a:t>hidden.bs.collapse</a:t>
                      </a:r>
                      <a:r>
                        <a:rPr lang="en-US" altLang="zh-CN" sz="1800" i="1" dirty="0" smtClean="0">
                          <a:solidFill>
                            <a:schemeClr val="tx1"/>
                          </a:solidFill>
                        </a:rPr>
                        <a:t>', function () { ... })</a:t>
                      </a:r>
                      <a:endParaRPr lang="zh-CN" altLang="en-US" sz="1800" i="1" dirty="0" smtClean="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 xmlns:p14="http://schemas.microsoft.com/office/powerpoint/2010/main" val="3504883630"/>
      </p:ext>
    </p:extLst>
  </p:cSld>
  <p:clrMapOvr>
    <a:masterClrMapping/>
  </p:clrMapOvr>
  <p:transition spd="slow">
    <p:wip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0749367" cy="1335314"/>
          </a:xfrm>
        </p:spPr>
        <p:txBody>
          <a:bodyPr anchor="ctr">
            <a:normAutofit/>
          </a:bodyPr>
          <a:lstStyle/>
          <a:p>
            <a:r>
              <a:rPr lang="en-US" altLang="zh-CN" sz="4000" b="1" dirty="0">
                <a:latin typeface="微软雅黑" panose="020B0503020204020204" pitchFamily="34" charset="-122"/>
                <a:ea typeface="微软雅黑" panose="020B0503020204020204" pitchFamily="34" charset="-122"/>
              </a:rPr>
              <a:t>Bootstrap</a:t>
            </a:r>
            <a:r>
              <a:rPr lang="zh-CN" altLang="en-US" sz="4000" b="1" dirty="0" smtClean="0">
                <a:latin typeface="微软雅黑" panose="020B0503020204020204" pitchFamily="34" charset="-122"/>
                <a:ea typeface="微软雅黑" panose="020B0503020204020204" pitchFamily="34" charset="-122"/>
              </a:rPr>
              <a:t>插件 </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微软雅黑" panose="020B0503020204020204" pitchFamily="34" charset="-122"/>
                <a:ea typeface="微软雅黑" panose="020B0503020204020204" pitchFamily="34" charset="-122"/>
              </a:rPr>
              <a:t>轮播</a:t>
            </a:r>
            <a:endParaRPr lang="zh-CN" altLang="en-US" sz="4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04434" y="1389529"/>
            <a:ext cx="10983221" cy="3139321"/>
          </a:xfrm>
          <a:prstGeom prst="rect">
            <a:avLst/>
          </a:prstGeom>
          <a:noFill/>
        </p:spPr>
        <p:txBody>
          <a:bodyPr wrap="square" rtlCol="0">
            <a:spAutoFit/>
          </a:bodyPr>
          <a:lstStyle/>
          <a:p>
            <a:pPr marL="0" lvl="1">
              <a:lnSpc>
                <a:spcPct val="150000"/>
              </a:lnSpc>
            </a:pPr>
            <a:r>
              <a:rPr lang="en-US" altLang="zh-CN" sz="2200" dirty="0">
                <a:latin typeface="微软雅黑" panose="020B0503020204020204" pitchFamily="34" charset="-122"/>
                <a:ea typeface="微软雅黑" panose="020B0503020204020204" pitchFamily="34" charset="-122"/>
              </a:rPr>
              <a:t>Bootstrap </a:t>
            </a:r>
            <a:r>
              <a:rPr lang="zh-CN" altLang="en-US" sz="2200" dirty="0">
                <a:latin typeface="微软雅黑" panose="020B0503020204020204" pitchFamily="34" charset="-122"/>
                <a:ea typeface="微软雅黑" panose="020B0503020204020204" pitchFamily="34" charset="-122"/>
              </a:rPr>
              <a:t>轮播（</a:t>
            </a:r>
            <a:r>
              <a:rPr lang="en-US" altLang="zh-CN" sz="2200" dirty="0">
                <a:latin typeface="微软雅黑" panose="020B0503020204020204" pitchFamily="34" charset="-122"/>
                <a:ea typeface="微软雅黑" panose="020B0503020204020204" pitchFamily="34" charset="-122"/>
              </a:rPr>
              <a:t>Carousel</a:t>
            </a:r>
            <a:r>
              <a:rPr lang="zh-CN" altLang="en-US" sz="2200" dirty="0">
                <a:latin typeface="微软雅黑" panose="020B0503020204020204" pitchFamily="34" charset="-122"/>
                <a:ea typeface="微软雅黑" panose="020B0503020204020204" pitchFamily="34" charset="-122"/>
              </a:rPr>
              <a:t>）插件是一种灵活的响应式的向站点添加滑块的方式。除此之外，内容也是足够灵活的，可以是图像、内嵌框架、视频或者其他您想要放置的任何类型的内容</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0" lvl="1">
              <a:lnSpc>
                <a:spcPct val="150000"/>
              </a:lnSpc>
            </a:pPr>
            <a:endParaRPr lang="en-US" altLang="zh-CN" sz="2200" dirty="0">
              <a:latin typeface="微软雅黑" panose="020B0503020204020204" pitchFamily="34" charset="-122"/>
              <a:ea typeface="微软雅黑" panose="020B0503020204020204" pitchFamily="34" charset="-122"/>
            </a:endParaRPr>
          </a:p>
          <a:p>
            <a:pPr marL="0" lvl="1">
              <a:lnSpc>
                <a:spcPct val="150000"/>
              </a:lnSpc>
            </a:pPr>
            <a:r>
              <a:rPr lang="zh-CN" altLang="en-US" sz="2200" dirty="0">
                <a:latin typeface="微软雅黑" panose="020B0503020204020204" pitchFamily="34" charset="-122"/>
                <a:ea typeface="微软雅黑" panose="020B0503020204020204" pitchFamily="34" charset="-122"/>
              </a:rPr>
              <a:t>如果您想要单独引用该插件的功能，那么您需要</a:t>
            </a:r>
            <a:r>
              <a:rPr lang="zh-CN" altLang="en-US" sz="2200" dirty="0" smtClean="0">
                <a:latin typeface="微软雅黑" panose="020B0503020204020204" pitchFamily="34" charset="-122"/>
                <a:ea typeface="微软雅黑" panose="020B0503020204020204" pitchFamily="34" charset="-122"/>
              </a:rPr>
              <a:t>引用</a:t>
            </a:r>
            <a:r>
              <a:rPr lang="en-US" altLang="zh-CN" sz="2200" b="1" dirty="0" smtClean="0">
                <a:solidFill>
                  <a:schemeClr val="accent2"/>
                </a:solidFill>
                <a:latin typeface="微软雅黑" panose="020B0503020204020204" pitchFamily="34" charset="-122"/>
                <a:ea typeface="微软雅黑" panose="020B0503020204020204" pitchFamily="34" charset="-122"/>
              </a:rPr>
              <a:t>carousel.js</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或者，正如前一节中所提到，您可以引用 </a:t>
            </a:r>
            <a:r>
              <a:rPr lang="en-US" altLang="zh-CN" sz="2200" dirty="0">
                <a:latin typeface="微软雅黑" panose="020B0503020204020204" pitchFamily="34" charset="-122"/>
                <a:ea typeface="微软雅黑" panose="020B0503020204020204" pitchFamily="34" charset="-122"/>
              </a:rPr>
              <a:t>bootstrap.js </a:t>
            </a:r>
            <a:r>
              <a:rPr lang="zh-CN" altLang="en-US" sz="2200" dirty="0">
                <a:latin typeface="微软雅黑" panose="020B0503020204020204" pitchFamily="34" charset="-122"/>
                <a:ea typeface="微软雅黑" panose="020B0503020204020204" pitchFamily="34" charset="-122"/>
              </a:rPr>
              <a:t>或压缩版的 </a:t>
            </a:r>
            <a:r>
              <a:rPr lang="en-US" altLang="zh-CN" sz="2200" dirty="0">
                <a:latin typeface="微软雅黑" panose="020B0503020204020204" pitchFamily="34" charset="-122"/>
                <a:ea typeface="微软雅黑" panose="020B0503020204020204" pitchFamily="34" charset="-122"/>
              </a:rPr>
              <a:t>bootstrap.min.js</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11478654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6668</Words>
  <Application>Microsoft Office PowerPoint</Application>
  <PresentationFormat>自定义</PresentationFormat>
  <Paragraphs>836</Paragraphs>
  <Slides>115</Slides>
  <Notes>24</Notes>
  <HiddenSlides>0</HiddenSlides>
  <MMClips>0</MMClips>
  <ScaleCrop>false</ScaleCrop>
  <HeadingPairs>
    <vt:vector size="4" baseType="variant">
      <vt:variant>
        <vt:lpstr>主题</vt:lpstr>
      </vt:variant>
      <vt:variant>
        <vt:i4>1</vt:i4>
      </vt:variant>
      <vt:variant>
        <vt:lpstr>幻灯片标题</vt:lpstr>
      </vt:variant>
      <vt:variant>
        <vt:i4>115</vt:i4>
      </vt:variant>
    </vt:vector>
  </HeadingPairs>
  <TitlesOfParts>
    <vt:vector size="116" baseType="lpstr">
      <vt:lpstr>WelcomeDoc</vt:lpstr>
      <vt:lpstr>前端开发工程师 – Bootstrap</vt:lpstr>
      <vt:lpstr>前端开发工程师 – Bootstrap Day1</vt:lpstr>
      <vt:lpstr>1. Bootstrap简介</vt:lpstr>
      <vt:lpstr>特点</vt:lpstr>
      <vt:lpstr>结构</vt:lpstr>
      <vt:lpstr>2. Bootstrap环境安装</vt:lpstr>
      <vt:lpstr>幻灯片 7</vt:lpstr>
      <vt:lpstr>预编译的Bootstrap</vt:lpstr>
      <vt:lpstr>Bootstrap源码</vt:lpstr>
      <vt:lpstr>Bootstrap模版</vt:lpstr>
      <vt:lpstr>3. 可视化布局（Layoutit）</vt:lpstr>
      <vt:lpstr>Layoutit</vt:lpstr>
      <vt:lpstr>登录</vt:lpstr>
      <vt:lpstr>门户首页</vt:lpstr>
      <vt:lpstr>4. 实例实践操作（作业）</vt:lpstr>
      <vt:lpstr>前端开发工程师 – Bootstrap Day2</vt:lpstr>
      <vt:lpstr>1. Bootstrap CSS概览</vt:lpstr>
      <vt:lpstr>移动设备优先（响应式）</vt:lpstr>
      <vt:lpstr>浏览器/设备支持</vt:lpstr>
      <vt:lpstr>2. Bootstrap全局CSS样式</vt:lpstr>
      <vt:lpstr>全局CSS - 网格系统</vt:lpstr>
      <vt:lpstr>网格系统 - 用法</vt:lpstr>
      <vt:lpstr>网格系统 - 示例代码</vt:lpstr>
      <vt:lpstr>全局CSS - 排版</vt:lpstr>
      <vt:lpstr>排版 - 示例代码</vt:lpstr>
      <vt:lpstr>全局CSS - 代码</vt:lpstr>
      <vt:lpstr>全局CSS - 表格</vt:lpstr>
      <vt:lpstr>表格 – 用法</vt:lpstr>
      <vt:lpstr>全局CSS - 表单</vt:lpstr>
      <vt:lpstr>全局CSS - 表单控件</vt:lpstr>
      <vt:lpstr>全局CSS - 按钮</vt:lpstr>
      <vt:lpstr>全局CSS - 图像</vt:lpstr>
      <vt:lpstr>全局CSS - 帮助类</vt:lpstr>
      <vt:lpstr>3. 实例实践操作（作业）// TODO</vt:lpstr>
      <vt:lpstr>前端开发工程师 – Bootstrap Day3</vt:lpstr>
      <vt:lpstr>1. Bootstrap布局组件概览</vt:lpstr>
      <vt:lpstr>布局组件展示</vt:lpstr>
      <vt:lpstr>布局组件展示</vt:lpstr>
      <vt:lpstr>布局组件展示</vt:lpstr>
      <vt:lpstr>2. Bootstrap布局组件详解</vt:lpstr>
      <vt:lpstr>布局组件 – 字形图标</vt:lpstr>
      <vt:lpstr>布局组件 – 下拉菜单</vt:lpstr>
      <vt:lpstr>布局组件 – 按钮组</vt:lpstr>
      <vt:lpstr>布局组件 – 按钮下拉菜单</vt:lpstr>
      <vt:lpstr>布局组件 – 输入框组</vt:lpstr>
      <vt:lpstr>布局组件 – 导航元素</vt:lpstr>
      <vt:lpstr>布局组件 – 导航栏</vt:lpstr>
      <vt:lpstr>布局组件 – 面包屑</vt:lpstr>
      <vt:lpstr>布局组件 – 分页</vt:lpstr>
      <vt:lpstr>布局组件 – 标签、徽章</vt:lpstr>
      <vt:lpstr>布局组件 – 缩略图</vt:lpstr>
      <vt:lpstr>布局组件 – 警告</vt:lpstr>
      <vt:lpstr>布局组件 – 进度条</vt:lpstr>
      <vt:lpstr>布局组件 – 多媒体对象</vt:lpstr>
      <vt:lpstr>布局组件 – 列表组</vt:lpstr>
      <vt:lpstr>布局组件 – 面板</vt:lpstr>
      <vt:lpstr>3. 实例实践操作（作业）// TODO</vt:lpstr>
      <vt:lpstr>前端开发工程师 – Bootstrap Day4</vt:lpstr>
      <vt:lpstr>1. Bootstrap插件概览</vt:lpstr>
      <vt:lpstr>Bootstrap插件引用</vt:lpstr>
      <vt:lpstr>2. Bootstrap插件详解</vt:lpstr>
      <vt:lpstr>Bootstrap插件 – 过渡效果</vt:lpstr>
      <vt:lpstr>Bootstrap插件 – 模态窗口</vt:lpstr>
      <vt:lpstr>模态窗口 – 用法</vt:lpstr>
      <vt:lpstr>模态窗口 – 方法</vt:lpstr>
      <vt:lpstr>模态窗口 – 事件</vt:lpstr>
      <vt:lpstr>Bootstrap插件 – 下拉菜单</vt:lpstr>
      <vt:lpstr>下拉菜单 - 用法</vt:lpstr>
      <vt:lpstr>Bootstrap插件 – 滚动监听</vt:lpstr>
      <vt:lpstr>滚动监听 – 用法</vt:lpstr>
      <vt:lpstr>滚动监听 – 用法</vt:lpstr>
      <vt:lpstr>滚动监听 – 方法</vt:lpstr>
      <vt:lpstr>滚动监听 – 事件</vt:lpstr>
      <vt:lpstr>Bootstrap插件 – 标签页</vt:lpstr>
      <vt:lpstr>标签页 – 用法</vt:lpstr>
      <vt:lpstr>标签页 – 用法</vt:lpstr>
      <vt:lpstr>标签页 – 方法</vt:lpstr>
      <vt:lpstr>标签页 – 事件</vt:lpstr>
      <vt:lpstr>Bootstrap插件 – 工具提示</vt:lpstr>
      <vt:lpstr>工具提示 – 用法</vt:lpstr>
      <vt:lpstr>工具提示 – 用法</vt:lpstr>
      <vt:lpstr>工具提示 – 方法</vt:lpstr>
      <vt:lpstr>工具提示 – 事件</vt:lpstr>
      <vt:lpstr>Bootstrap插件 – 弹出框</vt:lpstr>
      <vt:lpstr>弹出框 – 用法</vt:lpstr>
      <vt:lpstr>弹出框 – 用法</vt:lpstr>
      <vt:lpstr>弹出框 – 方法</vt:lpstr>
      <vt:lpstr>弹出框 – 事件</vt:lpstr>
      <vt:lpstr>Bootstrap插件 – 警告框</vt:lpstr>
      <vt:lpstr>警告框 – 用法</vt:lpstr>
      <vt:lpstr>警告框 – 方法</vt:lpstr>
      <vt:lpstr>警告框 – 事件</vt:lpstr>
      <vt:lpstr>Bootstrap插件 – 按钮</vt:lpstr>
      <vt:lpstr>按钮 – 用法</vt:lpstr>
      <vt:lpstr>Bootstrap插件 – 折叠</vt:lpstr>
      <vt:lpstr>折叠 – 用法</vt:lpstr>
      <vt:lpstr>折叠 – 方法</vt:lpstr>
      <vt:lpstr>折叠 – 事件</vt:lpstr>
      <vt:lpstr>Bootstrap插件 – 轮播</vt:lpstr>
      <vt:lpstr>轮播 – 用法</vt:lpstr>
      <vt:lpstr>轮播 – 方法</vt:lpstr>
      <vt:lpstr>轮播 – 事件</vt:lpstr>
      <vt:lpstr>3. 实例实践操作（作业）// TODO</vt:lpstr>
      <vt:lpstr>前端开发工程师 – Bootstrap Day5</vt:lpstr>
      <vt:lpstr>1. Bootstrap优质项目推荐</vt:lpstr>
      <vt:lpstr>LayoutIt</vt:lpstr>
      <vt:lpstr>FormBuilder</vt:lpstr>
      <vt:lpstr>Chart.js</vt:lpstr>
      <vt:lpstr>Flat UI</vt:lpstr>
      <vt:lpstr>响应式导航</vt:lpstr>
      <vt:lpstr>可视化编辑器</vt:lpstr>
      <vt:lpstr>2. Bootstrap丰富模版演示</vt:lpstr>
      <vt:lpstr>3. Bootstrap参考文献</vt:lpstr>
      <vt:lpstr>幻灯片 114</vt:lpstr>
      <vt:lpstr>4. 实例实践操作（作业）// TODO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2014-04-01T14:36:00Z</dcterms:created>
  <dcterms:modified xsi:type="dcterms:W3CDTF">2015-09-15T00:59:00Z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