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194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515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48145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43"/>
            <a:ext cx="7772400" cy="121444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 smtClean="0"/>
              <a:t>HTML</a:t>
            </a:r>
            <a:r>
              <a:rPr lang="zh-CN" altLang="en-US" sz="6600" dirty="0" smtClean="0"/>
              <a:t>基本标签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www.kmdin.net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hgroup元素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600" smtClean="0"/>
              <a:t>hgroup元素代表“网页”或“section”的标题，当元素有多个层级时，该元素可以将h1到h6元素放在其内，譬如文章的</a:t>
            </a:r>
            <a:r>
              <a:rPr lang="zh-CN" altLang="zh-CN" sz="2600" smtClean="0">
                <a:solidFill>
                  <a:srgbClr val="FF0000"/>
                </a:solidFill>
              </a:rPr>
              <a:t>主标题和副标题</a:t>
            </a:r>
            <a:r>
              <a:rPr lang="zh-CN" altLang="zh-CN" sz="2600" smtClean="0"/>
              <a:t>的组合</a:t>
            </a:r>
          </a:p>
          <a:p>
            <a:pPr>
              <a:lnSpc>
                <a:spcPct val="90000"/>
              </a:lnSpc>
            </a:pPr>
            <a:endParaRPr lang="zh-CN" altLang="zh-CN" sz="2600" smtClean="0"/>
          </a:p>
          <a:p>
            <a:pPr>
              <a:lnSpc>
                <a:spcPct val="90000"/>
              </a:lnSpc>
            </a:pPr>
            <a:r>
              <a:rPr lang="zh-CN" altLang="zh-CN" sz="2600" smtClean="0"/>
              <a:t>hgroup使用注意：</a:t>
            </a:r>
          </a:p>
          <a:p>
            <a:pPr>
              <a:lnSpc>
                <a:spcPct val="90000"/>
              </a:lnSpc>
            </a:pPr>
            <a:r>
              <a:rPr lang="zh-CN" altLang="zh-CN" sz="2600" smtClean="0"/>
              <a:t>如果只需要一个h1-h6标签就不用hgroup</a:t>
            </a:r>
          </a:p>
          <a:p>
            <a:pPr>
              <a:lnSpc>
                <a:spcPct val="90000"/>
              </a:lnSpc>
            </a:pPr>
            <a:r>
              <a:rPr lang="zh-CN" altLang="zh-CN" sz="2600" smtClean="0"/>
              <a:t>如果有连续多个h1-h6标签就用hgroup</a:t>
            </a:r>
          </a:p>
          <a:p>
            <a:pPr>
              <a:lnSpc>
                <a:spcPct val="90000"/>
              </a:lnSpc>
            </a:pPr>
            <a:r>
              <a:rPr lang="zh-CN" altLang="zh-CN" sz="2600" smtClean="0"/>
              <a:t>如果有连续多个标题和其他文章数据，h1-h6标签就用hgroup包住，和其他文章元数据一起放入header标签</a:t>
            </a:r>
          </a:p>
          <a:p>
            <a:pPr>
              <a:lnSpc>
                <a:spcPct val="90000"/>
              </a:lnSpc>
            </a:pPr>
            <a:endParaRPr lang="zh-CN" altLang="zh-CN" sz="260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28813" y="3071813"/>
            <a:ext cx="6948487" cy="2846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&lt;hgroup&gt;</a:t>
            </a:r>
            <a:r>
              <a:rPr lang="zh-CN" altLang="zh-CN" sz="3200"/>
              <a:t> </a:t>
            </a:r>
          </a:p>
          <a:p>
            <a:pPr eaLnBrk="1" hangingPunct="1"/>
            <a:r>
              <a:rPr lang="zh-CN" altLang="zh-CN" sz="3200"/>
              <a:t>&lt;h1&gt;这是一篇介绍HTML 5语义化标签和更简洁的结构&lt;/h1&gt;</a:t>
            </a:r>
          </a:p>
          <a:p>
            <a:pPr eaLnBrk="1" hangingPunct="1"/>
            <a:r>
              <a:rPr lang="zh-CN" altLang="zh-CN" sz="3200"/>
              <a:t> &lt;h2&gt;HTML 5&lt;/h2&gt; </a:t>
            </a:r>
          </a:p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&lt;/hgroup&gt;</a:t>
            </a:r>
          </a:p>
        </p:txBody>
      </p:sp>
    </p:spTree>
    <p:extLst>
      <p:ext uri="{BB962C8B-B14F-4D97-AF65-F5344CB8AC3E}">
        <p14:creationId xmlns:p14="http://schemas.microsoft.com/office/powerpoint/2010/main" val="14637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4" grpId="1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zh-CN" smtClean="0"/>
              <a:t>nav元素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14438"/>
            <a:ext cx="8715375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600" smtClean="0"/>
              <a:t>nav元素代表页面的</a:t>
            </a:r>
            <a:r>
              <a:rPr lang="zh-CN" altLang="zh-CN" sz="2600" smtClean="0">
                <a:solidFill>
                  <a:srgbClr val="FF0000"/>
                </a:solidFill>
              </a:rPr>
              <a:t>导航链接区域</a:t>
            </a:r>
            <a:r>
              <a:rPr lang="zh-CN" altLang="zh-CN" sz="2600" smtClean="0"/>
              <a:t>。用于定义页面的</a:t>
            </a:r>
            <a:r>
              <a:rPr lang="zh-CN" altLang="zh-CN" sz="2600" b="1" smtClean="0"/>
              <a:t>主要导航部分</a:t>
            </a:r>
            <a:r>
              <a:rPr lang="zh-CN" altLang="zh-CN" sz="260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600" smtClean="0"/>
              <a:t>规范上说nav只能用在页面主要导航部分上。页脚区域中的链接列表，虽然指向不同网站的不同区域，譬如服务条款，版权页等，这些</a:t>
            </a:r>
            <a:r>
              <a:rPr lang="zh-CN" altLang="zh-CN" sz="2600" smtClean="0">
                <a:solidFill>
                  <a:srgbClr val="FF0000"/>
                </a:solidFill>
              </a:rPr>
              <a:t>footer元素</a:t>
            </a:r>
            <a:r>
              <a:rPr lang="zh-CN" altLang="zh-CN" sz="2600" smtClean="0"/>
              <a:t>就能够用了。</a:t>
            </a:r>
          </a:p>
          <a:p>
            <a:pPr>
              <a:lnSpc>
                <a:spcPct val="150000"/>
              </a:lnSpc>
            </a:pPr>
            <a:r>
              <a:rPr lang="zh-CN" altLang="zh-CN" sz="2600" smtClean="0"/>
              <a:t>nav使用注意：</a:t>
            </a:r>
          </a:p>
          <a:p>
            <a:pPr>
              <a:lnSpc>
                <a:spcPct val="150000"/>
              </a:lnSpc>
            </a:pPr>
            <a:r>
              <a:rPr lang="zh-CN" altLang="zh-CN" sz="2600" smtClean="0"/>
              <a:t>用在整个页面主要导航部分上，不合适就不要用nav元素；</a:t>
            </a:r>
          </a:p>
          <a:p>
            <a:pPr>
              <a:lnSpc>
                <a:spcPct val="150000"/>
              </a:lnSpc>
            </a:pPr>
            <a:endParaRPr lang="zh-CN" altLang="zh-CN" sz="260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357563" y="2214563"/>
            <a:ext cx="5143500" cy="4471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&lt;nav&gt;</a:t>
            </a:r>
            <a:r>
              <a:rPr lang="zh-CN" altLang="zh-CN" sz="3200"/>
              <a:t> </a:t>
            </a:r>
          </a:p>
          <a:p>
            <a:pPr eaLnBrk="1" hangingPunct="1"/>
            <a:r>
              <a:rPr lang="zh-CN" altLang="zh-CN" sz="3200"/>
              <a:t>&lt;ul&gt;</a:t>
            </a:r>
          </a:p>
          <a:p>
            <a:pPr eaLnBrk="1" hangingPunct="1"/>
            <a:r>
              <a:rPr lang="zh-CN" altLang="zh-CN" sz="3200"/>
              <a:t> &lt;li&gt;HTML 5&lt;/li&gt; &lt;li&gt;CSS3&lt;/li&gt; &lt;li&gt;JavaScript&lt;/li&gt; &lt;/ul&gt;</a:t>
            </a:r>
          </a:p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 &lt;/nav&gt;</a:t>
            </a:r>
          </a:p>
        </p:txBody>
      </p:sp>
    </p:spTree>
    <p:extLst>
      <p:ext uri="{BB962C8B-B14F-4D97-AF65-F5344CB8AC3E}">
        <p14:creationId xmlns:p14="http://schemas.microsoft.com/office/powerpoint/2010/main" val="284137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8" grpId="1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2563"/>
            <a:ext cx="8229600" cy="1139825"/>
          </a:xfrm>
        </p:spPr>
        <p:txBody>
          <a:bodyPr/>
          <a:lstStyle/>
          <a:p>
            <a:r>
              <a:rPr lang="zh-CN" altLang="zh-CN" smtClean="0"/>
              <a:t>article元素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4438"/>
            <a:ext cx="8786813" cy="4945062"/>
          </a:xfrm>
        </p:spPr>
        <p:txBody>
          <a:bodyPr/>
          <a:lstStyle/>
          <a:p>
            <a:r>
              <a:rPr lang="zh-CN" altLang="zh-CN" smtClean="0"/>
              <a:t>article元素最容易跟section和div容易混淆，其实</a:t>
            </a:r>
            <a:r>
              <a:rPr lang="zh-CN" altLang="zh-CN" b="1" smtClean="0">
                <a:solidFill>
                  <a:srgbClr val="0000FF"/>
                </a:solidFill>
              </a:rPr>
              <a:t>article代表一个在文档，页面或者网站中</a:t>
            </a:r>
            <a:r>
              <a:rPr lang="zh-CN" altLang="zh-CN" b="1" smtClean="0">
                <a:solidFill>
                  <a:srgbClr val="FF0000"/>
                </a:solidFill>
              </a:rPr>
              <a:t>自成一体</a:t>
            </a:r>
            <a:r>
              <a:rPr lang="zh-CN" altLang="zh-CN" b="1" smtClean="0">
                <a:solidFill>
                  <a:srgbClr val="0000FF"/>
                </a:solidFill>
              </a:rPr>
              <a:t>的内容</a:t>
            </a:r>
            <a:r>
              <a:rPr lang="zh-CN" altLang="zh-CN" smtClean="0"/>
              <a:t>，其目的是为了让开发者独立开发或重用。譬如论坛的帖子，博客上的文章，一篇用户的评论，一个互动的widget小工具</a:t>
            </a:r>
            <a:endParaRPr lang="en-US" altLang="zh-CN" smtClean="0"/>
          </a:p>
          <a:p>
            <a:endParaRPr lang="zh-CN" altLang="zh-CN" smtClean="0"/>
          </a:p>
          <a:p>
            <a:r>
              <a:rPr lang="zh-CN" altLang="zh-CN" smtClean="0"/>
              <a:t>除了它的内容，article会有一个</a:t>
            </a:r>
            <a:r>
              <a:rPr lang="zh-CN" altLang="zh-CN" smtClean="0">
                <a:solidFill>
                  <a:srgbClr val="FF0000"/>
                </a:solidFill>
              </a:rPr>
              <a:t>标题</a:t>
            </a:r>
            <a:r>
              <a:rPr lang="zh-CN" altLang="zh-CN" smtClean="0"/>
              <a:t>（通常会在header里），会有一个</a:t>
            </a:r>
            <a:r>
              <a:rPr lang="zh-CN" altLang="zh-CN" smtClean="0">
                <a:solidFill>
                  <a:srgbClr val="FF0000"/>
                </a:solidFill>
              </a:rPr>
              <a:t>footer页脚</a:t>
            </a:r>
            <a:r>
              <a:rPr lang="zh-CN" altLang="zh-CN" smtClean="0"/>
              <a:t>。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500313" y="928688"/>
            <a:ext cx="6143625" cy="556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sz="3200">
                <a:solidFill>
                  <a:srgbClr val="0000FF"/>
                </a:solidFill>
              </a:rPr>
              <a:t>&lt;article&gt;</a:t>
            </a:r>
            <a:r>
              <a:rPr lang="zh-CN" altLang="zh-CN" sz="32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200"/>
              <a:t>&lt;h1&gt;一篇文章&lt;/h1&gt;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200"/>
              <a:t>&lt;p&gt;文章内容..&lt;/p&gt;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200"/>
              <a:t>&lt;footer&gt;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200"/>
              <a:t>&lt;p&gt;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200"/>
              <a:t>版权：html5jscss网所属，作者：</a:t>
            </a:r>
            <a:r>
              <a:rPr lang="en-US" altLang="zh-CN" sz="3200"/>
              <a:t>XXX</a:t>
            </a:r>
            <a:endParaRPr lang="zh-CN" altLang="zh-CN" sz="3200"/>
          </a:p>
          <a:p>
            <a:pPr eaLnBrk="1" hangingPunct="1">
              <a:lnSpc>
                <a:spcPct val="90000"/>
              </a:lnSpc>
            </a:pPr>
            <a:r>
              <a:rPr lang="zh-CN" altLang="zh-CN" sz="3200"/>
              <a:t>&lt;/p&gt;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200"/>
              <a:t>&lt;/footer&gt;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200">
                <a:solidFill>
                  <a:srgbClr val="0000FF"/>
                </a:solidFill>
              </a:rPr>
              <a:t>&lt;/article&gt;</a:t>
            </a:r>
            <a:r>
              <a:rPr lang="zh-CN" altLang="zh-CN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73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  <p:bldP spid="24580" grpId="1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zh-CN" smtClean="0"/>
              <a:t>section元素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572500" cy="5500687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100" b="1" dirty="0" smtClean="0"/>
              <a:t>section</a:t>
            </a:r>
            <a:r>
              <a:rPr lang="zh-CN" sz="2100" b="1" dirty="0" smtClean="0"/>
              <a:t>元素代表文档中的</a:t>
            </a:r>
            <a:r>
              <a:rPr lang="zh-CN" sz="2100" b="1" dirty="0" smtClean="0">
                <a:solidFill>
                  <a:srgbClr val="FF0000"/>
                </a:solidFill>
              </a:rPr>
              <a:t>“节”或“段”</a:t>
            </a:r>
            <a:r>
              <a:rPr lang="zh-CN" sz="2100" b="1" dirty="0" smtClean="0"/>
              <a:t>，“段”可以是指一篇文章里按照主题的分段；“节”可以是指一个页面里的分组。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100" b="1" dirty="0" smtClean="0"/>
              <a:t>section</a:t>
            </a:r>
            <a:r>
              <a:rPr lang="zh-CN" sz="2100" b="1" dirty="0" smtClean="0"/>
              <a:t>通常还带</a:t>
            </a:r>
            <a:r>
              <a:rPr lang="zh-CN" sz="2100" b="1" dirty="0" smtClean="0">
                <a:solidFill>
                  <a:srgbClr val="FF0000"/>
                </a:solidFill>
              </a:rPr>
              <a:t>标题</a:t>
            </a:r>
            <a:r>
              <a:rPr lang="zh-CN" sz="2100" b="1" dirty="0" smtClean="0"/>
              <a:t>，虽然</a:t>
            </a:r>
            <a:r>
              <a:rPr lang="zh-CN" altLang="zh-CN" sz="2100" b="1" dirty="0" smtClean="0"/>
              <a:t>html5</a:t>
            </a:r>
            <a:r>
              <a:rPr lang="zh-CN" sz="2100" b="1" dirty="0" smtClean="0"/>
              <a:t>中</a:t>
            </a:r>
            <a:r>
              <a:rPr lang="zh-CN" altLang="zh-CN" sz="2100" b="1" dirty="0" smtClean="0"/>
              <a:t>section</a:t>
            </a:r>
            <a:r>
              <a:rPr lang="zh-CN" sz="2100" b="1" dirty="0" smtClean="0"/>
              <a:t>会自动给标题</a:t>
            </a:r>
            <a:r>
              <a:rPr lang="zh-CN" altLang="zh-CN" sz="2100" b="1" dirty="0" smtClean="0"/>
              <a:t>h1-h6</a:t>
            </a:r>
            <a:r>
              <a:rPr lang="zh-CN" sz="2100" b="1" dirty="0" smtClean="0"/>
              <a:t>降级，但是最好手动给他们降级。如下：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2100" b="1" dirty="0" smtClean="0"/>
              <a:t>示例代码</a:t>
            </a:r>
            <a:r>
              <a:rPr lang="zh-CN" altLang="zh-CN" sz="2100" b="1" dirty="0" smtClean="0"/>
              <a:t>section</a:t>
            </a:r>
            <a:r>
              <a:rPr lang="zh-CN" sz="2100" b="1" dirty="0" smtClean="0"/>
              <a:t>使用注意：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2100" b="1" dirty="0" smtClean="0"/>
              <a:t>一张页面可以用</a:t>
            </a:r>
            <a:r>
              <a:rPr lang="zh-CN" altLang="zh-CN" sz="2100" b="1" dirty="0" smtClean="0">
                <a:solidFill>
                  <a:srgbClr val="FF0000"/>
                </a:solidFill>
              </a:rPr>
              <a:t>section</a:t>
            </a:r>
            <a:r>
              <a:rPr lang="zh-CN" sz="2100" b="1" dirty="0" smtClean="0"/>
              <a:t>划分为</a:t>
            </a:r>
            <a:r>
              <a:rPr lang="zh-CN" sz="2100" b="1" dirty="0" smtClean="0">
                <a:solidFill>
                  <a:srgbClr val="FF0000"/>
                </a:solidFill>
              </a:rPr>
              <a:t>简介、文章条目和联系信息</a:t>
            </a:r>
            <a:r>
              <a:rPr lang="zh-CN" sz="2100" b="1" dirty="0" smtClean="0"/>
              <a:t>。不过在文章内页，最好用</a:t>
            </a:r>
            <a:r>
              <a:rPr lang="zh-CN" altLang="zh-CN" sz="2100" b="1" dirty="0" smtClean="0"/>
              <a:t>article</a:t>
            </a:r>
            <a:r>
              <a:rPr lang="zh-CN" sz="2100" b="1" dirty="0" smtClean="0"/>
              <a:t>。</a:t>
            </a:r>
            <a:r>
              <a:rPr lang="zh-CN" altLang="zh-CN" sz="2100" b="1" dirty="0" smtClean="0"/>
              <a:t>section</a:t>
            </a:r>
            <a:r>
              <a:rPr lang="zh-CN" sz="2100" b="1" dirty="0" smtClean="0"/>
              <a:t>不是一般意义上的容器元素，如果想作为样式展示和脚本的便利，可以用</a:t>
            </a:r>
            <a:r>
              <a:rPr lang="zh-CN" altLang="zh-CN" sz="2100" b="1" dirty="0" smtClean="0"/>
              <a:t>div</a:t>
            </a:r>
            <a:r>
              <a:rPr lang="zh-CN" sz="2100" b="1" dirty="0" smtClean="0"/>
              <a:t>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2100" b="1" dirty="0" smtClean="0"/>
              <a:t>表示文档中的节或者段；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100" b="1" dirty="0" smtClean="0">
                <a:solidFill>
                  <a:srgbClr val="FF0000"/>
                </a:solidFill>
              </a:rPr>
              <a:t>article</a:t>
            </a:r>
            <a:r>
              <a:rPr lang="zh-CN" sz="21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100" b="1" dirty="0" smtClean="0">
                <a:solidFill>
                  <a:srgbClr val="FF0000"/>
                </a:solidFill>
              </a:rPr>
              <a:t>nav</a:t>
            </a:r>
            <a:r>
              <a:rPr lang="zh-CN" sz="21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100" b="1" dirty="0" smtClean="0">
                <a:solidFill>
                  <a:srgbClr val="FF0000"/>
                </a:solidFill>
              </a:rPr>
              <a:t>aside</a:t>
            </a:r>
            <a:r>
              <a:rPr lang="zh-CN" sz="2100" b="1" dirty="0" smtClean="0"/>
              <a:t>可以理解为特殊的</a:t>
            </a:r>
            <a:r>
              <a:rPr lang="zh-CN" altLang="zh-CN" sz="2100" b="1" dirty="0" smtClean="0"/>
              <a:t>section</a:t>
            </a:r>
            <a:r>
              <a:rPr lang="zh-CN" sz="2100" b="1" dirty="0" smtClean="0"/>
              <a:t>，所以如果可以用</a:t>
            </a:r>
            <a:r>
              <a:rPr lang="zh-CN" altLang="zh-CN" sz="2100" b="1" dirty="0" smtClean="0"/>
              <a:t>article</a:t>
            </a:r>
            <a:r>
              <a:rPr lang="zh-CN" sz="2100" b="1" dirty="0" smtClean="0"/>
              <a:t>、</a:t>
            </a:r>
            <a:r>
              <a:rPr lang="zh-CN" altLang="zh-CN" sz="2100" b="1" dirty="0" smtClean="0"/>
              <a:t>nav</a:t>
            </a:r>
            <a:r>
              <a:rPr lang="zh-CN" sz="2100" b="1" dirty="0" smtClean="0"/>
              <a:t>、</a:t>
            </a:r>
            <a:r>
              <a:rPr lang="zh-CN" altLang="zh-CN" sz="2100" b="1" dirty="0" smtClean="0"/>
              <a:t>aside</a:t>
            </a:r>
            <a:r>
              <a:rPr lang="zh-CN" sz="2100" b="1" dirty="0" smtClean="0"/>
              <a:t>就不要用</a:t>
            </a:r>
            <a:r>
              <a:rPr lang="zh-CN" altLang="zh-CN" sz="2100" b="1" dirty="0" smtClean="0"/>
              <a:t>section</a:t>
            </a:r>
            <a:r>
              <a:rPr lang="zh-CN" sz="2100" b="1" dirty="0" smtClean="0"/>
              <a:t>，没实际意义的就用</a:t>
            </a:r>
            <a:r>
              <a:rPr lang="zh-CN" altLang="zh-CN" sz="2100" b="1" dirty="0" smtClean="0"/>
              <a:t>div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100" b="1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357438" y="1087438"/>
            <a:ext cx="6500812" cy="5543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FF"/>
                </a:solidFill>
              </a:rPr>
              <a:t>&lt;section&gt;</a:t>
            </a:r>
            <a:r>
              <a:rPr lang="zh-CN" altLang="zh-CN" b="1"/>
              <a:t> </a:t>
            </a:r>
          </a:p>
          <a:p>
            <a:pPr eaLnBrk="1" hangingPunct="1"/>
            <a:r>
              <a:rPr lang="zh-CN" altLang="zh-CN" b="1"/>
              <a:t>&lt;h1&gt;section是啥？&lt;/h1&gt;</a:t>
            </a:r>
          </a:p>
          <a:p>
            <a:pPr eaLnBrk="1" hangingPunct="1"/>
            <a:r>
              <a:rPr lang="zh-CN" altLang="zh-CN" b="1"/>
              <a:t> &lt;article&gt;</a:t>
            </a:r>
          </a:p>
          <a:p>
            <a:pPr eaLnBrk="1" hangingPunct="1"/>
            <a:r>
              <a:rPr lang="zh-CN" altLang="zh-CN" b="1"/>
              <a:t> &lt;h2&gt;关于section&lt;/h2&gt; </a:t>
            </a:r>
          </a:p>
          <a:p>
            <a:pPr eaLnBrk="1" hangingPunct="1"/>
            <a:r>
              <a:rPr lang="zh-CN" altLang="zh-CN" b="1"/>
              <a:t>&lt;p&gt;section的介绍&lt;/p&gt; </a:t>
            </a:r>
          </a:p>
          <a:p>
            <a:pPr eaLnBrk="1" hangingPunct="1"/>
            <a:r>
              <a:rPr lang="zh-CN" altLang="zh-CN" b="1">
                <a:solidFill>
                  <a:srgbClr val="0000FF"/>
                </a:solidFill>
              </a:rPr>
              <a:t>&lt;section&gt; </a:t>
            </a:r>
          </a:p>
          <a:p>
            <a:pPr eaLnBrk="1" hangingPunct="1"/>
            <a:r>
              <a:rPr lang="zh-CN" altLang="zh-CN" b="1"/>
              <a:t>&lt;h3&gt;关于其他&lt;/h3&gt; </a:t>
            </a:r>
          </a:p>
          <a:p>
            <a:pPr eaLnBrk="1" hangingPunct="1"/>
            <a:r>
              <a:rPr lang="zh-CN" altLang="zh-CN" b="1"/>
              <a:t>&lt;p&gt;关于其他section的介绍&lt;/p&gt; </a:t>
            </a:r>
          </a:p>
          <a:p>
            <a:pPr eaLnBrk="1" hangingPunct="1"/>
            <a:r>
              <a:rPr lang="zh-CN" altLang="zh-CN" b="1">
                <a:solidFill>
                  <a:srgbClr val="0000FF"/>
                </a:solidFill>
              </a:rPr>
              <a:t>&lt;/section&gt;</a:t>
            </a:r>
          </a:p>
          <a:p>
            <a:pPr eaLnBrk="1" hangingPunct="1"/>
            <a:r>
              <a:rPr lang="zh-CN" altLang="zh-CN" b="1"/>
              <a:t> &lt;/article&gt; </a:t>
            </a:r>
          </a:p>
          <a:p>
            <a:pPr eaLnBrk="1" hangingPunct="1"/>
            <a:r>
              <a:rPr lang="zh-CN" altLang="zh-CN" b="1">
                <a:solidFill>
                  <a:srgbClr val="0000FF"/>
                </a:solidFill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22300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 autoUpdateAnimBg="0"/>
      <p:bldP spid="23556" grpId="1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zh-CN" smtClean="0"/>
              <a:t>aside元素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71563"/>
            <a:ext cx="8543925" cy="505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100" b="1" smtClean="0"/>
              <a:t>aside元素被包含在</a:t>
            </a:r>
            <a:r>
              <a:rPr lang="zh-CN" altLang="zh-CN" sz="2100" b="1" smtClean="0">
                <a:solidFill>
                  <a:srgbClr val="FF0000"/>
                </a:solidFill>
              </a:rPr>
              <a:t>article元素</a:t>
            </a:r>
            <a:r>
              <a:rPr lang="zh-CN" altLang="zh-CN" sz="2100" b="1" smtClean="0"/>
              <a:t>中作为主要内容的</a:t>
            </a:r>
            <a:r>
              <a:rPr lang="zh-CN" altLang="zh-CN" sz="2100" b="1" smtClean="0">
                <a:solidFill>
                  <a:srgbClr val="FF0000"/>
                </a:solidFill>
              </a:rPr>
              <a:t>附属信息</a:t>
            </a:r>
            <a:r>
              <a:rPr lang="zh-CN" altLang="zh-CN" sz="2100" b="1" smtClean="0"/>
              <a:t>部分，其中的内容可以是与当前文章有关的相关资料、标签、名次解释等。</a:t>
            </a:r>
          </a:p>
          <a:p>
            <a:pPr>
              <a:lnSpc>
                <a:spcPct val="150000"/>
              </a:lnSpc>
            </a:pPr>
            <a:r>
              <a:rPr lang="zh-CN" altLang="zh-CN" sz="2100" b="1" smtClean="0"/>
              <a:t>在article元素之外使用作为</a:t>
            </a:r>
            <a:r>
              <a:rPr lang="zh-CN" altLang="zh-CN" sz="2100" b="1" smtClean="0">
                <a:solidFill>
                  <a:srgbClr val="FF0000"/>
                </a:solidFill>
              </a:rPr>
              <a:t>页面或站点全局的附属信息</a:t>
            </a:r>
            <a:r>
              <a:rPr lang="zh-CN" altLang="zh-CN" sz="2100" b="1" smtClean="0"/>
              <a:t>部分。最典型的是</a:t>
            </a:r>
            <a:r>
              <a:rPr lang="zh-CN" altLang="zh-CN" sz="2100" b="1" smtClean="0">
                <a:solidFill>
                  <a:srgbClr val="FF0000"/>
                </a:solidFill>
              </a:rPr>
              <a:t>侧边栏</a:t>
            </a:r>
            <a:r>
              <a:rPr lang="zh-CN" altLang="zh-CN" sz="2100" b="1" smtClean="0"/>
              <a:t>，其中的内容可以是日志串连，其他组的导航，甚至广告，这些内容相关的页面。</a:t>
            </a:r>
          </a:p>
          <a:p>
            <a:pPr>
              <a:lnSpc>
                <a:spcPct val="150000"/>
              </a:lnSpc>
            </a:pPr>
            <a:r>
              <a:rPr lang="zh-CN" altLang="zh-CN" sz="2100" b="1" smtClean="0"/>
              <a:t>aside使用总结：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smtClean="0"/>
              <a:t>aside在article内表示主要内容的附属信息，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smtClean="0"/>
              <a:t>在article之外则可做侧边栏，没有article与之对应，最好不用。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smtClean="0"/>
              <a:t>如果是广告，其他日志链接或者其他分类导航也可以用</a:t>
            </a:r>
          </a:p>
          <a:p>
            <a:pPr lvl="1">
              <a:lnSpc>
                <a:spcPct val="90000"/>
              </a:lnSpc>
            </a:pPr>
            <a:endParaRPr lang="zh-CN" altLang="zh-CN" sz="2000" b="1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857500" y="1214438"/>
            <a:ext cx="5786438" cy="4767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/>
              <a:t>&lt;article&gt; </a:t>
            </a:r>
          </a:p>
          <a:p>
            <a:pPr eaLnBrk="1" hangingPunct="1"/>
            <a:r>
              <a:rPr lang="zh-CN" altLang="zh-CN" sz="3200"/>
              <a:t>&lt;p&gt;内容&lt;/p&gt; </a:t>
            </a:r>
          </a:p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&lt;aside&gt; </a:t>
            </a:r>
          </a:p>
          <a:p>
            <a:pPr eaLnBrk="1" hangingPunct="1"/>
            <a:r>
              <a:rPr lang="zh-CN" altLang="zh-CN" sz="3200"/>
              <a:t>&lt;h1&gt;作者简介&lt;/h1&gt; </a:t>
            </a:r>
          </a:p>
          <a:p>
            <a:pPr eaLnBrk="1" hangingPunct="1"/>
            <a:r>
              <a:rPr lang="zh-CN" altLang="zh-CN" sz="3200"/>
              <a:t>&lt;p&gt;小北，前端一枚&lt;/p&gt;</a:t>
            </a:r>
          </a:p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 &lt;/aside&gt;</a:t>
            </a:r>
          </a:p>
          <a:p>
            <a:pPr eaLnBrk="1" hangingPunct="1"/>
            <a:r>
              <a:rPr lang="zh-CN" altLang="zh-CN" sz="3200"/>
              <a:t> 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23642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22532" grpId="1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229600" cy="1143000"/>
          </a:xfrm>
        </p:spPr>
        <p:txBody>
          <a:bodyPr/>
          <a:lstStyle/>
          <a:p>
            <a:r>
              <a:rPr lang="zh-CN" altLang="zh-CN" smtClean="0"/>
              <a:t>footer元素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572500" cy="542925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600" dirty="0" smtClean="0"/>
              <a:t>footer</a:t>
            </a:r>
            <a:r>
              <a:rPr lang="zh-CN" sz="2600" dirty="0" smtClean="0"/>
              <a:t>元素代表</a:t>
            </a:r>
            <a:r>
              <a:rPr lang="zh-CN" sz="2600" dirty="0" smtClean="0">
                <a:solidFill>
                  <a:srgbClr val="FF0000"/>
                </a:solidFill>
              </a:rPr>
              <a:t>“网页”或“</a:t>
            </a:r>
            <a:r>
              <a:rPr lang="zh-CN" altLang="zh-CN" sz="2600" dirty="0" smtClean="0">
                <a:solidFill>
                  <a:srgbClr val="FF0000"/>
                </a:solidFill>
              </a:rPr>
              <a:t>section”</a:t>
            </a:r>
            <a:r>
              <a:rPr lang="zh-CN" sz="2600" dirty="0" smtClean="0">
                <a:solidFill>
                  <a:srgbClr val="FF0000"/>
                </a:solidFill>
              </a:rPr>
              <a:t>的页脚</a:t>
            </a:r>
            <a:r>
              <a:rPr lang="zh-CN" sz="2600" dirty="0" smtClean="0"/>
              <a:t>，通常含有该节的一些基本信息，譬如：作者，相关文档链接，版权资料。如果</a:t>
            </a:r>
            <a:r>
              <a:rPr lang="zh-CN" altLang="zh-CN" sz="2600" dirty="0" smtClean="0"/>
              <a:t>footer</a:t>
            </a:r>
            <a:r>
              <a:rPr lang="zh-CN" sz="2600" dirty="0" smtClean="0"/>
              <a:t>元素包含了整个节，那么它们就代表附录，索引，提拔，许可协议，标签，类别等一些其他类似信息。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600" dirty="0" smtClean="0">
                <a:solidFill>
                  <a:srgbClr val="0000FF"/>
                </a:solidFill>
              </a:rPr>
              <a:t>&lt;footer&gt;</a:t>
            </a:r>
            <a:r>
              <a:rPr lang="zh-CN" altLang="zh-CN" sz="2600" dirty="0" smtClean="0"/>
              <a:t> COPYRIGHT@</a:t>
            </a:r>
            <a:r>
              <a:rPr lang="en-US" altLang="zh-CN" sz="2600" dirty="0" smtClean="0"/>
              <a:t>XXX</a:t>
            </a:r>
            <a:r>
              <a:rPr lang="zh-CN" sz="2600" dirty="0" smtClean="0"/>
              <a:t> </a:t>
            </a:r>
            <a:r>
              <a:rPr lang="zh-CN" altLang="zh-CN" sz="2600" dirty="0" smtClean="0">
                <a:solidFill>
                  <a:srgbClr val="0000FF"/>
                </a:solidFill>
              </a:rPr>
              <a:t>&lt;/footer&gt;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600" dirty="0" smtClean="0"/>
              <a:t>footer</a:t>
            </a:r>
            <a:r>
              <a:rPr lang="zh-CN" sz="2600" dirty="0" smtClean="0"/>
              <a:t>使用注意：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2200" dirty="0" smtClean="0"/>
              <a:t>可以是“网页”或任意“</a:t>
            </a:r>
            <a:r>
              <a:rPr lang="zh-CN" altLang="zh-CN" sz="2200" dirty="0" smtClean="0"/>
              <a:t>section”</a:t>
            </a:r>
            <a:r>
              <a:rPr lang="zh-CN" sz="2200" dirty="0" smtClean="0"/>
              <a:t>的底部部分；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2200" dirty="0" smtClean="0"/>
              <a:t>没有个数限制，除了包裹的内容不一样，其他跟</a:t>
            </a:r>
            <a:r>
              <a:rPr lang="zh-CN" altLang="zh-CN" sz="2200" dirty="0" smtClean="0"/>
              <a:t>header</a:t>
            </a:r>
            <a:r>
              <a:rPr lang="zh-CN" sz="2200" dirty="0" smtClean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27895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article内部再嵌套article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代表内嵌的article是与它外部的内容有关联的，如博客文章下面的评论</a:t>
            </a:r>
          </a:p>
          <a:p>
            <a:endParaRPr lang="zh-CN" altLang="zh-CN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42875" y="36513"/>
            <a:ext cx="9001125" cy="706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&lt;article&gt;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&lt;header&gt;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&lt;h1&gt;一篇文章&lt;/h1&gt;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&lt;p&gt;&lt;time pubdate datetime="201</a:t>
            </a:r>
            <a:r>
              <a:rPr lang="en-US" altLang="zh-CN" sz="1600" b="1"/>
              <a:t>3</a:t>
            </a:r>
            <a:r>
              <a:rPr lang="zh-CN" altLang="zh-CN" sz="1600" b="1"/>
              <a:t>-</a:t>
            </a:r>
            <a:r>
              <a:rPr lang="en-US" altLang="zh-CN" sz="1600" b="1"/>
              <a:t>9</a:t>
            </a:r>
            <a:r>
              <a:rPr lang="zh-CN" altLang="zh-CN" sz="1600" b="1"/>
              <a:t>-03"&gt;201</a:t>
            </a:r>
            <a:r>
              <a:rPr lang="en-US" altLang="zh-CN" sz="1600" b="1"/>
              <a:t>3</a:t>
            </a:r>
            <a:r>
              <a:rPr lang="zh-CN" altLang="zh-CN" sz="1600" b="1"/>
              <a:t>/</a:t>
            </a:r>
            <a:r>
              <a:rPr lang="en-US" altLang="zh-CN" sz="1600" b="1"/>
              <a:t>9</a:t>
            </a:r>
            <a:r>
              <a:rPr lang="zh-CN" altLang="zh-CN" sz="1600" b="1"/>
              <a:t>/03&lt;/time&gt;&lt;/p&gt;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&lt;/header&gt;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&lt;p&gt;文章内容..&lt;/p&gt;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&lt;article&gt;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&lt;h2&gt;评论&lt;/h2&gt;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&lt;article&gt;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&lt;header&gt;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    &lt;h3&gt;评论者: XXX&lt;/h3&gt;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    &lt;p&gt;&lt;time pubdate datetime="201</a:t>
            </a:r>
            <a:r>
              <a:rPr lang="en-US" altLang="zh-CN" sz="1600" b="1"/>
              <a:t>9</a:t>
            </a:r>
            <a:r>
              <a:rPr lang="zh-CN" altLang="zh-CN" sz="1600" b="1"/>
              <a:t>-</a:t>
            </a:r>
            <a:r>
              <a:rPr lang="en-US" altLang="zh-CN" sz="1600" b="1"/>
              <a:t>9</a:t>
            </a:r>
            <a:r>
              <a:rPr lang="zh-CN" altLang="zh-CN" sz="1600" b="1"/>
              <a:t>-03T19:10-08:00"&gt;~1 hour ago&lt;/time&gt;&lt;/p&gt;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&lt;/header&gt;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&lt;p&gt;哈哈哈&lt;/p&gt;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&lt;/article&gt;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&lt;article&gt;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&lt;header&gt;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    &lt;h3&gt;评论者: XXX&lt;/h3&gt;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    &lt;p&gt;&lt;time pubdate datetime="201</a:t>
            </a:r>
            <a:r>
              <a:rPr lang="en-US" altLang="zh-CN" sz="1600" b="1"/>
              <a:t>3</a:t>
            </a:r>
            <a:r>
              <a:rPr lang="zh-CN" altLang="zh-CN" sz="1600" b="1"/>
              <a:t>-</a:t>
            </a:r>
            <a:r>
              <a:rPr lang="en-US" altLang="zh-CN" sz="1600" b="1"/>
              <a:t>9</a:t>
            </a:r>
            <a:r>
              <a:rPr lang="zh-CN" altLang="zh-CN" sz="1600" b="1"/>
              <a:t>-03T19:10-08:00"&gt;~1 hour ago&lt;/time&gt;&lt;/p&gt;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&lt;/header&gt;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    &lt;p&gt;哈？哈？哈？&lt;/p&gt;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    &lt;/article&gt;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    &lt;/article&gt;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1600" b="1"/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26723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 autoUpdateAnimBg="0"/>
      <p:bldP spid="25604" grpId="1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article内部嵌套section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28750"/>
            <a:ext cx="8858250" cy="5072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mtClean="0"/>
              <a:t>一个article里的section实例因为文章内section部分虽然也是独立的部分，但是只能算是</a:t>
            </a:r>
            <a:r>
              <a:rPr lang="zh-CN" altLang="zh-CN" i="1" smtClean="0"/>
              <a:t>组成整体的一部分</a:t>
            </a:r>
            <a:r>
              <a:rPr lang="zh-CN" altLang="zh-CN" smtClean="0"/>
              <a:t>，从属关系，article是</a:t>
            </a:r>
            <a:r>
              <a:rPr lang="zh-CN" altLang="zh-CN" smtClean="0">
                <a:solidFill>
                  <a:srgbClr val="FF0000"/>
                </a:solidFill>
              </a:rPr>
              <a:t>大主体</a:t>
            </a:r>
            <a:r>
              <a:rPr lang="zh-CN" altLang="zh-CN" smtClean="0"/>
              <a:t>，section是构成这个大主体的</a:t>
            </a:r>
            <a:r>
              <a:rPr lang="zh-CN" altLang="zh-CN" smtClean="0">
                <a:solidFill>
                  <a:srgbClr val="FF0000"/>
                </a:solidFill>
              </a:rPr>
              <a:t>一部分</a:t>
            </a:r>
            <a:r>
              <a:rPr lang="zh-CN" altLang="zh-CN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mtClean="0"/>
              <a:t>文章都是</a:t>
            </a:r>
            <a:r>
              <a:rPr lang="zh-CN" altLang="zh-CN" smtClean="0">
                <a:solidFill>
                  <a:srgbClr val="FF0000"/>
                </a:solidFill>
              </a:rPr>
              <a:t>article</a:t>
            </a:r>
            <a:r>
              <a:rPr lang="zh-CN" altLang="zh-CN" smtClean="0"/>
              <a:t>嵌套一个个</a:t>
            </a:r>
            <a:r>
              <a:rPr lang="zh-CN" altLang="zh-CN" smtClean="0">
                <a:solidFill>
                  <a:srgbClr val="FF0000"/>
                </a:solidFill>
              </a:rPr>
              <a:t>section</a:t>
            </a:r>
            <a:r>
              <a:rPr lang="zh-CN" altLang="zh-CN" smtClean="0"/>
              <a:t>章节，这样能让浏览器更容易区分各个章节所包括的内容。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000500" y="1571625"/>
            <a:ext cx="4643438" cy="48656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/>
              <a:t>&lt;article&gt;</a:t>
            </a:r>
          </a:p>
          <a:p>
            <a:pPr eaLnBrk="1" hangingPunct="1"/>
            <a:r>
              <a:rPr lang="zh-CN" altLang="zh-CN" sz="2000" b="1"/>
              <a:t> &lt;h1&gt;前端技术&lt;/h1&gt;</a:t>
            </a:r>
          </a:p>
          <a:p>
            <a:pPr eaLnBrk="1" hangingPunct="1"/>
            <a:r>
              <a:rPr lang="zh-CN" altLang="zh-CN" sz="2000" b="1"/>
              <a:t> &lt;p&gt;前端技术有那些&lt;/p&gt; </a:t>
            </a:r>
          </a:p>
          <a:p>
            <a:pPr eaLnBrk="1" hangingPunct="1"/>
            <a:r>
              <a:rPr lang="zh-CN" altLang="zh-CN" sz="2000" b="1"/>
              <a:t>&lt;section&gt; </a:t>
            </a:r>
          </a:p>
          <a:p>
            <a:pPr eaLnBrk="1" hangingPunct="1"/>
            <a:r>
              <a:rPr lang="zh-CN" altLang="zh-CN" sz="2000" b="1"/>
              <a:t>&lt;h2&gt;CSS&lt;/h2&gt; </a:t>
            </a:r>
          </a:p>
          <a:p>
            <a:pPr eaLnBrk="1" hangingPunct="1"/>
            <a:r>
              <a:rPr lang="zh-CN" altLang="zh-CN" sz="2000" b="1"/>
              <a:t>&lt;p&gt;样式..&lt;/p&gt;</a:t>
            </a:r>
          </a:p>
          <a:p>
            <a:pPr eaLnBrk="1" hangingPunct="1"/>
            <a:r>
              <a:rPr lang="zh-CN" altLang="zh-CN" sz="2000" b="1"/>
              <a:t> &lt;/section&gt; </a:t>
            </a:r>
          </a:p>
          <a:p>
            <a:pPr eaLnBrk="1" hangingPunct="1"/>
            <a:r>
              <a:rPr lang="zh-CN" altLang="zh-CN" sz="2000" b="1"/>
              <a:t>&lt;section&gt;</a:t>
            </a:r>
          </a:p>
          <a:p>
            <a:pPr eaLnBrk="1" hangingPunct="1"/>
            <a:r>
              <a:rPr lang="zh-CN" altLang="zh-CN" sz="2000" b="1"/>
              <a:t> &lt;h2&gt;JS&lt;/h2&gt;</a:t>
            </a:r>
          </a:p>
          <a:p>
            <a:pPr eaLnBrk="1" hangingPunct="1"/>
            <a:r>
              <a:rPr lang="zh-CN" altLang="zh-CN" sz="2000" b="1"/>
              <a:t> &lt;p&gt;脚本&lt;/p&gt; </a:t>
            </a:r>
          </a:p>
          <a:p>
            <a:pPr eaLnBrk="1" hangingPunct="1"/>
            <a:r>
              <a:rPr lang="zh-CN" altLang="zh-CN" sz="2000" b="1"/>
              <a:t>&lt;/section&gt;</a:t>
            </a:r>
          </a:p>
          <a:p>
            <a:pPr eaLnBrk="1" hangingPunct="1"/>
            <a:r>
              <a:rPr lang="zh-CN" altLang="zh-CN" sz="2000" b="1"/>
              <a:t> 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15706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28" grpId="1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section内部嵌套article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设计师、程序员、前端工程师都是一个独立的整体，他们组成了网站制作基本配备，当然还有其他成员~~。设计师、程序员、前端工程师就像article，是一个个独立的整体，而section将这些自成一体的article包裹，就组成了一个团体。</a:t>
            </a:r>
          </a:p>
          <a:p>
            <a:endParaRPr lang="zh-CN" altLang="zh-CN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71625" y="1214438"/>
            <a:ext cx="7019925" cy="547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&lt;section&gt;</a:t>
            </a:r>
            <a:r>
              <a:rPr lang="zh-CN" altLang="zh-CN" sz="1800" b="1"/>
              <a:t>    </a:t>
            </a:r>
          </a:p>
          <a:p>
            <a:pPr eaLnBrk="1" hangingPunct="1"/>
            <a:r>
              <a:rPr lang="zh-CN" altLang="zh-CN" sz="1800" b="1"/>
              <a:t>    &lt;h1&gt;介绍: 网站制作成员配备&lt;/h1&gt;</a:t>
            </a:r>
          </a:p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    &lt;article&gt;</a:t>
            </a:r>
          </a:p>
          <a:p>
            <a:pPr eaLnBrk="1" hangingPunct="1"/>
            <a:r>
              <a:rPr lang="zh-CN" altLang="zh-CN" sz="1800" b="1"/>
              <a:t>        &lt;h2&gt;设计师&lt;/h2&gt;</a:t>
            </a:r>
          </a:p>
          <a:p>
            <a:pPr eaLnBrk="1" hangingPunct="1"/>
            <a:r>
              <a:rPr lang="zh-CN" altLang="zh-CN" sz="1800" b="1"/>
              <a:t>        &lt;p&gt;设计网页的...&lt;/p&gt;</a:t>
            </a:r>
          </a:p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    &lt;/article&gt;</a:t>
            </a:r>
          </a:p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    &lt;article&gt;</a:t>
            </a:r>
          </a:p>
          <a:p>
            <a:pPr eaLnBrk="1" hangingPunct="1"/>
            <a:r>
              <a:rPr lang="zh-CN" altLang="zh-CN" sz="1800" b="1"/>
              <a:t>        &lt;h2&gt;程序员&lt;/h2&gt;</a:t>
            </a:r>
          </a:p>
          <a:p>
            <a:pPr eaLnBrk="1" hangingPunct="1"/>
            <a:r>
              <a:rPr lang="zh-CN" altLang="zh-CN" sz="1800" b="1"/>
              <a:t>        &lt;p&gt;后台写程序的..&lt;/p&gt;</a:t>
            </a:r>
          </a:p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    &lt;/article&gt;</a:t>
            </a:r>
          </a:p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    &lt;article&gt;</a:t>
            </a:r>
          </a:p>
          <a:p>
            <a:pPr eaLnBrk="1" hangingPunct="1"/>
            <a:r>
              <a:rPr lang="zh-CN" altLang="zh-CN" sz="1800" b="1"/>
              <a:t>        &lt;h2&gt;前端工程师&lt;/h2&gt;</a:t>
            </a:r>
          </a:p>
          <a:p>
            <a:pPr eaLnBrk="1" hangingPunct="1"/>
            <a:r>
              <a:rPr lang="zh-CN" altLang="zh-CN" sz="1800" b="1"/>
              <a:t>        &lt;p&gt;给楼上两位打杂的..&lt;/p&gt;</a:t>
            </a:r>
          </a:p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    &lt;/article&gt;</a:t>
            </a:r>
          </a:p>
          <a:p>
            <a:pPr eaLnBrk="1" hangingPunct="1"/>
            <a:r>
              <a:rPr lang="zh-CN" altLang="zh-CN" sz="1800" b="1">
                <a:solidFill>
                  <a:srgbClr val="0000FF"/>
                </a:solidFill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23243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 autoUpdateAnimBg="0"/>
      <p:bldP spid="27652" grpId="1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zh-CN" altLang="zh-CN" smtClean="0"/>
              <a:t>time元素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00125"/>
            <a:ext cx="8472487" cy="5857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100" b="1" smtClean="0"/>
              <a:t>time元素是全新的标签,time元素用来标记一篇文章的发布时间。</a:t>
            </a:r>
          </a:p>
          <a:p>
            <a:pPr>
              <a:lnSpc>
                <a:spcPct val="150000"/>
              </a:lnSpc>
            </a:pPr>
            <a:r>
              <a:rPr lang="zh-CN" altLang="zh-CN" sz="2100" b="1" smtClean="0"/>
              <a:t>&lt;time datetime="201</a:t>
            </a:r>
            <a:r>
              <a:rPr lang="en-US" altLang="zh-CN" sz="2100" b="1" smtClean="0"/>
              <a:t>3</a:t>
            </a:r>
            <a:r>
              <a:rPr lang="zh-CN" altLang="zh-CN" sz="2100" b="1" smtClean="0"/>
              <a:t>-02-15" pubdate&gt;201</a:t>
            </a:r>
            <a:r>
              <a:rPr lang="en-US" altLang="zh-CN" sz="2100" b="1" smtClean="0"/>
              <a:t>3</a:t>
            </a:r>
            <a:r>
              <a:rPr lang="zh-CN" altLang="zh-CN" sz="2100" b="1" smtClean="0"/>
              <a:t>年</a:t>
            </a:r>
            <a:r>
              <a:rPr lang="en-US" altLang="zh-CN" sz="2100" b="1" smtClean="0"/>
              <a:t>9</a:t>
            </a:r>
            <a:r>
              <a:rPr lang="zh-CN" altLang="zh-CN" sz="2100" b="1" smtClean="0"/>
              <a:t>月15日&lt;/time&gt;</a:t>
            </a:r>
          </a:p>
          <a:p>
            <a:pPr>
              <a:lnSpc>
                <a:spcPct val="150000"/>
              </a:lnSpc>
            </a:pPr>
            <a:r>
              <a:rPr lang="zh-CN" altLang="zh-CN" sz="2100" b="1" smtClean="0"/>
              <a:t>time标签一般有</a:t>
            </a:r>
            <a:r>
              <a:rPr lang="zh-CN" altLang="zh-CN" sz="2100" b="1" smtClean="0">
                <a:solidFill>
                  <a:srgbClr val="FF0000"/>
                </a:solidFill>
              </a:rPr>
              <a:t>三个组成部分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smtClean="0"/>
              <a:t>机器可识别的时间戳：格式必须是年月日的数字以</a:t>
            </a:r>
            <a:r>
              <a:rPr lang="zh-CN" altLang="zh-CN" sz="2000" b="1" smtClean="0">
                <a:solidFill>
                  <a:srgbClr val="FF0000"/>
                </a:solidFill>
              </a:rPr>
              <a:t>减号</a:t>
            </a:r>
            <a:r>
              <a:rPr lang="zh-CN" altLang="zh-CN" sz="2000" b="1" smtClean="0"/>
              <a:t>相隔，如果</a:t>
            </a:r>
            <a:r>
              <a:rPr lang="zh-CN" altLang="zh-CN" sz="2000" b="1" smtClean="0">
                <a:solidFill>
                  <a:srgbClr val="FF0000"/>
                </a:solidFill>
              </a:rPr>
              <a:t>增加时间</a:t>
            </a:r>
            <a:r>
              <a:rPr lang="zh-CN" altLang="zh-CN" sz="2000" b="1" smtClean="0"/>
              <a:t>，那就在日期后面加字母</a:t>
            </a:r>
            <a:r>
              <a:rPr lang="zh-CN" altLang="zh-CN" sz="2000" b="1" smtClean="0">
                <a:solidFill>
                  <a:srgbClr val="FF0000"/>
                </a:solidFill>
              </a:rPr>
              <a:t>T</a:t>
            </a:r>
            <a:r>
              <a:rPr lang="zh-CN" altLang="zh-CN" sz="2000" b="1" smtClean="0"/>
              <a:t>然后跟24小时格式的时间值以及时区偏移量，形如datetime="201</a:t>
            </a:r>
            <a:r>
              <a:rPr lang="en-US" altLang="zh-CN" sz="2000" b="1" smtClean="0"/>
              <a:t>3</a:t>
            </a:r>
            <a:r>
              <a:rPr lang="zh-CN" altLang="zh-CN" sz="2000" b="1" smtClean="0"/>
              <a:t>-</a:t>
            </a:r>
            <a:r>
              <a:rPr lang="en-US" altLang="zh-CN" sz="2000" b="1" smtClean="0"/>
              <a:t>9</a:t>
            </a:r>
            <a:r>
              <a:rPr lang="zh-CN" altLang="zh-CN" sz="2000" b="1" smtClean="0"/>
              <a:t>-15T22:49:40+08:00"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smtClean="0"/>
              <a:t>人可识别的文本内容：格式随意，只要能看懂。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smtClean="0"/>
              <a:t>一个可选的pubdata标记：pubdata是个布尔值，如果需要，写上属性名就好pubdata。但是为了美观，我们也可以写成pubdata=""</a:t>
            </a:r>
          </a:p>
          <a:p>
            <a:pPr>
              <a:lnSpc>
                <a:spcPct val="150000"/>
              </a:lnSpc>
            </a:pPr>
            <a:r>
              <a:rPr lang="zh-CN" altLang="zh-CN" sz="2100" b="1" smtClean="0"/>
              <a:t>如果该time位于一个article中，那么它表示这篇文章的发布时间；如果不在article之中表示整个文档的发布时间。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28625" y="1071563"/>
            <a:ext cx="8572500" cy="54244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/>
              <a:t>&lt;article&gt;</a:t>
            </a:r>
          </a:p>
          <a:p>
            <a:pPr eaLnBrk="1" hangingPunct="1"/>
            <a:r>
              <a:rPr lang="zh-CN" altLang="zh-CN" sz="2800"/>
              <a:t>    &lt;header&gt;</a:t>
            </a:r>
          </a:p>
          <a:p>
            <a:pPr eaLnBrk="1" hangingPunct="1"/>
            <a:r>
              <a:rPr lang="zh-CN" altLang="zh-CN" sz="2800"/>
              <a:t>        &lt;h1&gt;html5jscss网</a:t>
            </a:r>
            <a:r>
              <a:rPr lang="zh-CN" altLang="zh-CN" sz="2800">
                <a:solidFill>
                  <a:srgbClr val="0000FF"/>
                </a:solidFill>
              </a:rPr>
              <a:t>&lt;time</a:t>
            </a:r>
            <a:r>
              <a:rPr lang="zh-CN" altLang="zh-CN" sz="2800"/>
              <a:t> datetime="201</a:t>
            </a:r>
            <a:r>
              <a:rPr lang="en-US" altLang="zh-CN" sz="2800"/>
              <a:t>3</a:t>
            </a:r>
            <a:r>
              <a:rPr lang="zh-CN" altLang="zh-CN" sz="2800"/>
              <a:t>-0</a:t>
            </a:r>
            <a:r>
              <a:rPr lang="en-US" altLang="zh-CN" sz="2800"/>
              <a:t>9</a:t>
            </a:r>
            <a:r>
              <a:rPr lang="zh-CN" altLang="zh-CN" sz="2800"/>
              <a:t>-14"&gt;</a:t>
            </a:r>
            <a:r>
              <a:rPr lang="en-US" altLang="zh-CN" sz="2800"/>
              <a:t>9</a:t>
            </a:r>
            <a:r>
              <a:rPr lang="zh-CN" altLang="zh-CN" sz="2800"/>
              <a:t>月14日</a:t>
            </a:r>
            <a:r>
              <a:rPr lang="zh-CN" altLang="zh-CN" sz="2800">
                <a:solidFill>
                  <a:srgbClr val="0000FF"/>
                </a:solidFill>
              </a:rPr>
              <a:t>&lt;/time&gt;</a:t>
            </a:r>
            <a:r>
              <a:rPr lang="zh-CN" altLang="zh-CN" sz="2800"/>
              <a:t>成立&lt;/h1&gt;</a:t>
            </a:r>
          </a:p>
          <a:p>
            <a:pPr eaLnBrk="1" hangingPunct="1"/>
            <a:r>
              <a:rPr lang="zh-CN" altLang="zh-CN" sz="2800"/>
              <a:t>        &lt;p&gt;发布 </a:t>
            </a:r>
            <a:r>
              <a:rPr lang="zh-CN" altLang="zh-CN" sz="2800">
                <a:solidFill>
                  <a:srgbClr val="0000FF"/>
                </a:solidFill>
              </a:rPr>
              <a:t>&lt;time</a:t>
            </a:r>
            <a:r>
              <a:rPr lang="zh-CN" altLang="zh-CN" sz="2800"/>
              <a:t> datetime="201</a:t>
            </a:r>
            <a:r>
              <a:rPr lang="en-US" altLang="zh-CN" sz="2800"/>
              <a:t>3</a:t>
            </a:r>
            <a:r>
              <a:rPr lang="zh-CN" altLang="zh-CN" sz="2800"/>
              <a:t>-0</a:t>
            </a:r>
            <a:r>
              <a:rPr lang="en-US" altLang="zh-CN" sz="2800"/>
              <a:t>9</a:t>
            </a:r>
            <a:r>
              <a:rPr lang="zh-CN" altLang="zh-CN" sz="2800"/>
              <a:t>-15" pubdate&gt;201</a:t>
            </a:r>
            <a:r>
              <a:rPr lang="en-US" altLang="zh-CN" sz="2800"/>
              <a:t>3</a:t>
            </a:r>
            <a:r>
              <a:rPr lang="zh-CN" altLang="zh-CN" sz="2800"/>
              <a:t>年0</a:t>
            </a:r>
            <a:r>
              <a:rPr lang="en-US" altLang="zh-CN" sz="2800"/>
              <a:t>9</a:t>
            </a:r>
            <a:r>
              <a:rPr lang="zh-CN" altLang="zh-CN" sz="2800"/>
              <a:t>月15日</a:t>
            </a:r>
            <a:r>
              <a:rPr lang="zh-CN" altLang="zh-CN" sz="2800">
                <a:solidFill>
                  <a:srgbClr val="0000FF"/>
                </a:solidFill>
              </a:rPr>
              <a:t>&lt;/time&gt;</a:t>
            </a:r>
            <a:r>
              <a:rPr lang="zh-CN" altLang="zh-CN" sz="2800"/>
              <a:t> 分类：前端交流&lt;/p&gt;</a:t>
            </a:r>
          </a:p>
          <a:p>
            <a:pPr eaLnBrk="1" hangingPunct="1"/>
            <a:r>
              <a:rPr lang="zh-CN" altLang="zh-CN" sz="2800"/>
              <a:t>    &lt;/header&gt;</a:t>
            </a:r>
          </a:p>
          <a:p>
            <a:pPr eaLnBrk="1" hangingPunct="1"/>
            <a:r>
              <a:rPr lang="zh-CN" altLang="zh-CN" sz="2800"/>
              <a:t>    &lt;p&gt;你好世界！&lt;/p&gt;</a:t>
            </a:r>
          </a:p>
          <a:p>
            <a:pPr eaLnBrk="1" hangingPunct="1"/>
            <a:r>
              <a:rPr lang="zh-CN" altLang="zh-CN" sz="2800"/>
              <a:t>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187589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76" grpId="1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AA31106-598C-4A78-AEEE-48546FD6EFEF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476375" y="765175"/>
            <a:ext cx="6121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HTML</a:t>
            </a:r>
            <a:r>
              <a:rPr lang="zh-CN" altLang="en-US" sz="4800" b="1" dirty="0">
                <a:ea typeface="隶书" panose="02010509060101010101" pitchFamily="49" charset="-122"/>
              </a:rPr>
              <a:t>文件结构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619250" y="1989138"/>
            <a:ext cx="60499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zh-CN" altLang="en-US" sz="3600" b="1">
                <a:ea typeface="隶书" panose="02010509060101010101" pitchFamily="49" charset="-122"/>
              </a:rPr>
              <a:t>标记及属性	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ea typeface="隶书" panose="02010509060101010101" pitchFamily="49" charset="-122"/>
              </a:rPr>
              <a:t> </a:t>
            </a:r>
            <a:r>
              <a:rPr lang="en-US" altLang="zh-CN" sz="3600" b="1">
                <a:ea typeface="隶书" panose="02010509060101010101" pitchFamily="49" charset="-122"/>
              </a:rPr>
              <a:t>HTML</a:t>
            </a:r>
            <a:r>
              <a:rPr lang="zh-CN" altLang="en-US" sz="3600" b="1">
                <a:ea typeface="隶书" panose="02010509060101010101" pitchFamily="49" charset="-122"/>
              </a:rPr>
              <a:t>文件结构</a:t>
            </a:r>
            <a:r>
              <a:rPr lang="zh-CN" altLang="en-US" sz="3600" b="1">
                <a:solidFill>
                  <a:srgbClr val="FFFFFF"/>
                </a:solidFill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 rot="5400000" flipV="1">
            <a:off x="4548188" y="-1947862"/>
            <a:ext cx="0" cy="7010400"/>
          </a:xfrm>
          <a:prstGeom prst="line">
            <a:avLst/>
          </a:prstGeom>
          <a:noFill/>
          <a:ln w="57150">
            <a:pattFill prst="shingle">
              <a:fgClr>
                <a:srgbClr val="FF330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8" name="Picture 5" descr="j0195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013325"/>
            <a:ext cx="144303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67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figure元素与figcaption元素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14500"/>
            <a:ext cx="8435975" cy="46640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900" dirty="0" smtClean="0"/>
              <a:t>figure</a:t>
            </a:r>
            <a:r>
              <a:rPr lang="zh-CN" sz="1900" dirty="0" smtClean="0"/>
              <a:t>元素用来包含</a:t>
            </a:r>
            <a:r>
              <a:rPr lang="zh-CN" sz="1900" dirty="0" smtClean="0">
                <a:solidFill>
                  <a:srgbClr val="FF0000"/>
                </a:solidFill>
              </a:rPr>
              <a:t>一块独立内容</a:t>
            </a:r>
            <a:r>
              <a:rPr lang="zh-CN" sz="1900" dirty="0" smtClean="0"/>
              <a:t>，该内容如果被移除掉</a:t>
            </a:r>
            <a:r>
              <a:rPr lang="zh-CN" sz="1900" dirty="0" smtClean="0">
                <a:solidFill>
                  <a:srgbClr val="FF0000"/>
                </a:solidFill>
              </a:rPr>
              <a:t>不会对周围的内容有影响</a:t>
            </a:r>
            <a:r>
              <a:rPr lang="zh-CN" sz="1900" dirty="0" smtClean="0"/>
              <a:t>。它可以用来表示</a:t>
            </a:r>
            <a:r>
              <a:rPr lang="zh-CN" sz="1900" dirty="0" smtClean="0">
                <a:solidFill>
                  <a:srgbClr val="FF0000"/>
                </a:solidFill>
              </a:rPr>
              <a:t>图片、统计图、图表、音频、视频、代码片段</a:t>
            </a:r>
            <a:r>
              <a:rPr lang="zh-CN" sz="1900" dirty="0" smtClean="0"/>
              <a:t>等。如果需要你也可以给该内容添加一个标题，这个标题使用</a:t>
            </a:r>
            <a:r>
              <a:rPr lang="zh-CN" altLang="zh-CN" sz="1900" dirty="0" smtClean="0">
                <a:solidFill>
                  <a:srgbClr val="FF0000"/>
                </a:solidFill>
              </a:rPr>
              <a:t>figcaption</a:t>
            </a:r>
            <a:r>
              <a:rPr lang="zh-CN" sz="1900" dirty="0" smtClean="0"/>
              <a:t>来表示。</a:t>
            </a:r>
            <a:r>
              <a:rPr lang="zh-CN" altLang="zh-CN" sz="1900" dirty="0" smtClean="0"/>
              <a:t>figcaption</a:t>
            </a:r>
            <a:r>
              <a:rPr lang="zh-CN" sz="1900" dirty="0" smtClean="0"/>
              <a:t>只能作为</a:t>
            </a:r>
            <a:r>
              <a:rPr lang="zh-CN" altLang="zh-CN" sz="1900" dirty="0" smtClean="0"/>
              <a:t>figure</a:t>
            </a:r>
            <a:r>
              <a:rPr lang="zh-CN" sz="1900" dirty="0" smtClean="0"/>
              <a:t>元素的子元素，可以放在</a:t>
            </a:r>
            <a:r>
              <a:rPr lang="zh-CN" altLang="zh-CN" sz="1900" dirty="0" smtClean="0"/>
              <a:t>figure</a:t>
            </a:r>
            <a:r>
              <a:rPr lang="zh-CN" sz="1900" dirty="0" smtClean="0"/>
              <a:t>元素内的任何位置。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900" dirty="0" smtClean="0"/>
              <a:t>img </a:t>
            </a:r>
            <a:r>
              <a:rPr lang="zh-CN" sz="1900" dirty="0" smtClean="0"/>
              <a:t>标签也有语义的。如果纯粹只是为了</a:t>
            </a:r>
            <a:r>
              <a:rPr lang="zh-CN" sz="1900" dirty="0" smtClean="0">
                <a:solidFill>
                  <a:srgbClr val="FF0000"/>
                </a:solidFill>
              </a:rPr>
              <a:t>呈现的图</a:t>
            </a:r>
            <a:r>
              <a:rPr lang="zh-CN" sz="1900" dirty="0" smtClean="0"/>
              <a:t>，也不在文档其他地方引用，那就绝对不要用</a:t>
            </a:r>
            <a:r>
              <a:rPr lang="zh-CN" altLang="zh-CN" sz="1900" dirty="0" smtClean="0"/>
              <a:t>figure</a:t>
            </a:r>
            <a:r>
              <a:rPr lang="zh-CN" sz="1900" dirty="0" smtClean="0"/>
              <a:t>。如果和上下文有关，也可以把它移动到附录，那就别用</a:t>
            </a:r>
            <a:r>
              <a:rPr lang="zh-CN" altLang="zh-CN" sz="1900" dirty="0" smtClean="0"/>
              <a:t>figure</a:t>
            </a:r>
            <a:r>
              <a:rPr lang="zh-CN" sz="1900" dirty="0" smtClean="0"/>
              <a:t>，</a:t>
            </a:r>
            <a:r>
              <a:rPr lang="zh-CN" altLang="zh-CN" sz="1900" dirty="0" smtClean="0"/>
              <a:t>aside</a:t>
            </a:r>
            <a:r>
              <a:rPr lang="zh-CN" sz="1900" dirty="0" smtClean="0"/>
              <a:t>可能适合。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1900" dirty="0" smtClean="0"/>
              <a:t>figure</a:t>
            </a:r>
            <a:r>
              <a:rPr lang="zh-CN" sz="1900" dirty="0" smtClean="0"/>
              <a:t>元素和</a:t>
            </a:r>
            <a:r>
              <a:rPr lang="zh-CN" altLang="zh-CN" sz="1900" dirty="0" smtClean="0"/>
              <a:t>aside</a:t>
            </a:r>
            <a:r>
              <a:rPr lang="zh-CN" sz="1900" dirty="0" smtClean="0"/>
              <a:t>元素看起来表达的内容差不多，但是</a:t>
            </a:r>
            <a:r>
              <a:rPr lang="zh-CN" altLang="zh-CN" sz="1900" dirty="0" smtClean="0"/>
              <a:t>aside</a:t>
            </a:r>
            <a:r>
              <a:rPr lang="zh-CN" sz="1900" dirty="0" smtClean="0"/>
              <a:t>所能包含的内容比</a:t>
            </a:r>
            <a:r>
              <a:rPr lang="zh-CN" altLang="zh-CN" sz="1900" dirty="0" smtClean="0"/>
              <a:t>figure</a:t>
            </a:r>
            <a:r>
              <a:rPr lang="zh-CN" sz="1900" dirty="0" smtClean="0"/>
              <a:t>要广。当你不知道如何选择的时候可以这样来做：</a:t>
            </a:r>
            <a:r>
              <a:rPr lang="zh-CN" sz="1900" dirty="0" smtClean="0">
                <a:solidFill>
                  <a:srgbClr val="FF0000"/>
                </a:solidFill>
              </a:rPr>
              <a:t>这段内容对周围的内容来说是一个要点，或者很重要，不可少</a:t>
            </a:r>
            <a:r>
              <a:rPr lang="zh-CN" sz="1900" dirty="0" smtClean="0"/>
              <a:t>，那么可以使用</a:t>
            </a:r>
            <a:r>
              <a:rPr lang="zh-CN" altLang="zh-CN" sz="1900" dirty="0" smtClean="0"/>
              <a:t>figure</a:t>
            </a:r>
            <a:r>
              <a:rPr lang="zh-CN" sz="1900" dirty="0" smtClean="0"/>
              <a:t>，否则使用</a:t>
            </a:r>
            <a:r>
              <a:rPr lang="zh-CN" altLang="zh-CN" sz="1900" dirty="0" smtClean="0"/>
              <a:t>aside</a:t>
            </a:r>
            <a:r>
              <a:rPr lang="zh-CN" sz="1900" dirty="0" smtClean="0"/>
              <a:t>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1900" dirty="0" smtClean="0"/>
              <a:t>注意：</a:t>
            </a:r>
            <a:r>
              <a:rPr lang="zh-CN" sz="1900" dirty="0" smtClean="0">
                <a:solidFill>
                  <a:srgbClr val="FF0000"/>
                </a:solidFill>
              </a:rPr>
              <a:t>一个</a:t>
            </a:r>
            <a:r>
              <a:rPr lang="zh-CN" altLang="zh-CN" sz="1900" dirty="0" smtClean="0">
                <a:solidFill>
                  <a:srgbClr val="FF0000"/>
                </a:solidFill>
              </a:rPr>
              <a:t>figure</a:t>
            </a:r>
            <a:r>
              <a:rPr lang="zh-CN" sz="1900" dirty="0" smtClean="0">
                <a:solidFill>
                  <a:srgbClr val="FF0000"/>
                </a:solidFill>
              </a:rPr>
              <a:t>元素内最多只允许放置一个</a:t>
            </a:r>
            <a:r>
              <a:rPr lang="zh-CN" altLang="zh-CN" sz="1900" dirty="0" smtClean="0">
                <a:solidFill>
                  <a:srgbClr val="FF0000"/>
                </a:solidFill>
              </a:rPr>
              <a:t>figcaption</a:t>
            </a:r>
            <a:r>
              <a:rPr lang="zh-CN" sz="1900" dirty="0" smtClean="0">
                <a:solidFill>
                  <a:srgbClr val="FF0000"/>
                </a:solidFill>
              </a:rPr>
              <a:t>元素</a:t>
            </a:r>
            <a:r>
              <a:rPr lang="zh-CN" sz="1900" dirty="0" smtClean="0"/>
              <a:t>，也可以不放，但是其他元素可无限放置。注意不是所有图片都得用</a:t>
            </a:r>
            <a:r>
              <a:rPr lang="zh-CN" altLang="zh-CN" sz="1900" dirty="0" smtClean="0"/>
              <a:t>figure</a:t>
            </a:r>
            <a:r>
              <a:rPr lang="zh-CN" sz="1900" dirty="0" smtClean="0"/>
              <a:t>元素。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00125" y="1928813"/>
            <a:ext cx="7572375" cy="3171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126000" tIns="82800" rIns="1260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/>
              <a:t>&lt;figure&gt;</a:t>
            </a:r>
          </a:p>
          <a:p>
            <a:pPr eaLnBrk="1" hangingPunct="1"/>
            <a:r>
              <a:rPr lang="zh-CN" altLang="zh-CN" sz="3200"/>
              <a:t>    &lt;img src="" alt="" /&gt;</a:t>
            </a:r>
          </a:p>
          <a:p>
            <a:pPr eaLnBrk="1" hangingPunct="1"/>
            <a:r>
              <a:rPr lang="zh-CN" altLang="zh-CN" sz="3200"/>
              <a:t>    &lt;figcaption&gt;html5jscss前端网是刚建立的小站&lt;/figcaption&gt;</a:t>
            </a:r>
          </a:p>
          <a:p>
            <a:pPr eaLnBrk="1" hangingPunct="1"/>
            <a:r>
              <a:rPr lang="zh-CN" altLang="zh-CN" sz="3200"/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33331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  <p:bldP spid="29700" grpId="1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854C9DF-8D6F-4DB9-B34E-4EAFB9128B1A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619250" y="733425"/>
            <a:ext cx="59055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页面</a:t>
            </a:r>
            <a:r>
              <a:rPr lang="zh-CN" altLang="en-US" sz="4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属性标记</a:t>
            </a:r>
            <a:endParaRPr lang="zh-CN" altLang="en-US" sz="4800" b="1" dirty="0">
              <a:ea typeface="隶书" panose="02010509060101010101" pitchFamily="49" charset="-122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195513" y="1844675"/>
            <a:ext cx="41751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Times New Roman" panose="02020603050405020304" pitchFamily="18" charset="0"/>
                <a:ea typeface="隶书" panose="02010509060101010101" pitchFamily="49" charset="-122"/>
              </a:rPr>
              <a:t> meta</a:t>
            </a: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标记  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ea typeface="隶书" panose="02010509060101010101" pitchFamily="49" charset="-122"/>
              </a:rPr>
              <a:t>页面属性标记</a:t>
            </a:r>
            <a:endParaRPr lang="zh-CN" altLang="en-US" sz="3600" b="1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rot="5400000" flipV="1">
            <a:off x="4548188" y="-1947862"/>
            <a:ext cx="0" cy="7010400"/>
          </a:xfrm>
          <a:prstGeom prst="line">
            <a:avLst/>
          </a:prstGeom>
          <a:noFill/>
          <a:ln w="57150">
            <a:pattFill prst="shingle">
              <a:fgClr>
                <a:srgbClr val="FF330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34" name="Picture 5" descr="j0195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941888"/>
            <a:ext cx="144303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3849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42B3FF2-55DC-4164-9AD9-B759A4CC8041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3555" name="Oval 2"/>
          <p:cNvSpPr>
            <a:spLocks noChangeArrowheads="1"/>
          </p:cNvSpPr>
          <p:nvPr/>
        </p:nvSpPr>
        <p:spPr bwMode="auto">
          <a:xfrm>
            <a:off x="6443663" y="152400"/>
            <a:ext cx="2547937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页面属性标记</a:t>
            </a:r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611188" y="333375"/>
            <a:ext cx="3384550" cy="762000"/>
          </a:xfrm>
          <a:prstGeom prst="wedgeRoundRectCallout">
            <a:avLst>
              <a:gd name="adj1" fmla="val -2119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</a:rPr>
              <a:t>meta </a:t>
            </a: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标记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042988" y="1196975"/>
            <a:ext cx="6697662" cy="1223963"/>
          </a:xfrm>
          <a:prstGeom prst="wedgeRoundRectCallout">
            <a:avLst>
              <a:gd name="adj1" fmla="val -26866"/>
              <a:gd name="adj2" fmla="val 50130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FFFFFF"/>
                </a:solidFill>
              </a:rPr>
              <a:t>&lt;meta  charset="utf-8"&gt;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625" y="2500313"/>
          <a:ext cx="8143875" cy="4055333"/>
        </p:xfrm>
        <a:graphic>
          <a:graphicData uri="http://schemas.openxmlformats.org/drawingml/2006/table">
            <a:tbl>
              <a:tblPr/>
              <a:tblGrid>
                <a:gridCol w="1785938">
                  <a:extLst>
                    <a:ext uri="{9D8B030D-6E8A-4147-A177-3AD203B41FA5}">
                      <a16:colId xmlns:a16="http://schemas.microsoft.com/office/drawing/2014/main" val="250456292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7128944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92032165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69487171"/>
                    </a:ext>
                  </a:extLst>
                </a:gridCol>
              </a:tblGrid>
              <a:tr h="209550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77774"/>
                  </a:ext>
                </a:extLst>
              </a:tr>
              <a:tr h="458788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charset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character encoding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定义文档的字符编码。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76016"/>
                  </a:ext>
                </a:extLst>
              </a:tr>
              <a:tr h="735013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content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some_text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定义与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http-equiv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或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属性相关的元信息。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27170"/>
                  </a:ext>
                </a:extLst>
              </a:tr>
              <a:tr h="735013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http-equiv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content-type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expires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refresh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set-cookie 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把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content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属性关联到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HTTP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头部。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5769"/>
                  </a:ext>
                </a:extLst>
              </a:tr>
              <a:tr h="1011238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author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description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keywords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generator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revised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others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把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content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属性关联到一个名称。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59765" marR="59765" marT="29882" marB="298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08762"/>
                  </a:ext>
                </a:extLst>
              </a:tr>
            </a:tbl>
          </a:graphicData>
        </a:graphic>
      </p:graphicFrame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>
                <a:latin typeface="Times New Roman" pitchFamily="18" charset="0"/>
              </a:rPr>
              <a:t>属性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853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D4FD63F-788A-4F7F-873A-A78237177726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252413" y="2276475"/>
            <a:ext cx="8640762" cy="4105275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spcBef>
                <a:spcPct val="3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NAME 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zh-CN" altLang="en-US" b="1" dirty="0">
                <a:solidFill>
                  <a:srgbClr val="FFFFFF"/>
                </a:solidFill>
              </a:rPr>
              <a:t>描述网页信息的，便于搜索引擎查找和分类。</a:t>
            </a:r>
          </a:p>
          <a:p>
            <a:pPr>
              <a:spcBef>
                <a:spcPct val="3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常用类型有：</a:t>
            </a:r>
            <a:endParaRPr lang="zh-CN" altLang="en-US" b="1" dirty="0">
              <a:solidFill>
                <a:srgbClr val="FFFFFF"/>
              </a:solidFill>
              <a:latin typeface="宋体" pitchFamily="2" charset="-122"/>
            </a:endParaRPr>
          </a:p>
          <a:p>
            <a:pPr lvl="1">
              <a:spcBef>
                <a:spcPct val="3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Keywords</a:t>
            </a:r>
            <a:r>
              <a:rPr lang="zh-CN" altLang="en-US" b="1" dirty="0">
                <a:solidFill>
                  <a:srgbClr val="FFFF00"/>
                </a:solidFill>
              </a:rPr>
              <a:t>（关键字）：</a:t>
            </a:r>
            <a:r>
              <a:rPr lang="zh-CN" altLang="en-US" b="1" dirty="0">
                <a:solidFill>
                  <a:srgbClr val="FFFFFF"/>
                </a:solidFill>
              </a:rPr>
              <a:t>设定页面的关键字 </a:t>
            </a:r>
          </a:p>
          <a:p>
            <a:pPr lvl="1">
              <a:spcBef>
                <a:spcPct val="3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description</a:t>
            </a:r>
            <a:r>
              <a:rPr lang="zh-CN" altLang="en-US" b="1" dirty="0">
                <a:solidFill>
                  <a:srgbClr val="FFFF00"/>
                </a:solidFill>
              </a:rPr>
              <a:t>（简介）：</a:t>
            </a:r>
            <a:r>
              <a:rPr lang="zh-CN" altLang="en-US" b="1" dirty="0">
                <a:solidFill>
                  <a:srgbClr val="FFFFFF"/>
                </a:solidFill>
              </a:rPr>
              <a:t>告诉搜索引擎网页的主要内容 </a:t>
            </a:r>
          </a:p>
          <a:p>
            <a:pPr lvl="1">
              <a:spcBef>
                <a:spcPct val="3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author</a:t>
            </a:r>
            <a:r>
              <a:rPr lang="zh-CN" altLang="en-US" b="1" dirty="0">
                <a:solidFill>
                  <a:srgbClr val="FFFF00"/>
                </a:solidFill>
              </a:rPr>
              <a:t>（作者）：</a:t>
            </a:r>
            <a:r>
              <a:rPr lang="zh-CN" altLang="en-US" b="1" dirty="0">
                <a:solidFill>
                  <a:srgbClr val="FFFFFF"/>
                </a:solidFill>
              </a:rPr>
              <a:t>标注网页的作者 </a:t>
            </a: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71438" y="766763"/>
            <a:ext cx="8964612" cy="1366837"/>
          </a:xfrm>
          <a:prstGeom prst="wedgeRoundRectCallout">
            <a:avLst>
              <a:gd name="adj1" fmla="val -23880"/>
              <a:gd name="adj2" fmla="val 50116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FFFFFF"/>
                </a:solidFill>
              </a:rPr>
              <a:t>&lt;META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>
                <a:solidFill>
                  <a:srgbClr val="FFFFFF"/>
                </a:solidFill>
              </a:rPr>
              <a:t>NAME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>
                <a:solidFill>
                  <a:srgbClr val="FFFFFF"/>
                </a:solidFill>
              </a:rPr>
              <a:t>="keywords"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>
                <a:solidFill>
                  <a:srgbClr val="FFFFFF"/>
                </a:solidFill>
              </a:rPr>
              <a:t>CONTENT="life,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>
                <a:solidFill>
                  <a:srgbClr val="FFFFFF"/>
                </a:solidFill>
              </a:rPr>
              <a:t>universe,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>
                <a:solidFill>
                  <a:srgbClr val="FFFFFF"/>
                </a:solidFill>
              </a:rPr>
              <a:t>plants,relationships,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b="1">
                <a:solidFill>
                  <a:srgbClr val="FFFFFF"/>
                </a:solidFill>
              </a:rPr>
              <a:t>science"&gt;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6443663" y="152400"/>
            <a:ext cx="2547937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页面属性标记</a:t>
            </a:r>
          </a:p>
        </p:txBody>
      </p:sp>
    </p:spTree>
    <p:extLst>
      <p:ext uri="{BB962C8B-B14F-4D97-AF65-F5344CB8AC3E}">
        <p14:creationId xmlns:p14="http://schemas.microsoft.com/office/powerpoint/2010/main" val="20029367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7C28ADA-7879-402D-9C0D-457911D9FEB0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611188" y="333375"/>
            <a:ext cx="3384550" cy="762000"/>
          </a:xfrm>
          <a:prstGeom prst="wedgeRoundRectCallout">
            <a:avLst>
              <a:gd name="adj1" fmla="val -2119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② </a:t>
            </a: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页面属性标记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428625" y="2349500"/>
            <a:ext cx="8286750" cy="2722563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主要属性有： 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</a:rPr>
              <a:t>title</a:t>
            </a:r>
            <a:r>
              <a:rPr lang="zh-CN" altLang="en-US" b="1" dirty="0">
                <a:solidFill>
                  <a:srgbClr val="FFFFFF"/>
                </a:solidFill>
              </a:rPr>
              <a:t>：设置页面标题</a:t>
            </a:r>
            <a:endParaRPr lang="zh-CN" altLang="en-US" b="1" dirty="0">
              <a:solidFill>
                <a:srgbClr val="FFFFFF"/>
              </a:solidFill>
              <a:latin typeface="宋体" pitchFamily="2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</a:rPr>
              <a:t>dir</a:t>
            </a:r>
            <a:r>
              <a:rPr lang="zh-CN" altLang="en-US" b="1" dirty="0">
                <a:solidFill>
                  <a:srgbClr val="FFFFFF"/>
                </a:solidFill>
              </a:rPr>
              <a:t>：设置网页中文字的方向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179388" y="1268413"/>
            <a:ext cx="8713787" cy="863600"/>
          </a:xfrm>
          <a:prstGeom prst="wedgeRoundRectCallout">
            <a:avLst>
              <a:gd name="adj1" fmla="val -21472"/>
              <a:gd name="adj2" fmla="val 41912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b="1">
                <a:solidFill>
                  <a:srgbClr val="FFFFFF"/>
                </a:solidFill>
              </a:rPr>
              <a:t>&lt;body</a:t>
            </a:r>
            <a:r>
              <a:rPr lang="zh-CN" altLang="en-US" b="1">
                <a:solidFill>
                  <a:srgbClr val="FFFFFF"/>
                </a:solidFill>
              </a:rPr>
              <a:t>属性</a:t>
            </a:r>
            <a:r>
              <a:rPr lang="en-US" altLang="zh-CN" b="1">
                <a:solidFill>
                  <a:srgbClr val="FFFFFF"/>
                </a:solidFill>
              </a:rPr>
              <a:t>1=</a:t>
            </a:r>
            <a:r>
              <a:rPr lang="zh-CN" altLang="en-US" b="1">
                <a:solidFill>
                  <a:srgbClr val="FFFFFF"/>
                </a:solidFill>
              </a:rPr>
              <a:t>属性值</a:t>
            </a:r>
            <a:r>
              <a:rPr lang="en-US" altLang="zh-CN" b="1">
                <a:solidFill>
                  <a:srgbClr val="FFFFFF"/>
                </a:solidFill>
              </a:rPr>
              <a:t>1 </a:t>
            </a:r>
            <a:r>
              <a:rPr lang="zh-CN" altLang="en-US" b="1">
                <a:solidFill>
                  <a:srgbClr val="FFFFFF"/>
                </a:solidFill>
              </a:rPr>
              <a:t>属性</a:t>
            </a:r>
            <a:r>
              <a:rPr lang="en-US" altLang="zh-CN" b="1">
                <a:solidFill>
                  <a:srgbClr val="FFFFFF"/>
                </a:solidFill>
              </a:rPr>
              <a:t>2=</a:t>
            </a:r>
            <a:r>
              <a:rPr lang="zh-CN" altLang="en-US" b="1">
                <a:solidFill>
                  <a:srgbClr val="FFFFFF"/>
                </a:solidFill>
              </a:rPr>
              <a:t>属性值</a:t>
            </a:r>
            <a:r>
              <a:rPr lang="en-US" altLang="zh-CN" b="1">
                <a:solidFill>
                  <a:srgbClr val="FFFFFF"/>
                </a:solidFill>
              </a:rPr>
              <a:t>2 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rgbClr val="FFFFFF"/>
                </a:solidFill>
              </a:rPr>
              <a:t>&gt;</a:t>
            </a:r>
            <a:r>
              <a:rPr lang="zh-CN" altLang="en-US" b="1">
                <a:solidFill>
                  <a:srgbClr val="FFFFFF"/>
                </a:solidFill>
              </a:rPr>
              <a:t>页面内容</a:t>
            </a:r>
            <a:r>
              <a:rPr lang="en-US" altLang="zh-CN" b="1">
                <a:solidFill>
                  <a:srgbClr val="FFFFFF"/>
                </a:solidFill>
              </a:rPr>
              <a:t>&lt;/body&gt;</a:t>
            </a:r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6443663" y="152400"/>
            <a:ext cx="2547937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页面属性标记</a:t>
            </a:r>
          </a:p>
        </p:txBody>
      </p:sp>
    </p:spTree>
    <p:extLst>
      <p:ext uri="{BB962C8B-B14F-4D97-AF65-F5344CB8AC3E}">
        <p14:creationId xmlns:p14="http://schemas.microsoft.com/office/powerpoint/2010/main" val="1300397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5C8DF5D-E967-48AD-84C5-624E33965C90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187450" y="549275"/>
            <a:ext cx="7242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常用</a:t>
            </a:r>
            <a:r>
              <a:rPr lang="zh-CN" altLang="en-US" sz="4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页面元素标记</a:t>
            </a:r>
            <a:endParaRPr lang="zh-CN" altLang="en-US" sz="4800" b="1" dirty="0">
              <a:ea typeface="隶书" panose="02010509060101010101" pitchFamily="49" charset="-122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692275" y="1557338"/>
            <a:ext cx="482441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段落标记 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ea typeface="隶书" panose="02010509060101010101" pitchFamily="49" charset="-122"/>
              </a:rPr>
              <a:t>文字标记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ea typeface="隶书" panose="02010509060101010101" pitchFamily="49" charset="-122"/>
              </a:rPr>
              <a:t>超链接标记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ea typeface="隶书" panose="02010509060101010101" pitchFamily="49" charset="-122"/>
              </a:rPr>
              <a:t>列表标记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600" b="1">
                <a:ea typeface="隶书" panose="02010509060101010101" pitchFamily="49" charset="-122"/>
              </a:rPr>
              <a:t>图像和多媒体标记</a:t>
            </a:r>
            <a:endParaRPr lang="zh-CN" altLang="en-US" sz="3600" b="1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rot="5400000" flipV="1">
            <a:off x="4548188" y="-2020887"/>
            <a:ext cx="0" cy="7010400"/>
          </a:xfrm>
          <a:prstGeom prst="line">
            <a:avLst/>
          </a:prstGeom>
          <a:noFill/>
          <a:ln w="57150">
            <a:pattFill prst="shingle">
              <a:fgClr>
                <a:srgbClr val="FF3300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30" name="Picture 5" descr="j0195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97425"/>
            <a:ext cx="1373187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7709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676BB44-A779-4F84-B369-854F89834E7B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7651" name="Oval 2"/>
          <p:cNvSpPr>
            <a:spLocks noChangeArrowheads="1"/>
          </p:cNvSpPr>
          <p:nvPr/>
        </p:nvSpPr>
        <p:spPr bwMode="auto">
          <a:xfrm>
            <a:off x="6372225" y="152400"/>
            <a:ext cx="2619375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页面元素标记</a:t>
            </a:r>
          </a:p>
        </p:txBody>
      </p:sp>
      <p:sp>
        <p:nvSpPr>
          <p:cNvPr id="27652" name="AutoShape 3"/>
          <p:cNvSpPr>
            <a:spLocks noChangeArrowheads="1"/>
          </p:cNvSpPr>
          <p:nvPr/>
        </p:nvSpPr>
        <p:spPr bwMode="auto">
          <a:xfrm>
            <a:off x="611188" y="333375"/>
            <a:ext cx="3384550" cy="762000"/>
          </a:xfrm>
          <a:prstGeom prst="wedgeRoundRectCallout">
            <a:avLst>
              <a:gd name="adj1" fmla="val -2119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段落标记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250825" y="3425825"/>
            <a:ext cx="8675688" cy="1003300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Hn</a:t>
            </a:r>
            <a:r>
              <a:rPr lang="zh-CN" altLang="en-US" dirty="0">
                <a:solidFill>
                  <a:schemeClr val="bg1"/>
                </a:solidFill>
              </a:rPr>
              <a:t>： </a:t>
            </a:r>
            <a:r>
              <a:rPr lang="zh-CN" altLang="en-US" b="1" dirty="0">
                <a:solidFill>
                  <a:schemeClr val="bg1"/>
                </a:solidFill>
              </a:rPr>
              <a:t>表示标题文字的大小， 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zh-CN" altLang="en-US" b="1" dirty="0">
                <a:solidFill>
                  <a:schemeClr val="bg1"/>
                </a:solidFill>
              </a:rPr>
              <a:t>从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到</a:t>
            </a:r>
            <a:r>
              <a:rPr lang="en-US" altLang="zh-CN" b="1" dirty="0">
                <a:solidFill>
                  <a:schemeClr val="bg1"/>
                </a:solidFill>
              </a:rPr>
              <a:t>6</a:t>
            </a:r>
            <a:r>
              <a:rPr lang="zh-CN" altLang="en-US" b="1" dirty="0">
                <a:solidFill>
                  <a:schemeClr val="bg1"/>
                </a:solidFill>
              </a:rPr>
              <a:t>， </a:t>
            </a:r>
            <a:r>
              <a:rPr lang="en-US" altLang="zh-CN" b="1" dirty="0">
                <a:solidFill>
                  <a:schemeClr val="bg1"/>
                </a:solidFill>
              </a:rPr>
              <a:t>H1</a:t>
            </a:r>
            <a:r>
              <a:rPr lang="zh-CN" altLang="en-US" b="1" dirty="0">
                <a:solidFill>
                  <a:schemeClr val="bg1"/>
                </a:solidFill>
              </a:rPr>
              <a:t>最大，</a:t>
            </a:r>
            <a:r>
              <a:rPr lang="en-US" altLang="zh-CN" b="1" dirty="0">
                <a:solidFill>
                  <a:schemeClr val="bg1"/>
                </a:solidFill>
              </a:rPr>
              <a:t>H6</a:t>
            </a:r>
            <a:r>
              <a:rPr lang="zh-CN" altLang="en-US" b="1" dirty="0">
                <a:solidFill>
                  <a:schemeClr val="bg1"/>
                </a:solidFill>
              </a:rPr>
              <a:t>最小。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971550" y="2060575"/>
            <a:ext cx="6553200" cy="647700"/>
          </a:xfrm>
          <a:prstGeom prst="wedgeRoundRectCallout">
            <a:avLst>
              <a:gd name="adj1" fmla="val -26329"/>
              <a:gd name="adj2" fmla="val 83356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b="1">
                <a:solidFill>
                  <a:srgbClr val="FFFFFF"/>
                </a:solidFill>
              </a:rPr>
              <a:t>&lt;Hn &gt; </a:t>
            </a:r>
            <a:r>
              <a:rPr lang="zh-CN" altLang="en-US" b="1">
                <a:solidFill>
                  <a:srgbClr val="FFFFFF"/>
                </a:solidFill>
              </a:rPr>
              <a:t>标题 </a:t>
            </a:r>
            <a:r>
              <a:rPr lang="en-US" altLang="zh-CN" b="1">
                <a:solidFill>
                  <a:srgbClr val="FFFFFF"/>
                </a:solidFill>
              </a:rPr>
              <a:t>&lt;/Hn&gt;</a:t>
            </a:r>
          </a:p>
        </p:txBody>
      </p:sp>
      <p:sp>
        <p:nvSpPr>
          <p:cNvPr id="389126" name="AutoShape 6"/>
          <p:cNvSpPr>
            <a:spLocks noChangeArrowheads="1"/>
          </p:cNvSpPr>
          <p:nvPr/>
        </p:nvSpPr>
        <p:spPr bwMode="auto">
          <a:xfrm>
            <a:off x="755650" y="1268413"/>
            <a:ext cx="2449513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标题文字标记</a:t>
            </a:r>
            <a:endParaRPr lang="zh-CN" altLang="en-US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882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2F06267-5E78-4C09-BB56-E4C2ACD0CEBD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8675" name="AutoShape 5"/>
          <p:cNvSpPr>
            <a:spLocks noChangeArrowheads="1"/>
          </p:cNvSpPr>
          <p:nvPr/>
        </p:nvSpPr>
        <p:spPr bwMode="auto">
          <a:xfrm>
            <a:off x="971550" y="1341438"/>
            <a:ext cx="6265863" cy="647700"/>
          </a:xfrm>
          <a:prstGeom prst="wedgeRoundRectCallout">
            <a:avLst>
              <a:gd name="adj1" fmla="val -24690"/>
              <a:gd name="adj2" fmla="val 24755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zh-CN" altLang="en-US" b="1">
                <a:solidFill>
                  <a:schemeClr val="bg1"/>
                </a:solidFill>
              </a:rPr>
              <a:t>本行文字</a:t>
            </a:r>
            <a:r>
              <a:rPr lang="en-US" altLang="zh-CN" b="1">
                <a:solidFill>
                  <a:schemeClr val="bg1"/>
                </a:solidFill>
              </a:rPr>
              <a:t>&lt;br&gt;</a:t>
            </a:r>
            <a:r>
              <a:rPr lang="zh-CN" altLang="en-US" b="1">
                <a:solidFill>
                  <a:schemeClr val="bg1"/>
                </a:solidFill>
              </a:rPr>
              <a:t>下一行文字</a:t>
            </a:r>
          </a:p>
        </p:txBody>
      </p:sp>
      <p:sp>
        <p:nvSpPr>
          <p:cNvPr id="393222" name="AutoShape 6"/>
          <p:cNvSpPr>
            <a:spLocks noChangeArrowheads="1"/>
          </p:cNvSpPr>
          <p:nvPr/>
        </p:nvSpPr>
        <p:spPr bwMode="auto">
          <a:xfrm>
            <a:off x="684213" y="620713"/>
            <a:ext cx="2449512" cy="431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>
                <a:latin typeface="宋体" pitchFamily="2" charset="-122"/>
              </a:rPr>
              <a:t>强制换行标记</a:t>
            </a:r>
            <a:endParaRPr lang="zh-CN" altLang="en-US" b="1">
              <a:latin typeface="Tahoma" pitchFamily="34" charset="0"/>
            </a:endParaRPr>
          </a:p>
        </p:txBody>
      </p:sp>
      <p:sp>
        <p:nvSpPr>
          <p:cNvPr id="28677" name="AutoShape 7"/>
          <p:cNvSpPr>
            <a:spLocks noChangeArrowheads="1"/>
          </p:cNvSpPr>
          <p:nvPr/>
        </p:nvSpPr>
        <p:spPr bwMode="auto">
          <a:xfrm>
            <a:off x="928688" y="4643438"/>
            <a:ext cx="7100887" cy="1152525"/>
          </a:xfrm>
          <a:prstGeom prst="wedgeRoundRectCallout">
            <a:avLst>
              <a:gd name="adj1" fmla="val -29963"/>
              <a:gd name="adj2" fmla="val 61644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b="1">
                <a:solidFill>
                  <a:schemeClr val="bg1"/>
                </a:solidFill>
              </a:rPr>
              <a:t>上一段落文字</a:t>
            </a:r>
            <a:r>
              <a:rPr lang="en-US" altLang="zh-CN" b="1">
                <a:solidFill>
                  <a:schemeClr val="bg1"/>
                </a:solidFill>
              </a:rPr>
              <a:t>&lt;p&gt;</a:t>
            </a:r>
            <a:r>
              <a:rPr lang="zh-CN" altLang="en-US" b="1">
                <a:solidFill>
                  <a:schemeClr val="bg1"/>
                </a:solidFill>
              </a:rPr>
              <a:t>下一段落文字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chemeClr val="bg1"/>
                </a:solidFill>
              </a:rPr>
              <a:t>&lt;p align=</a:t>
            </a:r>
            <a:r>
              <a:rPr lang="zh-CN" altLang="en-US" b="1">
                <a:solidFill>
                  <a:schemeClr val="bg1"/>
                </a:solidFill>
              </a:rPr>
              <a:t>水平对齐方式</a:t>
            </a:r>
            <a:r>
              <a:rPr lang="en-US" altLang="zh-CN" b="1">
                <a:solidFill>
                  <a:schemeClr val="bg1"/>
                </a:solidFill>
              </a:rPr>
              <a:t>&gt; </a:t>
            </a:r>
            <a:r>
              <a:rPr lang="zh-CN" altLang="en-US" b="1">
                <a:solidFill>
                  <a:schemeClr val="bg1"/>
                </a:solidFill>
              </a:rPr>
              <a:t>段落文字 </a:t>
            </a:r>
            <a:r>
              <a:rPr lang="en-US" altLang="zh-CN" b="1">
                <a:solidFill>
                  <a:schemeClr val="bg1"/>
                </a:solidFill>
              </a:rPr>
              <a:t>&lt;/p&gt;</a:t>
            </a: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928688" y="3714750"/>
            <a:ext cx="2449512" cy="431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强制换段标记</a:t>
            </a:r>
            <a:endParaRPr lang="zh-CN" altLang="en-US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225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2" grpId="0"/>
      <p:bldP spid="3932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9027095-8810-4578-8A8A-6A0077A27472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1042988" y="1268413"/>
            <a:ext cx="6553200" cy="647700"/>
          </a:xfrm>
          <a:prstGeom prst="wedgeRoundRectCallout">
            <a:avLst>
              <a:gd name="adj1" fmla="val -26852"/>
              <a:gd name="adj2" fmla="val 54056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b="1">
                <a:solidFill>
                  <a:srgbClr val="FFFFFF"/>
                </a:solidFill>
              </a:rPr>
              <a:t>   &lt;pre&gt;</a:t>
            </a:r>
            <a:r>
              <a:rPr lang="zh-CN" altLang="en-US" b="1">
                <a:solidFill>
                  <a:srgbClr val="FFFFFF"/>
                </a:solidFill>
              </a:rPr>
              <a:t>已经排好格式的段落文字</a:t>
            </a:r>
            <a:r>
              <a:rPr lang="en-US" altLang="zh-CN" b="1">
                <a:solidFill>
                  <a:srgbClr val="FFFFFF"/>
                </a:solidFill>
              </a:rPr>
              <a:t>&lt;/pre&gt;</a:t>
            </a:r>
          </a:p>
        </p:txBody>
      </p:sp>
      <p:sp>
        <p:nvSpPr>
          <p:cNvPr id="395269" name="AutoShape 5"/>
          <p:cNvSpPr>
            <a:spLocks noChangeArrowheads="1"/>
          </p:cNvSpPr>
          <p:nvPr/>
        </p:nvSpPr>
        <p:spPr bwMode="auto">
          <a:xfrm>
            <a:off x="827088" y="549275"/>
            <a:ext cx="2951162" cy="431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显示预排格式标记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1071563" y="3286125"/>
            <a:ext cx="6929437" cy="647700"/>
          </a:xfrm>
          <a:prstGeom prst="wedgeRoundRectCallout">
            <a:avLst>
              <a:gd name="adj1" fmla="val -18662"/>
              <a:gd name="adj2" fmla="val 46815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chemeClr val="bg1"/>
                </a:solidFill>
              </a:rPr>
              <a:t>&lt;div &gt;</a:t>
            </a:r>
            <a:r>
              <a:rPr lang="zh-CN" altLang="en-US" b="1">
                <a:solidFill>
                  <a:schemeClr val="bg1"/>
                </a:solidFill>
              </a:rPr>
              <a:t>多个段落文字或图像</a:t>
            </a:r>
            <a:r>
              <a:rPr lang="en-US" altLang="zh-CN" b="1">
                <a:solidFill>
                  <a:schemeClr val="bg1"/>
                </a:solidFill>
              </a:rPr>
              <a:t>&lt;/div&gt; </a:t>
            </a:r>
          </a:p>
        </p:txBody>
      </p:sp>
      <p:sp>
        <p:nvSpPr>
          <p:cNvPr id="395271" name="AutoShape 7"/>
          <p:cNvSpPr>
            <a:spLocks noChangeArrowheads="1"/>
          </p:cNvSpPr>
          <p:nvPr/>
        </p:nvSpPr>
        <p:spPr bwMode="auto">
          <a:xfrm>
            <a:off x="1000125" y="2214563"/>
            <a:ext cx="2449513" cy="431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分区显示标记</a:t>
            </a:r>
            <a:endParaRPr lang="zh-CN" altLang="en-US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753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  <p:bldP spid="3952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2DD16DC-8F83-4DB7-BBC6-F73DEF0D36EF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5750" y="3286125"/>
            <a:ext cx="8424863" cy="1150938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tIns="0" bIns="0"/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</a:rPr>
              <a:t>color</a:t>
            </a:r>
            <a:r>
              <a:rPr lang="zh-CN" altLang="en-US" b="1" dirty="0">
                <a:solidFill>
                  <a:srgbClr val="FFFFFF"/>
                </a:solidFill>
              </a:rPr>
              <a:t>：设定线条颜色。可以用英文单词或以</a:t>
            </a:r>
            <a:r>
              <a:rPr lang="zh-CN" altLang="en-US" b="1" dirty="0">
                <a:solidFill>
                  <a:srgbClr val="FFFFFF"/>
                </a:solidFill>
                <a:latin typeface="Times New Roman"/>
              </a:rPr>
              <a:t>“</a:t>
            </a:r>
            <a:r>
              <a:rPr lang="zh-CN" altLang="en-US" b="1" dirty="0">
                <a:solidFill>
                  <a:srgbClr val="FFFFFF"/>
                </a:solidFill>
              </a:rPr>
              <a:t>＃</a:t>
            </a:r>
            <a:r>
              <a:rPr lang="zh-CN" altLang="en-US" b="1" dirty="0">
                <a:solidFill>
                  <a:srgbClr val="FFFFFF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rgbClr val="FFFFFF"/>
                </a:solidFill>
              </a:rPr>
              <a:t>引导的一个十六进制代码。</a:t>
            </a:r>
          </a:p>
        </p:txBody>
      </p:sp>
      <p:sp>
        <p:nvSpPr>
          <p:cNvPr id="30724" name="AutoShape 5"/>
          <p:cNvSpPr>
            <a:spLocks noChangeArrowheads="1"/>
          </p:cNvSpPr>
          <p:nvPr/>
        </p:nvSpPr>
        <p:spPr bwMode="auto">
          <a:xfrm>
            <a:off x="357188" y="1357313"/>
            <a:ext cx="7705725" cy="1225550"/>
          </a:xfrm>
          <a:prstGeom prst="wedgeRoundRectCallout">
            <a:avLst>
              <a:gd name="adj1" fmla="val -22866"/>
              <a:gd name="adj2" fmla="val 25389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FFFFFF"/>
                </a:solidFill>
              </a:rPr>
              <a:t>&lt;hr       color=</a:t>
            </a:r>
            <a:r>
              <a:rPr lang="zh-CN" altLang="en-US" b="1">
                <a:solidFill>
                  <a:srgbClr val="FFFFFF"/>
                </a:solidFill>
              </a:rPr>
              <a:t>颜色 </a:t>
            </a:r>
            <a:r>
              <a:rPr lang="en-US" altLang="zh-CN" b="1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394246" name="AutoShape 6"/>
          <p:cNvSpPr>
            <a:spLocks noChangeArrowheads="1"/>
          </p:cNvSpPr>
          <p:nvPr/>
        </p:nvSpPr>
        <p:spPr bwMode="auto">
          <a:xfrm>
            <a:off x="684213" y="188913"/>
            <a:ext cx="1943100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水平线标记</a:t>
            </a:r>
            <a:endParaRPr lang="zh-CN" altLang="en-US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444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4D1B42B-2908-4C34-A6A4-D68663ECAE1E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99" name="Oval 2"/>
          <p:cNvSpPr>
            <a:spLocks noChangeArrowheads="1"/>
          </p:cNvSpPr>
          <p:nvPr/>
        </p:nvSpPr>
        <p:spPr bwMode="auto">
          <a:xfrm>
            <a:off x="6877050" y="188913"/>
            <a:ext cx="2087563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文件结构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611188" y="333375"/>
            <a:ext cx="3384550" cy="762000"/>
          </a:xfrm>
          <a:prstGeom prst="wedgeRoundRectCallout">
            <a:avLst>
              <a:gd name="adj1" fmla="val -2119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①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标记及属性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8675688" cy="936625"/>
          </a:xfrm>
          <a:prstGeom prst="rect">
            <a:avLst/>
          </a:prstGeom>
          <a:solidFill>
            <a:srgbClr val="003399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FFFF00"/>
                </a:solidFill>
                <a:latin typeface="Times New Roman" pitchFamily="18" charset="0"/>
              </a:rPr>
              <a:t>标记：</a:t>
            </a:r>
            <a:r>
              <a:rPr lang="zh-CN" altLang="en-US" b="1" dirty="0">
                <a:solidFill>
                  <a:schemeClr val="bg1"/>
                </a:solidFill>
              </a:rPr>
              <a:t>为了使所要显示的内容达到一定的效果，在内容中加入的特定标识</a:t>
            </a:r>
            <a:r>
              <a:rPr lang="zh-CN" altLang="en-US" b="1" dirty="0">
                <a:solidFill>
                  <a:schemeClr val="bg1"/>
                </a:solidFill>
                <a:latin typeface="宋体" pitchFamily="2" charset="-122"/>
              </a:rPr>
              <a:t>。</a:t>
            </a:r>
            <a:r>
              <a:rPr lang="zh-CN" altLang="en-US" b="1" u="sng" dirty="0">
                <a:solidFill>
                  <a:schemeClr val="bg1"/>
                </a:solidFill>
                <a:latin typeface="宋体" pitchFamily="2" charset="-122"/>
              </a:rPr>
              <a:t> </a:t>
            </a:r>
            <a:endParaRPr lang="zh-CN" altLang="en-US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250825" y="3429000"/>
            <a:ext cx="8713788" cy="3240088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每个标记都用</a:t>
            </a:r>
            <a:r>
              <a:rPr lang="zh-CN" altLang="en-US" b="1" dirty="0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 dirty="0">
                <a:solidFill>
                  <a:schemeClr val="bg1"/>
                </a:solidFill>
              </a:rPr>
              <a:t>&lt;</a:t>
            </a:r>
            <a:r>
              <a:rPr lang="en-US" altLang="zh-CN" b="1" dirty="0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（小于号）和</a:t>
            </a:r>
            <a:r>
              <a:rPr lang="zh-CN" altLang="en-US" b="1" dirty="0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 dirty="0">
                <a:solidFill>
                  <a:schemeClr val="bg1"/>
                </a:solidFill>
              </a:rPr>
              <a:t>&gt;</a:t>
            </a:r>
            <a:r>
              <a:rPr lang="en-US" altLang="zh-CN" b="1" dirty="0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（大于号）围住。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注意：</a:t>
            </a:r>
            <a:r>
              <a:rPr lang="zh-CN" altLang="en-US" b="1" dirty="0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 dirty="0">
                <a:solidFill>
                  <a:schemeClr val="bg1"/>
                </a:solidFill>
              </a:rPr>
              <a:t>&lt;</a:t>
            </a:r>
            <a:r>
              <a:rPr lang="en-US" altLang="zh-CN" b="1" dirty="0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 dirty="0">
                <a:solidFill>
                  <a:schemeClr val="bg1"/>
                </a:solidFill>
              </a:rPr>
              <a:t>&gt;</a:t>
            </a:r>
            <a:r>
              <a:rPr lang="en-US" altLang="zh-CN" b="1" dirty="0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与标记之间</a:t>
            </a:r>
            <a:r>
              <a:rPr lang="zh-CN" altLang="en-US" b="1" dirty="0">
                <a:solidFill>
                  <a:srgbClr val="FF0000"/>
                </a:solidFill>
              </a:rPr>
              <a:t>不能留有空格</a:t>
            </a:r>
            <a:r>
              <a:rPr lang="zh-CN" altLang="en-US" b="1" dirty="0">
                <a:solidFill>
                  <a:schemeClr val="bg1"/>
                </a:solidFill>
              </a:rPr>
              <a:t>或其他非标记字符 </a:t>
            </a:r>
            <a:endParaRPr lang="zh-CN" altLang="en-US" b="1" dirty="0">
              <a:solidFill>
                <a:schemeClr val="bg1"/>
              </a:solidFill>
              <a:latin typeface="宋体" pitchFamily="2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在标记前加 </a:t>
            </a:r>
            <a:r>
              <a:rPr lang="zh-CN" altLang="en-US" b="1" dirty="0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en-US" altLang="zh-CN" b="1" dirty="0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是结束标记</a:t>
            </a:r>
            <a:endParaRPr lang="zh-CN" altLang="en-US" b="1" dirty="0">
              <a:solidFill>
                <a:schemeClr val="bg1"/>
              </a:solidFill>
              <a:latin typeface="宋体" pitchFamily="2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标记字母</a:t>
            </a:r>
            <a:r>
              <a:rPr lang="zh-CN" altLang="en-US" b="1" dirty="0">
                <a:solidFill>
                  <a:srgbClr val="FF0000"/>
                </a:solidFill>
              </a:rPr>
              <a:t>不区分大小写 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对同一段要标记的内容，可以使用</a:t>
            </a:r>
            <a:r>
              <a:rPr lang="zh-CN" altLang="en-US" b="1" dirty="0">
                <a:solidFill>
                  <a:srgbClr val="FF0000"/>
                </a:solidFill>
              </a:rPr>
              <a:t>多个标记来共同</a:t>
            </a:r>
            <a:r>
              <a:rPr lang="zh-CN" altLang="en-US" b="1" dirty="0">
                <a:solidFill>
                  <a:schemeClr val="bg1"/>
                </a:solidFill>
              </a:rPr>
              <a:t>作用，各   个标记间的顺序是任意的。 </a:t>
            </a:r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428625" y="2500313"/>
            <a:ext cx="7921625" cy="865187"/>
          </a:xfrm>
          <a:prstGeom prst="wedgeRoundRectCallout">
            <a:avLst>
              <a:gd name="adj1" fmla="val -23167"/>
              <a:gd name="adj2" fmla="val -49634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b="1">
                <a:solidFill>
                  <a:schemeClr val="bg1"/>
                </a:solidFill>
              </a:rPr>
              <a:t>&lt;</a:t>
            </a:r>
            <a:r>
              <a:rPr lang="zh-CN" altLang="en-US" b="1">
                <a:solidFill>
                  <a:schemeClr val="bg1"/>
                </a:solidFill>
              </a:rPr>
              <a:t>标记</a:t>
            </a:r>
            <a:r>
              <a:rPr lang="en-US" altLang="zh-CN" b="1">
                <a:solidFill>
                  <a:schemeClr val="bg1"/>
                </a:solidFill>
              </a:rPr>
              <a:t>&gt;</a:t>
            </a:r>
            <a:r>
              <a:rPr lang="zh-CN" altLang="en-US" b="1">
                <a:solidFill>
                  <a:schemeClr val="bg1"/>
                </a:solidFill>
              </a:rPr>
              <a:t>受标记影响的内容</a:t>
            </a:r>
            <a:r>
              <a:rPr lang="en-US" altLang="zh-CN" b="1">
                <a:solidFill>
                  <a:schemeClr val="bg1"/>
                </a:solidFill>
              </a:rPr>
              <a:t>&lt;/</a:t>
            </a:r>
            <a:r>
              <a:rPr lang="zh-CN" altLang="en-US" b="1">
                <a:solidFill>
                  <a:schemeClr val="bg1"/>
                </a:solidFill>
              </a:rPr>
              <a:t>标记</a:t>
            </a:r>
            <a:r>
              <a:rPr lang="en-US" altLang="zh-CN" b="1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1616489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E27F567-CD2F-439D-B3BA-2F9F7C725410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96293" name="AutoShape 5"/>
          <p:cNvSpPr>
            <a:spLocks noChangeArrowheads="1"/>
          </p:cNvSpPr>
          <p:nvPr/>
        </p:nvSpPr>
        <p:spPr bwMode="auto">
          <a:xfrm>
            <a:off x="3348038" y="692150"/>
            <a:ext cx="2303462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常用颜色代码表</a:t>
            </a:r>
            <a:endParaRPr lang="zh-CN" altLang="en-US" b="1" dirty="0">
              <a:latin typeface="Tahoma" pitchFamily="34" charset="0"/>
            </a:endParaRPr>
          </a:p>
        </p:txBody>
      </p:sp>
      <p:graphicFrame>
        <p:nvGraphicFramePr>
          <p:cNvPr id="396685" name="Group 397"/>
          <p:cNvGraphicFramePr>
            <a:graphicFrameLocks noGrp="1"/>
          </p:cNvGraphicFramePr>
          <p:nvPr/>
        </p:nvGraphicFramePr>
        <p:xfrm>
          <a:off x="107950" y="1484313"/>
          <a:ext cx="8928100" cy="4824414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颜色名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颜色英文名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进制代码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颜色名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颜色英文名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进制代码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Black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粉红色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#FFC0CB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蓝色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#0000FF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红色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#FF0000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棕色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#A52A2A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白色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#FFFFFF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青色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#00FFFF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Yellow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#FFFF00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灰色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#808080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深红色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Crimson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#CD061F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绿色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#008000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黄绿色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Greenyellow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#00FFFF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乳白色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Ivory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#FFFFF0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水蓝色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Dodgerblue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#0B6EFF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桔黄色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#FFA500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淡紫色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lavender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#DBDBF8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930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77D8F77-47F7-43F0-AF21-D5BACEA05BFD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611188" y="333375"/>
            <a:ext cx="3384550" cy="762000"/>
          </a:xfrm>
          <a:prstGeom prst="wedgeRoundRectCallout">
            <a:avLst>
              <a:gd name="adj1" fmla="val -2119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②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文字标记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1000125" y="2428875"/>
            <a:ext cx="6551613" cy="1152525"/>
          </a:xfrm>
          <a:prstGeom prst="wedgeRoundRectCallout">
            <a:avLst>
              <a:gd name="adj1" fmla="val -20185"/>
              <a:gd name="adj2" fmla="val 70412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>
                <a:solidFill>
                  <a:srgbClr val="FFFFFF"/>
                </a:solidFill>
              </a:rPr>
              <a:t>利用</a:t>
            </a:r>
            <a:r>
              <a:rPr lang="en-US" altLang="zh-CN" b="1">
                <a:solidFill>
                  <a:srgbClr val="FFFFFF"/>
                </a:solidFill>
              </a:rPr>
              <a:t>sytle=“font-size:36px”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97318" name="AutoShape 6"/>
          <p:cNvSpPr>
            <a:spLocks noChangeArrowheads="1"/>
          </p:cNvSpPr>
          <p:nvPr/>
        </p:nvSpPr>
        <p:spPr bwMode="auto">
          <a:xfrm>
            <a:off x="755650" y="1196975"/>
            <a:ext cx="2449513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字体字号标记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6372225" y="152400"/>
            <a:ext cx="2619375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页面元素标记</a:t>
            </a:r>
          </a:p>
        </p:txBody>
      </p:sp>
    </p:spTree>
    <p:extLst>
      <p:ext uri="{BB962C8B-B14F-4D97-AF65-F5344CB8AC3E}">
        <p14:creationId xmlns:p14="http://schemas.microsoft.com/office/powerpoint/2010/main" val="21648271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59D1161-4034-400E-AEDF-5AEB8E04C137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98341" name="AutoShape 5"/>
          <p:cNvSpPr>
            <a:spLocks noChangeArrowheads="1"/>
          </p:cNvSpPr>
          <p:nvPr/>
        </p:nvSpPr>
        <p:spPr bwMode="auto">
          <a:xfrm>
            <a:off x="3348038" y="260350"/>
            <a:ext cx="2449512" cy="5048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</a:rPr>
              <a:t>字型标记</a:t>
            </a:r>
            <a:endParaRPr lang="zh-CN" altLang="en-US" sz="2800" b="1" dirty="0">
              <a:latin typeface="Tahoma" pitchFamily="34" charset="0"/>
            </a:endParaRPr>
          </a:p>
        </p:txBody>
      </p:sp>
      <p:graphicFrame>
        <p:nvGraphicFramePr>
          <p:cNvPr id="398499" name="Group 163"/>
          <p:cNvGraphicFramePr>
            <a:graphicFrameLocks noGrp="1"/>
          </p:cNvGraphicFramePr>
          <p:nvPr/>
        </p:nvGraphicFramePr>
        <p:xfrm>
          <a:off x="323850" y="908050"/>
          <a:ext cx="8497888" cy="2724151"/>
        </p:xfrm>
        <a:graphic>
          <a:graphicData uri="http://schemas.openxmlformats.org/drawingml/2006/table">
            <a:tbl>
              <a:tblPr/>
              <a:tblGrid>
                <a:gridCol w="54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格式标记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字体效果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&lt;B&gt;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受影响的文字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&lt;/B&gt;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加粗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&lt;I&gt;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受影响的文字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&lt;/I&gt;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斜体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&lt;SUB&gt;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受影响的文字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&lt;/SUB&gt;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下标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&lt;SUP&gt;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受影响的文字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&lt;/SUP&gt;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205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873CDCA-042F-4C68-8C5F-74A7B990A14F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99363" name="AutoShape 3"/>
          <p:cNvSpPr>
            <a:spLocks noChangeArrowheads="1"/>
          </p:cNvSpPr>
          <p:nvPr/>
        </p:nvSpPr>
        <p:spPr bwMode="auto">
          <a:xfrm>
            <a:off x="3276600" y="692150"/>
            <a:ext cx="2449513" cy="719138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>
                <a:latin typeface="宋体" pitchFamily="2" charset="-122"/>
              </a:rPr>
              <a:t>特殊标记</a:t>
            </a:r>
            <a:endParaRPr lang="zh-CN" altLang="en-US" sz="2800" b="1">
              <a:latin typeface="Tahoma" pitchFamily="34" charset="0"/>
            </a:endParaRPr>
          </a:p>
        </p:txBody>
      </p:sp>
      <p:graphicFrame>
        <p:nvGraphicFramePr>
          <p:cNvPr id="399488" name="Group 128"/>
          <p:cNvGraphicFramePr>
            <a:graphicFrameLocks noGrp="1"/>
          </p:cNvGraphicFramePr>
          <p:nvPr/>
        </p:nvGraphicFramePr>
        <p:xfrm>
          <a:off x="1187450" y="1557338"/>
          <a:ext cx="6553200" cy="4392614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43002685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734105638"/>
                    </a:ext>
                  </a:extLst>
                </a:gridCol>
              </a:tblGrid>
              <a:tr h="631825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特殊字符标记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表示的字符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86863"/>
                  </a:ext>
                </a:extLst>
              </a:tr>
              <a:tr h="631825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&amp;lt;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30281"/>
                  </a:ext>
                </a:extLst>
              </a:tr>
              <a:tr h="633413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&amp;gt;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57992"/>
                  </a:ext>
                </a:extLst>
              </a:tr>
              <a:tr h="633413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&amp;nbsp;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空格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83332"/>
                  </a:ext>
                </a:extLst>
              </a:tr>
              <a:tr h="631825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&amp;amp;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64638"/>
                  </a:ext>
                </a:extLst>
              </a:tr>
              <a:tr h="633413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&amp;#37;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77234"/>
                  </a:ext>
                </a:extLst>
              </a:tr>
              <a:tr h="596900"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&amp;quot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7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6308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51D9695-2992-4A06-B4EC-3A17392E545A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611188" y="333375"/>
            <a:ext cx="3384550" cy="762000"/>
          </a:xfrm>
          <a:prstGeom prst="wedgeRoundRectCallout">
            <a:avLst>
              <a:gd name="adj1" fmla="val -2119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③ </a:t>
            </a: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超链接标记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8496300" cy="2087562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从根目录开始描述目录或文件</a:t>
            </a:r>
          </a:p>
          <a:p>
            <a:pPr lvl="1"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UNIX</a:t>
            </a:r>
            <a:r>
              <a:rPr lang="zh-CN" altLang="en-US" b="1" dirty="0">
                <a:solidFill>
                  <a:schemeClr val="bg1"/>
                </a:solidFill>
              </a:rPr>
              <a:t>以</a:t>
            </a:r>
            <a:r>
              <a:rPr lang="zh-CN" altLang="en-US" b="1" dirty="0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en-US" altLang="zh-CN" b="1" dirty="0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开始，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以</a:t>
            </a:r>
            <a:r>
              <a:rPr lang="zh-CN" altLang="en-US" b="1" dirty="0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 dirty="0">
                <a:solidFill>
                  <a:schemeClr val="bg1"/>
                </a:solidFill>
              </a:rPr>
              <a:t>c:\</a:t>
            </a:r>
            <a:r>
              <a:rPr lang="en-US" altLang="zh-CN" b="1" dirty="0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开始。</a:t>
            </a:r>
            <a:endParaRPr lang="zh-CN" alt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标识</a:t>
            </a:r>
            <a:r>
              <a:rPr lang="en-US" altLang="zh-CN" b="1" dirty="0">
                <a:solidFill>
                  <a:schemeClr val="bg1"/>
                </a:solidFill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</a:rPr>
              <a:t>上文件的全部信息，包含协议、主机名、文件夹名和文件名称。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611188" y="1196975"/>
            <a:ext cx="3095625" cy="431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绝对路径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468313" y="4437063"/>
            <a:ext cx="8135937" cy="647700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以当前目录为参考来说明文件的位置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1416" name="AutoShape 8"/>
          <p:cNvSpPr>
            <a:spLocks noChangeArrowheads="1"/>
          </p:cNvSpPr>
          <p:nvPr/>
        </p:nvSpPr>
        <p:spPr bwMode="auto">
          <a:xfrm>
            <a:off x="684213" y="3860800"/>
            <a:ext cx="3095625" cy="503238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>
                <a:latin typeface="宋体" pitchFamily="2" charset="-122"/>
              </a:rPr>
              <a:t>相对路径</a:t>
            </a:r>
            <a:endParaRPr lang="zh-CN" altLang="en-US" b="1">
              <a:latin typeface="Tahoma" pitchFamily="34" charset="0"/>
            </a:endParaRP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468313" y="5157788"/>
            <a:ext cx="8424862" cy="1628775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绝对路径清楚明确的指出文件和文件夹的位置 </a:t>
            </a:r>
          </a:p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相对路径则根据当前目录不同，可能同样的文件名指向不同的文件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6372225" y="152400"/>
            <a:ext cx="2619375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页面元素标记</a:t>
            </a:r>
          </a:p>
        </p:txBody>
      </p:sp>
    </p:spTree>
    <p:extLst>
      <p:ext uri="{BB962C8B-B14F-4D97-AF65-F5344CB8AC3E}">
        <p14:creationId xmlns:p14="http://schemas.microsoft.com/office/powerpoint/2010/main" val="22903708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4" grpId="0"/>
      <p:bldP spid="4014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86F1439-34EE-45AF-BAEA-978B59428592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0" y="2500313"/>
            <a:ext cx="8999538" cy="2649537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tIns="0" bIns="0" anchor="ctr"/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rgbClr val="FFFFFF"/>
                </a:solidFill>
              </a:rPr>
              <a:t>href</a:t>
            </a:r>
            <a:r>
              <a:rPr lang="zh-CN" altLang="en-US" b="1" dirty="0">
                <a:solidFill>
                  <a:srgbClr val="FFFFFF"/>
                </a:solidFill>
              </a:rPr>
              <a:t>：目标资源的具体地址。可以是绝对路径，也可以是相对路径。 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</a:rPr>
              <a:t>target</a:t>
            </a:r>
            <a:r>
              <a:rPr lang="zh-CN" altLang="en-US" b="1" dirty="0">
                <a:solidFill>
                  <a:srgbClr val="FFFFFF"/>
                </a:solidFill>
              </a:rPr>
              <a:t>：控制超链接内容打开方式，即链接内容出现的位置。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428625" y="1125538"/>
            <a:ext cx="8715375" cy="1223962"/>
          </a:xfrm>
          <a:prstGeom prst="wedgeRoundRectCallout">
            <a:avLst>
              <a:gd name="adj1" fmla="val -41829"/>
              <a:gd name="adj2" fmla="val -60338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FFFFFF"/>
                </a:solidFill>
              </a:rPr>
              <a:t>&lt;A href=</a:t>
            </a:r>
            <a:r>
              <a:rPr lang="zh-CN" altLang="en-US" b="1">
                <a:solidFill>
                  <a:srgbClr val="FFFFFF"/>
                </a:solidFill>
              </a:rPr>
              <a:t>目标资源 </a:t>
            </a:r>
            <a:r>
              <a:rPr lang="en-US" altLang="zh-CN" b="1">
                <a:solidFill>
                  <a:srgbClr val="FFFFFF"/>
                </a:solidFill>
              </a:rPr>
              <a:t>target=</a:t>
            </a:r>
            <a:r>
              <a:rPr lang="zh-CN" altLang="en-US" b="1">
                <a:solidFill>
                  <a:srgbClr val="FFFFFF"/>
                </a:solidFill>
              </a:rPr>
              <a:t>打开窗口方式 </a:t>
            </a:r>
            <a:r>
              <a:rPr lang="en-US" altLang="zh-CN" b="1">
                <a:solidFill>
                  <a:srgbClr val="FFFFFF"/>
                </a:solidFill>
              </a:rPr>
              <a:t>&gt; </a:t>
            </a:r>
            <a:r>
              <a:rPr lang="zh-CN" altLang="en-US" b="1">
                <a:solidFill>
                  <a:srgbClr val="FFFFFF"/>
                </a:solidFill>
              </a:rPr>
              <a:t>热点  </a:t>
            </a:r>
            <a:r>
              <a:rPr lang="en-US" altLang="zh-CN" b="1">
                <a:solidFill>
                  <a:srgbClr val="FFFFFF"/>
                </a:solidFill>
              </a:rPr>
              <a:t>&lt;/A&gt;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2437" name="AutoShape 5"/>
          <p:cNvSpPr>
            <a:spLocks noChangeArrowheads="1"/>
          </p:cNvSpPr>
          <p:nvPr/>
        </p:nvSpPr>
        <p:spPr bwMode="auto">
          <a:xfrm>
            <a:off x="755650" y="476250"/>
            <a:ext cx="1943100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超级链接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571500" y="5500688"/>
            <a:ext cx="8007350" cy="40005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&lt;a </a:t>
            </a:r>
            <a:r>
              <a:rPr lang="en-US" altLang="zh-CN" sz="2000" b="1" dirty="0" err="1">
                <a:latin typeface="+mn-ea"/>
                <a:ea typeface="+mn-ea"/>
              </a:rPr>
              <a:t>href</a:t>
            </a:r>
            <a:r>
              <a:rPr lang="en-US" altLang="zh-CN" sz="2000" b="1" dirty="0">
                <a:latin typeface="+mn-ea"/>
                <a:ea typeface="+mn-ea"/>
              </a:rPr>
              <a:t>="http://www.baidu.com" target="_blank"&gt;W3School&lt;/a&gt; </a:t>
            </a:r>
          </a:p>
        </p:txBody>
      </p:sp>
    </p:spTree>
    <p:extLst>
      <p:ext uri="{BB962C8B-B14F-4D97-AF65-F5344CB8AC3E}">
        <p14:creationId xmlns:p14="http://schemas.microsoft.com/office/powerpoint/2010/main" val="26832342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 autoUpdateAnimBg="0"/>
      <p:bldP spid="4024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38B4869-B5E9-4D5D-8FD2-B9CE91FCA457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179388" y="2708275"/>
            <a:ext cx="8820150" cy="3529013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tIns="0" bIns="0" anchor="ctr"/>
          <a:lstStyle/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</a:rPr>
              <a:t>name</a:t>
            </a:r>
            <a:r>
              <a:rPr lang="zh-CN" altLang="en-US" b="1" dirty="0">
                <a:solidFill>
                  <a:srgbClr val="FFFFFF"/>
                </a:solidFill>
              </a:rPr>
              <a:t>：设定一个较长的</a:t>
            </a:r>
            <a:r>
              <a:rPr lang="en-US" altLang="zh-CN" b="1" dirty="0">
                <a:solidFill>
                  <a:srgbClr val="FFFFFF"/>
                </a:solidFill>
              </a:rPr>
              <a:t>HTML</a:t>
            </a:r>
            <a:r>
              <a:rPr lang="zh-CN" altLang="en-US" b="1" dirty="0">
                <a:solidFill>
                  <a:srgbClr val="FFFFFF"/>
                </a:solidFill>
              </a:rPr>
              <a:t>文档的跳转位置点，相当于书签。 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</a:rPr>
              <a:t>name</a:t>
            </a:r>
            <a:r>
              <a:rPr lang="zh-CN" altLang="en-US" b="1" dirty="0">
                <a:solidFill>
                  <a:srgbClr val="FF0000"/>
                </a:solidFill>
              </a:rPr>
              <a:t>属性和</a:t>
            </a:r>
            <a:r>
              <a:rPr lang="en-US" altLang="zh-CN" b="1" dirty="0" err="1">
                <a:solidFill>
                  <a:srgbClr val="FF0000"/>
                </a:solidFill>
              </a:rPr>
              <a:t>href</a:t>
            </a:r>
            <a:r>
              <a:rPr lang="zh-CN" altLang="en-US" b="1" dirty="0">
                <a:solidFill>
                  <a:srgbClr val="FF0000"/>
                </a:solidFill>
              </a:rPr>
              <a:t>属性不能同时使用</a:t>
            </a:r>
            <a:r>
              <a:rPr lang="zh-CN" altLang="en-US" b="1" dirty="0">
                <a:solidFill>
                  <a:srgbClr val="FFFFFF"/>
                </a:solidFill>
              </a:rPr>
              <a:t>。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684213" y="1125538"/>
            <a:ext cx="7775575" cy="1223962"/>
          </a:xfrm>
          <a:prstGeom prst="wedgeRoundRectCallout">
            <a:avLst>
              <a:gd name="adj1" fmla="val -41829"/>
              <a:gd name="adj2" fmla="val -60338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FFFFFF"/>
                </a:solidFill>
              </a:rPr>
              <a:t>&lt;A href=</a:t>
            </a:r>
            <a:r>
              <a:rPr lang="zh-CN" altLang="en-US" b="1">
                <a:solidFill>
                  <a:srgbClr val="FFFFFF"/>
                </a:solidFill>
              </a:rPr>
              <a:t>目标资源 </a:t>
            </a:r>
            <a:r>
              <a:rPr lang="en-US" altLang="zh-CN" b="1">
                <a:solidFill>
                  <a:srgbClr val="FFFFFF"/>
                </a:solidFill>
              </a:rPr>
              <a:t>name=</a:t>
            </a:r>
            <a:r>
              <a:rPr lang="zh-CN" altLang="en-US" b="1">
                <a:solidFill>
                  <a:srgbClr val="FFFFFF"/>
                </a:solidFill>
              </a:rPr>
              <a:t>书签名称 </a:t>
            </a:r>
            <a:r>
              <a:rPr lang="en-US" altLang="zh-CN" b="1">
                <a:solidFill>
                  <a:srgbClr val="FFFFFF"/>
                </a:solidFill>
              </a:rPr>
              <a:t>target=</a:t>
            </a:r>
            <a:r>
              <a:rPr lang="zh-CN" altLang="en-US" b="1">
                <a:solidFill>
                  <a:srgbClr val="FFFFFF"/>
                </a:solidFill>
              </a:rPr>
              <a:t>打开窗口方式 </a:t>
            </a:r>
            <a:r>
              <a:rPr lang="en-US" altLang="zh-CN" b="1">
                <a:solidFill>
                  <a:srgbClr val="FFFFFF"/>
                </a:solidFill>
              </a:rPr>
              <a:t>&gt; </a:t>
            </a:r>
            <a:r>
              <a:rPr lang="zh-CN" altLang="en-US" b="1">
                <a:solidFill>
                  <a:srgbClr val="FFFFFF"/>
                </a:solidFill>
              </a:rPr>
              <a:t>热点  </a:t>
            </a:r>
            <a:r>
              <a:rPr lang="en-US" altLang="zh-CN" b="1">
                <a:solidFill>
                  <a:srgbClr val="FFFFFF"/>
                </a:solidFill>
              </a:rPr>
              <a:t>&lt;/A&gt;</a:t>
            </a:r>
            <a:r>
              <a:rPr lang="en-US" altLang="zh-C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02437" name="AutoShape 5"/>
          <p:cNvSpPr>
            <a:spLocks noChangeArrowheads="1"/>
          </p:cNvSpPr>
          <p:nvPr/>
        </p:nvSpPr>
        <p:spPr bwMode="auto">
          <a:xfrm>
            <a:off x="755650" y="476250"/>
            <a:ext cx="1943100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锚点标记</a:t>
            </a:r>
            <a:endParaRPr lang="zh-CN" altLang="en-US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955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31E508C-BBAB-44D8-9362-D6A1EB2BBF14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79388" y="692150"/>
            <a:ext cx="8569325" cy="1441450"/>
          </a:xfrm>
          <a:prstGeom prst="wedgeRoundRectCallout">
            <a:avLst>
              <a:gd name="adj1" fmla="val -23083"/>
              <a:gd name="adj2" fmla="val -25773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建立超级链接的标记：</a:t>
            </a:r>
            <a:r>
              <a:rPr lang="en-US" altLang="zh-CN" b="1">
                <a:solidFill>
                  <a:srgbClr val="FFFF00"/>
                </a:solidFill>
              </a:rPr>
              <a:t>&lt;A href="#</a:t>
            </a:r>
            <a:r>
              <a:rPr lang="zh-CN" altLang="en-US" b="1">
                <a:solidFill>
                  <a:srgbClr val="FFFF00"/>
                </a:solidFill>
              </a:rPr>
              <a:t>锚点名</a:t>
            </a:r>
            <a:r>
              <a:rPr lang="en-US" altLang="zh-CN" b="1">
                <a:solidFill>
                  <a:srgbClr val="FFFF00"/>
                </a:solidFill>
              </a:rPr>
              <a:t>"&gt;</a:t>
            </a:r>
            <a:r>
              <a:rPr lang="zh-CN" altLang="en-US" b="1">
                <a:solidFill>
                  <a:srgbClr val="FFFF00"/>
                </a:solidFill>
              </a:rPr>
              <a:t>热点文本</a:t>
            </a:r>
            <a:r>
              <a:rPr lang="en-US" altLang="zh-CN" b="1">
                <a:solidFill>
                  <a:srgbClr val="FFFF00"/>
                </a:solidFill>
              </a:rPr>
              <a:t>&lt;/A&gt;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b="1"/>
              <a:t>建立锚点的标记：</a:t>
            </a:r>
            <a:r>
              <a:rPr lang="en-US" altLang="zh-CN" b="1">
                <a:solidFill>
                  <a:srgbClr val="FFFF00"/>
                </a:solidFill>
              </a:rPr>
              <a:t>&lt;A name="</a:t>
            </a:r>
            <a:r>
              <a:rPr lang="zh-CN" altLang="en-US" b="1">
                <a:solidFill>
                  <a:srgbClr val="FFFF00"/>
                </a:solidFill>
              </a:rPr>
              <a:t>锚点名</a:t>
            </a:r>
            <a:r>
              <a:rPr lang="en-US" altLang="zh-CN" b="1">
                <a:solidFill>
                  <a:srgbClr val="FFFF00"/>
                </a:solidFill>
              </a:rPr>
              <a:t>"&gt;</a:t>
            </a:r>
            <a:r>
              <a:rPr lang="zh-CN" altLang="en-US" b="1">
                <a:solidFill>
                  <a:srgbClr val="FFFF00"/>
                </a:solidFill>
              </a:rPr>
              <a:t>跳转目标文本</a:t>
            </a:r>
            <a:r>
              <a:rPr lang="en-US" altLang="zh-CN" b="1">
                <a:solidFill>
                  <a:srgbClr val="FFFF00"/>
                </a:solidFill>
              </a:rPr>
              <a:t>&lt;/A&gt;</a:t>
            </a: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684213" y="44450"/>
            <a:ext cx="3887787" cy="57467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创建指向本页的链接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0" y="2924175"/>
            <a:ext cx="9144000" cy="719138"/>
          </a:xfrm>
          <a:prstGeom prst="wedgeRoundRectCallout">
            <a:avLst>
              <a:gd name="adj1" fmla="val -20449"/>
              <a:gd name="adj2" fmla="val -31676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</a:rPr>
              <a:t>&lt;A href="</a:t>
            </a:r>
            <a:r>
              <a:rPr lang="zh-CN" altLang="en-US" b="1">
                <a:solidFill>
                  <a:srgbClr val="FFFFFF"/>
                </a:solidFill>
              </a:rPr>
              <a:t>目标文件路径</a:t>
            </a:r>
            <a:r>
              <a:rPr lang="en-US" altLang="zh-CN" b="1">
                <a:solidFill>
                  <a:srgbClr val="FFFFFF"/>
                </a:solidFill>
              </a:rPr>
              <a:t>/</a:t>
            </a:r>
            <a:r>
              <a:rPr lang="zh-CN" altLang="en-US" b="1">
                <a:solidFill>
                  <a:srgbClr val="FFFFFF"/>
                </a:solidFill>
              </a:rPr>
              <a:t>目标文件名</a:t>
            </a:r>
            <a:r>
              <a:rPr lang="en-US" altLang="zh-CN" b="1">
                <a:solidFill>
                  <a:srgbClr val="FFFFFF"/>
                </a:solidFill>
              </a:rPr>
              <a:t>#</a:t>
            </a:r>
            <a:r>
              <a:rPr lang="zh-CN" altLang="en-US" b="1">
                <a:solidFill>
                  <a:srgbClr val="FFFFFF"/>
                </a:solidFill>
              </a:rPr>
              <a:t>锚点名</a:t>
            </a:r>
            <a:r>
              <a:rPr lang="en-US" altLang="zh-CN" b="1">
                <a:solidFill>
                  <a:srgbClr val="FFFFFF"/>
                </a:solidFill>
              </a:rPr>
              <a:t>"&gt;</a:t>
            </a:r>
            <a:r>
              <a:rPr lang="zh-CN" altLang="en-US" b="1">
                <a:solidFill>
                  <a:srgbClr val="FFFFFF"/>
                </a:solidFill>
              </a:rPr>
              <a:t>热点文本</a:t>
            </a:r>
            <a:r>
              <a:rPr lang="en-US" altLang="zh-CN" b="1">
                <a:solidFill>
                  <a:srgbClr val="FFFFFF"/>
                </a:solidFill>
              </a:rPr>
              <a:t>&lt;/A&gt;</a:t>
            </a:r>
          </a:p>
        </p:txBody>
      </p:sp>
      <p:sp>
        <p:nvSpPr>
          <p:cNvPr id="405510" name="AutoShape 6"/>
          <p:cNvSpPr>
            <a:spLocks noChangeArrowheads="1"/>
          </p:cNvSpPr>
          <p:nvPr/>
        </p:nvSpPr>
        <p:spPr bwMode="auto">
          <a:xfrm>
            <a:off x="684213" y="2276475"/>
            <a:ext cx="4608512" cy="542925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创建指向其他页面某处的链接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395288" y="4437063"/>
            <a:ext cx="6192837" cy="576262"/>
          </a:xfrm>
          <a:prstGeom prst="wedgeRoundRectCallout">
            <a:avLst>
              <a:gd name="adj1" fmla="val -12755"/>
              <a:gd name="adj2" fmla="val 10329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&lt;A href=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b="1">
                <a:solidFill>
                  <a:schemeClr val="bg1"/>
                </a:solidFill>
              </a:rPr>
              <a:t>下载文件名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b="1">
                <a:solidFill>
                  <a:schemeClr val="bg1"/>
                </a:solidFill>
              </a:rPr>
              <a:t>&gt; </a:t>
            </a:r>
            <a:r>
              <a:rPr lang="zh-CN" altLang="en-US" b="1">
                <a:solidFill>
                  <a:schemeClr val="bg1"/>
                </a:solidFill>
              </a:rPr>
              <a:t>热点 </a:t>
            </a:r>
            <a:r>
              <a:rPr lang="en-US" altLang="zh-CN" b="1">
                <a:solidFill>
                  <a:schemeClr val="bg1"/>
                </a:solidFill>
              </a:rPr>
              <a:t>&lt;/A&gt;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5512" name="AutoShape 8"/>
          <p:cNvSpPr>
            <a:spLocks noChangeArrowheads="1"/>
          </p:cNvSpPr>
          <p:nvPr/>
        </p:nvSpPr>
        <p:spPr bwMode="auto">
          <a:xfrm>
            <a:off x="684213" y="3789363"/>
            <a:ext cx="3887787" cy="468312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创建指向下载文件的链接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395288" y="5700713"/>
            <a:ext cx="7632700" cy="752475"/>
          </a:xfrm>
          <a:prstGeom prst="wedgeRoundRectCallout">
            <a:avLst>
              <a:gd name="adj1" fmla="val -19778"/>
              <a:gd name="adj2" fmla="val -3796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&lt;A href=mailto:</a:t>
            </a:r>
            <a:r>
              <a:rPr lang="zh-CN" altLang="en-US" b="1">
                <a:solidFill>
                  <a:schemeClr val="bg1"/>
                </a:solidFill>
              </a:rPr>
              <a:t>收件人</a:t>
            </a:r>
            <a:r>
              <a:rPr lang="en-US" altLang="zh-CN" b="1">
                <a:solidFill>
                  <a:schemeClr val="bg1"/>
                </a:solidFill>
              </a:rPr>
              <a:t>email</a:t>
            </a:r>
            <a:r>
              <a:rPr lang="zh-CN" altLang="en-US" b="1">
                <a:solidFill>
                  <a:schemeClr val="bg1"/>
                </a:solidFill>
              </a:rPr>
              <a:t>地址</a:t>
            </a:r>
            <a:r>
              <a:rPr lang="en-US" altLang="zh-CN" b="1">
                <a:solidFill>
                  <a:schemeClr val="bg1"/>
                </a:solidFill>
              </a:rPr>
              <a:t>&gt; </a:t>
            </a:r>
            <a:r>
              <a:rPr lang="zh-CN" altLang="en-US" b="1">
                <a:solidFill>
                  <a:schemeClr val="bg1"/>
                </a:solidFill>
              </a:rPr>
              <a:t>热点 </a:t>
            </a:r>
            <a:r>
              <a:rPr lang="en-US" altLang="zh-CN" b="1">
                <a:solidFill>
                  <a:schemeClr val="bg1"/>
                </a:solidFill>
              </a:rPr>
              <a:t>&lt;/A&gt;</a:t>
            </a:r>
          </a:p>
        </p:txBody>
      </p:sp>
      <p:sp>
        <p:nvSpPr>
          <p:cNvPr id="405514" name="AutoShape 10"/>
          <p:cNvSpPr>
            <a:spLocks noChangeArrowheads="1"/>
          </p:cNvSpPr>
          <p:nvPr/>
        </p:nvSpPr>
        <p:spPr bwMode="auto">
          <a:xfrm>
            <a:off x="684213" y="5013325"/>
            <a:ext cx="4608512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>
                <a:latin typeface="宋体" pitchFamily="2" charset="-122"/>
              </a:rPr>
              <a:t>创建指向电子邮件的链接</a:t>
            </a:r>
            <a:endParaRPr lang="zh-CN" altLang="en-US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851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  <p:bldP spid="405510" grpId="0"/>
      <p:bldP spid="405512" grpId="0"/>
      <p:bldP spid="4055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79C5537-F4C8-4428-9C0A-C70808845631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611188" y="333375"/>
            <a:ext cx="3384550" cy="762000"/>
          </a:xfrm>
          <a:prstGeom prst="wedgeRoundRectCallout">
            <a:avLst>
              <a:gd name="adj1" fmla="val -2119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④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列表标记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684213" y="3573463"/>
            <a:ext cx="7200900" cy="1212850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 LI</a:t>
            </a:r>
            <a:r>
              <a:rPr lang="zh-CN" altLang="en-US" b="1" dirty="0">
                <a:solidFill>
                  <a:schemeClr val="bg1"/>
                </a:solidFill>
              </a:rPr>
              <a:t>：项目标记，单标记。</a:t>
            </a: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2700338" y="1196975"/>
            <a:ext cx="5761037" cy="2232025"/>
          </a:xfrm>
          <a:prstGeom prst="wedgeRoundRectCallout">
            <a:avLst>
              <a:gd name="adj1" fmla="val -43745"/>
              <a:gd name="adj2" fmla="val -8963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&lt;UL type="</a:t>
            </a:r>
            <a:r>
              <a:rPr lang="zh-CN" altLang="en-US" b="1">
                <a:solidFill>
                  <a:schemeClr val="bg1"/>
                </a:solidFill>
              </a:rPr>
              <a:t>符号类型</a:t>
            </a:r>
            <a:r>
              <a:rPr lang="en-US" altLang="zh-CN" b="1">
                <a:solidFill>
                  <a:schemeClr val="bg1"/>
                </a:solidFill>
              </a:rPr>
              <a:t>"&gt;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  &lt;LI type="</a:t>
            </a:r>
            <a:r>
              <a:rPr lang="zh-CN" altLang="en-US" b="1">
                <a:solidFill>
                  <a:schemeClr val="bg1"/>
                </a:solidFill>
              </a:rPr>
              <a:t>符号类型</a:t>
            </a:r>
            <a:r>
              <a:rPr lang="en-US" altLang="zh-CN" b="1">
                <a:solidFill>
                  <a:schemeClr val="bg1"/>
                </a:solidFill>
              </a:rPr>
              <a:t>1"&gt;  </a:t>
            </a:r>
            <a:r>
              <a:rPr lang="zh-CN" altLang="en-US" b="1">
                <a:solidFill>
                  <a:schemeClr val="bg1"/>
                </a:solidFill>
              </a:rPr>
              <a:t>项目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  &lt;LI type="</a:t>
            </a:r>
            <a:r>
              <a:rPr lang="zh-CN" altLang="en-US" b="1">
                <a:solidFill>
                  <a:schemeClr val="bg1"/>
                </a:solidFill>
              </a:rPr>
              <a:t>符号类型</a:t>
            </a:r>
            <a:r>
              <a:rPr lang="en-US" altLang="zh-CN" b="1">
                <a:solidFill>
                  <a:schemeClr val="bg1"/>
                </a:solidFill>
              </a:rPr>
              <a:t>2"&gt;  </a:t>
            </a:r>
            <a:r>
              <a:rPr lang="zh-CN" altLang="en-US" b="1">
                <a:solidFill>
                  <a:schemeClr val="bg1"/>
                </a:solidFill>
              </a:rPr>
              <a:t>项目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&lt;/UL&gt;</a:t>
            </a:r>
          </a:p>
        </p:txBody>
      </p:sp>
      <p:sp>
        <p:nvSpPr>
          <p:cNvPr id="408582" name="AutoShape 6"/>
          <p:cNvSpPr>
            <a:spLocks noChangeArrowheads="1"/>
          </p:cNvSpPr>
          <p:nvPr/>
        </p:nvSpPr>
        <p:spPr bwMode="auto">
          <a:xfrm>
            <a:off x="323850" y="1268413"/>
            <a:ext cx="2449513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无序列表标记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6372225" y="152400"/>
            <a:ext cx="2619375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页面元素标记</a:t>
            </a:r>
          </a:p>
        </p:txBody>
      </p:sp>
    </p:spTree>
    <p:extLst>
      <p:ext uri="{BB962C8B-B14F-4D97-AF65-F5344CB8AC3E}">
        <p14:creationId xmlns:p14="http://schemas.microsoft.com/office/powerpoint/2010/main" val="11283376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15BE601-A6B7-47DD-BE3E-0AEEAF222F55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2916238" y="188913"/>
            <a:ext cx="4681537" cy="4968875"/>
          </a:xfrm>
          <a:prstGeom prst="wedgeRoundRectCallout">
            <a:avLst>
              <a:gd name="adj1" fmla="val -13102"/>
              <a:gd name="adj2" fmla="val -47250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&lt;menu&gt;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 &lt;li&gt; </a:t>
            </a:r>
            <a:r>
              <a:rPr lang="zh-CN" altLang="en-US" b="1">
                <a:solidFill>
                  <a:schemeClr val="bg1"/>
                </a:solidFill>
              </a:rPr>
              <a:t>分类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之项目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 &lt;li&gt; </a:t>
            </a:r>
            <a:r>
              <a:rPr lang="zh-CN" altLang="en-US" b="1">
                <a:solidFill>
                  <a:schemeClr val="bg1"/>
                </a:solidFill>
              </a:rPr>
              <a:t>分类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之项目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chemeClr val="bg1"/>
                </a:solidFill>
              </a:rPr>
              <a:t>&lt;br&gt;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 &lt;li&gt; </a:t>
            </a:r>
            <a:r>
              <a:rPr lang="zh-CN" altLang="en-US" b="1">
                <a:solidFill>
                  <a:schemeClr val="bg1"/>
                </a:solidFill>
              </a:rPr>
              <a:t>分类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之项目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 &lt;li&gt; </a:t>
            </a:r>
            <a:r>
              <a:rPr lang="zh-CN" altLang="en-US" b="1">
                <a:solidFill>
                  <a:schemeClr val="bg1"/>
                </a:solidFill>
              </a:rPr>
              <a:t>分类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之项目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endParaRPr lang="en-US" altLang="zh-CN" b="1">
              <a:solidFill>
                <a:schemeClr val="bg1"/>
              </a:solidFill>
            </a:endParaRP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&lt;/menu&gt;</a:t>
            </a:r>
          </a:p>
        </p:txBody>
      </p:sp>
      <p:sp>
        <p:nvSpPr>
          <p:cNvPr id="409606" name="AutoShape 6"/>
          <p:cNvSpPr>
            <a:spLocks noChangeArrowheads="1"/>
          </p:cNvSpPr>
          <p:nvPr/>
        </p:nvSpPr>
        <p:spPr bwMode="auto">
          <a:xfrm>
            <a:off x="395288" y="333375"/>
            <a:ext cx="2449512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选单列表标记</a:t>
            </a:r>
            <a:endParaRPr lang="zh-CN" altLang="en-US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784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5FF9A26-A651-4697-A362-57B658083D5B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8675688" cy="647700"/>
          </a:xfrm>
          <a:prstGeom prst="rect">
            <a:avLst/>
          </a:prstGeom>
          <a:solidFill>
            <a:srgbClr val="003399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</a:rPr>
              <a:t>属性：</a:t>
            </a:r>
            <a:r>
              <a:rPr lang="zh-CN" altLang="en-US" b="1" dirty="0">
                <a:solidFill>
                  <a:schemeClr val="bg1"/>
                </a:solidFill>
              </a:rPr>
              <a:t>标记通过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b="1" dirty="0">
                <a:solidFill>
                  <a:schemeClr val="bg1"/>
                </a:solidFill>
              </a:rPr>
              <a:t>来精确控制信息，以便制作出</a:t>
            </a:r>
            <a:r>
              <a:rPr lang="zh-CN" altLang="en-US" b="1" dirty="0">
                <a:solidFill>
                  <a:srgbClr val="FF0000"/>
                </a:solidFill>
              </a:rPr>
              <a:t>各种效果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  <a:endParaRPr lang="zh-CN" altLang="en-US" b="1" u="sng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250825" y="3789363"/>
            <a:ext cx="8569325" cy="2592387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并不是每个标记都有属性。</a:t>
            </a:r>
            <a:endParaRPr lang="zh-CN" altLang="en-US" b="1" dirty="0">
              <a:solidFill>
                <a:srgbClr val="FFFFFF"/>
              </a:solidFill>
              <a:latin typeface="宋体" pitchFamily="2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可以根据需要使用标记的所有属性或几个属性，属性之间没有顺序。 </a:t>
            </a:r>
            <a:endParaRPr lang="zh-CN" altLang="en-US" b="1" dirty="0">
              <a:solidFill>
                <a:srgbClr val="FFFFFF"/>
              </a:solidFill>
              <a:latin typeface="宋体" pitchFamily="2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属性和标记一样，也不区分大小写。  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0825" y="2709863"/>
            <a:ext cx="8713788" cy="863600"/>
          </a:xfrm>
          <a:prstGeom prst="wedgeRoundRectCallout">
            <a:avLst>
              <a:gd name="adj1" fmla="val -25606"/>
              <a:gd name="adj2" fmla="val -41361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b="1">
                <a:solidFill>
                  <a:srgbClr val="FFFFFF"/>
                </a:solidFill>
              </a:rPr>
              <a:t>&lt;</a:t>
            </a:r>
            <a:r>
              <a:rPr lang="zh-CN" altLang="en-US" b="1">
                <a:solidFill>
                  <a:srgbClr val="FFFFFF"/>
                </a:solidFill>
              </a:rPr>
              <a:t>标记　属性１＝属性值　属性２＝属性值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rgbClr val="FFFFFF"/>
                </a:solidFill>
              </a:rPr>
              <a:t>&gt;</a:t>
            </a:r>
            <a:r>
              <a:rPr lang="zh-CN" altLang="en-US" b="1">
                <a:solidFill>
                  <a:srgbClr val="FFFFFF"/>
                </a:solidFill>
              </a:rPr>
              <a:t>内容</a:t>
            </a:r>
            <a:r>
              <a:rPr lang="en-US" altLang="zh-CN" b="1">
                <a:solidFill>
                  <a:srgbClr val="FFFFFF"/>
                </a:solidFill>
              </a:rPr>
              <a:t>&lt;/</a:t>
            </a:r>
            <a:r>
              <a:rPr lang="zh-CN" altLang="en-US" b="1">
                <a:solidFill>
                  <a:srgbClr val="FFFFFF"/>
                </a:solidFill>
              </a:rPr>
              <a:t>标记</a:t>
            </a:r>
            <a:r>
              <a:rPr lang="en-US" altLang="zh-CN" b="1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6877050" y="188913"/>
            <a:ext cx="2087563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文件结构</a:t>
            </a:r>
          </a:p>
        </p:txBody>
      </p:sp>
    </p:spTree>
    <p:extLst>
      <p:ext uri="{BB962C8B-B14F-4D97-AF65-F5344CB8AC3E}">
        <p14:creationId xmlns:p14="http://schemas.microsoft.com/office/powerpoint/2010/main" val="5273630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EA11DC5-479B-4405-928E-FDF420A9EA21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1987" name="AutoShape 4"/>
          <p:cNvSpPr>
            <a:spLocks noChangeArrowheads="1"/>
          </p:cNvSpPr>
          <p:nvPr/>
        </p:nvSpPr>
        <p:spPr bwMode="auto">
          <a:xfrm>
            <a:off x="1116013" y="836613"/>
            <a:ext cx="7559675" cy="2592387"/>
          </a:xfrm>
          <a:prstGeom prst="wedgeRoundRectCallout">
            <a:avLst>
              <a:gd name="adj1" fmla="val -42347"/>
              <a:gd name="adj2" fmla="val 23472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&lt;OL type="</a:t>
            </a:r>
            <a:r>
              <a:rPr lang="zh-CN" altLang="en-US" b="1">
                <a:solidFill>
                  <a:schemeClr val="bg1"/>
                </a:solidFill>
              </a:rPr>
              <a:t>序号类型</a:t>
            </a:r>
            <a:r>
              <a:rPr lang="en-US" altLang="zh-CN" b="1">
                <a:solidFill>
                  <a:schemeClr val="bg1"/>
                </a:solidFill>
              </a:rPr>
              <a:t>“  start=n&gt;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 &lt;LI &gt;  </a:t>
            </a:r>
            <a:r>
              <a:rPr lang="zh-CN" altLang="en-US" b="1">
                <a:solidFill>
                  <a:schemeClr val="bg1"/>
                </a:solidFill>
              </a:rPr>
              <a:t>项目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 &lt;LI &gt;  </a:t>
            </a:r>
            <a:r>
              <a:rPr lang="zh-CN" altLang="en-US" b="1">
                <a:solidFill>
                  <a:schemeClr val="bg1"/>
                </a:solidFill>
              </a:rPr>
              <a:t>项目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</a:p>
          <a:p>
            <a:pPr lvl="3" algn="l" eaLnBrk="1" hangingPunct="1"/>
            <a:r>
              <a:rPr lang="en-US" altLang="zh-CN" b="1">
                <a:solidFill>
                  <a:schemeClr val="bg1"/>
                </a:solidFill>
              </a:rPr>
              <a:t>   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endParaRPr lang="en-US" altLang="zh-CN" b="1">
              <a:solidFill>
                <a:schemeClr val="bg1"/>
              </a:solidFill>
            </a:endParaRP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&lt;/OL&gt;</a:t>
            </a:r>
          </a:p>
        </p:txBody>
      </p:sp>
      <p:sp>
        <p:nvSpPr>
          <p:cNvPr id="410629" name="AutoShape 5"/>
          <p:cNvSpPr>
            <a:spLocks noChangeArrowheads="1"/>
          </p:cNvSpPr>
          <p:nvPr/>
        </p:nvSpPr>
        <p:spPr bwMode="auto">
          <a:xfrm>
            <a:off x="468313" y="188913"/>
            <a:ext cx="2449512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>
                <a:latin typeface="宋体" pitchFamily="2" charset="-122"/>
              </a:rPr>
              <a:t>有序列表标记</a:t>
            </a:r>
            <a:endParaRPr lang="zh-CN" altLang="en-US" b="1">
              <a:latin typeface="Tahoma" pitchFamily="34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857375" y="3929063"/>
            <a:ext cx="607218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&lt;OL type="A" start="2"&gt;</a:t>
            </a:r>
          </a:p>
          <a:p>
            <a:pPr eaLnBrk="1" hangingPunct="1"/>
            <a:r>
              <a:rPr lang="en-US" altLang="zh-CN" b="1"/>
              <a:t>    &lt;LI &gt;  </a:t>
            </a:r>
            <a:r>
              <a:rPr lang="zh-CN" altLang="en-US" b="1"/>
              <a:t>项目</a:t>
            </a:r>
            <a:r>
              <a:rPr lang="en-US" altLang="zh-CN" b="1"/>
              <a:t>1</a:t>
            </a:r>
          </a:p>
          <a:p>
            <a:pPr eaLnBrk="1" hangingPunct="1"/>
            <a:r>
              <a:rPr lang="en-US" altLang="zh-CN" b="1"/>
              <a:t>    &lt;LI &gt;  </a:t>
            </a:r>
            <a:r>
              <a:rPr lang="zh-CN" altLang="en-US" b="1"/>
              <a:t>项目</a:t>
            </a:r>
            <a:r>
              <a:rPr lang="en-US" altLang="zh-CN" b="1"/>
              <a:t>2</a:t>
            </a:r>
          </a:p>
          <a:p>
            <a:pPr eaLnBrk="1" hangingPunct="1"/>
            <a:r>
              <a:rPr lang="en-US" altLang="zh-CN" b="1"/>
              <a:t>    …</a:t>
            </a:r>
          </a:p>
          <a:p>
            <a:pPr eaLnBrk="1" hangingPunct="1"/>
            <a:r>
              <a:rPr lang="en-US" altLang="zh-CN" b="1"/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13908203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DD6407B-3412-455C-963F-94DAA23E6A91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468313" y="4797425"/>
            <a:ext cx="8351837" cy="1008063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>
                <a:solidFill>
                  <a:schemeClr val="bg1"/>
                </a:solidFill>
              </a:rPr>
              <a:t>不同可以互相嵌套，相互组合以达到很好的显示效果。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971550" y="1052513"/>
            <a:ext cx="6767513" cy="3600450"/>
          </a:xfrm>
          <a:prstGeom prst="wedgeRoundRectCallout">
            <a:avLst>
              <a:gd name="adj1" fmla="val -18495"/>
              <a:gd name="adj2" fmla="val -37051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&lt;DL&gt;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&lt;DT&gt; </a:t>
            </a:r>
            <a:r>
              <a:rPr lang="zh-CN" altLang="en-US" b="1">
                <a:solidFill>
                  <a:schemeClr val="bg1"/>
                </a:solidFill>
              </a:rPr>
              <a:t>上层项目说明</a:t>
            </a:r>
          </a:p>
          <a:p>
            <a:pPr lvl="1" algn="l" eaLnBrk="1" hangingPunct="1"/>
            <a:r>
              <a:rPr lang="zh-CN" altLang="en-US" b="1">
                <a:solidFill>
                  <a:schemeClr val="bg1"/>
                </a:solidFill>
              </a:rPr>
              <a:t>    </a:t>
            </a:r>
            <a:r>
              <a:rPr lang="en-US" altLang="zh-CN" b="1">
                <a:solidFill>
                  <a:schemeClr val="bg1"/>
                </a:solidFill>
              </a:rPr>
              <a:t>&lt;DD&gt;</a:t>
            </a:r>
            <a:r>
              <a:rPr lang="zh-CN" altLang="en-US" b="1">
                <a:solidFill>
                  <a:schemeClr val="bg1"/>
                </a:solidFill>
              </a:rPr>
              <a:t>下层项目说明</a:t>
            </a:r>
          </a:p>
          <a:p>
            <a:pPr lvl="1" algn="l" eaLnBrk="1" hangingPunct="1"/>
            <a:r>
              <a:rPr lang="zh-CN" altLang="en-US" b="1">
                <a:solidFill>
                  <a:schemeClr val="bg1"/>
                </a:solidFill>
              </a:rPr>
              <a:t>		</a:t>
            </a:r>
            <a:r>
              <a:rPr lang="en-US" altLang="zh-CN" b="1">
                <a:solidFill>
                  <a:schemeClr val="bg1"/>
                </a:solidFill>
              </a:rPr>
              <a:t>&lt;DD&gt;</a:t>
            </a:r>
            <a:r>
              <a:rPr lang="zh-CN" altLang="en-US" b="1">
                <a:solidFill>
                  <a:schemeClr val="bg1"/>
                </a:solidFill>
              </a:rPr>
              <a:t>下层项目说明</a:t>
            </a:r>
          </a:p>
          <a:p>
            <a:pPr lvl="1" algn="l" eaLnBrk="1" hangingPunct="1"/>
            <a:r>
              <a:rPr lang="zh-CN" altLang="en-US" b="1">
                <a:solidFill>
                  <a:schemeClr val="bg1"/>
                </a:solidFill>
              </a:rPr>
              <a:t>	  </a:t>
            </a:r>
            <a:r>
              <a:rPr lang="en-US" altLang="zh-CN" b="1">
                <a:solidFill>
                  <a:schemeClr val="bg1"/>
                </a:solidFill>
              </a:rPr>
              <a:t>&lt;DT&gt;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endParaRPr lang="en-US" altLang="zh-CN" b="1">
              <a:solidFill>
                <a:schemeClr val="bg1"/>
              </a:solidFill>
            </a:endParaRP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    &lt;DD&gt;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&lt;/DL&gt;</a:t>
            </a:r>
          </a:p>
        </p:txBody>
      </p:sp>
      <p:sp>
        <p:nvSpPr>
          <p:cNvPr id="411653" name="AutoShape 5"/>
          <p:cNvSpPr>
            <a:spLocks noChangeArrowheads="1"/>
          </p:cNvSpPr>
          <p:nvPr/>
        </p:nvSpPr>
        <p:spPr bwMode="auto">
          <a:xfrm>
            <a:off x="755650" y="260350"/>
            <a:ext cx="2449513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>
                <a:solidFill>
                  <a:srgbClr val="FFFF00"/>
                </a:solidFill>
                <a:latin typeface="宋体" pitchFamily="2" charset="-122"/>
              </a:rPr>
              <a:t>说明式列表标记</a:t>
            </a:r>
            <a:endParaRPr lang="zh-CN" altLang="en-US" b="1">
              <a:solidFill>
                <a:srgbClr val="FFFF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1224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D941CED-44B5-45C1-949D-DFE6ADA7CF24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611188" y="188913"/>
            <a:ext cx="3889375" cy="762000"/>
          </a:xfrm>
          <a:prstGeom prst="wedgeRoundRectCallout">
            <a:avLst>
              <a:gd name="adj1" fmla="val -24940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⑤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图像和多媒体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标记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250825" y="3143250"/>
            <a:ext cx="8893175" cy="3357563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/>
              <a:t> </a:t>
            </a:r>
            <a:r>
              <a:rPr lang="en-US" altLang="zh-CN" b="1">
                <a:solidFill>
                  <a:srgbClr val="FFFF00"/>
                </a:solidFill>
              </a:rPr>
              <a:t>src</a:t>
            </a:r>
            <a:r>
              <a:rPr lang="zh-CN" altLang="en-US" b="1">
                <a:solidFill>
                  <a:srgbClr val="FFFF00"/>
                </a:solidFill>
              </a:rPr>
              <a:t>：</a:t>
            </a:r>
            <a:r>
              <a:rPr lang="zh-CN" altLang="en-US" b="1"/>
              <a:t>插入的图像的</a:t>
            </a:r>
            <a:r>
              <a:rPr lang="en-US" altLang="zh-CN" b="1"/>
              <a:t>url</a:t>
            </a:r>
            <a:r>
              <a:rPr lang="zh-CN" altLang="en-US" b="1"/>
              <a:t>地址，即含路径的图像文件名</a:t>
            </a:r>
            <a:r>
              <a:rPr lang="zh-CN" altLang="en-US"/>
              <a:t> </a:t>
            </a:r>
            <a:endParaRPr lang="zh-CN" altLang="en-US" b="1"/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>
                <a:solidFill>
                  <a:srgbClr val="FFFF00"/>
                </a:solidFill>
              </a:rPr>
              <a:t> </a:t>
            </a:r>
            <a:r>
              <a:rPr lang="en-US" altLang="zh-CN" b="1">
                <a:solidFill>
                  <a:srgbClr val="FFFF00"/>
                </a:solidFill>
              </a:rPr>
              <a:t>alt</a:t>
            </a:r>
            <a:r>
              <a:rPr lang="zh-CN" altLang="en-US" b="1">
                <a:solidFill>
                  <a:srgbClr val="FFFF00"/>
                </a:solidFill>
              </a:rPr>
              <a:t>：</a:t>
            </a:r>
            <a:r>
              <a:rPr lang="zh-CN" altLang="en-US" b="1"/>
              <a:t>表示图像的信息文字。</a:t>
            </a:r>
          </a:p>
          <a:p>
            <a:pPr lvl="1">
              <a:lnSpc>
                <a:spcPct val="115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zh-CN" altLang="en-US" b="1"/>
              <a:t>当没有完全装载图像时，在图像的位置显示的信息。</a:t>
            </a:r>
          </a:p>
          <a:p>
            <a:pPr lvl="1">
              <a:lnSpc>
                <a:spcPct val="115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zh-CN" altLang="en-US" b="1"/>
              <a:t>当图片完全显示时，将鼠标移动到图像上，看到的信息文字</a:t>
            </a:r>
            <a:r>
              <a:rPr lang="zh-CN" altLang="en-US"/>
              <a:t> </a:t>
            </a:r>
            <a:endParaRPr lang="zh-CN" altLang="en-US" b="1"/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/>
              <a:t> </a:t>
            </a:r>
            <a:r>
              <a:rPr lang="en-US" altLang="zh-CN" b="1">
                <a:solidFill>
                  <a:srgbClr val="FFFF00"/>
                </a:solidFill>
              </a:rPr>
              <a:t>width</a:t>
            </a:r>
            <a:r>
              <a:rPr lang="zh-CN" altLang="en-US" b="1">
                <a:solidFill>
                  <a:srgbClr val="FFFF00"/>
                </a:solidFill>
              </a:rPr>
              <a:t>：</a:t>
            </a:r>
            <a:r>
              <a:rPr lang="zh-CN" altLang="en-US" b="1"/>
              <a:t>设定图像的宽度</a:t>
            </a:r>
            <a:r>
              <a:rPr lang="zh-CN" altLang="en-US"/>
              <a:t> </a:t>
            </a: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/>
              <a:t> </a:t>
            </a:r>
            <a:r>
              <a:rPr lang="en-US" altLang="zh-CN" b="1">
                <a:solidFill>
                  <a:srgbClr val="FFFF00"/>
                </a:solidFill>
              </a:rPr>
              <a:t>height</a:t>
            </a:r>
            <a:r>
              <a:rPr lang="zh-CN" altLang="en-US" b="1">
                <a:solidFill>
                  <a:srgbClr val="FFFF00"/>
                </a:solidFill>
              </a:rPr>
              <a:t>：</a:t>
            </a:r>
            <a:r>
              <a:rPr lang="zh-CN" altLang="en-US" b="1"/>
              <a:t>设定图像的高度 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107950" y="1341438"/>
            <a:ext cx="8785225" cy="1158875"/>
          </a:xfrm>
          <a:prstGeom prst="wedgeRoundRectCallout">
            <a:avLst>
              <a:gd name="adj1" fmla="val -50199"/>
              <a:gd name="adj2" fmla="val 45384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>
                <a:solidFill>
                  <a:schemeClr val="bg1"/>
                </a:solidFill>
              </a:rPr>
              <a:t>&lt;img src=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b="1">
                <a:solidFill>
                  <a:schemeClr val="bg1"/>
                </a:solidFill>
              </a:rPr>
              <a:t>图像名称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alt=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b="1">
                <a:solidFill>
                  <a:schemeClr val="bg1"/>
                </a:solidFill>
              </a:rPr>
              <a:t>文字说明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&gt;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2678" name="AutoShape 6"/>
          <p:cNvSpPr>
            <a:spLocks noChangeArrowheads="1"/>
          </p:cNvSpPr>
          <p:nvPr/>
        </p:nvSpPr>
        <p:spPr bwMode="auto">
          <a:xfrm>
            <a:off x="4067175" y="582613"/>
            <a:ext cx="2449513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</a:rPr>
              <a:t>图像标记</a:t>
            </a:r>
            <a:endParaRPr lang="zh-CN" altLang="en-US" b="1" dirty="0">
              <a:latin typeface="Tahoma" pitchFamily="34" charset="0"/>
            </a:endParaRP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6372225" y="152400"/>
            <a:ext cx="2619375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页面元素标记</a:t>
            </a:r>
          </a:p>
        </p:txBody>
      </p:sp>
    </p:spTree>
    <p:extLst>
      <p:ext uri="{BB962C8B-B14F-4D97-AF65-F5344CB8AC3E}">
        <p14:creationId xmlns:p14="http://schemas.microsoft.com/office/powerpoint/2010/main" val="24036754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2A5FD6D-7E87-44B2-B96A-5625BA784E73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714375" y="3429000"/>
            <a:ext cx="7632700" cy="1147763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rgbClr val="FFFFFF"/>
                </a:solidFill>
              </a:rPr>
              <a:t>src</a:t>
            </a:r>
            <a:r>
              <a:rPr lang="zh-CN" altLang="en-US" b="1" dirty="0">
                <a:solidFill>
                  <a:srgbClr val="FFFFFF"/>
                </a:solidFill>
              </a:rPr>
              <a:t>：要播放的声音文件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214313" y="981075"/>
            <a:ext cx="8572500" cy="1800225"/>
          </a:xfrm>
          <a:prstGeom prst="wedgeRoundRectCallout">
            <a:avLst>
              <a:gd name="adj1" fmla="val -48694"/>
              <a:gd name="adj2" fmla="val 20866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FFFFFF"/>
                </a:solidFill>
              </a:rPr>
              <a:t>&lt;video&gt;</a:t>
            </a:r>
            <a:r>
              <a:rPr lang="zh-CN" altLang="en-US" b="1">
                <a:solidFill>
                  <a:srgbClr val="FFFFFF"/>
                </a:solidFill>
              </a:rPr>
              <a:t>标记 ：加入视频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endParaRPr lang="zh-CN" altLang="en-US" b="1">
              <a:solidFill>
                <a:srgbClr val="FFFFFF"/>
              </a:solidFill>
            </a:endParaRPr>
          </a:p>
          <a:p>
            <a:pPr lvl="1" algn="l" eaLnBrk="1" hangingPunct="1">
              <a:lnSpc>
                <a:spcPct val="130000"/>
              </a:lnSpc>
            </a:pPr>
            <a:r>
              <a:rPr lang="en-US" altLang="zh-CN">
                <a:solidFill>
                  <a:srgbClr val="FFFFFF"/>
                </a:solidFill>
              </a:rPr>
              <a:t>&lt;video src="somevideo.wmv"  controls= " true " &gt;</a:t>
            </a:r>
            <a:r>
              <a:rPr lang="zh-CN" altLang="en-US">
                <a:solidFill>
                  <a:srgbClr val="FFFFFF"/>
                </a:solidFill>
              </a:rPr>
              <a:t>您的浏览器不支持 </a:t>
            </a:r>
            <a:r>
              <a:rPr lang="en-US" altLang="zh-CN">
                <a:solidFill>
                  <a:srgbClr val="FFFFFF"/>
                </a:solidFill>
              </a:rPr>
              <a:t>video </a:t>
            </a:r>
            <a:r>
              <a:rPr lang="zh-CN" altLang="en-US">
                <a:solidFill>
                  <a:srgbClr val="FFFFFF"/>
                </a:solidFill>
              </a:rPr>
              <a:t>标签。</a:t>
            </a:r>
            <a:r>
              <a:rPr lang="en-US" altLang="zh-CN">
                <a:solidFill>
                  <a:srgbClr val="FFFFFF"/>
                </a:solidFill>
              </a:rPr>
              <a:t>&lt;/video&gt; </a:t>
            </a:r>
            <a:endParaRPr lang="en-US" altLang="zh-CN" b="1">
              <a:solidFill>
                <a:srgbClr val="FFFFFF"/>
              </a:solidFill>
            </a:endParaRPr>
          </a:p>
        </p:txBody>
      </p:sp>
      <p:sp>
        <p:nvSpPr>
          <p:cNvPr id="414725" name="AutoShape 5"/>
          <p:cNvSpPr>
            <a:spLocks noChangeArrowheads="1"/>
          </p:cNvSpPr>
          <p:nvPr/>
        </p:nvSpPr>
        <p:spPr bwMode="auto">
          <a:xfrm>
            <a:off x="611188" y="188913"/>
            <a:ext cx="2449512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ctr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latin typeface="宋体" pitchFamily="2" charset="-122"/>
              </a:rPr>
              <a:t>多媒体标记</a:t>
            </a:r>
            <a:endParaRPr lang="zh-CN" altLang="en-US" b="1" dirty="0">
              <a:solidFill>
                <a:srgbClr val="FFFF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040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29D226E-CAAF-4858-8754-DA7651DDBFDC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611188" y="115888"/>
            <a:ext cx="3313112" cy="762000"/>
          </a:xfrm>
          <a:prstGeom prst="wedgeRoundRectCallout">
            <a:avLst>
              <a:gd name="adj1" fmla="val -20579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表格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标记</a:t>
            </a:r>
          </a:p>
        </p:txBody>
      </p:sp>
      <p:sp>
        <p:nvSpPr>
          <p:cNvPr id="46084" name="AutoShape 5"/>
          <p:cNvSpPr>
            <a:spLocks noChangeArrowheads="1"/>
          </p:cNvSpPr>
          <p:nvPr/>
        </p:nvSpPr>
        <p:spPr bwMode="auto">
          <a:xfrm>
            <a:off x="107950" y="981075"/>
            <a:ext cx="8893175" cy="3455988"/>
          </a:xfrm>
          <a:prstGeom prst="wedgeRoundRectCallout">
            <a:avLst>
              <a:gd name="adj1" fmla="val -50597"/>
              <a:gd name="adj2" fmla="val -537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&lt;table&gt;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	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	&lt;tr&gt; &lt;th&gt;</a:t>
            </a:r>
            <a:r>
              <a:rPr lang="zh-CN" altLang="en-US" b="1">
                <a:solidFill>
                  <a:schemeClr val="bg1"/>
                </a:solidFill>
              </a:rPr>
              <a:t>分类名称</a:t>
            </a:r>
            <a:r>
              <a:rPr lang="en-US" altLang="zh-CN" b="1">
                <a:solidFill>
                  <a:schemeClr val="bg1"/>
                </a:solidFill>
              </a:rPr>
              <a:t>1&lt;th&gt;</a:t>
            </a:r>
            <a:r>
              <a:rPr lang="zh-CN" altLang="en-US" b="1">
                <a:solidFill>
                  <a:schemeClr val="bg1"/>
                </a:solidFill>
              </a:rPr>
              <a:t>分类名称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chemeClr val="bg1"/>
                </a:solidFill>
              </a:rPr>
              <a:t>&lt;th&gt;</a:t>
            </a:r>
            <a:r>
              <a:rPr lang="zh-CN" altLang="en-US" b="1">
                <a:solidFill>
                  <a:schemeClr val="bg1"/>
                </a:solidFill>
              </a:rPr>
              <a:t>分类名称</a:t>
            </a:r>
            <a:r>
              <a:rPr lang="en-US" altLang="zh-CN" b="1">
                <a:solidFill>
                  <a:schemeClr val="bg1"/>
                </a:solidFill>
              </a:rPr>
              <a:t>n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	&lt;tr&gt;&lt;td&gt;</a:t>
            </a:r>
            <a:r>
              <a:rPr lang="zh-CN" altLang="en-US" b="1">
                <a:solidFill>
                  <a:schemeClr val="bg1"/>
                </a:solidFill>
              </a:rPr>
              <a:t>表项</a:t>
            </a:r>
            <a:r>
              <a:rPr lang="en-US" altLang="zh-CN" b="1">
                <a:solidFill>
                  <a:schemeClr val="bg1"/>
                </a:solidFill>
              </a:rPr>
              <a:t>1&lt;td&gt;</a:t>
            </a:r>
            <a:r>
              <a:rPr lang="zh-CN" altLang="en-US" b="1">
                <a:solidFill>
                  <a:schemeClr val="bg1"/>
                </a:solidFill>
              </a:rPr>
              <a:t>表项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chemeClr val="bg1"/>
                </a:solidFill>
              </a:rPr>
              <a:t>&lt;td&gt;</a:t>
            </a:r>
            <a:r>
              <a:rPr lang="zh-CN" altLang="en-US" b="1">
                <a:solidFill>
                  <a:schemeClr val="bg1"/>
                </a:solidFill>
              </a:rPr>
              <a:t>表项</a:t>
            </a:r>
            <a:r>
              <a:rPr lang="en-US" altLang="zh-CN" b="1">
                <a:solidFill>
                  <a:schemeClr val="bg1"/>
                </a:solidFill>
              </a:rPr>
              <a:t>n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endParaRPr lang="en-US" altLang="zh-CN" b="1">
              <a:solidFill>
                <a:schemeClr val="bg1"/>
              </a:solidFill>
            </a:endParaRP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	&lt;tr&gt;&lt;td&gt;</a:t>
            </a:r>
            <a:r>
              <a:rPr lang="zh-CN" altLang="en-US" b="1">
                <a:solidFill>
                  <a:schemeClr val="bg1"/>
                </a:solidFill>
              </a:rPr>
              <a:t>表项</a:t>
            </a:r>
            <a:r>
              <a:rPr lang="en-US" altLang="zh-CN" b="1">
                <a:solidFill>
                  <a:schemeClr val="bg1"/>
                </a:solidFill>
              </a:rPr>
              <a:t>1&lt;td&gt;</a:t>
            </a:r>
            <a:r>
              <a:rPr lang="zh-CN" altLang="en-US" b="1">
                <a:solidFill>
                  <a:schemeClr val="bg1"/>
                </a:solidFill>
              </a:rPr>
              <a:t>表项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chemeClr val="bg1"/>
                </a:solidFill>
              </a:rPr>
              <a:t>&lt;td&gt;</a:t>
            </a:r>
            <a:r>
              <a:rPr lang="zh-CN" altLang="en-US" b="1">
                <a:solidFill>
                  <a:schemeClr val="bg1"/>
                </a:solidFill>
              </a:rPr>
              <a:t>表项</a:t>
            </a:r>
            <a:r>
              <a:rPr lang="en-US" altLang="zh-CN" b="1">
                <a:solidFill>
                  <a:schemeClr val="bg1"/>
                </a:solidFill>
              </a:rPr>
              <a:t>n</a:t>
            </a:r>
          </a:p>
          <a:p>
            <a:pPr algn="l" eaLnBrk="1" hangingPunct="1"/>
            <a:r>
              <a:rPr lang="en-US" altLang="zh-CN" b="1">
                <a:solidFill>
                  <a:schemeClr val="bg1"/>
                </a:solidFill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272230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2351FC8-5C1A-4E8B-99C3-DC93B4791DC6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7107" name="AutoShape 4"/>
          <p:cNvSpPr>
            <a:spLocks noChangeArrowheads="1"/>
          </p:cNvSpPr>
          <p:nvPr/>
        </p:nvSpPr>
        <p:spPr bwMode="auto">
          <a:xfrm>
            <a:off x="928688" y="1500188"/>
            <a:ext cx="6553200" cy="1727200"/>
          </a:xfrm>
          <a:prstGeom prst="wedgeRoundRectCallout">
            <a:avLst>
              <a:gd name="adj1" fmla="val -46352"/>
              <a:gd name="adj2" fmla="val 22125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&lt;tr&gt;</a:t>
            </a:r>
            <a:r>
              <a:rPr lang="zh-CN" altLang="en-US" b="1">
                <a:solidFill>
                  <a:schemeClr val="bg1"/>
                </a:solidFill>
              </a:rPr>
              <a:t>：表格的一行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&lt;th&gt;</a:t>
            </a:r>
            <a:r>
              <a:rPr lang="zh-CN" altLang="en-US" b="1">
                <a:solidFill>
                  <a:schemeClr val="bg1"/>
                </a:solidFill>
              </a:rPr>
              <a:t>：分类名称，值会用黑体显示</a:t>
            </a:r>
          </a:p>
          <a:p>
            <a:pPr lvl="1" algn="l" eaLnBrk="1" hangingPunct="1"/>
            <a:r>
              <a:rPr lang="en-US" altLang="zh-CN" b="1">
                <a:solidFill>
                  <a:schemeClr val="bg1"/>
                </a:solidFill>
              </a:rPr>
              <a:t>&lt;td&gt;</a:t>
            </a:r>
            <a:r>
              <a:rPr lang="zh-CN" altLang="en-US" b="1">
                <a:solidFill>
                  <a:schemeClr val="bg1"/>
                </a:solidFill>
              </a:rPr>
              <a:t>：具体的表项值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2917" name="AutoShape 5"/>
          <p:cNvSpPr>
            <a:spLocks noChangeArrowheads="1"/>
          </p:cNvSpPr>
          <p:nvPr/>
        </p:nvSpPr>
        <p:spPr bwMode="auto">
          <a:xfrm>
            <a:off x="755650" y="333375"/>
            <a:ext cx="3671888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>
                <a:solidFill>
                  <a:srgbClr val="FFFF00"/>
                </a:solidFill>
                <a:latin typeface="宋体" pitchFamily="2" charset="-122"/>
              </a:rPr>
              <a:t>单元格标记的属性</a:t>
            </a:r>
            <a:endParaRPr lang="zh-CN" altLang="en-US" b="1">
              <a:solidFill>
                <a:srgbClr val="FFFF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731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DCE8240-DA6F-4043-A96F-6B9921EDCFE9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8131" name="Oval 2"/>
          <p:cNvSpPr>
            <a:spLocks noChangeArrowheads="1"/>
          </p:cNvSpPr>
          <p:nvPr/>
        </p:nvSpPr>
        <p:spPr bwMode="auto">
          <a:xfrm>
            <a:off x="5651500" y="152400"/>
            <a:ext cx="33401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表单</a:t>
            </a:r>
          </a:p>
        </p:txBody>
      </p:sp>
      <p:sp>
        <p:nvSpPr>
          <p:cNvPr id="48132" name="AutoShape 3"/>
          <p:cNvSpPr>
            <a:spLocks noChangeArrowheads="1"/>
          </p:cNvSpPr>
          <p:nvPr/>
        </p:nvSpPr>
        <p:spPr bwMode="auto">
          <a:xfrm>
            <a:off x="611188" y="333375"/>
            <a:ext cx="3889375" cy="762000"/>
          </a:xfrm>
          <a:prstGeom prst="wedgeRoundRectCallout">
            <a:avLst>
              <a:gd name="adj1" fmla="val -24940"/>
              <a:gd name="adj2" fmla="val 40208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表单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标记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179388" y="3284538"/>
            <a:ext cx="8640762" cy="3240087"/>
          </a:xfrm>
          <a:prstGeom prst="wedgeRoundRectCallout">
            <a:avLst>
              <a:gd name="adj1" fmla="val -17144"/>
              <a:gd name="adj2" fmla="val 47106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</a:rPr>
              <a:t>&lt;form action="</a:t>
            </a:r>
            <a:r>
              <a:rPr lang="zh-CN" altLang="en-US" b="1">
                <a:solidFill>
                  <a:schemeClr val="bg1"/>
                </a:solidFill>
              </a:rPr>
              <a:t>信息处理程序</a:t>
            </a:r>
            <a:r>
              <a:rPr lang="en-US" altLang="zh-CN" b="1">
                <a:solidFill>
                  <a:schemeClr val="bg1"/>
                </a:solidFill>
              </a:rPr>
              <a:t>" method="</a:t>
            </a:r>
            <a:r>
              <a:rPr lang="zh-CN" altLang="en-US" b="1">
                <a:solidFill>
                  <a:schemeClr val="bg1"/>
                </a:solidFill>
              </a:rPr>
              <a:t>处理方法</a:t>
            </a:r>
            <a:r>
              <a:rPr lang="en-US" altLang="zh-CN" b="1">
                <a:solidFill>
                  <a:schemeClr val="bg1"/>
                </a:solidFill>
              </a:rPr>
              <a:t>"&gt;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</a:rPr>
              <a:t>  &lt;input type="</a:t>
            </a:r>
            <a:r>
              <a:rPr lang="zh-CN" altLang="en-US" b="1">
                <a:solidFill>
                  <a:schemeClr val="bg1"/>
                </a:solidFill>
              </a:rPr>
              <a:t>类型名</a:t>
            </a:r>
            <a:r>
              <a:rPr lang="en-US" altLang="zh-CN" b="1">
                <a:solidFill>
                  <a:schemeClr val="bg1"/>
                </a:solidFill>
              </a:rPr>
              <a:t>" name="</a:t>
            </a:r>
            <a:r>
              <a:rPr lang="zh-CN" altLang="en-US" b="1">
                <a:solidFill>
                  <a:schemeClr val="bg1"/>
                </a:solidFill>
              </a:rPr>
              <a:t>名称</a:t>
            </a:r>
            <a:r>
              <a:rPr lang="en-US" altLang="zh-CN" b="1">
                <a:solidFill>
                  <a:schemeClr val="bg1"/>
                </a:solidFill>
              </a:rPr>
              <a:t>”</a:t>
            </a:r>
            <a:endParaRPr lang="zh-CN" altLang="en-US" b="1">
              <a:solidFill>
                <a:schemeClr val="bg1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bg1"/>
                </a:solidFill>
              </a:rPr>
              <a:t>  </a:t>
            </a:r>
            <a:r>
              <a:rPr lang="en-US" altLang="zh-CN" b="1">
                <a:solidFill>
                  <a:schemeClr val="bg1"/>
                </a:solidFill>
              </a:rPr>
              <a:t>maxlength="</a:t>
            </a:r>
            <a:r>
              <a:rPr lang="zh-CN" altLang="en-US" b="1">
                <a:solidFill>
                  <a:schemeClr val="bg1"/>
                </a:solidFill>
              </a:rPr>
              <a:t>最大长度</a:t>
            </a:r>
            <a:r>
              <a:rPr lang="en-US" altLang="zh-CN" b="1">
                <a:solidFill>
                  <a:schemeClr val="bg1"/>
                </a:solidFill>
              </a:rPr>
              <a:t>" src="</a:t>
            </a:r>
            <a:r>
              <a:rPr lang="zh-CN" altLang="en-US" b="1">
                <a:solidFill>
                  <a:schemeClr val="bg1"/>
                </a:solidFill>
              </a:rPr>
              <a:t>图像文件地址</a:t>
            </a:r>
            <a:r>
              <a:rPr lang="en-US" altLang="zh-CN" b="1">
                <a:solidFill>
                  <a:schemeClr val="bg1"/>
                </a:solidFill>
              </a:rPr>
              <a:t>" checked&gt;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</a:rPr>
              <a:t>  &lt;input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>
                <a:solidFill>
                  <a:schemeClr val="bg1"/>
                </a:solidFill>
              </a:rPr>
              <a:t>&gt;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endParaRPr lang="en-US" altLang="zh-CN" b="1">
              <a:solidFill>
                <a:schemeClr val="bg1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</a:rPr>
              <a:t>&lt;/form&gt;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7921625" cy="1873250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表单是</a:t>
            </a:r>
            <a:r>
              <a:rPr lang="en-US" altLang="zh-CN" b="1" dirty="0">
                <a:solidFill>
                  <a:schemeClr val="bg1"/>
                </a:solidFill>
              </a:rPr>
              <a:t>Web</a:t>
            </a:r>
            <a:r>
              <a:rPr lang="zh-CN" altLang="en-US" b="1" dirty="0">
                <a:solidFill>
                  <a:schemeClr val="bg1"/>
                </a:solidFill>
              </a:rPr>
              <a:t>页面和用户进行信息交互的途径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&lt;form&gt; &lt;/form&gt;</a:t>
            </a:r>
            <a:r>
              <a:rPr lang="zh-CN" altLang="en-US" b="1" dirty="0">
                <a:solidFill>
                  <a:schemeClr val="bg1"/>
                </a:solidFill>
              </a:rPr>
              <a:t>：标记表单的开始和结束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&lt;input&gt;</a:t>
            </a:r>
            <a:r>
              <a:rPr lang="zh-CN" altLang="en-US" b="1" dirty="0">
                <a:solidFill>
                  <a:schemeClr val="bg1"/>
                </a:solidFill>
              </a:rPr>
              <a:t>：设定表单以何种形式和用户交互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86636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FC1F68C-9157-4322-A2D5-FDB50502603A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95288" y="908050"/>
            <a:ext cx="8497887" cy="5545138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 b="1">
                <a:solidFill>
                  <a:schemeClr val="bg1"/>
                </a:solidFill>
              </a:rPr>
              <a:t> action</a:t>
            </a:r>
            <a:r>
              <a:rPr lang="zh-CN" altLang="en-US" b="1">
                <a:solidFill>
                  <a:schemeClr val="bg1"/>
                </a:solidFill>
              </a:rPr>
              <a:t>：表单处理的方式</a:t>
            </a:r>
          </a:p>
          <a:p>
            <a:pPr lvl="1">
              <a:lnSpc>
                <a:spcPct val="12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chemeClr val="bg1"/>
                </a:solidFill>
              </a:rPr>
              <a:t>通过</a:t>
            </a:r>
            <a:r>
              <a:rPr lang="en-US" altLang="zh-CN" b="1">
                <a:solidFill>
                  <a:schemeClr val="bg1"/>
                </a:solidFill>
              </a:rPr>
              <a:t>E-MAIL</a:t>
            </a:r>
            <a:r>
              <a:rPr lang="zh-CN" altLang="en-US" b="1">
                <a:solidFill>
                  <a:schemeClr val="bg1"/>
                </a:solidFill>
              </a:rPr>
              <a:t>将信息发出 </a:t>
            </a:r>
          </a:p>
          <a:p>
            <a:pPr lvl="1">
              <a:lnSpc>
                <a:spcPct val="12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chemeClr val="bg1"/>
                </a:solidFill>
              </a:rPr>
              <a:t>将信息输入到数据库 </a:t>
            </a:r>
          </a:p>
          <a:p>
            <a:pPr lvl="1">
              <a:lnSpc>
                <a:spcPct val="12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chemeClr val="bg1"/>
                </a:solidFill>
              </a:rPr>
              <a:t>将信息发布到新闻组或者页面 </a:t>
            </a:r>
          </a:p>
          <a:p>
            <a:pPr lvl="1">
              <a:lnSpc>
                <a:spcPct val="12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zh-CN" altLang="en-US" b="1">
                <a:solidFill>
                  <a:schemeClr val="bg1"/>
                </a:solidFill>
              </a:rPr>
              <a:t>根据输入内容搜索数据库并返回结果给访问者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method</a:t>
            </a:r>
            <a:r>
              <a:rPr lang="zh-CN" altLang="en-US" b="1">
                <a:solidFill>
                  <a:schemeClr val="bg1"/>
                </a:solidFill>
              </a:rPr>
              <a:t>：表单数据的传送方向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2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altLang="zh-CN" b="1">
                <a:solidFill>
                  <a:schemeClr val="bg1"/>
                </a:solidFill>
              </a:rPr>
              <a:t>Get</a:t>
            </a:r>
            <a:r>
              <a:rPr lang="zh-CN" altLang="en-US" b="1">
                <a:solidFill>
                  <a:schemeClr val="bg1"/>
                </a:solidFill>
              </a:rPr>
              <a:t>：当按下提交按钮，</a:t>
            </a:r>
            <a:r>
              <a:rPr lang="en-US" altLang="zh-CN" b="1">
                <a:solidFill>
                  <a:schemeClr val="bg1"/>
                </a:solidFill>
              </a:rPr>
              <a:t>form</a:t>
            </a:r>
            <a:r>
              <a:rPr lang="zh-CN" altLang="en-US" b="1">
                <a:solidFill>
                  <a:schemeClr val="bg1"/>
                </a:solidFill>
              </a:rPr>
              <a:t>输入框内容附在</a:t>
            </a:r>
            <a:r>
              <a:rPr lang="en-US" altLang="zh-CN" b="1">
                <a:solidFill>
                  <a:schemeClr val="bg1"/>
                </a:solidFill>
              </a:rPr>
              <a:t>action</a:t>
            </a:r>
            <a:r>
              <a:rPr lang="zh-CN" altLang="en-US" b="1">
                <a:solidFill>
                  <a:schemeClr val="bg1"/>
                </a:solidFill>
              </a:rPr>
              <a:t>指明的</a:t>
            </a:r>
            <a:r>
              <a:rPr lang="en-US" altLang="zh-CN" b="1">
                <a:solidFill>
                  <a:schemeClr val="bg1"/>
                </a:solidFill>
              </a:rPr>
              <a:t>URL</a:t>
            </a:r>
            <a:r>
              <a:rPr lang="zh-CN" altLang="en-US" b="1">
                <a:solidFill>
                  <a:schemeClr val="bg1"/>
                </a:solidFill>
              </a:rPr>
              <a:t>的</a:t>
            </a:r>
            <a:r>
              <a:rPr lang="zh-CN" altLang="en-US" b="1">
                <a:solidFill>
                  <a:schemeClr val="bg1"/>
                </a:solidFill>
                <a:latin typeface="Times New Roman"/>
              </a:rPr>
              <a:t>“</a:t>
            </a:r>
            <a:r>
              <a:rPr lang="en-US" altLang="zh-CN" b="1">
                <a:solidFill>
                  <a:schemeClr val="bg1"/>
                </a:solidFill>
              </a:rPr>
              <a:t>?</a:t>
            </a:r>
            <a:r>
              <a:rPr lang="en-US" altLang="zh-CN" b="1">
                <a:solidFill>
                  <a:schemeClr val="bg1"/>
                </a:solidFill>
                <a:latin typeface="Times New Roman"/>
              </a:rPr>
              <a:t>”</a:t>
            </a:r>
            <a:r>
              <a:rPr lang="zh-CN" altLang="en-US" b="1">
                <a:solidFill>
                  <a:schemeClr val="bg1"/>
                </a:solidFill>
              </a:rPr>
              <a:t>之后立即传给服务器，</a:t>
            </a:r>
            <a:r>
              <a:rPr lang="en-US" altLang="zh-CN" b="1">
                <a:solidFill>
                  <a:schemeClr val="bg1"/>
                </a:solidFill>
              </a:rPr>
              <a:t>get</a:t>
            </a:r>
            <a:r>
              <a:rPr lang="zh-CN" altLang="en-US" b="1">
                <a:solidFill>
                  <a:schemeClr val="bg1"/>
                </a:solidFill>
              </a:rPr>
              <a:t>执行效率比较高，但传送的信息量有限，大约</a:t>
            </a:r>
            <a:r>
              <a:rPr lang="en-US" altLang="zh-CN" b="1">
                <a:solidFill>
                  <a:schemeClr val="bg1"/>
                </a:solidFill>
              </a:rPr>
              <a:t>2k</a:t>
            </a:r>
            <a:r>
              <a:rPr lang="zh-CN" altLang="en-US" b="1">
                <a:solidFill>
                  <a:schemeClr val="bg1"/>
                </a:solidFill>
              </a:rPr>
              <a:t>。 </a:t>
            </a:r>
          </a:p>
          <a:p>
            <a:pPr lvl="1">
              <a:lnSpc>
                <a:spcPct val="120000"/>
              </a:lnSpc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altLang="zh-CN" b="1">
                <a:solidFill>
                  <a:schemeClr val="bg1"/>
                </a:solidFill>
              </a:rPr>
              <a:t>Post</a:t>
            </a:r>
            <a:r>
              <a:rPr lang="zh-CN" altLang="en-US" b="1">
                <a:solidFill>
                  <a:schemeClr val="bg1"/>
                </a:solidFill>
              </a:rPr>
              <a:t>：当按下提交按钮后，需要等待服务器来读取参数信息，在传送信息量上没有限制。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611188" y="188913"/>
            <a:ext cx="2951162" cy="685800"/>
          </a:xfrm>
          <a:prstGeom prst="roundRect">
            <a:avLst>
              <a:gd name="adj" fmla="val 16667"/>
            </a:avLst>
          </a:prstGeom>
          <a:noFill/>
          <a:ln w="12700" cap="sq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8000" tIns="10800" rIns="18000" bIns="10800" anchor="ctr"/>
          <a:lstStyle/>
          <a:p>
            <a:pPr algn="l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>
                <a:solidFill>
                  <a:srgbClr val="FFFF00"/>
                </a:solidFill>
              </a:rPr>
              <a:t>&lt;form&gt;</a:t>
            </a:r>
            <a:r>
              <a:rPr lang="zh-CN" altLang="en-US" b="1">
                <a:solidFill>
                  <a:srgbClr val="FFFF00"/>
                </a:solidFill>
                <a:latin typeface="宋体" pitchFamily="2" charset="-122"/>
              </a:rPr>
              <a:t>的属性</a:t>
            </a:r>
          </a:p>
        </p:txBody>
      </p:sp>
    </p:spTree>
    <p:extLst>
      <p:ext uri="{BB962C8B-B14F-4D97-AF65-F5344CB8AC3E}">
        <p14:creationId xmlns:p14="http://schemas.microsoft.com/office/powerpoint/2010/main" val="41557147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35DD851-DFD3-49D0-BB89-BCB23C855B34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434975"/>
            <a:ext cx="3635375" cy="762000"/>
          </a:xfrm>
          <a:prstGeom prst="wedgeRoundRectCallout">
            <a:avLst>
              <a:gd name="adj1" fmla="val -2579"/>
              <a:gd name="adj2" fmla="val 28542"/>
              <a:gd name="adj3" fmla="val 16667"/>
            </a:avLst>
          </a:prstGeom>
          <a:solidFill>
            <a:srgbClr val="660033"/>
          </a:solidFill>
          <a:ln>
            <a:noFill/>
          </a:ln>
          <a:effectLst>
            <a:prstShdw prst="shdw17" dist="17961" dir="2700000">
              <a:srgbClr val="3D001F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2800" b="1">
                <a:solidFill>
                  <a:srgbClr val="FFFFFF"/>
                </a:solidFill>
                <a:latin typeface="Arial" panose="020B0604020202020204" pitchFamily="34" charset="0"/>
              </a:rPr>
              <a:t>HTML5</a:t>
            </a: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基本框架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107504" y="4291980"/>
            <a:ext cx="8569325" cy="2665412"/>
          </a:xfrm>
          <a:prstGeom prst="rect">
            <a:avLst/>
          </a:prstGeom>
          <a:solidFill>
            <a:srgbClr val="003399"/>
          </a:solidFill>
          <a:ln w="3175" algn="ctr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>
              <a:spcBef>
                <a:spcPct val="10000"/>
              </a:spcBef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以</a:t>
            </a:r>
            <a:r>
              <a:rPr lang="en-US" altLang="zh-CN" b="1">
                <a:solidFill>
                  <a:srgbClr val="FFFFFF"/>
                </a:solidFill>
                <a:latin typeface="Times New Roman" pitchFamily="18" charset="0"/>
              </a:rPr>
              <a:t>&lt;HTML&gt;</a:t>
            </a: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开头，以</a:t>
            </a:r>
            <a:r>
              <a:rPr lang="en-US" altLang="zh-CN" b="1">
                <a:solidFill>
                  <a:srgbClr val="FFFFFF"/>
                </a:solidFill>
                <a:latin typeface="Times New Roman" pitchFamily="18" charset="0"/>
              </a:rPr>
              <a:t>&lt;/HTML&gt;</a:t>
            </a: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结尾。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 包括头部（</a:t>
            </a:r>
            <a:r>
              <a:rPr lang="en-US" altLang="zh-CN" b="1">
                <a:solidFill>
                  <a:srgbClr val="FFFFFF"/>
                </a:solidFill>
                <a:latin typeface="Times New Roman" pitchFamily="18" charset="0"/>
              </a:rPr>
              <a:t>Head</a:t>
            </a: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）和主体（</a:t>
            </a:r>
            <a:r>
              <a:rPr lang="en-US" altLang="zh-CN" b="1">
                <a:solidFill>
                  <a:srgbClr val="FFFFFF"/>
                </a:solidFill>
                <a:latin typeface="Times New Roman" pitchFamily="18" charset="0"/>
              </a:rPr>
              <a:t>Body</a:t>
            </a: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）两大部分。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FFFFFF"/>
                </a:solidFill>
                <a:latin typeface="Times New Roman" pitchFamily="18" charset="0"/>
              </a:rPr>
              <a:t>&lt;head&gt;…&lt;/head&gt;</a:t>
            </a: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：网页的题头，说明文件命名与文件本身的相关信息。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FFFFFF"/>
                </a:solidFill>
                <a:latin typeface="Times New Roman" pitchFamily="18" charset="0"/>
              </a:rPr>
              <a:t>&lt;title&gt;…&lt;title&gt;</a:t>
            </a: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：网页标题，在浏览器的标题栏显示。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itchFamily="2" charset="2"/>
              <a:buChar char="ª"/>
              <a:defRPr/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FFFFFF"/>
                </a:solidFill>
                <a:latin typeface="Times New Roman" pitchFamily="18" charset="0"/>
              </a:rPr>
              <a:t>&lt;body&gt;…&lt;body&gt;</a:t>
            </a: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</a:rPr>
              <a:t>：网页的正文。</a:t>
            </a:r>
            <a:r>
              <a:rPr lang="zh-CN" altLang="en-US" b="1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3708400" y="332656"/>
            <a:ext cx="5111750" cy="3959324"/>
          </a:xfrm>
          <a:prstGeom prst="wedgeRoundRectCallout">
            <a:avLst>
              <a:gd name="adj1" fmla="val 23944"/>
              <a:gd name="adj2" fmla="val 20921"/>
              <a:gd name="adj3" fmla="val 16667"/>
            </a:avLst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defRPr/>
            </a:pPr>
            <a:r>
              <a:rPr lang="en-US" altLang="zh-CN" sz="2200" b="1" dirty="0" smtClean="0">
                <a:solidFill>
                  <a:srgbClr val="FFFFFF"/>
                </a:solidFill>
              </a:rPr>
              <a:t>&lt;!DOCTYPE html&gt;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200" b="1" dirty="0" smtClean="0">
                <a:solidFill>
                  <a:srgbClr val="FFFFFF"/>
                </a:solidFill>
              </a:rPr>
              <a:t>&lt;html </a:t>
            </a:r>
            <a:r>
              <a:rPr lang="en-US" altLang="zh-CN" sz="2200" b="1" dirty="0" err="1" smtClean="0">
                <a:solidFill>
                  <a:srgbClr val="FFFFFF"/>
                </a:solidFill>
              </a:rPr>
              <a:t>lang</a:t>
            </a:r>
            <a:r>
              <a:rPr lang="en-US" altLang="zh-CN" sz="2200" b="1" dirty="0" smtClean="0">
                <a:solidFill>
                  <a:srgbClr val="FFFFFF"/>
                </a:solidFill>
              </a:rPr>
              <a:t> = "</a:t>
            </a:r>
            <a:r>
              <a:rPr lang="en-US" altLang="zh-CN" sz="2200" b="1" dirty="0" err="1" smtClean="0">
                <a:solidFill>
                  <a:srgbClr val="FFFFFF"/>
                </a:solidFill>
              </a:rPr>
              <a:t>en</a:t>
            </a:r>
            <a:r>
              <a:rPr lang="en-US" altLang="zh-CN" sz="2200" b="1" dirty="0" smtClean="0">
                <a:solidFill>
                  <a:srgbClr val="FFFFFF"/>
                </a:solidFill>
              </a:rPr>
              <a:t>"&gt;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200" b="1" dirty="0" smtClean="0">
                <a:solidFill>
                  <a:srgbClr val="FFFFFF"/>
                </a:solidFill>
              </a:rPr>
              <a:t>&lt;head&gt;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200" b="1" dirty="0" smtClean="0">
                <a:solidFill>
                  <a:srgbClr val="FFFFFF"/>
                </a:solidFill>
              </a:rPr>
              <a:t>&lt;meta charset = "utf-8"&gt;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200" b="1" dirty="0" smtClean="0">
                <a:solidFill>
                  <a:srgbClr val="FFFFFF"/>
                </a:solidFill>
              </a:rPr>
              <a:t>  &lt;head&gt;</a:t>
            </a:r>
          </a:p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200" b="1" dirty="0" smtClean="0">
                <a:solidFill>
                  <a:srgbClr val="FFFFFF"/>
                </a:solidFill>
              </a:rPr>
              <a:t>    &lt;title&gt;</a:t>
            </a:r>
            <a:r>
              <a:rPr lang="zh-CN" altLang="en-US" sz="2200" b="1" dirty="0" smtClean="0">
                <a:solidFill>
                  <a:srgbClr val="FFFFFF"/>
                </a:solidFill>
              </a:rPr>
              <a:t>网页的标题</a:t>
            </a:r>
            <a:r>
              <a:rPr lang="en-US" altLang="zh-CN" sz="2200" b="1" dirty="0" smtClean="0">
                <a:solidFill>
                  <a:srgbClr val="FFFFFF"/>
                </a:solidFill>
              </a:rPr>
              <a:t>&lt;/title&gt;</a:t>
            </a:r>
          </a:p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200" b="1" dirty="0" smtClean="0">
                <a:solidFill>
                  <a:srgbClr val="FFFFFF"/>
                </a:solidFill>
              </a:rPr>
              <a:t>  &lt;/head&gt;</a:t>
            </a:r>
          </a:p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200" b="1" dirty="0" smtClean="0">
                <a:solidFill>
                  <a:srgbClr val="FFFFFF"/>
                </a:solidFill>
              </a:rPr>
              <a:t>  &lt;body&gt;</a:t>
            </a:r>
          </a:p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200" b="1" dirty="0" smtClean="0">
                <a:solidFill>
                  <a:srgbClr val="FFFFFF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FFFFFF"/>
                </a:solidFill>
              </a:rPr>
              <a:t>网页的内容</a:t>
            </a:r>
          </a:p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FFFFFF"/>
                </a:solidFill>
              </a:rPr>
              <a:t>  </a:t>
            </a:r>
            <a:r>
              <a:rPr lang="en-US" altLang="zh-CN" sz="2200" b="1" dirty="0" smtClean="0">
                <a:solidFill>
                  <a:srgbClr val="FFFFFF"/>
                </a:solidFill>
              </a:rPr>
              <a:t>&lt;/body&gt;</a:t>
            </a:r>
          </a:p>
          <a:p>
            <a:pPr algn="l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200" b="1" dirty="0" smtClean="0">
                <a:solidFill>
                  <a:srgbClr val="FFFFFF"/>
                </a:solidFill>
              </a:rPr>
              <a:t>&lt;/html&gt;</a:t>
            </a:r>
            <a:endParaRPr lang="en-US" altLang="zh-CN" sz="2200" b="1" dirty="0">
              <a:solidFill>
                <a:srgbClr val="FFFFFF"/>
              </a:solidFill>
            </a:endParaRPr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>
            <a:off x="7056437" y="0"/>
            <a:ext cx="2087563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000099"/>
                </a:solidFill>
                <a:ea typeface="隶书" panose="02010509060101010101" pitchFamily="49" charset="-122"/>
              </a:rPr>
              <a:t>文件结构</a:t>
            </a:r>
          </a:p>
        </p:txBody>
      </p:sp>
    </p:spTree>
    <p:extLst>
      <p:ext uri="{BB962C8B-B14F-4D97-AF65-F5344CB8AC3E}">
        <p14:creationId xmlns:p14="http://schemas.microsoft.com/office/powerpoint/2010/main" val="31136754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常用的头部标记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1774825"/>
            <a:ext cx="7315200" cy="45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4572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latin typeface="Lucida Sans Unicode" panose="020B0602030504020204" pitchFamily="34" charset="0"/>
              </a:rPr>
              <a:t>常用的头部标记内容</a:t>
            </a:r>
            <a:endParaRPr lang="en-US" altLang="zh-CN" sz="2000" b="1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Lucida Sans Unicode" panose="020B0602030504020204" pitchFamily="34" charset="0"/>
              </a:rPr>
              <a:t>&lt;Title &gt;&lt;/title&gt;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/>
              <a:t>&lt;title&gt;Title of the document&lt;/title&gt;</a:t>
            </a:r>
            <a:endParaRPr lang="en-US" altLang="zh-CN" sz="2000" b="1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Lucida Sans Unicode" panose="020B0602030504020204" pitchFamily="34" charset="0"/>
              </a:rPr>
              <a:t>&lt;link&gt;&lt;/link&gt;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000" b="1"/>
              <a:t>&lt;link rel="stylesheet" href="style.css" /&gt;</a:t>
            </a:r>
            <a:endParaRPr lang="en-US" altLang="zh-CN" sz="2000" b="1">
              <a:solidFill>
                <a:srgbClr val="FFFFFF"/>
              </a:solidFill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Lucida Sans Unicode" panose="020B0602030504020204" pitchFamily="34" charset="0"/>
              </a:rPr>
              <a:t>&lt;meta&gt; &lt;/meta&gt;</a:t>
            </a:r>
          </a:p>
          <a:p>
            <a:pPr lvl="2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b="1"/>
              <a:t>&lt;meta charset="utf-8"&gt;</a:t>
            </a:r>
            <a:r>
              <a:rPr lang="zh-CN" altLang="zh-CN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000" b="1">
              <a:solidFill>
                <a:srgbClr val="FFFFFF"/>
              </a:solidFill>
              <a:latin typeface="Lucida Sans Unicode" panose="020B0602030504020204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0349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</a:t>
            </a:r>
            <a:r>
              <a:rPr lang="zh-CN" altLang="zh-CN" smtClean="0"/>
              <a:t>tml</a:t>
            </a:r>
            <a:r>
              <a:rPr lang="en-US" altLang="zh-CN" smtClean="0"/>
              <a:t>  5</a:t>
            </a:r>
            <a:r>
              <a:rPr lang="zh-CN" altLang="en-US" smtClean="0"/>
              <a:t>页面一般框架</a:t>
            </a:r>
            <a:endParaRPr lang="zh-CN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zh-CN" altLang="zh-CN" sz="2600" smtClean="0"/>
              <a:t>便于维护和修改,对搜索引擎更友好,预留扩展,无障碍浏览功能</a:t>
            </a:r>
          </a:p>
          <a:p>
            <a:r>
              <a:rPr lang="zh-CN" altLang="zh-CN" sz="2600" smtClean="0"/>
              <a:t>分区级语义元素</a:t>
            </a:r>
          </a:p>
          <a:p>
            <a:pPr lvl="1"/>
            <a:r>
              <a:rPr lang="zh-CN" altLang="zh-CN" sz="2200" smtClean="0"/>
              <a:t>Article</a:t>
            </a:r>
          </a:p>
          <a:p>
            <a:pPr lvl="1"/>
            <a:r>
              <a:rPr lang="zh-CN" altLang="zh-CN" sz="2200" smtClean="0"/>
              <a:t>Aside</a:t>
            </a:r>
          </a:p>
          <a:p>
            <a:pPr lvl="1"/>
            <a:r>
              <a:rPr lang="zh-CN" altLang="zh-CN" sz="2200" smtClean="0"/>
              <a:t>figure figcaption </a:t>
            </a:r>
          </a:p>
          <a:p>
            <a:pPr lvl="1"/>
            <a:r>
              <a:rPr lang="zh-CN" altLang="zh-CN" sz="2200" smtClean="0"/>
              <a:t>footer </a:t>
            </a:r>
          </a:p>
          <a:p>
            <a:pPr lvl="1"/>
            <a:r>
              <a:rPr lang="zh-CN" altLang="zh-CN" sz="2200" smtClean="0"/>
              <a:t>header </a:t>
            </a:r>
          </a:p>
          <a:p>
            <a:pPr lvl="1"/>
            <a:r>
              <a:rPr lang="zh-CN" altLang="zh-CN" sz="2200" smtClean="0"/>
              <a:t>hgroup </a:t>
            </a:r>
          </a:p>
          <a:p>
            <a:pPr lvl="1"/>
            <a:r>
              <a:rPr lang="zh-CN" altLang="zh-CN" sz="2200" smtClean="0"/>
              <a:t>nav </a:t>
            </a:r>
          </a:p>
          <a:p>
            <a:pPr lvl="1"/>
            <a:r>
              <a:rPr lang="zh-CN" altLang="zh-CN" sz="2200" smtClean="0"/>
              <a:t>section</a:t>
            </a:r>
          </a:p>
        </p:txBody>
      </p:sp>
      <p:pic>
        <p:nvPicPr>
          <p:cNvPr id="8196" name="Picture 4" descr="HTML 5的革新——语义化标签(一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571625"/>
            <a:ext cx="6335713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8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2BCADCB-0BE1-4FE3-B67C-09E9AF6AC228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5725" y="955675"/>
            <a:ext cx="4843463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&lt;!DOCTYPE html&gt;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&lt;html </a:t>
            </a:r>
            <a:r>
              <a:rPr lang="en-US" altLang="zh-CN" sz="1800" b="1" dirty="0" err="1">
                <a:latin typeface="+mn-ea"/>
                <a:ea typeface="+mn-ea"/>
              </a:rPr>
              <a:t>lang</a:t>
            </a:r>
            <a:r>
              <a:rPr lang="en-US" altLang="zh-CN" sz="1800" b="1" dirty="0">
                <a:latin typeface="+mn-ea"/>
                <a:ea typeface="+mn-ea"/>
              </a:rPr>
              <a:t> = "en"&gt;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&lt;head&gt;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&lt;meta </a:t>
            </a:r>
            <a:r>
              <a:rPr lang="en-US" altLang="zh-CN" sz="1800" b="1" dirty="0" err="1">
                <a:latin typeface="+mn-ea"/>
                <a:ea typeface="+mn-ea"/>
              </a:rPr>
              <a:t>charset</a:t>
            </a:r>
            <a:r>
              <a:rPr lang="en-US" altLang="zh-CN" sz="1800" b="1" dirty="0">
                <a:latin typeface="+mn-ea"/>
                <a:ea typeface="+mn-ea"/>
              </a:rPr>
              <a:t> = "utf-8"&gt;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&lt;title&gt;HTML5 Demo&lt;/title&gt;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&lt;body&gt;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&lt;header&gt;&lt;h1&gt;&lt;/h1&gt;&lt;h2&gt;&lt;/h2&gt;&lt;/header&gt;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</a:t>
            </a:r>
            <a:r>
              <a:rPr lang="en-US" altLang="zh-CN" sz="1800" b="1" dirty="0" err="1">
                <a:latin typeface="+mn-ea"/>
                <a:ea typeface="+mn-ea"/>
              </a:rPr>
              <a:t>nav</a:t>
            </a:r>
            <a:r>
              <a:rPr lang="en-US" altLang="zh-CN" sz="1800" b="1" dirty="0">
                <a:latin typeface="+mn-ea"/>
                <a:ea typeface="+mn-ea"/>
              </a:rPr>
              <a:t>&gt;&lt;</a:t>
            </a:r>
            <a:r>
              <a:rPr lang="en-US" altLang="zh-CN" sz="1800" b="1" dirty="0" err="1">
                <a:latin typeface="+mn-ea"/>
                <a:ea typeface="+mn-ea"/>
              </a:rPr>
              <a:t>ul</a:t>
            </a:r>
            <a:r>
              <a:rPr lang="en-US" altLang="zh-CN" sz="1800" b="1" dirty="0">
                <a:latin typeface="+mn-ea"/>
                <a:ea typeface="+mn-ea"/>
              </a:rPr>
              <a:t>&gt;&lt;</a:t>
            </a:r>
            <a:r>
              <a:rPr lang="en-US" altLang="zh-CN" sz="1800" b="1" dirty="0" err="1">
                <a:latin typeface="+mn-ea"/>
                <a:ea typeface="+mn-ea"/>
              </a:rPr>
              <a:t>li</a:t>
            </a:r>
            <a:r>
              <a:rPr lang="en-US" altLang="zh-CN" sz="1800" b="1" dirty="0">
                <a:latin typeface="+mn-ea"/>
                <a:ea typeface="+mn-ea"/>
              </a:rPr>
              <a:t>&gt;&lt;/</a:t>
            </a:r>
            <a:r>
              <a:rPr lang="en-US" altLang="zh-CN" sz="1800" b="1" dirty="0" err="1">
                <a:latin typeface="+mn-ea"/>
                <a:ea typeface="+mn-ea"/>
              </a:rPr>
              <a:t>li</a:t>
            </a:r>
            <a:r>
              <a:rPr lang="en-US" altLang="zh-CN" sz="1800" b="1" dirty="0">
                <a:latin typeface="+mn-ea"/>
                <a:ea typeface="+mn-ea"/>
              </a:rPr>
              <a:t>&gt;&lt;</a:t>
            </a:r>
            <a:r>
              <a:rPr lang="en-US" altLang="zh-CN" sz="1800" b="1" dirty="0" err="1">
                <a:latin typeface="+mn-ea"/>
                <a:ea typeface="+mn-ea"/>
              </a:rPr>
              <a:t>li</a:t>
            </a:r>
            <a:r>
              <a:rPr lang="en-US" altLang="zh-CN" sz="1800" b="1" dirty="0">
                <a:latin typeface="+mn-ea"/>
                <a:ea typeface="+mn-ea"/>
              </a:rPr>
              <a:t>&gt;&lt;/</a:t>
            </a:r>
            <a:r>
              <a:rPr lang="en-US" altLang="zh-CN" sz="1800" b="1" dirty="0" err="1">
                <a:latin typeface="+mn-ea"/>
                <a:ea typeface="+mn-ea"/>
              </a:rPr>
              <a:t>li</a:t>
            </a:r>
            <a:r>
              <a:rPr lang="en-US" altLang="zh-CN" sz="1800" b="1" dirty="0">
                <a:latin typeface="+mn-ea"/>
                <a:ea typeface="+mn-ea"/>
              </a:rPr>
              <a:t>&gt;&lt;/</a:t>
            </a:r>
            <a:r>
              <a:rPr lang="en-US" altLang="zh-CN" sz="1800" b="1" dirty="0" err="1">
                <a:latin typeface="+mn-ea"/>
                <a:ea typeface="+mn-ea"/>
              </a:rPr>
              <a:t>ul</a:t>
            </a:r>
            <a:r>
              <a:rPr lang="en-US" altLang="zh-CN" sz="1800" b="1" dirty="0">
                <a:latin typeface="+mn-ea"/>
                <a:ea typeface="+mn-ea"/>
              </a:rPr>
              <a:t>&gt;&lt;/</a:t>
            </a:r>
            <a:r>
              <a:rPr lang="en-US" altLang="zh-CN" sz="1800" b="1" dirty="0" err="1">
                <a:latin typeface="+mn-ea"/>
                <a:ea typeface="+mn-ea"/>
              </a:rPr>
              <a:t>nav</a:t>
            </a:r>
            <a:r>
              <a:rPr lang="en-US" altLang="zh-CN" sz="1800" b="1" dirty="0">
                <a:latin typeface="+mn-ea"/>
                <a:ea typeface="+mn-ea"/>
              </a:rPr>
              <a:t>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&lt;section&gt;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&lt;article&gt;&lt;/article&gt;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&lt;article&gt;&lt;/article&gt;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&lt;/section&gt;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&lt;aside&gt;&lt;/aside&gt;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&lt;footer&gt;&lt;/footer&gt;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&lt;/body&gt;</a:t>
            </a:r>
          </a:p>
          <a:p>
            <a:pPr eaLnBrk="0" hangingPunct="0">
              <a:defRPr/>
            </a:pPr>
            <a:r>
              <a:rPr lang="en-US" altLang="zh-CN" sz="1800" b="1" dirty="0">
                <a:latin typeface="+mn-ea"/>
                <a:ea typeface="+mn-ea"/>
              </a:rPr>
              <a:t>&lt;/html&gt;</a:t>
            </a:r>
          </a:p>
        </p:txBody>
      </p:sp>
      <p:pic>
        <p:nvPicPr>
          <p:cNvPr id="4" name="Picture 4" descr="HTML 5的革新——语义化标签(一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82688"/>
            <a:ext cx="4429125" cy="567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kumimoji="0" lang="en-US" altLang="zh-CN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H</a:t>
            </a:r>
            <a:r>
              <a:rPr kumimoji="0" lang="zh-CN" altLang="zh-CN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tml</a:t>
            </a:r>
            <a:r>
              <a:rPr kumimoji="0" lang="en-US" altLang="zh-CN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 5</a:t>
            </a:r>
            <a:r>
              <a:rPr kumimoji="0" lang="zh-CN" alt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页面一般框架</a:t>
            </a:r>
            <a:endParaRPr kumimoji="0" lang="zh-CN" altLang="zh-CN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29350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zh-CN" altLang="zh-CN" smtClean="0"/>
              <a:t>header元素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643938" cy="5429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600" b="1" smtClean="0"/>
              <a:t>header 元素代表“</a:t>
            </a:r>
            <a:r>
              <a:rPr lang="zh-CN" altLang="zh-CN" sz="2600" b="1" smtClean="0">
                <a:solidFill>
                  <a:srgbClr val="FF0000"/>
                </a:solidFill>
              </a:rPr>
              <a:t>网页</a:t>
            </a:r>
            <a:r>
              <a:rPr lang="zh-CN" altLang="zh-CN" sz="2600" b="1" smtClean="0"/>
              <a:t>”或“</a:t>
            </a:r>
            <a:r>
              <a:rPr lang="zh-CN" altLang="zh-CN" sz="2600" b="1" smtClean="0">
                <a:solidFill>
                  <a:srgbClr val="FF0000"/>
                </a:solidFill>
              </a:rPr>
              <a:t>section</a:t>
            </a:r>
            <a:r>
              <a:rPr lang="zh-CN" altLang="zh-CN" sz="2600" b="1" smtClean="0"/>
              <a:t>”的</a:t>
            </a:r>
            <a:r>
              <a:rPr lang="zh-CN" altLang="zh-CN" sz="2600" b="1" smtClean="0">
                <a:solidFill>
                  <a:srgbClr val="FF0000"/>
                </a:solidFill>
              </a:rPr>
              <a:t>页眉</a:t>
            </a:r>
            <a:r>
              <a:rPr lang="zh-CN" altLang="zh-CN" sz="2600" b="1" smtClean="0"/>
              <a:t>。</a:t>
            </a:r>
            <a:br>
              <a:rPr lang="zh-CN" altLang="zh-CN" sz="2600" b="1" smtClean="0"/>
            </a:br>
            <a:endParaRPr lang="zh-CN" altLang="zh-CN" sz="2600" b="1" smtClean="0"/>
          </a:p>
          <a:p>
            <a:pPr lvl="1">
              <a:lnSpc>
                <a:spcPct val="150000"/>
              </a:lnSpc>
            </a:pPr>
            <a:r>
              <a:rPr lang="zh-CN" altLang="zh-CN" sz="2200" b="1" smtClean="0"/>
              <a:t>通常包含</a:t>
            </a:r>
            <a:r>
              <a:rPr lang="zh-CN" altLang="zh-CN" sz="2200" b="1" smtClean="0">
                <a:solidFill>
                  <a:srgbClr val="FF0000"/>
                </a:solidFill>
              </a:rPr>
              <a:t>h1-h6元素或hgroup</a:t>
            </a:r>
            <a:r>
              <a:rPr lang="zh-CN" altLang="zh-CN" sz="2200" b="1" smtClean="0"/>
              <a:t>，作为整个页面或者一个内容块的标题。也可以包裹一节的目录部分，一个搜索框，一个nav，或者任何相关logo。</a:t>
            </a:r>
          </a:p>
          <a:p>
            <a:pPr>
              <a:lnSpc>
                <a:spcPct val="150000"/>
              </a:lnSpc>
            </a:pPr>
            <a:r>
              <a:rPr lang="zh-CN" altLang="zh-CN" sz="2600" b="1" smtClean="0"/>
              <a:t>整个页面没有限制header元素的个数，可以拥有多个，可以为每个内容块增加一个header元素</a:t>
            </a:r>
          </a:p>
          <a:p>
            <a:pPr>
              <a:lnSpc>
                <a:spcPct val="80000"/>
              </a:lnSpc>
            </a:pPr>
            <a:r>
              <a:rPr lang="zh-CN" altLang="zh-CN" sz="2600" b="1" smtClean="0">
                <a:solidFill>
                  <a:srgbClr val="FF0000"/>
                </a:solidFill>
              </a:rPr>
              <a:t>header使用注意</a:t>
            </a:r>
            <a:r>
              <a:rPr lang="zh-CN" altLang="zh-CN" sz="2600" b="1" smtClean="0"/>
              <a:t>：</a:t>
            </a:r>
          </a:p>
          <a:p>
            <a:pPr lvl="1">
              <a:lnSpc>
                <a:spcPct val="80000"/>
              </a:lnSpc>
            </a:pPr>
            <a:r>
              <a:rPr lang="zh-CN" altLang="zh-CN" sz="2200" b="1" smtClean="0"/>
              <a:t>可以是“网页”或任意“section”的头部部分；</a:t>
            </a:r>
          </a:p>
          <a:p>
            <a:pPr lvl="1">
              <a:lnSpc>
                <a:spcPct val="80000"/>
              </a:lnSpc>
            </a:pPr>
            <a:r>
              <a:rPr lang="zh-CN" altLang="zh-CN" sz="2200" b="1" smtClean="0"/>
              <a:t>没有个数限制。</a:t>
            </a:r>
          </a:p>
          <a:p>
            <a:pPr lvl="1">
              <a:lnSpc>
                <a:spcPct val="80000"/>
              </a:lnSpc>
            </a:pPr>
            <a:r>
              <a:rPr lang="zh-CN" altLang="zh-CN" sz="2200" b="1" smtClean="0"/>
              <a:t>如果hgroup或h1-h6自己就能工作的很好，那就不要用header。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714750" y="1785938"/>
            <a:ext cx="4572000" cy="4127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234000" tIns="190800" rIns="234000" bIns="19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&lt;header&gt;</a:t>
            </a:r>
            <a:r>
              <a:rPr lang="zh-CN" altLang="zh-CN" sz="3200"/>
              <a:t> </a:t>
            </a:r>
          </a:p>
          <a:p>
            <a:pPr eaLnBrk="1" hangingPunct="1"/>
            <a:r>
              <a:rPr lang="zh-CN" altLang="zh-CN" sz="3200"/>
              <a:t>&lt;hgroup&gt; </a:t>
            </a:r>
          </a:p>
          <a:p>
            <a:pPr eaLnBrk="1" hangingPunct="1"/>
            <a:r>
              <a:rPr lang="zh-CN" altLang="zh-CN" sz="3200"/>
              <a:t>&lt;h1&gt;网站标题&lt;/h1&gt; </a:t>
            </a:r>
          </a:p>
          <a:p>
            <a:pPr eaLnBrk="1" hangingPunct="1"/>
            <a:r>
              <a:rPr lang="zh-CN" altLang="zh-CN" sz="3200"/>
              <a:t>&lt;h1&gt;网站副标题&lt;/h1&gt; </a:t>
            </a:r>
          </a:p>
          <a:p>
            <a:pPr eaLnBrk="1" hangingPunct="1"/>
            <a:r>
              <a:rPr lang="zh-CN" altLang="zh-CN" sz="3200"/>
              <a:t>&lt;/hgroup&gt;</a:t>
            </a:r>
          </a:p>
          <a:p>
            <a:pPr eaLnBrk="1" hangingPunct="1"/>
            <a:r>
              <a:rPr lang="zh-CN" altLang="zh-CN" sz="3200">
                <a:solidFill>
                  <a:srgbClr val="0000FF"/>
                </a:solidFill>
              </a:rPr>
              <a:t> </a:t>
            </a:r>
            <a:r>
              <a:rPr lang="zh-CN" altLang="zh-CN" sz="3200">
                <a:solidFill>
                  <a:srgbClr val="FF0000"/>
                </a:solidFill>
              </a:rPr>
              <a:t>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9131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 autoUpdateAnimBg="0"/>
      <p:bldP spid="18436" grpId="1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3993</Words>
  <Application>Microsoft Office PowerPoint</Application>
  <PresentationFormat>全屏显示(4:3)</PresentationFormat>
  <Paragraphs>543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Gulim</vt:lpstr>
      <vt:lpstr>华文行楷</vt:lpstr>
      <vt:lpstr>隶书</vt:lpstr>
      <vt:lpstr>宋体</vt:lpstr>
      <vt:lpstr>宋体</vt:lpstr>
      <vt:lpstr>Arial</vt:lpstr>
      <vt:lpstr>Calibri</vt:lpstr>
      <vt:lpstr>Lucida Sans Unicode</vt:lpstr>
      <vt:lpstr>Tahoma</vt:lpstr>
      <vt:lpstr>Times New Roman</vt:lpstr>
      <vt:lpstr>Verdana</vt:lpstr>
      <vt:lpstr>Wingdings</vt:lpstr>
      <vt:lpstr>Office 主题</vt:lpstr>
      <vt:lpstr>HTML基本标签</vt:lpstr>
      <vt:lpstr>PowerPoint 演示文稿</vt:lpstr>
      <vt:lpstr>PowerPoint 演示文稿</vt:lpstr>
      <vt:lpstr>PowerPoint 演示文稿</vt:lpstr>
      <vt:lpstr>PowerPoint 演示文稿</vt:lpstr>
      <vt:lpstr>常用的头部标记</vt:lpstr>
      <vt:lpstr>Html  5页面一般框架</vt:lpstr>
      <vt:lpstr>PowerPoint 演示文稿</vt:lpstr>
      <vt:lpstr>header元素</vt:lpstr>
      <vt:lpstr>hgroup元素</vt:lpstr>
      <vt:lpstr>nav元素</vt:lpstr>
      <vt:lpstr>article元素</vt:lpstr>
      <vt:lpstr>section元素</vt:lpstr>
      <vt:lpstr>aside元素</vt:lpstr>
      <vt:lpstr>footer元素</vt:lpstr>
      <vt:lpstr>article内部再嵌套article</vt:lpstr>
      <vt:lpstr>article内部嵌套section</vt:lpstr>
      <vt:lpstr>section内部嵌套article</vt:lpstr>
      <vt:lpstr>time元素</vt:lpstr>
      <vt:lpstr>figure元素与figcaption元素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79</cp:revision>
  <cp:lastPrinted>2006-03-11T07:23:04Z</cp:lastPrinted>
  <dcterms:created xsi:type="dcterms:W3CDTF">2006-02-12T14:49:55Z</dcterms:created>
  <dcterms:modified xsi:type="dcterms:W3CDTF">2017-08-19T23:07:58Z</dcterms:modified>
</cp:coreProperties>
</file>