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0"/>
  </p:notesMasterIdLst>
  <p:sldIdLst>
    <p:sldId id="256" r:id="rId2"/>
    <p:sldId id="262" r:id="rId3"/>
    <p:sldId id="258" r:id="rId4"/>
    <p:sldId id="259" r:id="rId5"/>
    <p:sldId id="260" r:id="rId6"/>
    <p:sldId id="257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6C5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xkyu\Documents\A-MyWork\UserDB&#35299;&#32806;\&#30452;&#36830;&#32479;&#35745;31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xkyu\Documents\A-MyWork\UserDB&#35299;&#32806;\&#30452;&#36830;&#32479;&#35745;31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BU</a:t>
            </a:r>
            <a:r>
              <a:rPr lang="zh-CN"/>
              <a:t>去直连接入</a:t>
            </a:r>
            <a:r>
              <a:rPr lang="en-US"/>
              <a:t>-</a:t>
            </a:r>
            <a:r>
              <a:rPr lang="zh-CN"/>
              <a:t>完成度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已完成占比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酒店</c:v>
                </c:pt>
                <c:pt idx="1">
                  <c:v>机票</c:v>
                </c:pt>
                <c:pt idx="2">
                  <c:v>商旅</c:v>
                </c:pt>
                <c:pt idx="3">
                  <c:v>度假</c:v>
                </c:pt>
                <c:pt idx="4">
                  <c:v>国际业务</c:v>
                </c:pt>
                <c:pt idx="5">
                  <c:v>营销</c:v>
                </c:pt>
                <c:pt idx="6">
                  <c:v>小微金融</c:v>
                </c:pt>
                <c:pt idx="7">
                  <c:v>网站运营</c:v>
                </c:pt>
                <c:pt idx="8">
                  <c:v>金融支付</c:v>
                </c:pt>
                <c:pt idx="9">
                  <c:v>火车票</c:v>
                </c:pt>
              </c:strCache>
            </c:strRef>
          </c:cat>
          <c:val>
            <c:numRef>
              <c:f>Sheet1!$B$2:$B$11</c:f>
              <c:numCache>
                <c:formatCode>0.0000%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D2-4C7C-8D15-C445815D1B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499125872"/>
        <c:axId val="4991255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已接入流量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酒店</c:v>
                </c:pt>
                <c:pt idx="1">
                  <c:v>机票</c:v>
                </c:pt>
                <c:pt idx="2">
                  <c:v>商旅</c:v>
                </c:pt>
                <c:pt idx="3">
                  <c:v>度假</c:v>
                </c:pt>
                <c:pt idx="4">
                  <c:v>国际业务</c:v>
                </c:pt>
                <c:pt idx="5">
                  <c:v>营销</c:v>
                </c:pt>
                <c:pt idx="6">
                  <c:v>小微金融</c:v>
                </c:pt>
                <c:pt idx="7">
                  <c:v>网站运营</c:v>
                </c:pt>
                <c:pt idx="8">
                  <c:v>金融支付</c:v>
                </c:pt>
                <c:pt idx="9">
                  <c:v>火车票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22458883</c:v>
                </c:pt>
                <c:pt idx="1">
                  <c:v>19662722</c:v>
                </c:pt>
                <c:pt idx="2">
                  <c:v>3443456</c:v>
                </c:pt>
                <c:pt idx="3">
                  <c:v>1257853</c:v>
                </c:pt>
                <c:pt idx="4">
                  <c:v>210955</c:v>
                </c:pt>
                <c:pt idx="5">
                  <c:v>14993</c:v>
                </c:pt>
                <c:pt idx="6">
                  <c:v>2</c:v>
                </c:pt>
                <c:pt idx="7">
                  <c:v>109</c:v>
                </c:pt>
                <c:pt idx="8">
                  <c:v>1</c:v>
                </c:pt>
                <c:pt idx="9">
                  <c:v>341314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D2-4C7C-8D15-C445815D1B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9124232"/>
        <c:axId val="499123904"/>
      </c:lineChart>
      <c:valAx>
        <c:axId val="49912390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9124232"/>
        <c:crosses val="max"/>
        <c:crossBetween val="between"/>
      </c:valAx>
      <c:catAx>
        <c:axId val="499124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9123904"/>
        <c:crosses val="autoZero"/>
        <c:auto val="1"/>
        <c:lblAlgn val="ctr"/>
        <c:lblOffset val="100"/>
        <c:noMultiLvlLbl val="0"/>
      </c:catAx>
      <c:valAx>
        <c:axId val="499125544"/>
        <c:scaling>
          <c:orientation val="minMax"/>
        </c:scaling>
        <c:delete val="0"/>
        <c:axPos val="l"/>
        <c:numFmt formatCode="0.0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9125872"/>
        <c:crosses val="autoZero"/>
        <c:crossBetween val="between"/>
      </c:valAx>
      <c:catAx>
        <c:axId val="499125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99125544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BU</a:t>
            </a:r>
            <a:r>
              <a:rPr lang="zh-CN"/>
              <a:t>去直连接入</a:t>
            </a:r>
            <a:r>
              <a:rPr lang="en-US"/>
              <a:t>-</a:t>
            </a:r>
            <a:r>
              <a:rPr lang="zh-CN"/>
              <a:t>完成度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已完成占比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酒店</c:v>
                </c:pt>
                <c:pt idx="1">
                  <c:v>机票</c:v>
                </c:pt>
                <c:pt idx="2">
                  <c:v>商旅</c:v>
                </c:pt>
                <c:pt idx="3">
                  <c:v>度假</c:v>
                </c:pt>
                <c:pt idx="4">
                  <c:v>国际业务</c:v>
                </c:pt>
                <c:pt idx="5">
                  <c:v>营销</c:v>
                </c:pt>
                <c:pt idx="6">
                  <c:v>小微金融</c:v>
                </c:pt>
                <c:pt idx="7">
                  <c:v>网站运营</c:v>
                </c:pt>
                <c:pt idx="8">
                  <c:v>金融支付</c:v>
                </c:pt>
                <c:pt idx="9">
                  <c:v>火车票</c:v>
                </c:pt>
              </c:strCache>
            </c:strRef>
          </c:cat>
          <c:val>
            <c:numRef>
              <c:f>Sheet1!$B$2:$B$11</c:f>
              <c:numCache>
                <c:formatCode>0.0000%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D2-4C7C-8D15-C445815D1B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499125872"/>
        <c:axId val="4991255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已接入流量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酒店</c:v>
                </c:pt>
                <c:pt idx="1">
                  <c:v>机票</c:v>
                </c:pt>
                <c:pt idx="2">
                  <c:v>商旅</c:v>
                </c:pt>
                <c:pt idx="3">
                  <c:v>度假</c:v>
                </c:pt>
                <c:pt idx="4">
                  <c:v>国际业务</c:v>
                </c:pt>
                <c:pt idx="5">
                  <c:v>营销</c:v>
                </c:pt>
                <c:pt idx="6">
                  <c:v>小微金融</c:v>
                </c:pt>
                <c:pt idx="7">
                  <c:v>网站运营</c:v>
                </c:pt>
                <c:pt idx="8">
                  <c:v>金融支付</c:v>
                </c:pt>
                <c:pt idx="9">
                  <c:v>火车票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22458883</c:v>
                </c:pt>
                <c:pt idx="1">
                  <c:v>19662722</c:v>
                </c:pt>
                <c:pt idx="2">
                  <c:v>3443456</c:v>
                </c:pt>
                <c:pt idx="3">
                  <c:v>1257853</c:v>
                </c:pt>
                <c:pt idx="4">
                  <c:v>210955</c:v>
                </c:pt>
                <c:pt idx="5">
                  <c:v>14993</c:v>
                </c:pt>
                <c:pt idx="6">
                  <c:v>2</c:v>
                </c:pt>
                <c:pt idx="7">
                  <c:v>109</c:v>
                </c:pt>
                <c:pt idx="8">
                  <c:v>1</c:v>
                </c:pt>
                <c:pt idx="9">
                  <c:v>341314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D2-4C7C-8D15-C445815D1B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9124232"/>
        <c:axId val="499123904"/>
      </c:lineChart>
      <c:valAx>
        <c:axId val="49912390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9124232"/>
        <c:crosses val="max"/>
        <c:crossBetween val="between"/>
      </c:valAx>
      <c:catAx>
        <c:axId val="499124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9123904"/>
        <c:crosses val="autoZero"/>
        <c:auto val="1"/>
        <c:lblAlgn val="ctr"/>
        <c:lblOffset val="100"/>
        <c:noMultiLvlLbl val="0"/>
      </c:catAx>
      <c:valAx>
        <c:axId val="499125544"/>
        <c:scaling>
          <c:orientation val="minMax"/>
        </c:scaling>
        <c:delete val="0"/>
        <c:axPos val="l"/>
        <c:numFmt formatCode="0.0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9125872"/>
        <c:crosses val="autoZero"/>
        <c:crossBetween val="between"/>
      </c:valAx>
      <c:catAx>
        <c:axId val="499125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99125544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DB9B9-1242-46B7-ABB9-DA8E64669980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7CB5E03-8298-4F1F-9F2E-2ACA86F14583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400" dirty="0" smtClean="0"/>
            <a:t>UserDB</a:t>
          </a:r>
        </a:p>
      </dgm:t>
    </dgm:pt>
    <dgm:pt modelId="{8D999FA1-A045-4AD8-8F7D-DD799F4A1329}" type="parTrans" cxnId="{2B1D1DA6-0B3E-4C30-98D9-9EDC463EAE96}">
      <dgm:prSet/>
      <dgm:spPr/>
      <dgm:t>
        <a:bodyPr/>
        <a:lstStyle/>
        <a:p>
          <a:endParaRPr lang="zh-CN" altLang="en-US" sz="1400"/>
        </a:p>
      </dgm:t>
    </dgm:pt>
    <dgm:pt modelId="{B61A07F7-A9A7-4A56-91CF-8C996CCBD368}" type="sibTrans" cxnId="{2B1D1DA6-0B3E-4C30-98D9-9EDC463EAE96}">
      <dgm:prSet/>
      <dgm:spPr/>
      <dgm:t>
        <a:bodyPr/>
        <a:lstStyle/>
        <a:p>
          <a:endParaRPr lang="zh-CN" altLang="en-US" sz="1400"/>
        </a:p>
      </dgm:t>
    </dgm:pt>
    <dgm:pt modelId="{F958D528-BA12-4ADD-94EB-7AAF8F301D10}">
      <dgm:prSet phldrT="[文本]" custT="1"/>
      <dgm:spPr/>
      <dgm:t>
        <a:bodyPr/>
        <a:lstStyle/>
        <a:p>
          <a:r>
            <a:rPr lang="zh-CN" altLang="en-US" sz="1200" dirty="0" smtClean="0"/>
            <a:t>预订产品</a:t>
          </a:r>
          <a:endParaRPr lang="zh-CN" altLang="en-US" sz="1200" dirty="0"/>
        </a:p>
      </dgm:t>
    </dgm:pt>
    <dgm:pt modelId="{A7036EA3-A641-4493-8C20-A4CD7464BF5B}" type="parTrans" cxnId="{10C50073-53D3-4FEA-B6B0-D71DC4D3C547}">
      <dgm:prSet/>
      <dgm:spPr/>
      <dgm:t>
        <a:bodyPr/>
        <a:lstStyle/>
        <a:p>
          <a:endParaRPr lang="zh-CN" altLang="en-US" sz="1400"/>
        </a:p>
      </dgm:t>
    </dgm:pt>
    <dgm:pt modelId="{A94C0768-0917-411F-A614-5BFA44E3E7FB}" type="sibTrans" cxnId="{10C50073-53D3-4FEA-B6B0-D71DC4D3C547}">
      <dgm:prSet/>
      <dgm:spPr/>
      <dgm:t>
        <a:bodyPr/>
        <a:lstStyle/>
        <a:p>
          <a:endParaRPr lang="zh-CN" altLang="en-US" sz="1400"/>
        </a:p>
      </dgm:t>
    </dgm:pt>
    <dgm:pt modelId="{06F91531-3D80-498D-A7B3-E9ADB4819DC1}">
      <dgm:prSet phldrT="[文本]" custT="1"/>
      <dgm:spPr/>
      <dgm:t>
        <a:bodyPr/>
        <a:lstStyle/>
        <a:p>
          <a:r>
            <a:rPr lang="zh-CN" altLang="en-US" sz="1200" dirty="0" smtClean="0"/>
            <a:t>订单处理</a:t>
          </a:r>
          <a:endParaRPr lang="zh-CN" altLang="en-US" sz="1200" dirty="0"/>
        </a:p>
      </dgm:t>
    </dgm:pt>
    <dgm:pt modelId="{ECBE12BA-C6D6-469D-B4B7-7D2AF1ADC558}" type="parTrans" cxnId="{5ED7B6F0-8E3E-4667-AFCA-F7107C2B1C1F}">
      <dgm:prSet/>
      <dgm:spPr/>
      <dgm:t>
        <a:bodyPr/>
        <a:lstStyle/>
        <a:p>
          <a:endParaRPr lang="zh-CN" altLang="en-US" sz="1400"/>
        </a:p>
      </dgm:t>
    </dgm:pt>
    <dgm:pt modelId="{0D1712A0-6D1A-4F66-A142-CE6537EFECA6}" type="sibTrans" cxnId="{5ED7B6F0-8E3E-4667-AFCA-F7107C2B1C1F}">
      <dgm:prSet/>
      <dgm:spPr/>
      <dgm:t>
        <a:bodyPr/>
        <a:lstStyle/>
        <a:p>
          <a:endParaRPr lang="zh-CN" altLang="en-US" sz="1400"/>
        </a:p>
      </dgm:t>
    </dgm:pt>
    <dgm:pt modelId="{69AB90EE-D3F2-4C89-B61A-EF9466AAC40F}">
      <dgm:prSet phldrT="[文本]" custT="1"/>
      <dgm:spPr/>
      <dgm:t>
        <a:bodyPr/>
        <a:lstStyle/>
        <a:p>
          <a:r>
            <a:rPr lang="zh-CN" altLang="en-US" sz="1200" dirty="0" smtClean="0"/>
            <a:t>我携自助</a:t>
          </a:r>
          <a:endParaRPr lang="zh-CN" altLang="en-US" sz="1200" dirty="0"/>
        </a:p>
      </dgm:t>
    </dgm:pt>
    <dgm:pt modelId="{872247D6-12F4-4FF4-BD79-90152D672891}" type="parTrans" cxnId="{FA64915E-B2C3-4EEC-9696-B990E07EDAED}">
      <dgm:prSet/>
      <dgm:spPr/>
      <dgm:t>
        <a:bodyPr/>
        <a:lstStyle/>
        <a:p>
          <a:endParaRPr lang="zh-CN" altLang="en-US" sz="1400"/>
        </a:p>
      </dgm:t>
    </dgm:pt>
    <dgm:pt modelId="{0AB1BA38-7003-45ED-82E1-B04AC86FA8AD}" type="sibTrans" cxnId="{FA64915E-B2C3-4EEC-9696-B990E07EDAED}">
      <dgm:prSet/>
      <dgm:spPr/>
      <dgm:t>
        <a:bodyPr/>
        <a:lstStyle/>
        <a:p>
          <a:endParaRPr lang="zh-CN" altLang="en-US" sz="1400"/>
        </a:p>
      </dgm:t>
    </dgm:pt>
    <dgm:pt modelId="{1DF7BDD1-4139-4D49-8B53-7D6F0FF04935}">
      <dgm:prSet phldrT="[文本]" custT="1"/>
      <dgm:spPr/>
      <dgm:t>
        <a:bodyPr/>
        <a:lstStyle/>
        <a:p>
          <a:r>
            <a:rPr lang="zh-CN" altLang="en-US" sz="1200" dirty="0" smtClean="0"/>
            <a:t>客服</a:t>
          </a:r>
          <a:endParaRPr lang="zh-CN" altLang="en-US" sz="1200" dirty="0"/>
        </a:p>
      </dgm:t>
    </dgm:pt>
    <dgm:pt modelId="{8ADB4B03-FF8D-4462-AF52-F832CC46F285}" type="parTrans" cxnId="{30711E94-8515-4F4B-A64C-FA491E43BF0A}">
      <dgm:prSet/>
      <dgm:spPr/>
      <dgm:t>
        <a:bodyPr/>
        <a:lstStyle/>
        <a:p>
          <a:endParaRPr lang="zh-CN" altLang="en-US" sz="1400"/>
        </a:p>
      </dgm:t>
    </dgm:pt>
    <dgm:pt modelId="{761ED7D1-761A-4896-A280-09CF3576FC09}" type="sibTrans" cxnId="{30711E94-8515-4F4B-A64C-FA491E43BF0A}">
      <dgm:prSet/>
      <dgm:spPr/>
      <dgm:t>
        <a:bodyPr/>
        <a:lstStyle/>
        <a:p>
          <a:endParaRPr lang="zh-CN" altLang="en-US" sz="1400"/>
        </a:p>
      </dgm:t>
    </dgm:pt>
    <dgm:pt modelId="{41650B02-1E7D-4FF8-ABBA-CDB6B139EF10}">
      <dgm:prSet phldrT="[文本]" custT="1"/>
      <dgm:spPr/>
      <dgm:t>
        <a:bodyPr/>
        <a:lstStyle/>
        <a:p>
          <a:r>
            <a:rPr lang="zh-CN" altLang="en-US" sz="1200" dirty="0" smtClean="0"/>
            <a:t>其他业务</a:t>
          </a:r>
          <a:endParaRPr lang="zh-CN" altLang="en-US" sz="1200" dirty="0"/>
        </a:p>
      </dgm:t>
    </dgm:pt>
    <dgm:pt modelId="{29E01443-E527-427E-A828-1843CC50573C}" type="parTrans" cxnId="{40F531F6-586D-463C-B99B-B1BAF07D69E9}">
      <dgm:prSet/>
      <dgm:spPr/>
      <dgm:t>
        <a:bodyPr/>
        <a:lstStyle/>
        <a:p>
          <a:endParaRPr lang="zh-CN" altLang="en-US" sz="1400"/>
        </a:p>
      </dgm:t>
    </dgm:pt>
    <dgm:pt modelId="{E3D8540E-3F42-40D7-A107-AE64602ADF97}" type="sibTrans" cxnId="{40F531F6-586D-463C-B99B-B1BAF07D69E9}">
      <dgm:prSet/>
      <dgm:spPr/>
      <dgm:t>
        <a:bodyPr/>
        <a:lstStyle/>
        <a:p>
          <a:endParaRPr lang="zh-CN" altLang="en-US" sz="1400"/>
        </a:p>
      </dgm:t>
    </dgm:pt>
    <dgm:pt modelId="{353E2CBF-1B65-445B-88FD-7D85291C7894}">
      <dgm:prSet phldrT="[文本]" custT="1"/>
      <dgm:spPr/>
      <dgm:t>
        <a:bodyPr/>
        <a:lstStyle/>
        <a:p>
          <a:r>
            <a:rPr lang="zh-CN" altLang="en-US" sz="1200" dirty="0" smtClean="0"/>
            <a:t>注册登录</a:t>
          </a:r>
          <a:endParaRPr lang="zh-CN" altLang="en-US" sz="1200" dirty="0"/>
        </a:p>
      </dgm:t>
    </dgm:pt>
    <dgm:pt modelId="{2CCDCF21-F128-4C45-82C9-116B6729522D}" type="parTrans" cxnId="{9272F2FD-1DB7-4B8D-A9D6-8C48401E734A}">
      <dgm:prSet/>
      <dgm:spPr/>
      <dgm:t>
        <a:bodyPr/>
        <a:lstStyle/>
        <a:p>
          <a:endParaRPr lang="zh-CN" altLang="en-US" sz="1400"/>
        </a:p>
      </dgm:t>
    </dgm:pt>
    <dgm:pt modelId="{879BD44D-F412-4229-A00E-69B0509B1893}" type="sibTrans" cxnId="{9272F2FD-1DB7-4B8D-A9D6-8C48401E734A}">
      <dgm:prSet/>
      <dgm:spPr/>
      <dgm:t>
        <a:bodyPr/>
        <a:lstStyle/>
        <a:p>
          <a:endParaRPr lang="zh-CN" altLang="en-US" sz="1400"/>
        </a:p>
      </dgm:t>
    </dgm:pt>
    <dgm:pt modelId="{5221DA76-EBCB-4FA1-A234-B7C363494E6A}" type="pres">
      <dgm:prSet presAssocID="{1ECDB9B9-1242-46B7-ABB9-DA8E6466998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4F47D1-D5CC-4E00-A97E-63F2FCE4C507}" type="pres">
      <dgm:prSet presAssocID="{27CB5E03-8298-4F1F-9F2E-2ACA86F1458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394F4D6-18BC-4A71-94BC-8657D68A6DF7}" type="pres">
      <dgm:prSet presAssocID="{F958D528-BA12-4ADD-94EB-7AAF8F301D1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1C3E8C-9757-4CB4-BA6A-6F7986D60662}" type="pres">
      <dgm:prSet presAssocID="{F958D528-BA12-4ADD-94EB-7AAF8F301D10}" presName="dummy" presStyleCnt="0"/>
      <dgm:spPr/>
      <dgm:t>
        <a:bodyPr/>
        <a:lstStyle/>
        <a:p>
          <a:endParaRPr lang="zh-CN" altLang="en-US"/>
        </a:p>
      </dgm:t>
    </dgm:pt>
    <dgm:pt modelId="{6B240BCD-E9A0-4A6B-8F71-EFF6F2FFD11B}" type="pres">
      <dgm:prSet presAssocID="{A94C0768-0917-411F-A614-5BFA44E3E7FB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86C5E817-B812-4475-AE97-65E06CB531DE}" type="pres">
      <dgm:prSet presAssocID="{06F91531-3D80-498D-A7B3-E9ADB4819DC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910FDF-533A-41C2-8FCA-B3B8CF10D11F}" type="pres">
      <dgm:prSet presAssocID="{06F91531-3D80-498D-A7B3-E9ADB4819DC1}" presName="dummy" presStyleCnt="0"/>
      <dgm:spPr/>
      <dgm:t>
        <a:bodyPr/>
        <a:lstStyle/>
        <a:p>
          <a:endParaRPr lang="zh-CN" altLang="en-US"/>
        </a:p>
      </dgm:t>
    </dgm:pt>
    <dgm:pt modelId="{7F0E6095-4DBF-40F8-9821-68575E241D29}" type="pres">
      <dgm:prSet presAssocID="{0D1712A0-6D1A-4F66-A142-CE6537EFECA6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F43CB2FA-8CBA-4D28-801A-68B779045306}" type="pres">
      <dgm:prSet presAssocID="{69AB90EE-D3F2-4C89-B61A-EF9466AAC40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E34B19-EBD8-4AF3-9BFC-B6E90E63A5F9}" type="pres">
      <dgm:prSet presAssocID="{69AB90EE-D3F2-4C89-B61A-EF9466AAC40F}" presName="dummy" presStyleCnt="0"/>
      <dgm:spPr/>
      <dgm:t>
        <a:bodyPr/>
        <a:lstStyle/>
        <a:p>
          <a:endParaRPr lang="zh-CN" altLang="en-US"/>
        </a:p>
      </dgm:t>
    </dgm:pt>
    <dgm:pt modelId="{E5FF6F64-5805-4B48-8785-3248D25A6E58}" type="pres">
      <dgm:prSet presAssocID="{0AB1BA38-7003-45ED-82E1-B04AC86FA8AD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78E3CD95-BAED-4086-B98E-955801797C7D}" type="pres">
      <dgm:prSet presAssocID="{1DF7BDD1-4139-4D49-8B53-7D6F0FF0493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D61D2C-0389-4458-A153-86773532546B}" type="pres">
      <dgm:prSet presAssocID="{1DF7BDD1-4139-4D49-8B53-7D6F0FF04935}" presName="dummy" presStyleCnt="0"/>
      <dgm:spPr/>
      <dgm:t>
        <a:bodyPr/>
        <a:lstStyle/>
        <a:p>
          <a:endParaRPr lang="zh-CN" altLang="en-US"/>
        </a:p>
      </dgm:t>
    </dgm:pt>
    <dgm:pt modelId="{270881C0-91EE-4D3F-BD6B-208B5F8E6DCD}" type="pres">
      <dgm:prSet presAssocID="{761ED7D1-761A-4896-A280-09CF3576FC09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680A0822-EA8B-490F-AF8F-4CE1777A148A}" type="pres">
      <dgm:prSet presAssocID="{41650B02-1E7D-4FF8-ABBA-CDB6B139EF1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FF2D7F-AE81-4179-BE2D-34C6280540F2}" type="pres">
      <dgm:prSet presAssocID="{41650B02-1E7D-4FF8-ABBA-CDB6B139EF10}" presName="dummy" presStyleCnt="0"/>
      <dgm:spPr/>
      <dgm:t>
        <a:bodyPr/>
        <a:lstStyle/>
        <a:p>
          <a:endParaRPr lang="zh-CN" altLang="en-US"/>
        </a:p>
      </dgm:t>
    </dgm:pt>
    <dgm:pt modelId="{DFBDCF15-CD2B-48B6-8F42-92B824715D3B}" type="pres">
      <dgm:prSet presAssocID="{E3D8540E-3F42-40D7-A107-AE64602ADF97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5D566347-1F37-44C1-8D9B-E38849FABC8D}" type="pres">
      <dgm:prSet presAssocID="{353E2CBF-1B65-445B-88FD-7D85291C789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E09B86-C09A-4010-8715-9A4430DEF46E}" type="pres">
      <dgm:prSet presAssocID="{353E2CBF-1B65-445B-88FD-7D85291C7894}" presName="dummy" presStyleCnt="0"/>
      <dgm:spPr/>
      <dgm:t>
        <a:bodyPr/>
        <a:lstStyle/>
        <a:p>
          <a:endParaRPr lang="zh-CN" altLang="en-US"/>
        </a:p>
      </dgm:t>
    </dgm:pt>
    <dgm:pt modelId="{093CEB02-F7E0-4139-A5C2-099BB9F4FB2F}" type="pres">
      <dgm:prSet presAssocID="{879BD44D-F412-4229-A00E-69B0509B1893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1168CF6F-FFCE-47AA-9359-0369F0CE87C9}" type="presOf" srcId="{0D1712A0-6D1A-4F66-A142-CE6537EFECA6}" destId="{7F0E6095-4DBF-40F8-9821-68575E241D29}" srcOrd="0" destOrd="0" presId="urn:microsoft.com/office/officeart/2005/8/layout/radial6"/>
    <dgm:cxn modelId="{49639BDD-F2C8-42F3-AC8B-AD9EC707FAA8}" type="presOf" srcId="{353E2CBF-1B65-445B-88FD-7D85291C7894}" destId="{5D566347-1F37-44C1-8D9B-E38849FABC8D}" srcOrd="0" destOrd="0" presId="urn:microsoft.com/office/officeart/2005/8/layout/radial6"/>
    <dgm:cxn modelId="{2B1D1DA6-0B3E-4C30-98D9-9EDC463EAE96}" srcId="{1ECDB9B9-1242-46B7-ABB9-DA8E64669980}" destId="{27CB5E03-8298-4F1F-9F2E-2ACA86F14583}" srcOrd="0" destOrd="0" parTransId="{8D999FA1-A045-4AD8-8F7D-DD799F4A1329}" sibTransId="{B61A07F7-A9A7-4A56-91CF-8C996CCBD368}"/>
    <dgm:cxn modelId="{889A29B2-DDE4-40AA-A4BA-1C0E1C10431E}" type="presOf" srcId="{1ECDB9B9-1242-46B7-ABB9-DA8E64669980}" destId="{5221DA76-EBCB-4FA1-A234-B7C363494E6A}" srcOrd="0" destOrd="0" presId="urn:microsoft.com/office/officeart/2005/8/layout/radial6"/>
    <dgm:cxn modelId="{30711E94-8515-4F4B-A64C-FA491E43BF0A}" srcId="{27CB5E03-8298-4F1F-9F2E-2ACA86F14583}" destId="{1DF7BDD1-4139-4D49-8B53-7D6F0FF04935}" srcOrd="3" destOrd="0" parTransId="{8ADB4B03-FF8D-4462-AF52-F832CC46F285}" sibTransId="{761ED7D1-761A-4896-A280-09CF3576FC09}"/>
    <dgm:cxn modelId="{10C50073-53D3-4FEA-B6B0-D71DC4D3C547}" srcId="{27CB5E03-8298-4F1F-9F2E-2ACA86F14583}" destId="{F958D528-BA12-4ADD-94EB-7AAF8F301D10}" srcOrd="0" destOrd="0" parTransId="{A7036EA3-A641-4493-8C20-A4CD7464BF5B}" sibTransId="{A94C0768-0917-411F-A614-5BFA44E3E7FB}"/>
    <dgm:cxn modelId="{5ED7B6F0-8E3E-4667-AFCA-F7107C2B1C1F}" srcId="{27CB5E03-8298-4F1F-9F2E-2ACA86F14583}" destId="{06F91531-3D80-498D-A7B3-E9ADB4819DC1}" srcOrd="1" destOrd="0" parTransId="{ECBE12BA-C6D6-469D-B4B7-7D2AF1ADC558}" sibTransId="{0D1712A0-6D1A-4F66-A142-CE6537EFECA6}"/>
    <dgm:cxn modelId="{D9EA2DA3-8B9F-479B-A8E5-6F59FB1B4661}" type="presOf" srcId="{F958D528-BA12-4ADD-94EB-7AAF8F301D10}" destId="{9394F4D6-18BC-4A71-94BC-8657D68A6DF7}" srcOrd="0" destOrd="0" presId="urn:microsoft.com/office/officeart/2005/8/layout/radial6"/>
    <dgm:cxn modelId="{FA64915E-B2C3-4EEC-9696-B990E07EDAED}" srcId="{27CB5E03-8298-4F1F-9F2E-2ACA86F14583}" destId="{69AB90EE-D3F2-4C89-B61A-EF9466AAC40F}" srcOrd="2" destOrd="0" parTransId="{872247D6-12F4-4FF4-BD79-90152D672891}" sibTransId="{0AB1BA38-7003-45ED-82E1-B04AC86FA8AD}"/>
    <dgm:cxn modelId="{198B1334-DD59-49E1-B5E6-A6458CB9F5A4}" type="presOf" srcId="{41650B02-1E7D-4FF8-ABBA-CDB6B139EF10}" destId="{680A0822-EA8B-490F-AF8F-4CE1777A148A}" srcOrd="0" destOrd="0" presId="urn:microsoft.com/office/officeart/2005/8/layout/radial6"/>
    <dgm:cxn modelId="{FF1CB94E-9B33-4987-A5DC-D24E16B79529}" type="presOf" srcId="{761ED7D1-761A-4896-A280-09CF3576FC09}" destId="{270881C0-91EE-4D3F-BD6B-208B5F8E6DCD}" srcOrd="0" destOrd="0" presId="urn:microsoft.com/office/officeart/2005/8/layout/radial6"/>
    <dgm:cxn modelId="{1DD26235-10CB-4B1A-BF1A-84A155789A40}" type="presOf" srcId="{06F91531-3D80-498D-A7B3-E9ADB4819DC1}" destId="{86C5E817-B812-4475-AE97-65E06CB531DE}" srcOrd="0" destOrd="0" presId="urn:microsoft.com/office/officeart/2005/8/layout/radial6"/>
    <dgm:cxn modelId="{40F531F6-586D-463C-B99B-B1BAF07D69E9}" srcId="{27CB5E03-8298-4F1F-9F2E-2ACA86F14583}" destId="{41650B02-1E7D-4FF8-ABBA-CDB6B139EF10}" srcOrd="4" destOrd="0" parTransId="{29E01443-E527-427E-A828-1843CC50573C}" sibTransId="{E3D8540E-3F42-40D7-A107-AE64602ADF97}"/>
    <dgm:cxn modelId="{1BDE3803-2744-45A2-A286-1C126A098878}" type="presOf" srcId="{879BD44D-F412-4229-A00E-69B0509B1893}" destId="{093CEB02-F7E0-4139-A5C2-099BB9F4FB2F}" srcOrd="0" destOrd="0" presId="urn:microsoft.com/office/officeart/2005/8/layout/radial6"/>
    <dgm:cxn modelId="{B012AB6B-C897-42CD-92D3-48E9A0F97C0E}" type="presOf" srcId="{E3D8540E-3F42-40D7-A107-AE64602ADF97}" destId="{DFBDCF15-CD2B-48B6-8F42-92B824715D3B}" srcOrd="0" destOrd="0" presId="urn:microsoft.com/office/officeart/2005/8/layout/radial6"/>
    <dgm:cxn modelId="{0A5610B9-CF55-4307-9B65-07177236FB38}" type="presOf" srcId="{A94C0768-0917-411F-A614-5BFA44E3E7FB}" destId="{6B240BCD-E9A0-4A6B-8F71-EFF6F2FFD11B}" srcOrd="0" destOrd="0" presId="urn:microsoft.com/office/officeart/2005/8/layout/radial6"/>
    <dgm:cxn modelId="{9272F2FD-1DB7-4B8D-A9D6-8C48401E734A}" srcId="{27CB5E03-8298-4F1F-9F2E-2ACA86F14583}" destId="{353E2CBF-1B65-445B-88FD-7D85291C7894}" srcOrd="5" destOrd="0" parTransId="{2CCDCF21-F128-4C45-82C9-116B6729522D}" sibTransId="{879BD44D-F412-4229-A00E-69B0509B1893}"/>
    <dgm:cxn modelId="{2F5FECDD-F662-41EE-8B39-5D2D65382600}" type="presOf" srcId="{1DF7BDD1-4139-4D49-8B53-7D6F0FF04935}" destId="{78E3CD95-BAED-4086-B98E-955801797C7D}" srcOrd="0" destOrd="0" presId="urn:microsoft.com/office/officeart/2005/8/layout/radial6"/>
    <dgm:cxn modelId="{00AE0EAE-8A30-46CD-B944-296229849B10}" type="presOf" srcId="{27CB5E03-8298-4F1F-9F2E-2ACA86F14583}" destId="{A44F47D1-D5CC-4E00-A97E-63F2FCE4C507}" srcOrd="0" destOrd="0" presId="urn:microsoft.com/office/officeart/2005/8/layout/radial6"/>
    <dgm:cxn modelId="{C9F93074-0246-4284-8089-256D1C27E720}" type="presOf" srcId="{69AB90EE-D3F2-4C89-B61A-EF9466AAC40F}" destId="{F43CB2FA-8CBA-4D28-801A-68B779045306}" srcOrd="0" destOrd="0" presId="urn:microsoft.com/office/officeart/2005/8/layout/radial6"/>
    <dgm:cxn modelId="{DAEFCB59-9B21-48B3-A82D-BBA3F223C821}" type="presOf" srcId="{0AB1BA38-7003-45ED-82E1-B04AC86FA8AD}" destId="{E5FF6F64-5805-4B48-8785-3248D25A6E58}" srcOrd="0" destOrd="0" presId="urn:microsoft.com/office/officeart/2005/8/layout/radial6"/>
    <dgm:cxn modelId="{11B5C7C4-AC02-4C57-BA9D-6D16E52776FC}" type="presParOf" srcId="{5221DA76-EBCB-4FA1-A234-B7C363494E6A}" destId="{A44F47D1-D5CC-4E00-A97E-63F2FCE4C507}" srcOrd="0" destOrd="0" presId="urn:microsoft.com/office/officeart/2005/8/layout/radial6"/>
    <dgm:cxn modelId="{FD7521F1-14ED-486F-9228-3ACC288966D4}" type="presParOf" srcId="{5221DA76-EBCB-4FA1-A234-B7C363494E6A}" destId="{9394F4D6-18BC-4A71-94BC-8657D68A6DF7}" srcOrd="1" destOrd="0" presId="urn:microsoft.com/office/officeart/2005/8/layout/radial6"/>
    <dgm:cxn modelId="{1E12B6C2-436E-4C69-B33F-803B3B79F840}" type="presParOf" srcId="{5221DA76-EBCB-4FA1-A234-B7C363494E6A}" destId="{6C1C3E8C-9757-4CB4-BA6A-6F7986D60662}" srcOrd="2" destOrd="0" presId="urn:microsoft.com/office/officeart/2005/8/layout/radial6"/>
    <dgm:cxn modelId="{DF71305B-6FC5-4049-A127-E5D38B33C000}" type="presParOf" srcId="{5221DA76-EBCB-4FA1-A234-B7C363494E6A}" destId="{6B240BCD-E9A0-4A6B-8F71-EFF6F2FFD11B}" srcOrd="3" destOrd="0" presId="urn:microsoft.com/office/officeart/2005/8/layout/radial6"/>
    <dgm:cxn modelId="{A5906F57-4EAC-49DA-AFF6-EC1AF1F451B4}" type="presParOf" srcId="{5221DA76-EBCB-4FA1-A234-B7C363494E6A}" destId="{86C5E817-B812-4475-AE97-65E06CB531DE}" srcOrd="4" destOrd="0" presId="urn:microsoft.com/office/officeart/2005/8/layout/radial6"/>
    <dgm:cxn modelId="{7ECF5AD2-885C-4CB9-B29D-DF0C5A27F4F6}" type="presParOf" srcId="{5221DA76-EBCB-4FA1-A234-B7C363494E6A}" destId="{69910FDF-533A-41C2-8FCA-B3B8CF10D11F}" srcOrd="5" destOrd="0" presId="urn:microsoft.com/office/officeart/2005/8/layout/radial6"/>
    <dgm:cxn modelId="{6E2AFB75-0694-475C-8F9A-B9F46084142D}" type="presParOf" srcId="{5221DA76-EBCB-4FA1-A234-B7C363494E6A}" destId="{7F0E6095-4DBF-40F8-9821-68575E241D29}" srcOrd="6" destOrd="0" presId="urn:microsoft.com/office/officeart/2005/8/layout/radial6"/>
    <dgm:cxn modelId="{ABCFB7DF-37B5-43AD-B376-D12C75BB33F6}" type="presParOf" srcId="{5221DA76-EBCB-4FA1-A234-B7C363494E6A}" destId="{F43CB2FA-8CBA-4D28-801A-68B779045306}" srcOrd="7" destOrd="0" presId="urn:microsoft.com/office/officeart/2005/8/layout/radial6"/>
    <dgm:cxn modelId="{9E7CA9DB-A02D-4F08-90FC-93EE27B6E1BD}" type="presParOf" srcId="{5221DA76-EBCB-4FA1-A234-B7C363494E6A}" destId="{C2E34B19-EBD8-4AF3-9BFC-B6E90E63A5F9}" srcOrd="8" destOrd="0" presId="urn:microsoft.com/office/officeart/2005/8/layout/radial6"/>
    <dgm:cxn modelId="{E08555D4-E673-45EE-A15E-17E203BF4A8D}" type="presParOf" srcId="{5221DA76-EBCB-4FA1-A234-B7C363494E6A}" destId="{E5FF6F64-5805-4B48-8785-3248D25A6E58}" srcOrd="9" destOrd="0" presId="urn:microsoft.com/office/officeart/2005/8/layout/radial6"/>
    <dgm:cxn modelId="{A510BCA0-3876-4F3E-ACEC-36DE5471BB3C}" type="presParOf" srcId="{5221DA76-EBCB-4FA1-A234-B7C363494E6A}" destId="{78E3CD95-BAED-4086-B98E-955801797C7D}" srcOrd="10" destOrd="0" presId="urn:microsoft.com/office/officeart/2005/8/layout/radial6"/>
    <dgm:cxn modelId="{19EDBA4B-121F-4075-992A-83DAE3957E2F}" type="presParOf" srcId="{5221DA76-EBCB-4FA1-A234-B7C363494E6A}" destId="{5FD61D2C-0389-4458-A153-86773532546B}" srcOrd="11" destOrd="0" presId="urn:microsoft.com/office/officeart/2005/8/layout/radial6"/>
    <dgm:cxn modelId="{C2768C3B-E2AA-4846-8658-D826CFD50561}" type="presParOf" srcId="{5221DA76-EBCB-4FA1-A234-B7C363494E6A}" destId="{270881C0-91EE-4D3F-BD6B-208B5F8E6DCD}" srcOrd="12" destOrd="0" presId="urn:microsoft.com/office/officeart/2005/8/layout/radial6"/>
    <dgm:cxn modelId="{C6B1C252-0A44-4770-B099-46BB4932D32F}" type="presParOf" srcId="{5221DA76-EBCB-4FA1-A234-B7C363494E6A}" destId="{680A0822-EA8B-490F-AF8F-4CE1777A148A}" srcOrd="13" destOrd="0" presId="urn:microsoft.com/office/officeart/2005/8/layout/radial6"/>
    <dgm:cxn modelId="{240D032F-7C55-4B62-8A65-22EFFE0F6417}" type="presParOf" srcId="{5221DA76-EBCB-4FA1-A234-B7C363494E6A}" destId="{30FF2D7F-AE81-4179-BE2D-34C6280540F2}" srcOrd="14" destOrd="0" presId="urn:microsoft.com/office/officeart/2005/8/layout/radial6"/>
    <dgm:cxn modelId="{AF0EE93A-BD12-4103-8AB0-5E210ED9A9DC}" type="presParOf" srcId="{5221DA76-EBCB-4FA1-A234-B7C363494E6A}" destId="{DFBDCF15-CD2B-48B6-8F42-92B824715D3B}" srcOrd="15" destOrd="0" presId="urn:microsoft.com/office/officeart/2005/8/layout/radial6"/>
    <dgm:cxn modelId="{59784A71-9B2D-4BA3-9E7D-EAFE53914F97}" type="presParOf" srcId="{5221DA76-EBCB-4FA1-A234-B7C363494E6A}" destId="{5D566347-1F37-44C1-8D9B-E38849FABC8D}" srcOrd="16" destOrd="0" presId="urn:microsoft.com/office/officeart/2005/8/layout/radial6"/>
    <dgm:cxn modelId="{80A1514F-D9D3-4F39-9577-E1954AEBD085}" type="presParOf" srcId="{5221DA76-EBCB-4FA1-A234-B7C363494E6A}" destId="{13E09B86-C09A-4010-8715-9A4430DEF46E}" srcOrd="17" destOrd="0" presId="urn:microsoft.com/office/officeart/2005/8/layout/radial6"/>
    <dgm:cxn modelId="{928C5ACD-8E22-4652-B12F-EA8A94EF8F66}" type="presParOf" srcId="{5221DA76-EBCB-4FA1-A234-B7C363494E6A}" destId="{093CEB02-F7E0-4139-A5C2-099BB9F4FB2F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47351E-5609-44C5-87A3-EE7543BA6C9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4A4844D-0DE0-4FE1-9AFA-B4E5BE047765}">
      <dgm:prSet phldrT="[文本]" custT="1"/>
      <dgm:spPr/>
      <dgm:t>
        <a:bodyPr/>
        <a:lstStyle/>
        <a:p>
          <a:r>
            <a:rPr lang="zh-CN" altLang="en-US" sz="2400" dirty="0" smtClean="0"/>
            <a:t>技术解耦！</a:t>
          </a:r>
          <a:endParaRPr lang="zh-CN" altLang="en-US" sz="2400" dirty="0"/>
        </a:p>
      </dgm:t>
    </dgm:pt>
    <dgm:pt modelId="{49078F81-6102-4F56-84FA-A8BF89959703}" type="parTrans" cxnId="{97530385-25AA-4921-8D5E-BEB000139353}">
      <dgm:prSet/>
      <dgm:spPr/>
      <dgm:t>
        <a:bodyPr/>
        <a:lstStyle/>
        <a:p>
          <a:endParaRPr lang="zh-CN" altLang="en-US" sz="1200"/>
        </a:p>
      </dgm:t>
    </dgm:pt>
    <dgm:pt modelId="{3EDAA818-599F-477A-811B-D20F5D34B71F}" type="sibTrans" cxnId="{97530385-25AA-4921-8D5E-BEB000139353}">
      <dgm:prSet/>
      <dgm:spPr/>
      <dgm:t>
        <a:bodyPr/>
        <a:lstStyle/>
        <a:p>
          <a:endParaRPr lang="zh-CN" altLang="en-US" sz="1200"/>
        </a:p>
      </dgm:t>
    </dgm:pt>
    <dgm:pt modelId="{3A348E9F-7870-4BC1-B220-1F5653429418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400" dirty="0" smtClean="0">
              <a:solidFill>
                <a:schemeClr val="bg1"/>
              </a:solidFill>
            </a:rPr>
            <a:t>收口，后续项目降低开发成本</a:t>
          </a:r>
          <a:r>
            <a:rPr lang="en-US" altLang="zh-CN" sz="1400" dirty="0" smtClean="0">
              <a:solidFill>
                <a:schemeClr val="accent2">
                  <a:lumMod val="75000"/>
                </a:schemeClr>
              </a:solidFill>
            </a:rPr>
            <a:t>60%+</a:t>
          </a:r>
          <a:endParaRPr lang="zh-CN" altLang="en-U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CA3FF4B2-D9A7-433B-8446-DA2B0F1DE851}" type="parTrans" cxnId="{7FB800F2-E384-4F89-92D7-EB8B84AECA6D}">
      <dgm:prSet/>
      <dgm:spPr/>
      <dgm:t>
        <a:bodyPr/>
        <a:lstStyle/>
        <a:p>
          <a:endParaRPr lang="zh-CN" altLang="en-US" sz="1200"/>
        </a:p>
      </dgm:t>
    </dgm:pt>
    <dgm:pt modelId="{C6FAC8F0-D03D-4ED6-AE8A-A79B31EE9683}" type="sibTrans" cxnId="{7FB800F2-E384-4F89-92D7-EB8B84AECA6D}">
      <dgm:prSet/>
      <dgm:spPr/>
      <dgm:t>
        <a:bodyPr/>
        <a:lstStyle/>
        <a:p>
          <a:endParaRPr lang="zh-CN" altLang="en-US" sz="1200"/>
        </a:p>
      </dgm:t>
    </dgm:pt>
    <dgm:pt modelId="{3AD60BC4-EF51-4C90-86F6-561BD1C2739C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400" dirty="0" smtClean="0">
              <a:solidFill>
                <a:schemeClr val="bg1"/>
              </a:solidFill>
            </a:rPr>
            <a:t>无直连</a:t>
          </a:r>
          <a:r>
            <a:rPr lang="en-US" altLang="zh-CN" sz="1400" dirty="0" smtClean="0">
              <a:solidFill>
                <a:schemeClr val="bg1"/>
              </a:solidFill>
            </a:rPr>
            <a:t>SQL</a:t>
          </a:r>
          <a:r>
            <a:rPr lang="zh-CN" altLang="en-US" sz="1400" dirty="0" smtClean="0">
              <a:solidFill>
                <a:schemeClr val="bg1"/>
              </a:solidFill>
            </a:rPr>
            <a:t>，可维护性和扩展性得以提升</a:t>
          </a:r>
          <a:endParaRPr lang="zh-CN" altLang="en-US" sz="1400" dirty="0">
            <a:solidFill>
              <a:schemeClr val="bg1"/>
            </a:solidFill>
          </a:endParaRPr>
        </a:p>
      </dgm:t>
    </dgm:pt>
    <dgm:pt modelId="{C785636A-4B74-433E-8DB7-944921C5C24C}" type="parTrans" cxnId="{DED8901C-2F4D-4C03-A925-96661F9E368D}">
      <dgm:prSet/>
      <dgm:spPr/>
      <dgm:t>
        <a:bodyPr/>
        <a:lstStyle/>
        <a:p>
          <a:endParaRPr lang="zh-CN" altLang="en-US" sz="1200"/>
        </a:p>
      </dgm:t>
    </dgm:pt>
    <dgm:pt modelId="{44D53560-76CC-47DF-91A8-D7C6681EA993}" type="sibTrans" cxnId="{DED8901C-2F4D-4C03-A925-96661F9E368D}">
      <dgm:prSet/>
      <dgm:spPr/>
      <dgm:t>
        <a:bodyPr/>
        <a:lstStyle/>
        <a:p>
          <a:endParaRPr lang="zh-CN" altLang="en-US" sz="1200"/>
        </a:p>
      </dgm:t>
    </dgm:pt>
    <dgm:pt modelId="{04D68FB9-B2A8-4EBF-B89C-D859F8BDF632}">
      <dgm:prSet phldrT="[文本]" custT="1"/>
      <dgm:spPr/>
      <dgm:t>
        <a:bodyPr/>
        <a:lstStyle/>
        <a:p>
          <a:r>
            <a:rPr lang="zh-CN" altLang="en-US" sz="2400" dirty="0" smtClean="0"/>
            <a:t>可靠性大幅度提升！</a:t>
          </a:r>
          <a:endParaRPr lang="zh-CN" altLang="en-US" sz="2400" dirty="0"/>
        </a:p>
      </dgm:t>
    </dgm:pt>
    <dgm:pt modelId="{5338E719-615D-4A46-8B21-0429868DD624}" type="parTrans" cxnId="{22AB21C6-041A-409F-9EF4-63FEAD5F890A}">
      <dgm:prSet/>
      <dgm:spPr/>
      <dgm:t>
        <a:bodyPr/>
        <a:lstStyle/>
        <a:p>
          <a:endParaRPr lang="zh-CN" altLang="en-US" sz="1200"/>
        </a:p>
      </dgm:t>
    </dgm:pt>
    <dgm:pt modelId="{30E55857-1A0E-482C-9B4D-18DBF104F395}" type="sibTrans" cxnId="{22AB21C6-041A-409F-9EF4-63FEAD5F890A}">
      <dgm:prSet/>
      <dgm:spPr/>
      <dgm:t>
        <a:bodyPr/>
        <a:lstStyle/>
        <a:p>
          <a:endParaRPr lang="zh-CN" altLang="en-US" sz="1200"/>
        </a:p>
      </dgm:t>
    </dgm:pt>
    <dgm:pt modelId="{A2879719-ED9A-4ACB-AA14-9C7A5BFB80CF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400" dirty="0" smtClean="0"/>
            <a:t>单次故障影响用户预订范围从</a:t>
          </a:r>
          <a:r>
            <a:rPr lang="en-US" altLang="zh-CN" sz="1400" dirty="0" smtClean="0"/>
            <a:t>100%</a:t>
          </a:r>
          <a:r>
            <a:rPr lang="zh-CN" altLang="en-US" sz="1400" dirty="0" smtClean="0"/>
            <a:t>最低可降至</a:t>
          </a:r>
          <a:r>
            <a:rPr lang="en-US" altLang="zh-CN" sz="1400" dirty="0" smtClean="0">
              <a:solidFill>
                <a:schemeClr val="accent2">
                  <a:lumMod val="75000"/>
                </a:schemeClr>
              </a:solidFill>
            </a:rPr>
            <a:t>6%</a:t>
          </a:r>
          <a:r>
            <a:rPr lang="zh-CN" altLang="en-US" sz="1400" dirty="0" smtClean="0"/>
            <a:t>以下</a:t>
          </a:r>
          <a:endParaRPr lang="zh-CN" altLang="en-US" sz="1400" dirty="0"/>
        </a:p>
      </dgm:t>
    </dgm:pt>
    <dgm:pt modelId="{175A3336-77AE-4622-8C84-85D2D3939E6D}" type="parTrans" cxnId="{B2F0A4DA-631C-4B38-8A1B-487CF1AF7902}">
      <dgm:prSet/>
      <dgm:spPr/>
      <dgm:t>
        <a:bodyPr/>
        <a:lstStyle/>
        <a:p>
          <a:endParaRPr lang="zh-CN" altLang="en-US" sz="1200"/>
        </a:p>
      </dgm:t>
    </dgm:pt>
    <dgm:pt modelId="{4AE9B739-D031-429A-9AFA-4C08B923871D}" type="sibTrans" cxnId="{B2F0A4DA-631C-4B38-8A1B-487CF1AF7902}">
      <dgm:prSet/>
      <dgm:spPr/>
      <dgm:t>
        <a:bodyPr/>
        <a:lstStyle/>
        <a:p>
          <a:endParaRPr lang="zh-CN" altLang="en-US" sz="1200"/>
        </a:p>
      </dgm:t>
    </dgm:pt>
    <dgm:pt modelId="{51A2ED54-5393-40B4-BEA5-AE5EF7F1FF59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400" dirty="0" smtClean="0"/>
            <a:t>使用</a:t>
          </a:r>
          <a:r>
            <a:rPr lang="en-US" altLang="zh-CN" sz="1400" dirty="0" smtClean="0"/>
            <a:t>Redis</a:t>
          </a:r>
          <a:r>
            <a:rPr lang="zh-CN" altLang="en-US" sz="1400" dirty="0" smtClean="0"/>
            <a:t>缓存，吞吐量和稳定性提升</a:t>
          </a:r>
          <a:endParaRPr lang="zh-CN" altLang="en-US" sz="1400" dirty="0"/>
        </a:p>
      </dgm:t>
    </dgm:pt>
    <dgm:pt modelId="{90A7DFD9-EC09-4C64-A1A6-D7F294FC0A29}" type="parTrans" cxnId="{4DC9C912-0F00-4E79-855F-83499016EBA4}">
      <dgm:prSet/>
      <dgm:spPr/>
      <dgm:t>
        <a:bodyPr/>
        <a:lstStyle/>
        <a:p>
          <a:endParaRPr lang="zh-CN" altLang="en-US"/>
        </a:p>
      </dgm:t>
    </dgm:pt>
    <dgm:pt modelId="{1F878614-4152-4049-B9EC-60CF7A4FDBD9}" type="sibTrans" cxnId="{4DC9C912-0F00-4E79-855F-83499016EBA4}">
      <dgm:prSet/>
      <dgm:spPr/>
      <dgm:t>
        <a:bodyPr/>
        <a:lstStyle/>
        <a:p>
          <a:endParaRPr lang="zh-CN" altLang="en-US"/>
        </a:p>
      </dgm:t>
    </dgm:pt>
    <dgm:pt modelId="{E15100A6-179A-4D1F-8693-0C2C6AEC1A1E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400" dirty="0" smtClean="0">
              <a:solidFill>
                <a:schemeClr val="bg1"/>
              </a:solidFill>
            </a:rPr>
            <a:t>可快速扩展，支持</a:t>
          </a:r>
          <a:r>
            <a:rPr lang="en-US" altLang="zh-CN" sz="1400" dirty="0" smtClean="0">
              <a:solidFill>
                <a:schemeClr val="accent2">
                  <a:lumMod val="75000"/>
                </a:schemeClr>
              </a:solidFill>
            </a:rPr>
            <a:t>10X</a:t>
          </a:r>
          <a:r>
            <a:rPr lang="zh-CN" altLang="en-US" sz="1400" dirty="0" smtClean="0">
              <a:solidFill>
                <a:schemeClr val="bg1"/>
              </a:solidFill>
            </a:rPr>
            <a:t>业务</a:t>
          </a:r>
          <a:endParaRPr lang="zh-CN" altLang="en-US" sz="1400" dirty="0">
            <a:solidFill>
              <a:schemeClr val="bg1"/>
            </a:solidFill>
          </a:endParaRPr>
        </a:p>
      </dgm:t>
    </dgm:pt>
    <dgm:pt modelId="{B5B736F3-718A-4E13-B722-7CA166A1DC43}" type="parTrans" cxnId="{55E3E1C4-442E-4B97-BD80-946F6CE1510D}">
      <dgm:prSet/>
      <dgm:spPr/>
      <dgm:t>
        <a:bodyPr/>
        <a:lstStyle/>
        <a:p>
          <a:endParaRPr lang="zh-CN" altLang="en-US"/>
        </a:p>
      </dgm:t>
    </dgm:pt>
    <dgm:pt modelId="{73282F8A-4289-496B-AADF-F19F1958FCEA}" type="sibTrans" cxnId="{55E3E1C4-442E-4B97-BD80-946F6CE1510D}">
      <dgm:prSet/>
      <dgm:spPr/>
      <dgm:t>
        <a:bodyPr/>
        <a:lstStyle/>
        <a:p>
          <a:endParaRPr lang="zh-CN" altLang="en-US"/>
        </a:p>
      </dgm:t>
    </dgm:pt>
    <dgm:pt modelId="{49B7DC27-82C1-4C9E-8C97-BD233EC250F7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1400" dirty="0" smtClean="0">
              <a:solidFill>
                <a:schemeClr val="bg1"/>
              </a:solidFill>
            </a:rPr>
            <a:t>Full DR</a:t>
          </a:r>
          <a:endParaRPr lang="zh-CN" altLang="en-US" sz="1400" dirty="0">
            <a:solidFill>
              <a:schemeClr val="bg1"/>
            </a:solidFill>
          </a:endParaRPr>
        </a:p>
      </dgm:t>
    </dgm:pt>
    <dgm:pt modelId="{56C7326C-48EA-48D5-BBB7-20393843F8A7}" type="parTrans" cxnId="{697D508D-EEC6-4AE4-9741-DC87853830C3}">
      <dgm:prSet/>
      <dgm:spPr/>
      <dgm:t>
        <a:bodyPr/>
        <a:lstStyle/>
        <a:p>
          <a:endParaRPr lang="zh-CN" altLang="en-US"/>
        </a:p>
      </dgm:t>
    </dgm:pt>
    <dgm:pt modelId="{56AD1E18-01FA-4C2D-9B7C-498B5CF7EBDE}" type="sibTrans" cxnId="{697D508D-EEC6-4AE4-9741-DC87853830C3}">
      <dgm:prSet/>
      <dgm:spPr/>
      <dgm:t>
        <a:bodyPr/>
        <a:lstStyle/>
        <a:p>
          <a:endParaRPr lang="zh-CN" altLang="en-US"/>
        </a:p>
      </dgm:t>
    </dgm:pt>
    <dgm:pt modelId="{8B315CA9-90BD-4400-891B-AA16E6B95634}" type="pres">
      <dgm:prSet presAssocID="{5D47351E-5609-44C5-87A3-EE7543BA6C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700DDD-9B58-40EE-BFBA-56469BA61598}" type="pres">
      <dgm:prSet presAssocID="{84A4844D-0DE0-4FE1-9AFA-B4E5BE047765}" presName="composite" presStyleCnt="0"/>
      <dgm:spPr/>
    </dgm:pt>
    <dgm:pt modelId="{389F2CD1-DCBF-46D9-825D-8E7D521A4791}" type="pres">
      <dgm:prSet presAssocID="{84A4844D-0DE0-4FE1-9AFA-B4E5BE04776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4AFF5-6727-43DC-9DCD-623E406EBFD6}" type="pres">
      <dgm:prSet presAssocID="{84A4844D-0DE0-4FE1-9AFA-B4E5BE04776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DC8D4C-973E-4B76-985D-6D21295407E1}" type="pres">
      <dgm:prSet presAssocID="{3EDAA818-599F-477A-811B-D20F5D34B71F}" presName="space" presStyleCnt="0"/>
      <dgm:spPr/>
    </dgm:pt>
    <dgm:pt modelId="{1250E433-53DB-4B5A-8005-85A614AE5225}" type="pres">
      <dgm:prSet presAssocID="{04D68FB9-B2A8-4EBF-B89C-D859F8BDF632}" presName="composite" presStyleCnt="0"/>
      <dgm:spPr/>
    </dgm:pt>
    <dgm:pt modelId="{B1859342-1751-41E0-B855-13715BA66E69}" type="pres">
      <dgm:prSet presAssocID="{04D68FB9-B2A8-4EBF-B89C-D859F8BDF63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04A9D5-932E-44D6-A039-3B5ABD17AE9E}" type="pres">
      <dgm:prSet presAssocID="{04D68FB9-B2A8-4EBF-B89C-D859F8BDF63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EE082A-FAD1-4661-8D22-7404669F9F96}" type="presOf" srcId="{3AD60BC4-EF51-4C90-86F6-561BD1C2739C}" destId="{7E04AFF5-6727-43DC-9DCD-623E406EBFD6}" srcOrd="0" destOrd="1" presId="urn:microsoft.com/office/officeart/2005/8/layout/hList1"/>
    <dgm:cxn modelId="{BCEF96A3-F9E2-4146-AEC1-037958D7539F}" type="presOf" srcId="{04D68FB9-B2A8-4EBF-B89C-D859F8BDF632}" destId="{B1859342-1751-41E0-B855-13715BA66E69}" srcOrd="0" destOrd="0" presId="urn:microsoft.com/office/officeart/2005/8/layout/hList1"/>
    <dgm:cxn modelId="{7FB800F2-E384-4F89-92D7-EB8B84AECA6D}" srcId="{84A4844D-0DE0-4FE1-9AFA-B4E5BE047765}" destId="{3A348E9F-7870-4BC1-B220-1F5653429418}" srcOrd="0" destOrd="0" parTransId="{CA3FF4B2-D9A7-433B-8446-DA2B0F1DE851}" sibTransId="{C6FAC8F0-D03D-4ED6-AE8A-A79B31EE9683}"/>
    <dgm:cxn modelId="{C2EB003B-68E8-41A7-B1DA-3E575CD296BC}" type="presOf" srcId="{E15100A6-179A-4D1F-8693-0C2C6AEC1A1E}" destId="{DD04A9D5-932E-44D6-A039-3B5ABD17AE9E}" srcOrd="0" destOrd="2" presId="urn:microsoft.com/office/officeart/2005/8/layout/hList1"/>
    <dgm:cxn modelId="{77260C94-F5C0-4488-BD16-77065933852B}" type="presOf" srcId="{3A348E9F-7870-4BC1-B220-1F5653429418}" destId="{7E04AFF5-6727-43DC-9DCD-623E406EBFD6}" srcOrd="0" destOrd="0" presId="urn:microsoft.com/office/officeart/2005/8/layout/hList1"/>
    <dgm:cxn modelId="{55E3E1C4-442E-4B97-BD80-946F6CE1510D}" srcId="{04D68FB9-B2A8-4EBF-B89C-D859F8BDF632}" destId="{E15100A6-179A-4D1F-8693-0C2C6AEC1A1E}" srcOrd="2" destOrd="0" parTransId="{B5B736F3-718A-4E13-B722-7CA166A1DC43}" sibTransId="{73282F8A-4289-496B-AADF-F19F1958FCEA}"/>
    <dgm:cxn modelId="{4DC9C912-0F00-4E79-855F-83499016EBA4}" srcId="{04D68FB9-B2A8-4EBF-B89C-D859F8BDF632}" destId="{51A2ED54-5393-40B4-BEA5-AE5EF7F1FF59}" srcOrd="1" destOrd="0" parTransId="{90A7DFD9-EC09-4C64-A1A6-D7F294FC0A29}" sibTransId="{1F878614-4152-4049-B9EC-60CF7A4FDBD9}"/>
    <dgm:cxn modelId="{F067D81A-8792-4B0E-8DB4-ED6EA8901047}" type="presOf" srcId="{84A4844D-0DE0-4FE1-9AFA-B4E5BE047765}" destId="{389F2CD1-DCBF-46D9-825D-8E7D521A4791}" srcOrd="0" destOrd="0" presId="urn:microsoft.com/office/officeart/2005/8/layout/hList1"/>
    <dgm:cxn modelId="{E65EC31B-FDA7-479F-8DD1-8CC4742FFFCF}" type="presOf" srcId="{51A2ED54-5393-40B4-BEA5-AE5EF7F1FF59}" destId="{DD04A9D5-932E-44D6-A039-3B5ABD17AE9E}" srcOrd="0" destOrd="1" presId="urn:microsoft.com/office/officeart/2005/8/layout/hList1"/>
    <dgm:cxn modelId="{97530385-25AA-4921-8D5E-BEB000139353}" srcId="{5D47351E-5609-44C5-87A3-EE7543BA6C9E}" destId="{84A4844D-0DE0-4FE1-9AFA-B4E5BE047765}" srcOrd="0" destOrd="0" parTransId="{49078F81-6102-4F56-84FA-A8BF89959703}" sibTransId="{3EDAA818-599F-477A-811B-D20F5D34B71F}"/>
    <dgm:cxn modelId="{DD33595C-6C87-4ACF-94F1-E77202616DC9}" type="presOf" srcId="{49B7DC27-82C1-4C9E-8C97-BD233EC250F7}" destId="{DD04A9D5-932E-44D6-A039-3B5ABD17AE9E}" srcOrd="0" destOrd="3" presId="urn:microsoft.com/office/officeart/2005/8/layout/hList1"/>
    <dgm:cxn modelId="{22AB21C6-041A-409F-9EF4-63FEAD5F890A}" srcId="{5D47351E-5609-44C5-87A3-EE7543BA6C9E}" destId="{04D68FB9-B2A8-4EBF-B89C-D859F8BDF632}" srcOrd="1" destOrd="0" parTransId="{5338E719-615D-4A46-8B21-0429868DD624}" sibTransId="{30E55857-1A0E-482C-9B4D-18DBF104F395}"/>
    <dgm:cxn modelId="{B2F0A4DA-631C-4B38-8A1B-487CF1AF7902}" srcId="{04D68FB9-B2A8-4EBF-B89C-D859F8BDF632}" destId="{A2879719-ED9A-4ACB-AA14-9C7A5BFB80CF}" srcOrd="0" destOrd="0" parTransId="{175A3336-77AE-4622-8C84-85D2D3939E6D}" sibTransId="{4AE9B739-D031-429A-9AFA-4C08B923871D}"/>
    <dgm:cxn modelId="{697D508D-EEC6-4AE4-9741-DC87853830C3}" srcId="{04D68FB9-B2A8-4EBF-B89C-D859F8BDF632}" destId="{49B7DC27-82C1-4C9E-8C97-BD233EC250F7}" srcOrd="3" destOrd="0" parTransId="{56C7326C-48EA-48D5-BBB7-20393843F8A7}" sibTransId="{56AD1E18-01FA-4C2D-9B7C-498B5CF7EBDE}"/>
    <dgm:cxn modelId="{00EFBCE0-5DED-4B32-A848-0075CE4B0FE8}" type="presOf" srcId="{5D47351E-5609-44C5-87A3-EE7543BA6C9E}" destId="{8B315CA9-90BD-4400-891B-AA16E6B95634}" srcOrd="0" destOrd="0" presId="urn:microsoft.com/office/officeart/2005/8/layout/hList1"/>
    <dgm:cxn modelId="{DED8901C-2F4D-4C03-A925-96661F9E368D}" srcId="{84A4844D-0DE0-4FE1-9AFA-B4E5BE047765}" destId="{3AD60BC4-EF51-4C90-86F6-561BD1C2739C}" srcOrd="1" destOrd="0" parTransId="{C785636A-4B74-433E-8DB7-944921C5C24C}" sibTransId="{44D53560-76CC-47DF-91A8-D7C6681EA993}"/>
    <dgm:cxn modelId="{019CC1C5-54CF-4AFC-8074-0DA35B51D7A5}" type="presOf" srcId="{A2879719-ED9A-4ACB-AA14-9C7A5BFB80CF}" destId="{DD04A9D5-932E-44D6-A039-3B5ABD17AE9E}" srcOrd="0" destOrd="0" presId="urn:microsoft.com/office/officeart/2005/8/layout/hList1"/>
    <dgm:cxn modelId="{D6116F3D-D3A7-427A-ABDB-73896A02605A}" type="presParOf" srcId="{8B315CA9-90BD-4400-891B-AA16E6B95634}" destId="{A4700DDD-9B58-40EE-BFBA-56469BA61598}" srcOrd="0" destOrd="0" presId="urn:microsoft.com/office/officeart/2005/8/layout/hList1"/>
    <dgm:cxn modelId="{E9A97B64-28FA-41B8-94C6-58DAC853F0D2}" type="presParOf" srcId="{A4700DDD-9B58-40EE-BFBA-56469BA61598}" destId="{389F2CD1-DCBF-46D9-825D-8E7D521A4791}" srcOrd="0" destOrd="0" presId="urn:microsoft.com/office/officeart/2005/8/layout/hList1"/>
    <dgm:cxn modelId="{E0E4C936-CEB7-44D7-9053-CD397B06CDA2}" type="presParOf" srcId="{A4700DDD-9B58-40EE-BFBA-56469BA61598}" destId="{7E04AFF5-6727-43DC-9DCD-623E406EBFD6}" srcOrd="1" destOrd="0" presId="urn:microsoft.com/office/officeart/2005/8/layout/hList1"/>
    <dgm:cxn modelId="{AFF29D18-556E-461A-AAAD-79ABFA8AAF55}" type="presParOf" srcId="{8B315CA9-90BD-4400-891B-AA16E6B95634}" destId="{DDDC8D4C-973E-4B76-985D-6D21295407E1}" srcOrd="1" destOrd="0" presId="urn:microsoft.com/office/officeart/2005/8/layout/hList1"/>
    <dgm:cxn modelId="{4CC811B9-DCB0-4501-8A46-C7AFE9BFD5FA}" type="presParOf" srcId="{8B315CA9-90BD-4400-891B-AA16E6B95634}" destId="{1250E433-53DB-4B5A-8005-85A614AE5225}" srcOrd="2" destOrd="0" presId="urn:microsoft.com/office/officeart/2005/8/layout/hList1"/>
    <dgm:cxn modelId="{C8647D0B-F90A-4CAA-8BD9-A83888353EF6}" type="presParOf" srcId="{1250E433-53DB-4B5A-8005-85A614AE5225}" destId="{B1859342-1751-41E0-B855-13715BA66E69}" srcOrd="0" destOrd="0" presId="urn:microsoft.com/office/officeart/2005/8/layout/hList1"/>
    <dgm:cxn modelId="{3DD0970F-C138-4604-8345-828D7EF3102C}" type="presParOf" srcId="{1250E433-53DB-4B5A-8005-85A614AE5225}" destId="{DD04A9D5-932E-44D6-A039-3B5ABD17AE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CEB02-F7E0-4139-A5C2-099BB9F4FB2F}">
      <dsp:nvSpPr>
        <dsp:cNvPr id="0" name=""/>
        <dsp:cNvSpPr/>
      </dsp:nvSpPr>
      <dsp:spPr>
        <a:xfrm>
          <a:off x="262694" y="426130"/>
          <a:ext cx="2940806" cy="2940806"/>
        </a:xfrm>
        <a:prstGeom prst="blockArc">
          <a:avLst>
            <a:gd name="adj1" fmla="val 12600000"/>
            <a:gd name="adj2" fmla="val 16200000"/>
            <a:gd name="adj3" fmla="val 449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DCF15-CD2B-48B6-8F42-92B824715D3B}">
      <dsp:nvSpPr>
        <dsp:cNvPr id="0" name=""/>
        <dsp:cNvSpPr/>
      </dsp:nvSpPr>
      <dsp:spPr>
        <a:xfrm>
          <a:off x="262694" y="426130"/>
          <a:ext cx="2940806" cy="2940806"/>
        </a:xfrm>
        <a:prstGeom prst="blockArc">
          <a:avLst>
            <a:gd name="adj1" fmla="val 9000000"/>
            <a:gd name="adj2" fmla="val 12600000"/>
            <a:gd name="adj3" fmla="val 449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881C0-91EE-4D3F-BD6B-208B5F8E6DCD}">
      <dsp:nvSpPr>
        <dsp:cNvPr id="0" name=""/>
        <dsp:cNvSpPr/>
      </dsp:nvSpPr>
      <dsp:spPr>
        <a:xfrm>
          <a:off x="262694" y="426130"/>
          <a:ext cx="2940806" cy="2940806"/>
        </a:xfrm>
        <a:prstGeom prst="blockArc">
          <a:avLst>
            <a:gd name="adj1" fmla="val 5400000"/>
            <a:gd name="adj2" fmla="val 9000000"/>
            <a:gd name="adj3" fmla="val 449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F6F64-5805-4B48-8785-3248D25A6E58}">
      <dsp:nvSpPr>
        <dsp:cNvPr id="0" name=""/>
        <dsp:cNvSpPr/>
      </dsp:nvSpPr>
      <dsp:spPr>
        <a:xfrm>
          <a:off x="262694" y="426130"/>
          <a:ext cx="2940806" cy="2940806"/>
        </a:xfrm>
        <a:prstGeom prst="blockArc">
          <a:avLst>
            <a:gd name="adj1" fmla="val 1800000"/>
            <a:gd name="adj2" fmla="val 5400000"/>
            <a:gd name="adj3" fmla="val 449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E6095-4DBF-40F8-9821-68575E241D29}">
      <dsp:nvSpPr>
        <dsp:cNvPr id="0" name=""/>
        <dsp:cNvSpPr/>
      </dsp:nvSpPr>
      <dsp:spPr>
        <a:xfrm>
          <a:off x="262694" y="426130"/>
          <a:ext cx="2940806" cy="2940806"/>
        </a:xfrm>
        <a:prstGeom prst="blockArc">
          <a:avLst>
            <a:gd name="adj1" fmla="val 19800000"/>
            <a:gd name="adj2" fmla="val 1800000"/>
            <a:gd name="adj3" fmla="val 449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0BCD-E9A0-4A6B-8F71-EFF6F2FFD11B}">
      <dsp:nvSpPr>
        <dsp:cNvPr id="0" name=""/>
        <dsp:cNvSpPr/>
      </dsp:nvSpPr>
      <dsp:spPr>
        <a:xfrm>
          <a:off x="262694" y="426130"/>
          <a:ext cx="2940806" cy="2940806"/>
        </a:xfrm>
        <a:prstGeom prst="blockArc">
          <a:avLst>
            <a:gd name="adj1" fmla="val 16200000"/>
            <a:gd name="adj2" fmla="val 19800000"/>
            <a:gd name="adj3" fmla="val 449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F47D1-D5CC-4E00-A97E-63F2FCE4C507}">
      <dsp:nvSpPr>
        <dsp:cNvPr id="0" name=""/>
        <dsp:cNvSpPr/>
      </dsp:nvSpPr>
      <dsp:spPr>
        <a:xfrm>
          <a:off x="1078108" y="1241544"/>
          <a:ext cx="1309978" cy="1309978"/>
        </a:xfrm>
        <a:prstGeom prst="ellipse">
          <a:avLst/>
        </a:prstGeom>
        <a:gradFill rotWithShape="1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UserDB</a:t>
          </a:r>
        </a:p>
      </dsp:txBody>
      <dsp:txXfrm>
        <a:off x="1269950" y="1433386"/>
        <a:ext cx="926294" cy="926294"/>
      </dsp:txXfrm>
    </dsp:sp>
    <dsp:sp modelId="{9394F4D6-18BC-4A71-94BC-8657D68A6DF7}">
      <dsp:nvSpPr>
        <dsp:cNvPr id="0" name=""/>
        <dsp:cNvSpPr/>
      </dsp:nvSpPr>
      <dsp:spPr>
        <a:xfrm>
          <a:off x="1274605" y="649"/>
          <a:ext cx="916984" cy="916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预订产品</a:t>
          </a:r>
          <a:endParaRPr lang="zh-CN" altLang="en-US" sz="1200" kern="1200" dirty="0"/>
        </a:p>
      </dsp:txBody>
      <dsp:txXfrm>
        <a:off x="1408894" y="134938"/>
        <a:ext cx="648406" cy="648406"/>
      </dsp:txXfrm>
    </dsp:sp>
    <dsp:sp modelId="{86C5E817-B812-4475-AE97-65E06CB531DE}">
      <dsp:nvSpPr>
        <dsp:cNvPr id="0" name=""/>
        <dsp:cNvSpPr/>
      </dsp:nvSpPr>
      <dsp:spPr>
        <a:xfrm>
          <a:off x="2519423" y="719345"/>
          <a:ext cx="916984" cy="9169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订单处理</a:t>
          </a:r>
          <a:endParaRPr lang="zh-CN" altLang="en-US" sz="1200" kern="1200" dirty="0"/>
        </a:p>
      </dsp:txBody>
      <dsp:txXfrm>
        <a:off x="2653712" y="853634"/>
        <a:ext cx="648406" cy="648406"/>
      </dsp:txXfrm>
    </dsp:sp>
    <dsp:sp modelId="{F43CB2FA-8CBA-4D28-801A-68B779045306}">
      <dsp:nvSpPr>
        <dsp:cNvPr id="0" name=""/>
        <dsp:cNvSpPr/>
      </dsp:nvSpPr>
      <dsp:spPr>
        <a:xfrm>
          <a:off x="2519423" y="2156736"/>
          <a:ext cx="916984" cy="9169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我携自助</a:t>
          </a:r>
          <a:endParaRPr lang="zh-CN" altLang="en-US" sz="1200" kern="1200" dirty="0"/>
        </a:p>
      </dsp:txBody>
      <dsp:txXfrm>
        <a:off x="2653712" y="2291025"/>
        <a:ext cx="648406" cy="648406"/>
      </dsp:txXfrm>
    </dsp:sp>
    <dsp:sp modelId="{78E3CD95-BAED-4086-B98E-955801797C7D}">
      <dsp:nvSpPr>
        <dsp:cNvPr id="0" name=""/>
        <dsp:cNvSpPr/>
      </dsp:nvSpPr>
      <dsp:spPr>
        <a:xfrm>
          <a:off x="1274605" y="2875432"/>
          <a:ext cx="916984" cy="9169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客服</a:t>
          </a:r>
          <a:endParaRPr lang="zh-CN" altLang="en-US" sz="1200" kern="1200" dirty="0"/>
        </a:p>
      </dsp:txBody>
      <dsp:txXfrm>
        <a:off x="1408894" y="3009721"/>
        <a:ext cx="648406" cy="648406"/>
      </dsp:txXfrm>
    </dsp:sp>
    <dsp:sp modelId="{680A0822-EA8B-490F-AF8F-4CE1777A148A}">
      <dsp:nvSpPr>
        <dsp:cNvPr id="0" name=""/>
        <dsp:cNvSpPr/>
      </dsp:nvSpPr>
      <dsp:spPr>
        <a:xfrm>
          <a:off x="29787" y="2156736"/>
          <a:ext cx="916984" cy="91698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其他业务</a:t>
          </a:r>
          <a:endParaRPr lang="zh-CN" altLang="en-US" sz="1200" kern="1200" dirty="0"/>
        </a:p>
      </dsp:txBody>
      <dsp:txXfrm>
        <a:off x="164076" y="2291025"/>
        <a:ext cx="648406" cy="648406"/>
      </dsp:txXfrm>
    </dsp:sp>
    <dsp:sp modelId="{5D566347-1F37-44C1-8D9B-E38849FABC8D}">
      <dsp:nvSpPr>
        <dsp:cNvPr id="0" name=""/>
        <dsp:cNvSpPr/>
      </dsp:nvSpPr>
      <dsp:spPr>
        <a:xfrm>
          <a:off x="29787" y="719345"/>
          <a:ext cx="916984" cy="916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注册登录</a:t>
          </a:r>
          <a:endParaRPr lang="zh-CN" altLang="en-US" sz="1200" kern="1200" dirty="0"/>
        </a:p>
      </dsp:txBody>
      <dsp:txXfrm>
        <a:off x="164076" y="853634"/>
        <a:ext cx="648406" cy="648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F2CD1-DCBF-46D9-825D-8E7D521A4791}">
      <dsp:nvSpPr>
        <dsp:cNvPr id="0" name=""/>
        <dsp:cNvSpPr/>
      </dsp:nvSpPr>
      <dsp:spPr>
        <a:xfrm>
          <a:off x="33" y="790"/>
          <a:ext cx="3243215" cy="118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技术解耦！</a:t>
          </a:r>
          <a:endParaRPr lang="zh-CN" altLang="en-US" sz="2400" kern="1200" dirty="0"/>
        </a:p>
      </dsp:txBody>
      <dsp:txXfrm>
        <a:off x="33" y="790"/>
        <a:ext cx="3243215" cy="1180800"/>
      </dsp:txXfrm>
    </dsp:sp>
    <dsp:sp modelId="{7E04AFF5-6727-43DC-9DCD-623E406EBFD6}">
      <dsp:nvSpPr>
        <dsp:cNvPr id="0" name=""/>
        <dsp:cNvSpPr/>
      </dsp:nvSpPr>
      <dsp:spPr>
        <a:xfrm>
          <a:off x="33" y="1181590"/>
          <a:ext cx="3243215" cy="20258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/>
              </a:solidFill>
            </a:rPr>
            <a:t>收口，后续项目降低开发成本</a:t>
          </a:r>
          <a:r>
            <a:rPr lang="en-US" altLang="zh-CN" sz="1400" kern="1200" dirty="0" smtClean="0">
              <a:solidFill>
                <a:schemeClr val="accent2">
                  <a:lumMod val="75000"/>
                </a:schemeClr>
              </a:solidFill>
            </a:rPr>
            <a:t>60%+</a:t>
          </a:r>
          <a:endParaRPr lang="zh-CN" altLang="en-US" sz="1400" kern="1200" dirty="0">
            <a:solidFill>
              <a:schemeClr val="accent2">
                <a:lumMod val="75000"/>
              </a:schemeClr>
            </a:solidFill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/>
              </a:solidFill>
            </a:rPr>
            <a:t>无直连</a:t>
          </a:r>
          <a:r>
            <a:rPr lang="en-US" altLang="zh-CN" sz="1400" kern="1200" dirty="0" smtClean="0">
              <a:solidFill>
                <a:schemeClr val="bg1"/>
              </a:solidFill>
            </a:rPr>
            <a:t>SQL</a:t>
          </a:r>
          <a:r>
            <a:rPr lang="zh-CN" altLang="en-US" sz="1400" kern="1200" dirty="0" smtClean="0">
              <a:solidFill>
                <a:schemeClr val="bg1"/>
              </a:solidFill>
            </a:rPr>
            <a:t>，可维护性和扩展性得以提升</a:t>
          </a:r>
          <a:endParaRPr lang="zh-CN" altLang="en-US" sz="1400" kern="1200" dirty="0">
            <a:solidFill>
              <a:schemeClr val="bg1"/>
            </a:solidFill>
          </a:endParaRPr>
        </a:p>
      </dsp:txBody>
      <dsp:txXfrm>
        <a:off x="33" y="1181590"/>
        <a:ext cx="3243215" cy="2025810"/>
      </dsp:txXfrm>
    </dsp:sp>
    <dsp:sp modelId="{B1859342-1751-41E0-B855-13715BA66E69}">
      <dsp:nvSpPr>
        <dsp:cNvPr id="0" name=""/>
        <dsp:cNvSpPr/>
      </dsp:nvSpPr>
      <dsp:spPr>
        <a:xfrm>
          <a:off x="3697300" y="790"/>
          <a:ext cx="3243215" cy="118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可靠性大幅度提升！</a:t>
          </a:r>
          <a:endParaRPr lang="zh-CN" altLang="en-US" sz="2400" kern="1200" dirty="0"/>
        </a:p>
      </dsp:txBody>
      <dsp:txXfrm>
        <a:off x="3697300" y="790"/>
        <a:ext cx="3243215" cy="1180800"/>
      </dsp:txXfrm>
    </dsp:sp>
    <dsp:sp modelId="{DD04A9D5-932E-44D6-A039-3B5ABD17AE9E}">
      <dsp:nvSpPr>
        <dsp:cNvPr id="0" name=""/>
        <dsp:cNvSpPr/>
      </dsp:nvSpPr>
      <dsp:spPr>
        <a:xfrm>
          <a:off x="3697300" y="1181590"/>
          <a:ext cx="3243215" cy="20258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单次故障影响用户预订范围从</a:t>
          </a:r>
          <a:r>
            <a:rPr lang="en-US" altLang="zh-CN" sz="1400" kern="1200" dirty="0" smtClean="0"/>
            <a:t>100%</a:t>
          </a:r>
          <a:r>
            <a:rPr lang="zh-CN" altLang="en-US" sz="1400" kern="1200" dirty="0" smtClean="0"/>
            <a:t>最低可降至</a:t>
          </a:r>
          <a:r>
            <a:rPr lang="en-US" altLang="zh-CN" sz="1400" kern="1200" dirty="0" smtClean="0">
              <a:solidFill>
                <a:schemeClr val="accent2">
                  <a:lumMod val="75000"/>
                </a:schemeClr>
              </a:solidFill>
            </a:rPr>
            <a:t>6%</a:t>
          </a:r>
          <a:r>
            <a:rPr lang="zh-CN" altLang="en-US" sz="1400" kern="1200" dirty="0" smtClean="0"/>
            <a:t>以下</a:t>
          </a:r>
          <a:endParaRPr lang="zh-CN" alt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使用</a:t>
          </a:r>
          <a:r>
            <a:rPr lang="en-US" altLang="zh-CN" sz="1400" kern="1200" dirty="0" smtClean="0"/>
            <a:t>Redis</a:t>
          </a:r>
          <a:r>
            <a:rPr lang="zh-CN" altLang="en-US" sz="1400" kern="1200" dirty="0" smtClean="0"/>
            <a:t>缓存，吞吐量和稳定性提升</a:t>
          </a:r>
          <a:endParaRPr lang="zh-CN" alt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/>
              </a:solidFill>
            </a:rPr>
            <a:t>可快速扩展，支持</a:t>
          </a:r>
          <a:r>
            <a:rPr lang="en-US" altLang="zh-CN" sz="1400" kern="1200" dirty="0" smtClean="0">
              <a:solidFill>
                <a:schemeClr val="accent2">
                  <a:lumMod val="75000"/>
                </a:schemeClr>
              </a:solidFill>
            </a:rPr>
            <a:t>10X</a:t>
          </a:r>
          <a:r>
            <a:rPr lang="zh-CN" altLang="en-US" sz="1400" kern="1200" dirty="0" smtClean="0">
              <a:solidFill>
                <a:schemeClr val="bg1"/>
              </a:solidFill>
            </a:rPr>
            <a:t>业务</a:t>
          </a:r>
          <a:endParaRPr lang="zh-CN" alt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chemeClr val="bg1"/>
              </a:solidFill>
            </a:rPr>
            <a:t>Full DR</a:t>
          </a:r>
          <a:endParaRPr lang="zh-CN" altLang="en-US" sz="1400" kern="1200" dirty="0">
            <a:solidFill>
              <a:schemeClr val="bg1"/>
            </a:solidFill>
          </a:endParaRPr>
        </a:p>
      </dsp:txBody>
      <dsp:txXfrm>
        <a:off x="3697300" y="1181590"/>
        <a:ext cx="3243215" cy="2025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769B7-F4E8-4143-BFA4-14BC11E34EF5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F3C0-4D45-4078-97B7-6791CA6FD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0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A7FE4-AF49-4F25-83F2-FF11F781BB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8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3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7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435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51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01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32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70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8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1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2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4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9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1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4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9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B7A197-CBBC-4536-B664-5684EC2241F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88D2-6D5D-4B5B-9675-B2E96E99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46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UserDB</a:t>
            </a:r>
            <a:r>
              <a:rPr lang="zh-CN" altLang="en-US" dirty="0" smtClean="0"/>
              <a:t>解耦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基础业务研发部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用户中心 余心宽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84670" y="212056"/>
            <a:ext cx="1620957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447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36640" y="68627"/>
            <a:ext cx="3273335" cy="57271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121920" tIns="60960" rIns="121920" bIns="60960" rtlCol="0" anchor="ctr">
            <a:noAutofit/>
          </a:bodyPr>
          <a:lstStyle>
            <a:lvl1pPr algn="ctr">
              <a:spcBef>
                <a:spcPct val="0"/>
              </a:spcBef>
              <a:buNone/>
              <a:defRPr sz="3200" b="1" cap="none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262626"/>
                </a:solidFill>
              </a:rPr>
              <a:t>UserDB</a:t>
            </a:r>
            <a:r>
              <a:rPr lang="zh-CN" altLang="en-US" dirty="0">
                <a:solidFill>
                  <a:srgbClr val="262626"/>
                </a:solidFill>
              </a:rPr>
              <a:t>解耦</a:t>
            </a:r>
            <a:endParaRPr lang="zh-CN" altLang="en-US" cap="all" dirty="0"/>
          </a:p>
        </p:txBody>
      </p:sp>
      <p:graphicFrame>
        <p:nvGraphicFramePr>
          <p:cNvPr id="8" name="图示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370126"/>
              </p:ext>
            </p:extLst>
          </p:nvPr>
        </p:nvGraphicFramePr>
        <p:xfrm>
          <a:off x="2209758" y="1976193"/>
          <a:ext cx="3466196" cy="379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6216013" y="1748814"/>
            <a:ext cx="0" cy="474052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2" y="1988947"/>
            <a:ext cx="960000" cy="96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40" y="4702948"/>
            <a:ext cx="960000" cy="96000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636674" y="3365306"/>
            <a:ext cx="1145183" cy="1145183"/>
            <a:chOff x="693464" y="1602556"/>
            <a:chExt cx="858887" cy="858887"/>
          </a:xfrm>
        </p:grpSpPr>
        <p:sp>
          <p:nvSpPr>
            <p:cNvPr id="31" name="加号 30"/>
            <p:cNvSpPr/>
            <p:nvPr/>
          </p:nvSpPr>
          <p:spPr>
            <a:xfrm>
              <a:off x="693464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加号 4"/>
            <p:cNvSpPr txBox="1"/>
            <p:nvPr/>
          </p:nvSpPr>
          <p:spPr>
            <a:xfrm>
              <a:off x="807309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8889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67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75520" y="3570648"/>
            <a:ext cx="372872" cy="734496"/>
            <a:chOff x="2085453" y="1756563"/>
            <a:chExt cx="470908" cy="550872"/>
          </a:xfrm>
        </p:grpSpPr>
        <p:sp>
          <p:nvSpPr>
            <p:cNvPr id="34" name="右箭头 33"/>
            <p:cNvSpPr/>
            <p:nvPr/>
          </p:nvSpPr>
          <p:spPr>
            <a:xfrm>
              <a:off x="2085454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右箭头 4"/>
            <p:cNvSpPr txBox="1"/>
            <p:nvPr/>
          </p:nvSpPr>
          <p:spPr>
            <a:xfrm>
              <a:off x="2085453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4223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33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036530" y="834366"/>
            <a:ext cx="5923416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67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UserDB</a:t>
            </a:r>
            <a:r>
              <a:rPr lang="zh-CN" altLang="en-US" sz="1867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  <a:r>
              <a:rPr lang="en-US" altLang="zh-CN" sz="1867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1867" dirty="0">
                <a:latin typeface="黑体" panose="02010609060101010101" pitchFamily="49" charset="-122"/>
                <a:ea typeface="黑体" panose="02010609060101010101" pitchFamily="49" charset="-122"/>
              </a:rPr>
              <a:t>亿</a:t>
            </a:r>
            <a:r>
              <a:rPr lang="en-US" altLang="zh-CN" sz="1867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867" dirty="0">
                <a:latin typeface="黑体" panose="02010609060101010101" pitchFamily="49" charset="-122"/>
                <a:ea typeface="黑体" panose="02010609060101010101" pitchFamily="49" charset="-122"/>
              </a:rPr>
              <a:t>用户账号和绑定数据</a:t>
            </a:r>
            <a:r>
              <a:rPr lang="zh-CN" altLang="en-US" sz="1867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，和</a:t>
            </a:r>
            <a:r>
              <a:rPr lang="zh-CN" altLang="en-US" sz="1867" dirty="0">
                <a:latin typeface="黑体" panose="02010609060101010101" pitchFamily="49" charset="-122"/>
                <a:ea typeface="黑体" panose="02010609060101010101" pitchFamily="49" charset="-122"/>
              </a:rPr>
              <a:t>预订</a:t>
            </a:r>
            <a:r>
              <a:rPr lang="zh-CN" altLang="en-US" sz="1867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密切相关</a:t>
            </a:r>
            <a:endParaRPr lang="en-US" altLang="zh-CN" sz="1867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867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sz="1867" dirty="0">
                <a:latin typeface="黑体" panose="02010609060101010101" pitchFamily="49" charset="-122"/>
                <a:ea typeface="黑体" panose="02010609060101010101" pitchFamily="49" charset="-122"/>
              </a:rPr>
              <a:t>不可用时全线订单下跌或跌零！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756356" y="1868827"/>
            <a:ext cx="28023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DB</a:t>
            </a:r>
            <a:r>
              <a:rPr lang="zh-CN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情况复杂，</a:t>
            </a:r>
            <a:r>
              <a:rPr lang="en-US" altLang="zh-CN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CPU/IO</a:t>
            </a:r>
            <a:r>
              <a:rPr lang="zh-CN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不稳定</a:t>
            </a:r>
            <a:endParaRPr lang="en-US" altLang="zh-CN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账号数据性能经常被影响</a:t>
            </a:r>
            <a:endParaRPr lang="en-US" altLang="zh-CN" sz="1400" b="1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4" name="图片 53" descr="close-1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6288" y="1885019"/>
            <a:ext cx="365760" cy="365760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7756357" y="2708920"/>
            <a:ext cx="20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原架构无法做</a:t>
            </a:r>
            <a:r>
              <a:rPr lang="en-US" altLang="zh-CN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Full DR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56357" y="3559219"/>
            <a:ext cx="2989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大量的直连访问，耦合严重</a:t>
            </a:r>
            <a:endParaRPr lang="en-US" altLang="zh-CN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8600</a:t>
            </a: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万</a:t>
            </a:r>
            <a:r>
              <a:rPr lang="en-US" altLang="zh-CN" sz="1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访问次数</a:t>
            </a:r>
            <a:r>
              <a:rPr lang="en-US" altLang="zh-CN" sz="1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日</a:t>
            </a:r>
            <a:endParaRPr lang="en-US" altLang="zh-CN" sz="1400" b="1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涉及酒店、机票、商旅等众多</a:t>
            </a:r>
            <a:r>
              <a:rPr lang="en-US" altLang="zh-CN" sz="1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752728" y="4472914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可靠性不足</a:t>
            </a:r>
            <a:endParaRPr lang="en-US" altLang="zh-CN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物理存储无法分片，单次故障全范围影响</a:t>
            </a:r>
            <a:endParaRPr lang="en-US" altLang="zh-CN" sz="1400" b="1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搭建读写分离架构成本较高</a:t>
            </a:r>
            <a:endParaRPr lang="en-US" altLang="zh-CN" sz="1400" b="1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752728" y="5323783"/>
            <a:ext cx="2459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可能成为业务发展的瓶颈</a:t>
            </a:r>
            <a:endParaRPr lang="en-US" altLang="zh-CN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可用资源有限</a:t>
            </a:r>
            <a:endParaRPr lang="en-US" altLang="zh-CN" sz="1400" b="1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数据架构亟待升级</a:t>
            </a:r>
            <a:endParaRPr lang="en-US" altLang="zh-CN" sz="1400" b="1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53015" y="288869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用户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44645" y="573073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预订员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984669" y="212056"/>
            <a:ext cx="1620958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项目背景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</a:p>
        </p:txBody>
      </p:sp>
      <p:pic>
        <p:nvPicPr>
          <p:cNvPr id="29" name="图片 28" descr="close-1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6288" y="2695317"/>
            <a:ext cx="365760" cy="365760"/>
          </a:xfrm>
          <a:prstGeom prst="rect">
            <a:avLst/>
          </a:prstGeom>
        </p:spPr>
      </p:pic>
      <p:pic>
        <p:nvPicPr>
          <p:cNvPr id="36" name="图片 35" descr="close-1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6288" y="3556951"/>
            <a:ext cx="365760" cy="365760"/>
          </a:xfrm>
          <a:prstGeom prst="rect">
            <a:avLst/>
          </a:prstGeom>
        </p:spPr>
      </p:pic>
      <p:pic>
        <p:nvPicPr>
          <p:cNvPr id="37" name="图片 36" descr="close-1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3273" y="4418585"/>
            <a:ext cx="365760" cy="365760"/>
          </a:xfrm>
          <a:prstGeom prst="rect">
            <a:avLst/>
          </a:prstGeom>
        </p:spPr>
      </p:pic>
      <p:pic>
        <p:nvPicPr>
          <p:cNvPr id="38" name="图片 37" descr="close-1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3273" y="5280219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/>
          <p:nvPr/>
        </p:nvSpPr>
        <p:spPr>
          <a:xfrm>
            <a:off x="3763113" y="733778"/>
            <a:ext cx="3484354" cy="500097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SOA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040973" y="3730598"/>
            <a:ext cx="2930656" cy="132603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改造后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040973" y="2420113"/>
            <a:ext cx="2930656" cy="11118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改造范围：账号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手机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邮箱等数据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3252" y="1043654"/>
            <a:ext cx="2514600" cy="425083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BU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3312" y="1574007"/>
            <a:ext cx="155448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酒店</a:t>
            </a:r>
          </a:p>
        </p:txBody>
      </p:sp>
      <p:sp>
        <p:nvSpPr>
          <p:cNvPr id="5" name="矩形 4"/>
          <p:cNvSpPr/>
          <p:nvPr/>
        </p:nvSpPr>
        <p:spPr>
          <a:xfrm>
            <a:off x="1353312" y="2137887"/>
            <a:ext cx="155448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机票</a:t>
            </a:r>
          </a:p>
        </p:txBody>
      </p:sp>
      <p:sp>
        <p:nvSpPr>
          <p:cNvPr id="6" name="矩形 5"/>
          <p:cNvSpPr/>
          <p:nvPr/>
        </p:nvSpPr>
        <p:spPr>
          <a:xfrm>
            <a:off x="1353312" y="2707863"/>
            <a:ext cx="155448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商旅</a:t>
            </a:r>
          </a:p>
        </p:txBody>
      </p:sp>
      <p:sp>
        <p:nvSpPr>
          <p:cNvPr id="7" name="矩形 6"/>
          <p:cNvSpPr/>
          <p:nvPr/>
        </p:nvSpPr>
        <p:spPr>
          <a:xfrm>
            <a:off x="1353312" y="3277839"/>
            <a:ext cx="155448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度假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53312" y="3847815"/>
            <a:ext cx="155448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国际</a:t>
            </a:r>
            <a:r>
              <a:rPr lang="en-US" altLang="zh-CN" dirty="0" smtClean="0"/>
              <a:t>IBU</a:t>
            </a:r>
            <a:endParaRPr lang="zh-CN" altLang="en-US" dirty="0" smtClean="0"/>
          </a:p>
        </p:txBody>
      </p:sp>
      <p:sp>
        <p:nvSpPr>
          <p:cNvPr id="10" name="圆柱形 9"/>
          <p:cNvSpPr/>
          <p:nvPr/>
        </p:nvSpPr>
        <p:spPr>
          <a:xfrm>
            <a:off x="7377867" y="2588410"/>
            <a:ext cx="914400" cy="113254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/>
              <a:t>UserDB</a:t>
            </a:r>
          </a:p>
          <a:p>
            <a:pPr algn="ctr"/>
            <a:r>
              <a:rPr lang="en-US" altLang="zh-CN" sz="1200" dirty="0" smtClean="0"/>
              <a:t>(</a:t>
            </a:r>
            <a:r>
              <a:rPr lang="zh-CN" altLang="en-US" sz="1200" dirty="0" smtClean="0"/>
              <a:t>账号数据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1" name="立方体 10"/>
          <p:cNvSpPr/>
          <p:nvPr/>
        </p:nvSpPr>
        <p:spPr>
          <a:xfrm>
            <a:off x="4602662" y="1379859"/>
            <a:ext cx="1807280" cy="835658"/>
          </a:xfrm>
          <a:prstGeom prst="cube">
            <a:avLst>
              <a:gd name="adj" fmla="val 14692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smtClean="0"/>
              <a:t>AccountsQueryService</a:t>
            </a:r>
          </a:p>
          <a:p>
            <a:pPr algn="ctr"/>
            <a:r>
              <a:rPr lang="en-US" altLang="zh-CN" sz="900" dirty="0" smtClean="0"/>
              <a:t>(SOA)</a:t>
            </a:r>
            <a:endParaRPr lang="zh-CN" altLang="en-US" sz="900" dirty="0"/>
          </a:p>
        </p:txBody>
      </p:sp>
      <p:cxnSp>
        <p:nvCxnSpPr>
          <p:cNvPr id="16" name="直接连接符 15"/>
          <p:cNvCxnSpPr>
            <a:stCxn id="11" idx="5"/>
            <a:endCxn id="10" idx="1"/>
          </p:cNvCxnSpPr>
          <p:nvPr/>
        </p:nvCxnSpPr>
        <p:spPr>
          <a:xfrm>
            <a:off x="6409942" y="1736301"/>
            <a:ext cx="1425125" cy="85210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0" idx="2"/>
          </p:cNvCxnSpPr>
          <p:nvPr/>
        </p:nvCxnSpPr>
        <p:spPr>
          <a:xfrm flipV="1">
            <a:off x="3387852" y="3154680"/>
            <a:ext cx="3990015" cy="14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860904" y="2899329"/>
            <a:ext cx="154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直连</a:t>
            </a:r>
            <a:r>
              <a:rPr lang="en-US" altLang="zh-CN" sz="1200" dirty="0" smtClean="0"/>
              <a:t>UserDB</a:t>
            </a:r>
            <a:r>
              <a:rPr lang="zh-CN" altLang="en-US" sz="1200" dirty="0" smtClean="0"/>
              <a:t>读写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11" idx="2"/>
          </p:cNvCxnSpPr>
          <p:nvPr/>
        </p:nvCxnSpPr>
        <p:spPr>
          <a:xfrm flipH="1" flipV="1">
            <a:off x="3387852" y="1856232"/>
            <a:ext cx="1214810" cy="2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立方体 30"/>
          <p:cNvSpPr/>
          <p:nvPr/>
        </p:nvSpPr>
        <p:spPr>
          <a:xfrm>
            <a:off x="4602661" y="4059683"/>
            <a:ext cx="1807280" cy="835658"/>
          </a:xfrm>
          <a:prstGeom prst="cube">
            <a:avLst>
              <a:gd name="adj" fmla="val 14692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err="1" smtClean="0"/>
              <a:t>DecouplingUserDBService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(SOA)</a:t>
            </a:r>
            <a:endParaRPr lang="zh-CN" altLang="en-US" sz="900" dirty="0"/>
          </a:p>
        </p:txBody>
      </p:sp>
      <p:cxnSp>
        <p:nvCxnSpPr>
          <p:cNvPr id="33" name="直接箭头连接符 32"/>
          <p:cNvCxnSpPr>
            <a:stCxn id="31" idx="2"/>
          </p:cNvCxnSpPr>
          <p:nvPr/>
        </p:nvCxnSpPr>
        <p:spPr>
          <a:xfrm flipH="1">
            <a:off x="3387852" y="4538899"/>
            <a:ext cx="1214809" cy="5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5"/>
            <a:endCxn id="10" idx="3"/>
          </p:cNvCxnSpPr>
          <p:nvPr/>
        </p:nvCxnSpPr>
        <p:spPr>
          <a:xfrm flipV="1">
            <a:off x="6409941" y="3720950"/>
            <a:ext cx="1425126" cy="695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778909" y="1892351"/>
            <a:ext cx="2428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改造前：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/>
              <a:t>涉及</a:t>
            </a:r>
            <a:r>
              <a:rPr lang="en-US" altLang="zh-CN" sz="1600" dirty="0" smtClean="0"/>
              <a:t>10</a:t>
            </a:r>
            <a:r>
              <a:rPr lang="zh-CN" altLang="en-US" sz="1600" dirty="0"/>
              <a:t>个</a:t>
            </a:r>
            <a:r>
              <a:rPr lang="zh-CN" altLang="en-US" sz="1600" dirty="0" smtClean="0"/>
              <a:t>业务</a:t>
            </a:r>
            <a:r>
              <a:rPr lang="en-US" altLang="zh-CN" sz="1600" dirty="0" smtClean="0"/>
              <a:t>BU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1130+ </a:t>
            </a:r>
            <a:r>
              <a:rPr lang="zh-CN" altLang="en-US" sz="1600" dirty="0" smtClean="0"/>
              <a:t>不重复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语句；</a:t>
            </a:r>
            <a:endParaRPr lang="en-US" altLang="zh-CN" sz="1600" dirty="0" smtClean="0"/>
          </a:p>
          <a:p>
            <a:r>
              <a:rPr lang="zh-CN" altLang="en-US" sz="1600" dirty="0" smtClean="0"/>
              <a:t>涉及</a:t>
            </a:r>
            <a:r>
              <a:rPr lang="en-US" altLang="zh-CN" sz="1600" dirty="0" smtClean="0"/>
              <a:t>85%</a:t>
            </a:r>
            <a:r>
              <a:rPr lang="zh-CN" altLang="en-US" sz="1600" dirty="0" smtClean="0"/>
              <a:t>以上的用户</a:t>
            </a:r>
            <a:endParaRPr lang="en-US" altLang="zh-CN" sz="1600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8778909" y="3277183"/>
            <a:ext cx="2363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结果：</a:t>
            </a:r>
            <a:endParaRPr lang="en-US" altLang="zh-CN" sz="24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提供 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76+ 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新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SOA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接口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 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大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BU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全部完成接入；</a:t>
            </a:r>
            <a:endParaRPr lang="en-US" altLang="zh-CN" sz="16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2" name="图表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17370"/>
              </p:ext>
            </p:extLst>
          </p:nvPr>
        </p:nvGraphicFramePr>
        <p:xfrm>
          <a:off x="7622728" y="4514278"/>
          <a:ext cx="4329805" cy="2191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1421864" y="573475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/>
              <a:t>个</a:t>
            </a:r>
            <a:r>
              <a:rPr lang="zh-CN" altLang="en-US" dirty="0" smtClean="0"/>
              <a:t>业务</a:t>
            </a:r>
            <a:r>
              <a:rPr lang="en-US" altLang="zh-CN" dirty="0" smtClean="0"/>
              <a:t>BU</a:t>
            </a:r>
            <a:endParaRPr lang="zh-CN" altLang="en-US" dirty="0"/>
          </a:p>
        </p:txBody>
      </p:sp>
      <p:sp>
        <p:nvSpPr>
          <p:cNvPr id="44" name="流程图: 接点 43"/>
          <p:cNvSpPr/>
          <p:nvPr/>
        </p:nvSpPr>
        <p:spPr>
          <a:xfrm>
            <a:off x="3786462" y="1396644"/>
            <a:ext cx="457200" cy="457200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流程图: 接点 44"/>
          <p:cNvSpPr/>
          <p:nvPr/>
        </p:nvSpPr>
        <p:spPr>
          <a:xfrm>
            <a:off x="3786462" y="2697480"/>
            <a:ext cx="457200" cy="457200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349932" y="4416751"/>
            <a:ext cx="155448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9984671" y="212056"/>
            <a:ext cx="1620957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第一</a:t>
            </a:r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阶段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去直</a:t>
            </a:r>
            <a:r>
              <a:rPr lang="zh-CN" altLang="en-US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连（收口）</a:t>
            </a:r>
            <a:endParaRPr lang="en-US" altLang="zh-CN" sz="16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336640" y="68627"/>
            <a:ext cx="3273335" cy="57271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121920" tIns="60960" rIns="121920" bIns="60960" rtlCol="0" anchor="ctr">
            <a:noAutofit/>
          </a:bodyPr>
          <a:lstStyle>
            <a:lvl1pPr algn="ctr">
              <a:spcBef>
                <a:spcPct val="0"/>
              </a:spcBef>
              <a:buNone/>
              <a:defRPr sz="3200" b="1" cap="none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262626"/>
                </a:solidFill>
              </a:rPr>
              <a:t>UserDB</a:t>
            </a:r>
            <a:r>
              <a:rPr lang="zh-CN" altLang="en-US" dirty="0">
                <a:solidFill>
                  <a:srgbClr val="262626"/>
                </a:solidFill>
              </a:rPr>
              <a:t>解耦</a:t>
            </a:r>
            <a:endParaRPr lang="zh-CN" altLang="en-US" cap="all" dirty="0"/>
          </a:p>
        </p:txBody>
      </p:sp>
    </p:spTree>
    <p:extLst>
      <p:ext uri="{BB962C8B-B14F-4D97-AF65-F5344CB8AC3E}">
        <p14:creationId xmlns:p14="http://schemas.microsoft.com/office/powerpoint/2010/main" val="208586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37" grpId="0" animBg="1"/>
      <p:bldP spid="37" grpId="1" animBg="1"/>
      <p:bldP spid="19" grpId="0"/>
      <p:bldP spid="31" grpId="0" animBg="1"/>
      <p:bldP spid="39" grpId="4"/>
      <p:bldP spid="41" grpId="0"/>
      <p:bldGraphic spid="42" grpId="0">
        <p:bldAsOne/>
      </p:bldGraphic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/>
          <p:nvPr/>
        </p:nvSpPr>
        <p:spPr>
          <a:xfrm>
            <a:off x="3763113" y="733778"/>
            <a:ext cx="3484354" cy="500097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SOA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040973" y="3730598"/>
            <a:ext cx="2930656" cy="132603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改造后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3252" y="1043654"/>
            <a:ext cx="2514600" cy="425083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BU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3312" y="1574007"/>
            <a:ext cx="155448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酒店</a:t>
            </a:r>
          </a:p>
        </p:txBody>
      </p:sp>
      <p:sp>
        <p:nvSpPr>
          <p:cNvPr id="5" name="矩形 4"/>
          <p:cNvSpPr/>
          <p:nvPr/>
        </p:nvSpPr>
        <p:spPr>
          <a:xfrm>
            <a:off x="1353312" y="2137887"/>
            <a:ext cx="155448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机票</a:t>
            </a:r>
          </a:p>
        </p:txBody>
      </p:sp>
      <p:sp>
        <p:nvSpPr>
          <p:cNvPr id="6" name="矩形 5"/>
          <p:cNvSpPr/>
          <p:nvPr/>
        </p:nvSpPr>
        <p:spPr>
          <a:xfrm>
            <a:off x="1353312" y="2707863"/>
            <a:ext cx="155448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商旅</a:t>
            </a:r>
          </a:p>
        </p:txBody>
      </p:sp>
      <p:sp>
        <p:nvSpPr>
          <p:cNvPr id="7" name="矩形 6"/>
          <p:cNvSpPr/>
          <p:nvPr/>
        </p:nvSpPr>
        <p:spPr>
          <a:xfrm>
            <a:off x="1353312" y="3277839"/>
            <a:ext cx="155448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度假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53312" y="3847815"/>
            <a:ext cx="155448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国际</a:t>
            </a:r>
            <a:r>
              <a:rPr lang="en-US" altLang="zh-CN" dirty="0" smtClean="0"/>
              <a:t>IBU</a:t>
            </a:r>
            <a:endParaRPr lang="zh-CN" altLang="en-US" dirty="0" smtClean="0"/>
          </a:p>
        </p:txBody>
      </p:sp>
      <p:sp>
        <p:nvSpPr>
          <p:cNvPr id="10" name="圆柱形 9"/>
          <p:cNvSpPr/>
          <p:nvPr/>
        </p:nvSpPr>
        <p:spPr>
          <a:xfrm>
            <a:off x="7377867" y="2588410"/>
            <a:ext cx="914400" cy="113254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/>
              <a:t>UserDB</a:t>
            </a:r>
          </a:p>
          <a:p>
            <a:pPr algn="ctr"/>
            <a:r>
              <a:rPr lang="en-US" altLang="zh-CN" sz="1200" dirty="0" smtClean="0"/>
              <a:t>(</a:t>
            </a:r>
            <a:r>
              <a:rPr lang="zh-CN" altLang="en-US" sz="1200" dirty="0" smtClean="0"/>
              <a:t>账号数据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1" name="立方体 10"/>
          <p:cNvSpPr/>
          <p:nvPr/>
        </p:nvSpPr>
        <p:spPr>
          <a:xfrm>
            <a:off x="4602662" y="1379859"/>
            <a:ext cx="1807280" cy="835658"/>
          </a:xfrm>
          <a:prstGeom prst="cube">
            <a:avLst>
              <a:gd name="adj" fmla="val 14692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smtClean="0"/>
              <a:t>AccountsQueryService</a:t>
            </a:r>
          </a:p>
          <a:p>
            <a:pPr algn="ctr"/>
            <a:r>
              <a:rPr lang="en-US" altLang="zh-CN" sz="900" dirty="0" smtClean="0"/>
              <a:t>(SOA)</a:t>
            </a:r>
            <a:endParaRPr lang="zh-CN" altLang="en-US" sz="900" dirty="0"/>
          </a:p>
        </p:txBody>
      </p:sp>
      <p:cxnSp>
        <p:nvCxnSpPr>
          <p:cNvPr id="16" name="直接连接符 15"/>
          <p:cNvCxnSpPr>
            <a:stCxn id="11" idx="5"/>
            <a:endCxn id="10" idx="1"/>
          </p:cNvCxnSpPr>
          <p:nvPr/>
        </p:nvCxnSpPr>
        <p:spPr>
          <a:xfrm>
            <a:off x="6409942" y="1736301"/>
            <a:ext cx="1425125" cy="85210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2"/>
          </p:cNvCxnSpPr>
          <p:nvPr/>
        </p:nvCxnSpPr>
        <p:spPr>
          <a:xfrm flipH="1" flipV="1">
            <a:off x="3387852" y="1856232"/>
            <a:ext cx="1214810" cy="2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立方体 30"/>
          <p:cNvSpPr/>
          <p:nvPr/>
        </p:nvSpPr>
        <p:spPr>
          <a:xfrm>
            <a:off x="4602661" y="4059683"/>
            <a:ext cx="1807280" cy="835658"/>
          </a:xfrm>
          <a:prstGeom prst="cube">
            <a:avLst>
              <a:gd name="adj" fmla="val 14692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err="1" smtClean="0"/>
              <a:t>DecouplingUserDBService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(SOA)</a:t>
            </a:r>
            <a:endParaRPr lang="zh-CN" altLang="en-US" sz="900" dirty="0"/>
          </a:p>
        </p:txBody>
      </p:sp>
      <p:cxnSp>
        <p:nvCxnSpPr>
          <p:cNvPr id="33" name="直接箭头连接符 32"/>
          <p:cNvCxnSpPr>
            <a:stCxn id="31" idx="2"/>
          </p:cNvCxnSpPr>
          <p:nvPr/>
        </p:nvCxnSpPr>
        <p:spPr>
          <a:xfrm flipH="1">
            <a:off x="3387852" y="4538899"/>
            <a:ext cx="1214809" cy="5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5"/>
            <a:endCxn id="10" idx="3"/>
          </p:cNvCxnSpPr>
          <p:nvPr/>
        </p:nvCxnSpPr>
        <p:spPr>
          <a:xfrm flipV="1">
            <a:off x="6409941" y="3720950"/>
            <a:ext cx="1425126" cy="695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778909" y="1892351"/>
            <a:ext cx="2428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改造前：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/>
              <a:t>涉及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个业务</a:t>
            </a:r>
            <a:r>
              <a:rPr lang="en-US" altLang="zh-CN" sz="1600" dirty="0" smtClean="0"/>
              <a:t>BU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1130+ </a:t>
            </a:r>
            <a:r>
              <a:rPr lang="zh-CN" altLang="en-US" sz="1600" dirty="0" smtClean="0"/>
              <a:t>不重复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语句；</a:t>
            </a:r>
            <a:endParaRPr lang="en-US" altLang="zh-CN" sz="1600" dirty="0" smtClean="0"/>
          </a:p>
          <a:p>
            <a:r>
              <a:rPr lang="zh-CN" altLang="en-US" sz="1600" dirty="0" smtClean="0"/>
              <a:t>涉及</a:t>
            </a:r>
            <a:r>
              <a:rPr lang="en-US" altLang="zh-CN" sz="1600" dirty="0" smtClean="0"/>
              <a:t>85%</a:t>
            </a:r>
            <a:r>
              <a:rPr lang="zh-CN" altLang="en-US" sz="1600" dirty="0" smtClean="0"/>
              <a:t>以上的用户</a:t>
            </a:r>
            <a:endParaRPr lang="en-US" altLang="zh-CN" sz="1600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8778909" y="3277183"/>
            <a:ext cx="21643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提供 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76+ 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新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SOA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接口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 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大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BU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全部完成接入</a:t>
            </a:r>
            <a:endParaRPr lang="en-US" altLang="zh-CN" sz="16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2" name="图表 41"/>
          <p:cNvGraphicFramePr>
            <a:graphicFrameLocks noChangeAspect="1"/>
          </p:cNvGraphicFramePr>
          <p:nvPr>
            <p:extLst/>
          </p:nvPr>
        </p:nvGraphicFramePr>
        <p:xfrm>
          <a:off x="7622728" y="4514278"/>
          <a:ext cx="4329805" cy="2191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1421864" y="573475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大业务</a:t>
            </a:r>
            <a:r>
              <a:rPr lang="en-US" altLang="zh-CN" dirty="0" smtClean="0"/>
              <a:t>BU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349932" y="4416751"/>
            <a:ext cx="155448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9984670" y="212056"/>
            <a:ext cx="1620958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第二阶段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高可靠</a:t>
            </a:r>
            <a:r>
              <a:rPr lang="zh-CN" altLang="en-US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（ </a:t>
            </a:r>
            <a:r>
              <a:rPr lang="en-US" altLang="zh-CN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HA </a:t>
            </a:r>
            <a:r>
              <a:rPr lang="zh-CN" altLang="en-US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36640" y="68627"/>
            <a:ext cx="3273335" cy="57271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121920" tIns="60960" rIns="121920" bIns="60960" rtlCol="0" anchor="ctr">
            <a:noAutofit/>
          </a:bodyPr>
          <a:lstStyle>
            <a:lvl1pPr algn="ctr">
              <a:spcBef>
                <a:spcPct val="0"/>
              </a:spcBef>
              <a:buNone/>
              <a:defRPr sz="3200" b="1" cap="none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262626"/>
                </a:solidFill>
              </a:rPr>
              <a:t>UserDB</a:t>
            </a:r>
            <a:r>
              <a:rPr lang="zh-CN" altLang="en-US" dirty="0">
                <a:solidFill>
                  <a:srgbClr val="262626"/>
                </a:solidFill>
              </a:rPr>
              <a:t>解耦</a:t>
            </a:r>
            <a:endParaRPr lang="zh-CN" altLang="en-US" cap="all" dirty="0"/>
          </a:p>
        </p:txBody>
      </p:sp>
    </p:spTree>
    <p:extLst>
      <p:ext uri="{BB962C8B-B14F-4D97-AF65-F5344CB8AC3E}">
        <p14:creationId xmlns:p14="http://schemas.microsoft.com/office/powerpoint/2010/main" val="248955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39" grpId="0"/>
      <p:bldP spid="41" grpId="0"/>
      <p:bldGraphic spid="42" grpId="0">
        <p:bldAsOne/>
      </p:bldGraphic>
      <p:bldP spid="43" grpId="0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曲线连接符 35"/>
          <p:cNvCxnSpPr>
            <a:stCxn id="34" idx="1"/>
            <a:endCxn id="44" idx="2"/>
          </p:cNvCxnSpPr>
          <p:nvPr/>
        </p:nvCxnSpPr>
        <p:spPr>
          <a:xfrm rot="5400000" flipH="1" flipV="1">
            <a:off x="7810699" y="1883444"/>
            <a:ext cx="729335" cy="680599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圆柱形 9"/>
          <p:cNvSpPr/>
          <p:nvPr/>
        </p:nvSpPr>
        <p:spPr>
          <a:xfrm>
            <a:off x="7377867" y="2588410"/>
            <a:ext cx="914400" cy="113254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/>
              <a:t>UserDB</a:t>
            </a:r>
          </a:p>
          <a:p>
            <a:pPr algn="ctr"/>
            <a:r>
              <a:rPr lang="en-US" altLang="zh-CN" sz="1200" dirty="0" smtClean="0"/>
              <a:t>(</a:t>
            </a:r>
            <a:r>
              <a:rPr lang="zh-CN" altLang="en-US" sz="1200" dirty="0" smtClean="0"/>
              <a:t>账号数据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1" name="立方体 10"/>
          <p:cNvSpPr/>
          <p:nvPr/>
        </p:nvSpPr>
        <p:spPr>
          <a:xfrm>
            <a:off x="4602662" y="1379859"/>
            <a:ext cx="1807280" cy="835658"/>
          </a:xfrm>
          <a:prstGeom prst="cube">
            <a:avLst>
              <a:gd name="adj" fmla="val 14692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smtClean="0"/>
              <a:t>AccountsQueryService</a:t>
            </a:r>
          </a:p>
          <a:p>
            <a:pPr algn="ctr"/>
            <a:r>
              <a:rPr lang="en-US" altLang="zh-CN" sz="900" dirty="0" smtClean="0"/>
              <a:t>(SOA)</a:t>
            </a:r>
            <a:endParaRPr lang="zh-CN" altLang="en-US" sz="900" dirty="0"/>
          </a:p>
        </p:txBody>
      </p:sp>
      <p:sp>
        <p:nvSpPr>
          <p:cNvPr id="31" name="立方体 30"/>
          <p:cNvSpPr/>
          <p:nvPr/>
        </p:nvSpPr>
        <p:spPr>
          <a:xfrm>
            <a:off x="4602661" y="4059683"/>
            <a:ext cx="1807280" cy="835658"/>
          </a:xfrm>
          <a:prstGeom prst="cube">
            <a:avLst>
              <a:gd name="adj" fmla="val 14692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err="1" smtClean="0"/>
              <a:t>DecouplingUserDBService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(SOA)</a:t>
            </a:r>
            <a:endParaRPr lang="zh-CN" altLang="en-US" sz="900" dirty="0"/>
          </a:p>
        </p:txBody>
      </p:sp>
      <p:sp>
        <p:nvSpPr>
          <p:cNvPr id="48" name="文本框 47"/>
          <p:cNvSpPr txBox="1"/>
          <p:nvPr/>
        </p:nvSpPr>
        <p:spPr>
          <a:xfrm>
            <a:off x="9984670" y="212056"/>
            <a:ext cx="1620958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第二阶段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高可靠</a:t>
            </a:r>
            <a:r>
              <a:rPr lang="zh-CN" altLang="en-US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（ </a:t>
            </a:r>
            <a:r>
              <a:rPr lang="en-US" altLang="zh-CN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HA </a:t>
            </a:r>
            <a:r>
              <a:rPr lang="zh-CN" altLang="en-US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1551455" y="1379859"/>
            <a:ext cx="1807280" cy="835658"/>
          </a:xfrm>
          <a:prstGeom prst="cube">
            <a:avLst>
              <a:gd name="adj" fmla="val 14692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smtClean="0"/>
              <a:t>AccountsQueryService</a:t>
            </a:r>
          </a:p>
          <a:p>
            <a:pPr algn="ctr"/>
            <a:r>
              <a:rPr lang="en-US" altLang="zh-CN" sz="900" dirty="0" smtClean="0"/>
              <a:t>(SOA)</a:t>
            </a:r>
            <a:endParaRPr lang="zh-CN" altLang="en-US" sz="900" dirty="0"/>
          </a:p>
        </p:txBody>
      </p:sp>
      <p:sp>
        <p:nvSpPr>
          <p:cNvPr id="25" name="立方体 24"/>
          <p:cNvSpPr/>
          <p:nvPr/>
        </p:nvSpPr>
        <p:spPr>
          <a:xfrm>
            <a:off x="1551455" y="4059683"/>
            <a:ext cx="1807280" cy="835658"/>
          </a:xfrm>
          <a:prstGeom prst="cube">
            <a:avLst>
              <a:gd name="adj" fmla="val 14692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err="1" smtClean="0"/>
              <a:t>DecouplingUserDBService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(SOA)</a:t>
            </a:r>
            <a:endParaRPr lang="zh-CN" altLang="en-US" sz="900" dirty="0"/>
          </a:p>
        </p:txBody>
      </p:sp>
      <p:sp>
        <p:nvSpPr>
          <p:cNvPr id="27" name="圆角矩形 26"/>
          <p:cNvSpPr/>
          <p:nvPr/>
        </p:nvSpPr>
        <p:spPr>
          <a:xfrm>
            <a:off x="1155284" y="654191"/>
            <a:ext cx="5158316" cy="500097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SOA</a:t>
            </a:r>
            <a:endParaRPr lang="zh-CN" altLang="en-US" dirty="0"/>
          </a:p>
        </p:txBody>
      </p:sp>
      <p:sp>
        <p:nvSpPr>
          <p:cNvPr id="28" name="圆柱形 27"/>
          <p:cNvSpPr/>
          <p:nvPr/>
        </p:nvSpPr>
        <p:spPr>
          <a:xfrm>
            <a:off x="10420801" y="2588410"/>
            <a:ext cx="914400" cy="113254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/>
              <a:t>UserDB</a:t>
            </a:r>
          </a:p>
          <a:p>
            <a:pPr algn="ctr"/>
            <a:r>
              <a:rPr lang="en-US" altLang="zh-CN" sz="1200" dirty="0" smtClean="0"/>
              <a:t>(</a:t>
            </a:r>
            <a:r>
              <a:rPr lang="zh-CN" altLang="en-US" sz="1200" dirty="0" smtClean="0"/>
              <a:t>账号数据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9" name="立方体 28"/>
          <p:cNvSpPr/>
          <p:nvPr/>
        </p:nvSpPr>
        <p:spPr>
          <a:xfrm>
            <a:off x="4134814" y="2738172"/>
            <a:ext cx="1807280" cy="835658"/>
          </a:xfrm>
          <a:prstGeom prst="cube">
            <a:avLst>
              <a:gd name="adj" fmla="val 14692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smtClean="0"/>
              <a:t>AccountsService</a:t>
            </a:r>
          </a:p>
          <a:p>
            <a:pPr algn="ctr"/>
            <a:r>
              <a:rPr lang="en-US" altLang="zh-CN" sz="900" dirty="0" smtClean="0"/>
              <a:t>(</a:t>
            </a:r>
            <a:r>
              <a:rPr lang="en-US" altLang="zh-CN" sz="900" dirty="0" err="1" smtClean="0"/>
              <a:t>BaseBiz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cxnSp>
        <p:nvCxnSpPr>
          <p:cNvPr id="12" name="直接箭头连接符 11"/>
          <p:cNvCxnSpPr>
            <a:stCxn id="24" idx="5"/>
            <a:endCxn id="29" idx="0"/>
          </p:cNvCxnSpPr>
          <p:nvPr/>
        </p:nvCxnSpPr>
        <p:spPr>
          <a:xfrm>
            <a:off x="3358735" y="1736301"/>
            <a:ext cx="1741106" cy="1001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9" idx="3"/>
          </p:cNvCxnSpPr>
          <p:nvPr/>
        </p:nvCxnSpPr>
        <p:spPr>
          <a:xfrm flipV="1">
            <a:off x="3358735" y="3573830"/>
            <a:ext cx="1618332" cy="903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圆柱形 33"/>
          <p:cNvSpPr/>
          <p:nvPr/>
        </p:nvSpPr>
        <p:spPr>
          <a:xfrm>
            <a:off x="7377867" y="2588410"/>
            <a:ext cx="914400" cy="113254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 err="1" smtClean="0"/>
              <a:t>Bbzaccounts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(MySQL)</a:t>
            </a:r>
            <a:endParaRPr lang="zh-CN" altLang="en-US" sz="1100" dirty="0"/>
          </a:p>
        </p:txBody>
      </p:sp>
      <p:cxnSp>
        <p:nvCxnSpPr>
          <p:cNvPr id="17" name="直接箭头连接符 16"/>
          <p:cNvCxnSpPr>
            <a:endCxn id="34" idx="2"/>
          </p:cNvCxnSpPr>
          <p:nvPr/>
        </p:nvCxnSpPr>
        <p:spPr>
          <a:xfrm>
            <a:off x="5942094" y="3154679"/>
            <a:ext cx="143577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立方体 36"/>
          <p:cNvSpPr/>
          <p:nvPr/>
        </p:nvSpPr>
        <p:spPr>
          <a:xfrm>
            <a:off x="8517051" y="4025671"/>
            <a:ext cx="1807280" cy="835658"/>
          </a:xfrm>
          <a:prstGeom prst="cube">
            <a:avLst>
              <a:gd name="adj" fmla="val 1469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en-US" altLang="zh-CN" sz="900" dirty="0" smtClean="0"/>
              <a:t>JobWS1</a:t>
            </a:r>
            <a:endParaRPr lang="zh-CN" altLang="en-US" sz="900" dirty="0"/>
          </a:p>
        </p:txBody>
      </p:sp>
      <p:cxnSp>
        <p:nvCxnSpPr>
          <p:cNvPr id="19" name="曲线连接符 18"/>
          <p:cNvCxnSpPr>
            <a:stCxn id="28" idx="3"/>
            <a:endCxn id="37" idx="5"/>
          </p:cNvCxnSpPr>
          <p:nvPr/>
        </p:nvCxnSpPr>
        <p:spPr>
          <a:xfrm rot="5400000">
            <a:off x="10270585" y="3774696"/>
            <a:ext cx="661163" cy="55367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37" idx="2"/>
            <a:endCxn id="34" idx="3"/>
          </p:cNvCxnSpPr>
          <p:nvPr/>
        </p:nvCxnSpPr>
        <p:spPr>
          <a:xfrm rot="10800000">
            <a:off x="7835067" y="3720951"/>
            <a:ext cx="681984" cy="783937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立方体 43"/>
          <p:cNvSpPr/>
          <p:nvPr/>
        </p:nvSpPr>
        <p:spPr>
          <a:xfrm>
            <a:off x="8515666" y="1379859"/>
            <a:ext cx="1807280" cy="835658"/>
          </a:xfrm>
          <a:prstGeom prst="cube">
            <a:avLst>
              <a:gd name="adj" fmla="val 14692"/>
            </a:avLst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en-US" altLang="zh-CN" sz="900" dirty="0" smtClean="0"/>
              <a:t>JobWS2</a:t>
            </a:r>
            <a:endParaRPr lang="zh-CN" altLang="en-US" sz="900" dirty="0"/>
          </a:p>
        </p:txBody>
      </p:sp>
      <p:cxnSp>
        <p:nvCxnSpPr>
          <p:cNvPr id="46" name="曲线连接符 45"/>
          <p:cNvCxnSpPr>
            <a:stCxn id="44" idx="5"/>
            <a:endCxn id="28" idx="1"/>
          </p:cNvCxnSpPr>
          <p:nvPr/>
        </p:nvCxnSpPr>
        <p:spPr>
          <a:xfrm>
            <a:off x="10322946" y="1736301"/>
            <a:ext cx="555055" cy="852109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705054" y="298533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同</a:t>
            </a:r>
            <a:r>
              <a:rPr lang="zh-CN" altLang="en-US" sz="1200" dirty="0" smtClean="0"/>
              <a:t>一用户单边生效</a:t>
            </a:r>
            <a:endParaRPr lang="zh-CN" altLang="en-US" sz="1200" dirty="0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9412979" y="2357810"/>
            <a:ext cx="0" cy="57989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9419306" y="3307041"/>
            <a:ext cx="0" cy="57633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8577349" y="4337135"/>
            <a:ext cx="733425" cy="19743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全量</a:t>
            </a:r>
            <a:endParaRPr lang="zh-CN" altLang="en-US" sz="900" dirty="0"/>
          </a:p>
        </p:txBody>
      </p:sp>
      <p:sp>
        <p:nvSpPr>
          <p:cNvPr id="87" name="圆角矩形 86"/>
          <p:cNvSpPr/>
          <p:nvPr/>
        </p:nvSpPr>
        <p:spPr>
          <a:xfrm>
            <a:off x="8577348" y="4594488"/>
            <a:ext cx="733425" cy="19743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增量</a:t>
            </a:r>
            <a:r>
              <a:rPr lang="en-US" altLang="zh-CN" sz="900" dirty="0"/>
              <a:t>1</a:t>
            </a:r>
            <a:endParaRPr lang="zh-CN" altLang="en-US" sz="900" dirty="0"/>
          </a:p>
        </p:txBody>
      </p:sp>
      <p:sp>
        <p:nvSpPr>
          <p:cNvPr id="88" name="圆角矩形 87"/>
          <p:cNvSpPr/>
          <p:nvPr/>
        </p:nvSpPr>
        <p:spPr>
          <a:xfrm>
            <a:off x="9402199" y="4594488"/>
            <a:ext cx="733425" cy="19743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增量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sp>
        <p:nvSpPr>
          <p:cNvPr id="89" name="圆角矩形标注 88"/>
          <p:cNvSpPr/>
          <p:nvPr/>
        </p:nvSpPr>
        <p:spPr>
          <a:xfrm>
            <a:off x="10855211" y="4315397"/>
            <a:ext cx="914400" cy="612648"/>
          </a:xfrm>
          <a:prstGeom prst="wedgeRoundRectCallout">
            <a:avLst>
              <a:gd name="adj1" fmla="val -80208"/>
              <a:gd name="adj2" fmla="val 9640"/>
              <a:gd name="adj3" fmla="val 1666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物理自动双活</a:t>
            </a:r>
            <a:endParaRPr lang="zh-CN" altLang="en-US" sz="1200" dirty="0"/>
          </a:p>
        </p:txBody>
      </p:sp>
      <p:sp>
        <p:nvSpPr>
          <p:cNvPr id="90" name="椭圆 89"/>
          <p:cNvSpPr/>
          <p:nvPr/>
        </p:nvSpPr>
        <p:spPr>
          <a:xfrm>
            <a:off x="8210550" y="4524406"/>
            <a:ext cx="2333625" cy="333375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 rot="1805831">
            <a:off x="3564343" y="2032110"/>
            <a:ext cx="16033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灰度用户或全部切换</a:t>
            </a:r>
            <a:r>
              <a:rPr lang="en-US" altLang="zh-CN" sz="900" dirty="0" smtClean="0"/>
              <a:t>MySQL</a:t>
            </a:r>
            <a:endParaRPr lang="zh-CN" altLang="en-US" sz="900" dirty="0"/>
          </a:p>
        </p:txBody>
      </p:sp>
      <p:sp>
        <p:nvSpPr>
          <p:cNvPr id="92" name="圆角矩形 91"/>
          <p:cNvSpPr/>
          <p:nvPr/>
        </p:nvSpPr>
        <p:spPr>
          <a:xfrm>
            <a:off x="4531938" y="3287610"/>
            <a:ext cx="972218" cy="19743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Redis Client</a:t>
            </a:r>
            <a:endParaRPr lang="zh-CN" altLang="en-US" sz="900" dirty="0"/>
          </a:p>
        </p:txBody>
      </p:sp>
      <p:sp>
        <p:nvSpPr>
          <p:cNvPr id="93" name="Title 1"/>
          <p:cNvSpPr txBox="1">
            <a:spLocks/>
          </p:cNvSpPr>
          <p:nvPr/>
        </p:nvSpPr>
        <p:spPr>
          <a:xfrm>
            <a:off x="336640" y="68627"/>
            <a:ext cx="3273335" cy="57271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121920" tIns="60960" rIns="121920" bIns="60960" rtlCol="0" anchor="ctr">
            <a:noAutofit/>
          </a:bodyPr>
          <a:lstStyle>
            <a:lvl1pPr algn="ctr">
              <a:spcBef>
                <a:spcPct val="0"/>
              </a:spcBef>
              <a:buNone/>
              <a:defRPr sz="3200" b="1" cap="none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262626"/>
                </a:solidFill>
              </a:rPr>
              <a:t>UserDB</a:t>
            </a:r>
            <a:r>
              <a:rPr lang="zh-CN" altLang="en-US" dirty="0">
                <a:solidFill>
                  <a:srgbClr val="262626"/>
                </a:solidFill>
              </a:rPr>
              <a:t>解耦</a:t>
            </a:r>
            <a:endParaRPr lang="zh-CN" altLang="en-US" cap="all" dirty="0"/>
          </a:p>
        </p:txBody>
      </p:sp>
    </p:spTree>
    <p:extLst>
      <p:ext uri="{BB962C8B-B14F-4D97-AF65-F5344CB8AC3E}">
        <p14:creationId xmlns:p14="http://schemas.microsoft.com/office/powerpoint/2010/main" val="16746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31" grpId="0" animBg="1"/>
      <p:bldP spid="31" grpId="1" animBg="1"/>
      <p:bldP spid="24" grpId="0" animBg="1"/>
      <p:bldP spid="25" grpId="0" animBg="1"/>
      <p:bldP spid="27" grpId="0" animBg="1"/>
      <p:bldP spid="28" grpId="0" animBg="1"/>
      <p:bldP spid="29" grpId="0" animBg="1"/>
      <p:bldP spid="34" grpId="0" animBg="1"/>
      <p:bldP spid="37" grpId="0" animBg="1"/>
      <p:bldP spid="44" grpId="0" animBg="1"/>
      <p:bldP spid="49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748710" y="883574"/>
            <a:ext cx="3690410" cy="5242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/>
              <a:t>jq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4529128" y="883574"/>
            <a:ext cx="3825425" cy="5242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o</a:t>
            </a:r>
            <a:r>
              <a:rPr lang="en-US" altLang="zh-CN" sz="1200" dirty="0" smtClean="0"/>
              <a:t>y</a:t>
            </a:r>
          </a:p>
        </p:txBody>
      </p:sp>
      <p:sp>
        <p:nvSpPr>
          <p:cNvPr id="9" name="椭圆 8"/>
          <p:cNvSpPr/>
          <p:nvPr/>
        </p:nvSpPr>
        <p:spPr>
          <a:xfrm>
            <a:off x="1116926" y="2431884"/>
            <a:ext cx="2895308" cy="121546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/>
              <a:t>Redis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1116927" y="3780770"/>
            <a:ext cx="2895306" cy="205335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MySQL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641194" y="2917607"/>
            <a:ext cx="1959256" cy="2878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 smtClean="0"/>
              <a:t>BBZAccountsInfo</a:t>
            </a:r>
            <a:r>
              <a:rPr lang="en-US" altLang="zh-CN" sz="800" dirty="0" smtClean="0"/>
              <a:t>(10G*20instance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2" name="圆柱形 11"/>
          <p:cNvSpPr/>
          <p:nvPr/>
        </p:nvSpPr>
        <p:spPr>
          <a:xfrm>
            <a:off x="2685637" y="4222440"/>
            <a:ext cx="914400" cy="562564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smtClean="0"/>
              <a:t>Master2</a:t>
            </a:r>
          </a:p>
          <a:p>
            <a:pPr algn="ctr"/>
            <a:r>
              <a:rPr lang="en-US" altLang="zh-CN" sz="900" dirty="0" smtClean="0"/>
              <a:t>(DB9-DB16)</a:t>
            </a:r>
            <a:endParaRPr lang="zh-CN" altLang="en-US" sz="900" dirty="0"/>
          </a:p>
        </p:txBody>
      </p:sp>
      <p:sp>
        <p:nvSpPr>
          <p:cNvPr id="13" name="圆柱形 12"/>
          <p:cNvSpPr/>
          <p:nvPr/>
        </p:nvSpPr>
        <p:spPr>
          <a:xfrm>
            <a:off x="2685637" y="5100036"/>
            <a:ext cx="914400" cy="562564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smtClean="0"/>
              <a:t>Slave2</a:t>
            </a:r>
            <a:endParaRPr lang="zh-CN" altLang="en-US" sz="900" dirty="0"/>
          </a:p>
        </p:txBody>
      </p:sp>
      <p:cxnSp>
        <p:nvCxnSpPr>
          <p:cNvPr id="14" name="直接连接符 13"/>
          <p:cNvCxnSpPr>
            <a:stCxn id="12" idx="3"/>
            <a:endCxn id="13" idx="1"/>
          </p:cNvCxnSpPr>
          <p:nvPr/>
        </p:nvCxnSpPr>
        <p:spPr>
          <a:xfrm>
            <a:off x="3142837" y="4785004"/>
            <a:ext cx="0" cy="315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柱形 14"/>
          <p:cNvSpPr/>
          <p:nvPr/>
        </p:nvSpPr>
        <p:spPr>
          <a:xfrm>
            <a:off x="1542637" y="4224613"/>
            <a:ext cx="914400" cy="562564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smtClean="0"/>
              <a:t>Master1</a:t>
            </a:r>
          </a:p>
          <a:p>
            <a:pPr algn="ctr"/>
            <a:r>
              <a:rPr lang="en-US" altLang="zh-CN" sz="900" dirty="0" smtClean="0"/>
              <a:t>(DB1-DB8)</a:t>
            </a:r>
            <a:endParaRPr lang="zh-CN" altLang="en-US" sz="900" dirty="0"/>
          </a:p>
        </p:txBody>
      </p:sp>
      <p:sp>
        <p:nvSpPr>
          <p:cNvPr id="16" name="圆柱形 15"/>
          <p:cNvSpPr/>
          <p:nvPr/>
        </p:nvSpPr>
        <p:spPr>
          <a:xfrm>
            <a:off x="1542637" y="5102209"/>
            <a:ext cx="914400" cy="562564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smtClean="0"/>
              <a:t>Slave1</a:t>
            </a:r>
            <a:endParaRPr lang="zh-CN" altLang="en-US" sz="9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2017027" y="4785004"/>
            <a:ext cx="0" cy="31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942352" y="3780770"/>
            <a:ext cx="2895306" cy="205335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MySQL</a:t>
            </a:r>
            <a:endParaRPr lang="zh-CN" altLang="en-US" sz="1200" dirty="0"/>
          </a:p>
        </p:txBody>
      </p:sp>
      <p:sp>
        <p:nvSpPr>
          <p:cNvPr id="19" name="圆柱形 18"/>
          <p:cNvSpPr/>
          <p:nvPr/>
        </p:nvSpPr>
        <p:spPr>
          <a:xfrm>
            <a:off x="6511062" y="4222440"/>
            <a:ext cx="914400" cy="562564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smtClean="0"/>
              <a:t>Slave1</a:t>
            </a:r>
            <a:endParaRPr lang="zh-CN" altLang="en-US" sz="900" dirty="0"/>
          </a:p>
        </p:txBody>
      </p:sp>
      <p:sp>
        <p:nvSpPr>
          <p:cNvPr id="21" name="圆柱形 20"/>
          <p:cNvSpPr/>
          <p:nvPr/>
        </p:nvSpPr>
        <p:spPr>
          <a:xfrm>
            <a:off x="5368062" y="4224613"/>
            <a:ext cx="914400" cy="562564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smtClean="0"/>
              <a:t>Slave2</a:t>
            </a:r>
            <a:endParaRPr lang="zh-CN" altLang="en-US" sz="900" dirty="0"/>
          </a:p>
        </p:txBody>
      </p:sp>
      <p:cxnSp>
        <p:nvCxnSpPr>
          <p:cNvPr id="23" name="曲线连接符 22"/>
          <p:cNvCxnSpPr>
            <a:stCxn id="12" idx="3"/>
            <a:endCxn id="21" idx="3"/>
          </p:cNvCxnSpPr>
          <p:nvPr/>
        </p:nvCxnSpPr>
        <p:spPr>
          <a:xfrm rot="16200000" flipH="1">
            <a:off x="4482963" y="3444877"/>
            <a:ext cx="2173" cy="2682425"/>
          </a:xfrm>
          <a:prstGeom prst="curvedConnector3">
            <a:avLst>
              <a:gd name="adj1" fmla="val 1062001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立方体 27"/>
          <p:cNvSpPr/>
          <p:nvPr/>
        </p:nvSpPr>
        <p:spPr>
          <a:xfrm>
            <a:off x="1116927" y="1319503"/>
            <a:ext cx="2895306" cy="835658"/>
          </a:xfrm>
          <a:prstGeom prst="cube">
            <a:avLst>
              <a:gd name="adj" fmla="val 14692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err="1"/>
              <a:t>bbz</a:t>
            </a:r>
            <a:r>
              <a:rPr lang="en-US" altLang="zh-CN" sz="900" dirty="0"/>
              <a:t>-accounts-service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(12</a:t>
            </a:r>
            <a:r>
              <a:rPr lang="zh-CN" altLang="en-US" sz="900" b="1" dirty="0" smtClean="0"/>
              <a:t>*</a:t>
            </a:r>
            <a:r>
              <a:rPr lang="en-US" altLang="zh-CN" sz="900" b="1" dirty="0" smtClean="0"/>
              <a:t>4C12G)</a:t>
            </a:r>
            <a:endParaRPr lang="zh-CN" altLang="en-US" sz="900" dirty="0"/>
          </a:p>
        </p:txBody>
      </p:sp>
      <p:sp>
        <p:nvSpPr>
          <p:cNvPr id="29" name="立方体 28"/>
          <p:cNvSpPr/>
          <p:nvPr/>
        </p:nvSpPr>
        <p:spPr>
          <a:xfrm>
            <a:off x="4942352" y="1319504"/>
            <a:ext cx="2895306" cy="835656"/>
          </a:xfrm>
          <a:prstGeom prst="cube">
            <a:avLst>
              <a:gd name="adj" fmla="val 14692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dirty="0" err="1"/>
              <a:t>bbz</a:t>
            </a:r>
            <a:r>
              <a:rPr lang="en-US" altLang="zh-CN" sz="900" dirty="0"/>
              <a:t>-accounts-service</a:t>
            </a:r>
            <a:endParaRPr lang="en-US" altLang="zh-CN" sz="900" b="1" dirty="0" smtClean="0"/>
          </a:p>
          <a:p>
            <a:pPr algn="ctr"/>
            <a:r>
              <a:rPr lang="en-US" altLang="zh-CN" sz="900" b="1" dirty="0"/>
              <a:t>(</a:t>
            </a:r>
            <a:r>
              <a:rPr lang="en-US" altLang="zh-CN" sz="900" b="1" dirty="0" smtClean="0"/>
              <a:t>12</a:t>
            </a:r>
            <a:r>
              <a:rPr lang="zh-CN" altLang="en-US" sz="900" b="1" dirty="0" smtClean="0"/>
              <a:t>*</a:t>
            </a:r>
            <a:r>
              <a:rPr lang="en-US" altLang="zh-CN" sz="900" b="1" dirty="0"/>
              <a:t>4C12G</a:t>
            </a:r>
            <a:r>
              <a:rPr lang="en-US" altLang="zh-CN" sz="900" b="1" dirty="0" smtClean="0"/>
              <a:t>)</a:t>
            </a:r>
            <a:endParaRPr lang="zh-CN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3005178" y="1793091"/>
            <a:ext cx="775197" cy="2878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Redis Client</a:t>
            </a:r>
            <a:endParaRPr lang="zh-CN" altLang="en-US" sz="800" dirty="0"/>
          </a:p>
        </p:txBody>
      </p:sp>
      <p:sp>
        <p:nvSpPr>
          <p:cNvPr id="31" name="矩形 30"/>
          <p:cNvSpPr/>
          <p:nvPr/>
        </p:nvSpPr>
        <p:spPr>
          <a:xfrm>
            <a:off x="5097094" y="1793091"/>
            <a:ext cx="775197" cy="2878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Redis Client</a:t>
            </a:r>
            <a:endParaRPr lang="zh-CN" altLang="en-US" sz="800" dirty="0"/>
          </a:p>
        </p:txBody>
      </p:sp>
      <p:sp>
        <p:nvSpPr>
          <p:cNvPr id="32" name="矩形 31"/>
          <p:cNvSpPr/>
          <p:nvPr/>
        </p:nvSpPr>
        <p:spPr>
          <a:xfrm>
            <a:off x="1354685" y="1794979"/>
            <a:ext cx="775197" cy="2878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DAL</a:t>
            </a:r>
            <a:endParaRPr lang="zh-CN" altLang="en-US" sz="800" dirty="0"/>
          </a:p>
        </p:txBody>
      </p:sp>
      <p:sp>
        <p:nvSpPr>
          <p:cNvPr id="33" name="矩形 32"/>
          <p:cNvSpPr/>
          <p:nvPr/>
        </p:nvSpPr>
        <p:spPr>
          <a:xfrm>
            <a:off x="6695507" y="1793091"/>
            <a:ext cx="775197" cy="2878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DAL</a:t>
            </a:r>
            <a:endParaRPr lang="zh-CN" altLang="en-US" sz="800" dirty="0"/>
          </a:p>
        </p:txBody>
      </p:sp>
      <p:cxnSp>
        <p:nvCxnSpPr>
          <p:cNvPr id="34" name="曲线连接符 33"/>
          <p:cNvCxnSpPr>
            <a:stCxn id="32" idx="1"/>
            <a:endCxn id="10" idx="1"/>
          </p:cNvCxnSpPr>
          <p:nvPr/>
        </p:nvCxnSpPr>
        <p:spPr>
          <a:xfrm rot="10800000" flipV="1">
            <a:off x="1116927" y="1938895"/>
            <a:ext cx="237758" cy="2868551"/>
          </a:xfrm>
          <a:prstGeom prst="bentConnector3">
            <a:avLst>
              <a:gd name="adj1" fmla="val 1961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1"/>
          </p:cNvCxnSpPr>
          <p:nvPr/>
        </p:nvCxnSpPr>
        <p:spPr>
          <a:xfrm flipH="1">
            <a:off x="3871600" y="1937008"/>
            <a:ext cx="2823907" cy="193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31" idx="2"/>
            <a:endCxn id="9" idx="7"/>
          </p:cNvCxnSpPr>
          <p:nvPr/>
        </p:nvCxnSpPr>
        <p:spPr>
          <a:xfrm rot="5400000">
            <a:off x="4271981" y="1397171"/>
            <a:ext cx="528959" cy="18964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30" idx="2"/>
            <a:endCxn id="9" idx="7"/>
          </p:cNvCxnSpPr>
          <p:nvPr/>
        </p:nvCxnSpPr>
        <p:spPr>
          <a:xfrm>
            <a:off x="3392777" y="2080925"/>
            <a:ext cx="195449" cy="5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778909" y="3277183"/>
            <a:ext cx="33762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结果：</a:t>
            </a:r>
            <a:endParaRPr lang="en-US" altLang="zh-CN" sz="24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新增</a:t>
            </a:r>
            <a:r>
              <a:rPr lang="en-US" altLang="zh-C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AccountsService</a:t>
            </a:r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服务收口</a:t>
            </a:r>
            <a:endParaRPr lang="en-US" altLang="zh-C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数据访问层</a:t>
            </a:r>
            <a:endParaRPr lang="en-US" altLang="zh-C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增加</a:t>
            </a:r>
            <a:r>
              <a:rPr lang="en-US" altLang="zh-C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Redis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缓存</a:t>
            </a:r>
            <a:endParaRPr lang="en-US" altLang="zh-CN" sz="16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搭建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16DB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实例，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128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分片</a:t>
            </a:r>
            <a:endParaRPr lang="en-US" altLang="zh-C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灰度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流量切换，过程透明平稳</a:t>
            </a:r>
            <a:endParaRPr lang="en-US" altLang="zh-CN" sz="16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切换后无订单相关故障</a:t>
            </a:r>
            <a:endParaRPr lang="en-US" altLang="zh-CN" sz="16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984670" y="212056"/>
            <a:ext cx="1620958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第二阶段</a:t>
            </a:r>
            <a:endParaRPr lang="en-US" altLang="zh-CN" sz="24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高可靠</a:t>
            </a:r>
            <a:r>
              <a:rPr lang="zh-CN" altLang="en-US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（ </a:t>
            </a:r>
            <a:r>
              <a:rPr lang="en-US" altLang="zh-CN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HA </a:t>
            </a:r>
            <a:r>
              <a:rPr lang="zh-CN" altLang="en-US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336640" y="68627"/>
            <a:ext cx="3273335" cy="57271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121920" tIns="60960" rIns="121920" bIns="60960" rtlCol="0" anchor="ctr">
            <a:noAutofit/>
          </a:bodyPr>
          <a:lstStyle>
            <a:lvl1pPr algn="ctr">
              <a:spcBef>
                <a:spcPct val="0"/>
              </a:spcBef>
              <a:buNone/>
              <a:defRPr sz="3200" b="1" cap="none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262626"/>
                </a:solidFill>
              </a:rPr>
              <a:t>UserDB</a:t>
            </a:r>
            <a:r>
              <a:rPr lang="zh-CN" altLang="en-US" dirty="0">
                <a:solidFill>
                  <a:srgbClr val="262626"/>
                </a:solidFill>
              </a:rPr>
              <a:t>解耦</a:t>
            </a:r>
            <a:endParaRPr lang="zh-CN" altLang="en-US" cap="all" dirty="0"/>
          </a:p>
        </p:txBody>
      </p:sp>
      <p:cxnSp>
        <p:nvCxnSpPr>
          <p:cNvPr id="25" name="曲线连接符 24"/>
          <p:cNvCxnSpPr>
            <a:stCxn id="15" idx="3"/>
            <a:endCxn id="19" idx="3"/>
          </p:cNvCxnSpPr>
          <p:nvPr/>
        </p:nvCxnSpPr>
        <p:spPr>
          <a:xfrm rot="5400000" flipH="1" flipV="1">
            <a:off x="4482962" y="2301878"/>
            <a:ext cx="2173" cy="4968425"/>
          </a:xfrm>
          <a:prstGeom prst="curvedConnector3">
            <a:avLst>
              <a:gd name="adj1" fmla="val -1369585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9984670" y="212056"/>
            <a:ext cx="1620958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项目成果</a:t>
            </a:r>
          </a:p>
          <a:p>
            <a:pPr algn="ctr"/>
            <a:r>
              <a:rPr lang="en-US" altLang="zh-CN" sz="1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336640" y="68627"/>
            <a:ext cx="3273335" cy="57271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121920" tIns="60960" rIns="121920" bIns="60960" rtlCol="0" anchor="ctr">
            <a:noAutofit/>
          </a:bodyPr>
          <a:lstStyle>
            <a:lvl1pPr algn="ctr">
              <a:spcBef>
                <a:spcPct val="0"/>
              </a:spcBef>
              <a:buNone/>
              <a:defRPr sz="3200" b="1" cap="none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262626"/>
                </a:solidFill>
              </a:rPr>
              <a:t>UserDB</a:t>
            </a:r>
            <a:r>
              <a:rPr lang="zh-CN" altLang="en-US" dirty="0">
                <a:solidFill>
                  <a:srgbClr val="262626"/>
                </a:solidFill>
              </a:rPr>
              <a:t>解耦</a:t>
            </a:r>
            <a:endParaRPr lang="zh-CN" altLang="en-US" cap="all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53014980"/>
              </p:ext>
            </p:extLst>
          </p:nvPr>
        </p:nvGraphicFramePr>
        <p:xfrm>
          <a:off x="336640" y="2015318"/>
          <a:ext cx="6940550" cy="320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7572374" y="2015318"/>
            <a:ext cx="41088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检验</a:t>
            </a:r>
            <a:r>
              <a:rPr lang="zh-CN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结果：</a:t>
            </a:r>
            <a:endParaRPr lang="en-US" altLang="zh-CN" sz="24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UserDB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不可用时，订单基本不受影响！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5705" y="3981450"/>
            <a:ext cx="4286250" cy="1242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72374" y="3710858"/>
            <a:ext cx="2870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UserDB</a:t>
            </a:r>
            <a:r>
              <a:rPr lang="zh-CN" altLang="en-US" sz="1200" dirty="0"/>
              <a:t>不可用</a:t>
            </a:r>
            <a:r>
              <a:rPr lang="zh-CN" altLang="en-US" sz="1200" dirty="0" smtClean="0"/>
              <a:t>时，以酒店订单</a:t>
            </a:r>
            <a:r>
              <a:rPr lang="zh-CN" altLang="en-US" sz="1200" dirty="0" smtClean="0"/>
              <a:t>为</a:t>
            </a:r>
            <a:r>
              <a:rPr lang="zh-CN" altLang="en-US" sz="1200" dirty="0" smtClean="0"/>
              <a:t>例</a:t>
            </a:r>
            <a:r>
              <a:rPr lang="zh-CN" altLang="en-US" sz="1200" dirty="0" smtClean="0"/>
              <a:t>：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76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3"/>
          <p:cNvSpPr txBox="1">
            <a:spLocks noChangeArrowheads="1"/>
          </p:cNvSpPr>
          <p:nvPr/>
        </p:nvSpPr>
        <p:spPr bwMode="auto">
          <a:xfrm>
            <a:off x="4712017" y="2100282"/>
            <a:ext cx="2811732" cy="105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285" b="1" dirty="0">
                <a:solidFill>
                  <a:srgbClr val="00B0F0"/>
                </a:solidFill>
                <a:cs typeface="Calibri" pitchFamily="34" charset="0"/>
              </a:rPr>
              <a:t>Thanks!</a:t>
            </a:r>
            <a:endParaRPr lang="zh-CN" altLang="en-US" sz="6285" b="1" dirty="0">
              <a:solidFill>
                <a:srgbClr val="00B0F0"/>
              </a:solidFill>
              <a:cs typeface="Calibri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7724" y="3291721"/>
            <a:ext cx="2779928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15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charset="0"/>
                <a:ea typeface="微软雅黑" charset="0"/>
              </a:rPr>
              <a:t>-- </a:t>
            </a:r>
            <a:r>
              <a:rPr lang="zh-CN" altLang="en-US" sz="1715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charset="0"/>
                <a:ea typeface="微软雅黑" charset="0"/>
              </a:rPr>
              <a:t>感谢各</a:t>
            </a:r>
            <a:r>
              <a:rPr lang="en-US" altLang="zh-CN" sz="1715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charset="0"/>
                <a:ea typeface="微软雅黑" charset="0"/>
              </a:rPr>
              <a:t>BU</a:t>
            </a:r>
            <a:r>
              <a:rPr lang="zh-CN" altLang="en-US" sz="1715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charset="0"/>
                <a:ea typeface="微软雅黑" charset="0"/>
              </a:rPr>
              <a:t>同事的支持 </a:t>
            </a:r>
            <a:r>
              <a:rPr lang="en-US" altLang="zh-CN" sz="1715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charset="0"/>
                <a:ea typeface="微软雅黑" charset="0"/>
              </a:rPr>
              <a:t>--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87262" y="212056"/>
            <a:ext cx="1415772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QA</a:t>
            </a:r>
          </a:p>
          <a:p>
            <a:pPr algn="ctr"/>
            <a:r>
              <a:rPr lang="en-US" altLang="zh-CN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84672" y="212056"/>
            <a:ext cx="1620957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</a:p>
          <a:p>
            <a:pPr algn="ctr"/>
            <a:r>
              <a:rPr lang="en-US" altLang="zh-CN" sz="1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6640" y="68627"/>
            <a:ext cx="3273335" cy="57271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121920" tIns="60960" rIns="121920" bIns="60960" rtlCol="0" anchor="ctr">
            <a:noAutofit/>
          </a:bodyPr>
          <a:lstStyle>
            <a:lvl1pPr algn="ctr">
              <a:spcBef>
                <a:spcPct val="0"/>
              </a:spcBef>
              <a:buNone/>
              <a:defRPr sz="3200" b="1" cap="none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262626"/>
                </a:solidFill>
              </a:rPr>
              <a:t>UserDB</a:t>
            </a:r>
            <a:r>
              <a:rPr lang="zh-CN" altLang="en-US" dirty="0">
                <a:solidFill>
                  <a:srgbClr val="262626"/>
                </a:solidFill>
              </a:rPr>
              <a:t>解耦</a:t>
            </a:r>
            <a:endParaRPr lang="zh-CN" altLang="en-US" cap="all" dirty="0"/>
          </a:p>
        </p:txBody>
      </p:sp>
    </p:spTree>
    <p:extLst>
      <p:ext uri="{BB962C8B-B14F-4D97-AF65-F5344CB8AC3E}">
        <p14:creationId xmlns:p14="http://schemas.microsoft.com/office/powerpoint/2010/main" val="18725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694</TotalTime>
  <Words>572</Words>
  <Application>Microsoft Office PowerPoint</Application>
  <PresentationFormat>宽屏</PresentationFormat>
  <Paragraphs>171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黑体</vt:lpstr>
      <vt:lpstr>宋体</vt:lpstr>
      <vt:lpstr>微软雅黑</vt:lpstr>
      <vt:lpstr>Aharoni</vt:lpstr>
      <vt:lpstr>Arial</vt:lpstr>
      <vt:lpstr>Calibri</vt:lpstr>
      <vt:lpstr>Century Gothic</vt:lpstr>
      <vt:lpstr>Wingdings</vt:lpstr>
      <vt:lpstr>Wingdings 3</vt:lpstr>
      <vt:lpstr>离子</vt:lpstr>
      <vt:lpstr>UserDB解耦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vyxk余心宽</dc:creator>
  <cp:lastModifiedBy>vyxk余心宽</cp:lastModifiedBy>
  <cp:revision>134</cp:revision>
  <dcterms:created xsi:type="dcterms:W3CDTF">2017-07-19T07:33:01Z</dcterms:created>
  <dcterms:modified xsi:type="dcterms:W3CDTF">2017-07-20T02:03:37Z</dcterms:modified>
</cp:coreProperties>
</file>