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Old Standard TT"/>
      <p:regular r:id="rId16"/>
      <p:bold r:id="rId17"/>
      <p: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OldStandardTT-bold.fntdata"/><Relationship Id="rId16" Type="http://schemas.openxmlformats.org/officeDocument/2006/relationships/font" Target="fonts/OldStandardT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OldStandardT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ris.dot.state.tx.us/public/Query/app/public/welcome" TargetMode="External"/><Relationship Id="rId4" Type="http://schemas.openxmlformats.org/officeDocument/2006/relationships/hyperlink" Target="https://openpolicing.stanford.edu/data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Texas Traffic Trends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Stops and Accidents from 2010 to 2018 </a:t>
            </a:r>
            <a:endParaRPr/>
          </a:p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Under the Weather</a:t>
            </a:r>
            <a:endParaRPr b="1"/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60450"/>
            <a:ext cx="33591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the </a:t>
            </a:r>
            <a:r>
              <a:rPr b="1" lang="en"/>
              <a:t>majority </a:t>
            </a:r>
            <a:r>
              <a:rPr lang="en"/>
              <a:t>of accident injuries/deaths occur on a </a:t>
            </a:r>
            <a:r>
              <a:rPr b="1" lang="en"/>
              <a:t>clear day</a:t>
            </a:r>
            <a:r>
              <a:rPr lang="en"/>
              <a:t>, there are </a:t>
            </a:r>
            <a:r>
              <a:rPr b="1" lang="en"/>
              <a:t>more </a:t>
            </a:r>
            <a:r>
              <a:rPr lang="en"/>
              <a:t>injuries</a:t>
            </a:r>
            <a:r>
              <a:rPr lang="en"/>
              <a:t> recorded on </a:t>
            </a:r>
            <a:r>
              <a:rPr b="1" lang="en"/>
              <a:t>rainy</a:t>
            </a:r>
            <a:r>
              <a:rPr lang="en"/>
              <a:t> days than </a:t>
            </a:r>
            <a:r>
              <a:rPr b="1" lang="en"/>
              <a:t>cloudy</a:t>
            </a:r>
            <a:r>
              <a:rPr lang="en"/>
              <a:t>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Comparing </a:t>
            </a:r>
            <a:r>
              <a:rPr lang="en"/>
              <a:t>this breakdown to the </a:t>
            </a:r>
            <a:r>
              <a:rPr lang="en"/>
              <a:t>proportion </a:t>
            </a:r>
            <a:r>
              <a:rPr lang="en"/>
              <a:t>of </a:t>
            </a:r>
            <a:r>
              <a:rPr b="1" lang="en"/>
              <a:t>clear</a:t>
            </a:r>
            <a:r>
              <a:rPr lang="en"/>
              <a:t>, </a:t>
            </a:r>
            <a:r>
              <a:rPr b="1" lang="en"/>
              <a:t>cloudy</a:t>
            </a:r>
            <a:r>
              <a:rPr lang="en"/>
              <a:t>, and </a:t>
            </a:r>
            <a:r>
              <a:rPr b="1" lang="en"/>
              <a:t>rainy </a:t>
            </a:r>
            <a:r>
              <a:rPr lang="en"/>
              <a:t>days throughout each </a:t>
            </a:r>
            <a:r>
              <a:rPr b="1" lang="en"/>
              <a:t>year </a:t>
            </a:r>
            <a:r>
              <a:rPr lang="en"/>
              <a:t>could support or refute the statistical significance of this.</a:t>
            </a:r>
            <a:r>
              <a:rPr lang="en"/>
              <a:t> </a:t>
            </a:r>
            <a:endParaRPr/>
          </a:p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8925" y="199302"/>
            <a:ext cx="4032376" cy="2261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8925" y="2622000"/>
            <a:ext cx="4032376" cy="22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Under the Weather</a:t>
            </a:r>
            <a:endParaRPr b="1"/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257150"/>
            <a:ext cx="25278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This </a:t>
            </a:r>
            <a:r>
              <a:rPr b="1" lang="en"/>
              <a:t>heat map</a:t>
            </a:r>
            <a:r>
              <a:rPr lang="en"/>
              <a:t> shows that the highest concentration of </a:t>
            </a:r>
            <a:r>
              <a:rPr b="1" lang="en"/>
              <a:t>injuries</a:t>
            </a:r>
            <a:r>
              <a:rPr lang="en"/>
              <a:t> </a:t>
            </a:r>
            <a:r>
              <a:rPr b="1" lang="en"/>
              <a:t>from traffic accidents</a:t>
            </a:r>
            <a:r>
              <a:rPr lang="en"/>
              <a:t> takes place around the metropolitan areas of </a:t>
            </a:r>
            <a:r>
              <a:rPr b="1" lang="en"/>
              <a:t>Houston, Dallas, and San Antonio</a:t>
            </a:r>
            <a:r>
              <a:rPr lang="en"/>
              <a:t>.</a:t>
            </a:r>
            <a:endParaRPr/>
          </a:p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4000" y="1444413"/>
            <a:ext cx="6045251" cy="302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Data</a:t>
            </a:r>
            <a:endParaRPr b="1"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Crash Records Information System (C.R.I.S)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TxDOT Crash Query Tool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https://cris.dot.state.tx.us/public/Query/app/public/welcome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2010-2017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Stanford Open Policing Project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https://openpolicing.stanford.edu/data/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2010-2017</a:t>
            </a:r>
            <a:endParaRPr/>
          </a:p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Stopping Speeders</a:t>
            </a:r>
            <a:endParaRPr b="1"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71600"/>
            <a:ext cx="42405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Overall, </a:t>
            </a:r>
            <a:r>
              <a:rPr b="1" lang="en"/>
              <a:t>traffic stops</a:t>
            </a:r>
            <a:r>
              <a:rPr lang="en"/>
              <a:t> citing </a:t>
            </a:r>
            <a:r>
              <a:rPr b="1" lang="en"/>
              <a:t>speed</a:t>
            </a:r>
            <a:r>
              <a:rPr lang="en"/>
              <a:t> as a reason for the stop have decreased by about 30%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While the number of </a:t>
            </a:r>
            <a:r>
              <a:rPr b="1" lang="en"/>
              <a:t>warnings</a:t>
            </a:r>
            <a:r>
              <a:rPr lang="en"/>
              <a:t> given out as a result has </a:t>
            </a:r>
            <a:r>
              <a:rPr b="1" lang="en"/>
              <a:t>decreased</a:t>
            </a:r>
            <a:r>
              <a:rPr lang="en"/>
              <a:t> at a similar rate (slightly over 30%), the number of </a:t>
            </a:r>
            <a:r>
              <a:rPr b="1" lang="en"/>
              <a:t>citations </a:t>
            </a:r>
            <a:r>
              <a:rPr lang="en"/>
              <a:t>given has seen a much </a:t>
            </a:r>
            <a:r>
              <a:rPr b="1" lang="en"/>
              <a:t>smaller drop</a:t>
            </a:r>
            <a:r>
              <a:rPr lang="en"/>
              <a:t>, by only around 20%</a:t>
            </a:r>
            <a:endParaRPr/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4600" y="1210625"/>
            <a:ext cx="4287000" cy="2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Stopping Speeders</a:t>
            </a:r>
            <a:endParaRPr b="1"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71600"/>
            <a:ext cx="42738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While </a:t>
            </a:r>
            <a:r>
              <a:rPr b="1" lang="en"/>
              <a:t>men </a:t>
            </a:r>
            <a:r>
              <a:rPr lang="en"/>
              <a:t>saw a slightly </a:t>
            </a:r>
            <a:r>
              <a:rPr b="1" lang="en"/>
              <a:t>larger drop</a:t>
            </a:r>
            <a:r>
              <a:rPr lang="en"/>
              <a:t> in number of speeding stops than </a:t>
            </a:r>
            <a:r>
              <a:rPr b="1" lang="en"/>
              <a:t>women</a:t>
            </a:r>
            <a:r>
              <a:rPr lang="en"/>
              <a:t>, the sharpest discrepancy is apparent in the </a:t>
            </a:r>
            <a:r>
              <a:rPr b="1" lang="en"/>
              <a:t>racial </a:t>
            </a:r>
            <a:r>
              <a:rPr lang="en"/>
              <a:t>breakdown, where we can see that </a:t>
            </a:r>
            <a:r>
              <a:rPr b="1" lang="en"/>
              <a:t>minorities </a:t>
            </a:r>
            <a:r>
              <a:rPr lang="en"/>
              <a:t>races remain relatively </a:t>
            </a:r>
            <a:r>
              <a:rPr b="1" lang="en"/>
              <a:t>consistent </a:t>
            </a:r>
            <a:r>
              <a:rPr lang="en"/>
              <a:t>in their number of stops while slightly more than </a:t>
            </a:r>
            <a:r>
              <a:rPr b="1" lang="en"/>
              <a:t>half </a:t>
            </a:r>
            <a:r>
              <a:rPr lang="en"/>
              <a:t>as many </a:t>
            </a:r>
            <a:r>
              <a:rPr b="1" lang="en"/>
              <a:t>white people </a:t>
            </a:r>
            <a:r>
              <a:rPr lang="en"/>
              <a:t>were stopped in 2015 as in 2010.</a:t>
            </a:r>
            <a:endParaRPr/>
          </a:p>
        </p:txBody>
      </p:sp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8950" y="601250"/>
            <a:ext cx="2988999" cy="1992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8224" y="2746859"/>
            <a:ext cx="2950449" cy="196696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Stopping Speeders</a:t>
            </a:r>
            <a:endParaRPr b="1"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71600"/>
            <a:ext cx="42627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the number of </a:t>
            </a:r>
            <a:r>
              <a:rPr b="1" lang="en"/>
              <a:t>injuries and deaths</a:t>
            </a:r>
            <a:r>
              <a:rPr lang="en"/>
              <a:t> due to accidents where </a:t>
            </a:r>
            <a:r>
              <a:rPr b="1" lang="en"/>
              <a:t>speed </a:t>
            </a:r>
            <a:r>
              <a:rPr lang="en"/>
              <a:t>was a factor remained relatively </a:t>
            </a:r>
            <a:r>
              <a:rPr b="1" lang="en"/>
              <a:t>stable</a:t>
            </a:r>
            <a:r>
              <a:rPr lang="en"/>
              <a:t>, there is a clear </a:t>
            </a:r>
            <a:r>
              <a:rPr b="1" lang="en"/>
              <a:t>upwards </a:t>
            </a:r>
            <a:r>
              <a:rPr lang="en"/>
              <a:t>trend on the number of </a:t>
            </a:r>
            <a:r>
              <a:rPr b="1" lang="en"/>
              <a:t>accidents and victims</a:t>
            </a:r>
            <a:r>
              <a:rPr lang="en"/>
              <a:t> involved.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Further research into other states might support or refute an </a:t>
            </a:r>
            <a:r>
              <a:rPr b="1" lang="en"/>
              <a:t>inverse relationship</a:t>
            </a:r>
            <a:r>
              <a:rPr lang="en"/>
              <a:t> between number of </a:t>
            </a:r>
            <a:r>
              <a:rPr b="1" lang="en"/>
              <a:t>warnings </a:t>
            </a:r>
            <a:r>
              <a:rPr lang="en"/>
              <a:t>given out and </a:t>
            </a:r>
            <a:r>
              <a:rPr b="1" lang="en"/>
              <a:t>minor accidents</a:t>
            </a:r>
            <a:r>
              <a:rPr lang="en"/>
              <a:t> (without injury).</a:t>
            </a:r>
            <a:endParaRPr/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6800" y="1210625"/>
            <a:ext cx="4264800" cy="28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Pushing the Limits</a:t>
            </a:r>
            <a:endParaRPr b="1"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937875"/>
            <a:ext cx="3400200" cy="3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4292E"/>
                </a:solidFill>
              </a:rPr>
              <a:t>There is a </a:t>
            </a:r>
            <a:r>
              <a:rPr b="1" lang="en">
                <a:solidFill>
                  <a:srgbClr val="24292E"/>
                </a:solidFill>
              </a:rPr>
              <a:t>dramatic increase</a:t>
            </a:r>
            <a:r>
              <a:rPr lang="en">
                <a:solidFill>
                  <a:srgbClr val="24292E"/>
                </a:solidFill>
              </a:rPr>
              <a:t> in both </a:t>
            </a:r>
            <a:r>
              <a:rPr b="1" lang="en">
                <a:solidFill>
                  <a:srgbClr val="24292E"/>
                </a:solidFill>
              </a:rPr>
              <a:t>accidents</a:t>
            </a:r>
            <a:r>
              <a:rPr lang="en">
                <a:solidFill>
                  <a:srgbClr val="24292E"/>
                </a:solidFill>
              </a:rPr>
              <a:t> and their </a:t>
            </a:r>
            <a:r>
              <a:rPr b="1" lang="en">
                <a:solidFill>
                  <a:srgbClr val="24292E"/>
                </a:solidFill>
              </a:rPr>
              <a:t>fatality</a:t>
            </a:r>
            <a:r>
              <a:rPr lang="en">
                <a:solidFill>
                  <a:srgbClr val="24292E"/>
                </a:solidFill>
              </a:rPr>
              <a:t> as soon as the posted speed limit hits </a:t>
            </a:r>
            <a:r>
              <a:rPr b="1" lang="en">
                <a:solidFill>
                  <a:srgbClr val="24292E"/>
                </a:solidFill>
              </a:rPr>
              <a:t>30 MPH</a:t>
            </a:r>
            <a:r>
              <a:rPr lang="en">
                <a:solidFill>
                  <a:srgbClr val="24292E"/>
                </a:solidFill>
              </a:rPr>
              <a:t>.</a:t>
            </a:r>
            <a:endParaRPr>
              <a:solidFill>
                <a:srgbClr val="24292E"/>
              </a:solidFill>
            </a:endParaRPr>
          </a:p>
          <a:p>
            <a:pPr indent="0" lvl="0" marL="0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4292E"/>
                </a:solidFill>
              </a:rPr>
              <a:t>Comparing these numbers with each speed limit’s </a:t>
            </a:r>
            <a:r>
              <a:rPr b="1" lang="en">
                <a:solidFill>
                  <a:srgbClr val="24292E"/>
                </a:solidFill>
              </a:rPr>
              <a:t>total road miles</a:t>
            </a:r>
            <a:r>
              <a:rPr lang="en">
                <a:solidFill>
                  <a:srgbClr val="24292E"/>
                </a:solidFill>
              </a:rPr>
              <a:t> within Texas could help identify any </a:t>
            </a:r>
            <a:r>
              <a:rPr b="1" lang="en">
                <a:solidFill>
                  <a:srgbClr val="24292E"/>
                </a:solidFill>
              </a:rPr>
              <a:t>particularly deadly</a:t>
            </a:r>
            <a:r>
              <a:rPr lang="en">
                <a:solidFill>
                  <a:srgbClr val="24292E"/>
                </a:solidFill>
              </a:rPr>
              <a:t> speed limits.</a:t>
            </a:r>
            <a:endParaRPr>
              <a:solidFill>
                <a:srgbClr val="24292E"/>
              </a:solidFill>
            </a:endParaRPr>
          </a:p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148075" y="4788100"/>
            <a:ext cx="85791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Data Source: C.R.I.S 2010-2017</a:t>
            </a:r>
            <a:endParaRPr sz="800"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475" y="1215350"/>
            <a:ext cx="4999825" cy="307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Pushing the Limits</a:t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5362" y="1171600"/>
            <a:ext cx="4936939" cy="339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Shape 110"/>
          <p:cNvSpPr txBox="1"/>
          <p:nvPr/>
        </p:nvSpPr>
        <p:spPr>
          <a:xfrm>
            <a:off x="148075" y="4788100"/>
            <a:ext cx="8579100" cy="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Data Source: C.R.I.S 2010-2017</a:t>
            </a:r>
            <a:endParaRPr sz="800"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937875"/>
            <a:ext cx="3400200" cy="3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4292E"/>
                </a:solidFill>
              </a:rPr>
              <a:t>While the </a:t>
            </a:r>
            <a:r>
              <a:rPr b="1" lang="en">
                <a:solidFill>
                  <a:srgbClr val="24292E"/>
                </a:solidFill>
              </a:rPr>
              <a:t>majority </a:t>
            </a:r>
            <a:r>
              <a:rPr lang="en">
                <a:solidFill>
                  <a:srgbClr val="24292E"/>
                </a:solidFill>
              </a:rPr>
              <a:t>of speed-related crashes </a:t>
            </a:r>
            <a:r>
              <a:rPr b="1" lang="en">
                <a:solidFill>
                  <a:srgbClr val="24292E"/>
                </a:solidFill>
              </a:rPr>
              <a:t>did not</a:t>
            </a:r>
            <a:r>
              <a:rPr lang="en">
                <a:solidFill>
                  <a:srgbClr val="24292E"/>
                </a:solidFill>
              </a:rPr>
              <a:t> involve injury, areas with a posted speed limit </a:t>
            </a:r>
            <a:r>
              <a:rPr b="1" lang="en">
                <a:solidFill>
                  <a:srgbClr val="24292E"/>
                </a:solidFill>
              </a:rPr>
              <a:t>under 30 MPH</a:t>
            </a:r>
            <a:r>
              <a:rPr lang="en">
                <a:solidFill>
                  <a:srgbClr val="24292E"/>
                </a:solidFill>
              </a:rPr>
              <a:t> very </a:t>
            </a:r>
            <a:r>
              <a:rPr b="1" lang="en">
                <a:solidFill>
                  <a:srgbClr val="24292E"/>
                </a:solidFill>
              </a:rPr>
              <a:t>rarely </a:t>
            </a:r>
            <a:r>
              <a:rPr lang="en">
                <a:solidFill>
                  <a:srgbClr val="24292E"/>
                </a:solidFill>
              </a:rPr>
              <a:t>saw accidents with </a:t>
            </a:r>
            <a:r>
              <a:rPr b="1" lang="en">
                <a:solidFill>
                  <a:srgbClr val="24292E"/>
                </a:solidFill>
              </a:rPr>
              <a:t>more than two</a:t>
            </a:r>
            <a:r>
              <a:rPr lang="en">
                <a:solidFill>
                  <a:srgbClr val="24292E"/>
                </a:solidFill>
              </a:rPr>
              <a:t> injuries, with another dramatic </a:t>
            </a:r>
            <a:r>
              <a:rPr b="1" lang="en">
                <a:solidFill>
                  <a:srgbClr val="24292E"/>
                </a:solidFill>
              </a:rPr>
              <a:t>increase </a:t>
            </a:r>
            <a:r>
              <a:rPr lang="en">
                <a:solidFill>
                  <a:srgbClr val="24292E"/>
                </a:solidFill>
              </a:rPr>
              <a:t>at limits of </a:t>
            </a:r>
            <a:r>
              <a:rPr b="1" lang="en">
                <a:solidFill>
                  <a:srgbClr val="24292E"/>
                </a:solidFill>
              </a:rPr>
              <a:t>30 or higher</a:t>
            </a:r>
            <a:r>
              <a:rPr lang="en">
                <a:solidFill>
                  <a:srgbClr val="24292E"/>
                </a:solidFill>
              </a:rPr>
              <a:t>. </a:t>
            </a:r>
            <a:endParaRPr>
              <a:solidFill>
                <a:srgbClr val="24292E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Slowing Down with Age</a:t>
            </a:r>
            <a:endParaRPr b="1"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71600"/>
            <a:ext cx="2968500" cy="3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Drivers involved in speed-related crashes </a:t>
            </a:r>
            <a:r>
              <a:rPr b="1" lang="en"/>
              <a:t>overwhelmingly</a:t>
            </a:r>
            <a:r>
              <a:rPr lang="en"/>
              <a:t> tend to be </a:t>
            </a:r>
            <a:r>
              <a:rPr b="1" lang="en"/>
              <a:t>under 30</a:t>
            </a:r>
            <a:r>
              <a:rPr lang="en"/>
              <a:t>, with the </a:t>
            </a:r>
            <a:r>
              <a:rPr lang="en"/>
              <a:t>peak range</a:t>
            </a:r>
            <a:r>
              <a:rPr lang="en"/>
              <a:t> from </a:t>
            </a:r>
            <a:r>
              <a:rPr lang="en"/>
              <a:t>20-25</a:t>
            </a:r>
            <a:r>
              <a:rPr lang="en"/>
              <a:t> years old.</a:t>
            </a:r>
            <a:endParaRPr/>
          </a:p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0576" y="1241558"/>
            <a:ext cx="5027676" cy="3351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Slowing Down with Age</a:t>
            </a:r>
            <a:endParaRPr b="1"/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11700" y="1162125"/>
            <a:ext cx="30354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When focused on driver deaths, however, drivers </a:t>
            </a:r>
            <a:r>
              <a:rPr b="1" lang="en"/>
              <a:t>under 20</a:t>
            </a:r>
            <a:r>
              <a:rPr lang="en"/>
              <a:t> seem to be </a:t>
            </a:r>
            <a:r>
              <a:rPr b="1" lang="en"/>
              <a:t>less likely to lose their life</a:t>
            </a:r>
            <a:r>
              <a:rPr lang="en"/>
              <a:t> than other age groups when involved in speed-related accidents</a:t>
            </a:r>
            <a:endParaRPr/>
          </a:p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8624" y="1202762"/>
            <a:ext cx="4973829" cy="331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