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82" autoAdjust="0"/>
  </p:normalViewPr>
  <p:slideViewPr>
    <p:cSldViewPr snapToGrid="0">
      <p:cViewPr varScale="1">
        <p:scale>
          <a:sx n="89" d="100"/>
          <a:sy n="89" d="100"/>
        </p:scale>
        <p:origin x="40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75B53-C04E-4BF6-BA3E-84A7B12210E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1ACB-ADDA-439A-B41B-C9C3E1B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https://www.biostars.org/p/138425/</a:t>
            </a:r>
          </a:p>
          <a:p>
            <a:r>
              <a:rPr lang="en-US" dirty="0"/>
              <a:t>https://www.biostars.org/p/367960/</a:t>
            </a:r>
          </a:p>
          <a:p>
            <a:r>
              <a:rPr lang="en-US" dirty="0"/>
              <a:t>https://github.com/samtools/bcftools/issues/1400</a:t>
            </a:r>
          </a:p>
          <a:p>
            <a:r>
              <a:rPr lang="en-US" dirty="0"/>
              <a:t>https://samtools.github.io/bcftools/howtos/consensus-sequence.html</a:t>
            </a:r>
          </a:p>
          <a:p>
            <a:r>
              <a:rPr lang="en-US" dirty="0"/>
              <a:t>http://www.popgen.dk/angsd/index.php/Fasta</a:t>
            </a:r>
          </a:p>
          <a:p>
            <a:endParaRPr lang="fr-FR" dirty="0"/>
          </a:p>
          <a:p>
            <a:r>
              <a:rPr lang="fr-FR" dirty="0"/>
              <a:t>M</a:t>
            </a:r>
            <a:r>
              <a:rPr lang="en-US" dirty="0" err="1"/>
              <a:t>aybe</a:t>
            </a:r>
            <a:r>
              <a:rPr lang="en-US" dirty="0"/>
              <a:t> do </a:t>
            </a:r>
            <a:r>
              <a:rPr lang="en-US" dirty="0" err="1"/>
              <a:t>bcftools</a:t>
            </a:r>
            <a:r>
              <a:rPr lang="en-US" dirty="0"/>
              <a:t> consensus –ref </a:t>
            </a:r>
            <a:r>
              <a:rPr lang="en-US" dirty="0" err="1"/>
              <a:t>ref.fa</a:t>
            </a:r>
            <a:r>
              <a:rPr lang="en-US" dirty="0"/>
              <a:t> –I (for </a:t>
            </a:r>
            <a:r>
              <a:rPr lang="en-US" dirty="0" err="1"/>
              <a:t>iupac</a:t>
            </a:r>
            <a:r>
              <a:rPr lang="en-US" dirty="0"/>
              <a:t> codes) VCF[subset to be only one accession at a time] </a:t>
            </a:r>
            <a:r>
              <a:rPr lang="en-US" dirty="0" err="1"/>
              <a:t>output.fa</a:t>
            </a:r>
            <a:r>
              <a:rPr lang="en-US" dirty="0"/>
              <a:t> </a:t>
            </a:r>
          </a:p>
          <a:p>
            <a:r>
              <a:rPr lang="en-US" dirty="0" err="1"/>
              <a:t>Maskfasta</a:t>
            </a:r>
            <a:r>
              <a:rPr lang="en-US" dirty="0"/>
              <a:t> -BED (</a:t>
            </a:r>
            <a:r>
              <a:rPr lang="en-US" dirty="0" err="1"/>
              <a:t>bedfile</a:t>
            </a:r>
            <a:r>
              <a:rPr lang="en-US" dirty="0"/>
              <a:t> made per accession) </a:t>
            </a:r>
            <a:r>
              <a:rPr lang="en-US" dirty="0" err="1"/>
              <a:t>output.fa</a:t>
            </a:r>
            <a:endParaRPr lang="en-US" dirty="0"/>
          </a:p>
          <a:p>
            <a:endParaRPr lang="fr-FR" dirty="0"/>
          </a:p>
          <a:p>
            <a:r>
              <a:rPr lang="fr-FR" dirty="0"/>
              <a:t>M</a:t>
            </a:r>
            <a:r>
              <a:rPr lang="en-US" dirty="0" err="1"/>
              <a:t>erge</a:t>
            </a:r>
            <a:r>
              <a:rPr lang="en-US" dirty="0"/>
              <a:t> all of the </a:t>
            </a:r>
            <a:r>
              <a:rPr lang="en-US" dirty="0" err="1"/>
              <a:t>fastas</a:t>
            </a:r>
            <a:r>
              <a:rPr lang="en-US" dirty="0"/>
              <a:t> at the end; making sure they have the same total base length and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81ACB-ADDA-439A-B41B-C9C3E1B65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--ORIGINAL THINKING BOARD SLIDE--</a:t>
            </a:r>
            <a:endParaRPr lang="en-US" dirty="0"/>
          </a:p>
          <a:p>
            <a:r>
              <a:rPr lang="en-US" dirty="0"/>
              <a:t>https://www.biostars.org/p/138425/</a:t>
            </a:r>
          </a:p>
          <a:p>
            <a:r>
              <a:rPr lang="en-US" dirty="0"/>
              <a:t>https://www.biostars.org/p/367960/</a:t>
            </a:r>
          </a:p>
          <a:p>
            <a:r>
              <a:rPr lang="en-US" dirty="0"/>
              <a:t>https://github.com/samtools/bcftools/issues/1400</a:t>
            </a:r>
          </a:p>
          <a:p>
            <a:r>
              <a:rPr lang="en-US" dirty="0"/>
              <a:t>https://samtools.github.io/bcftools/howtos/consensus-sequence.html</a:t>
            </a:r>
          </a:p>
          <a:p>
            <a:r>
              <a:rPr lang="en-US" dirty="0"/>
              <a:t>http://www.popgen.dk/angsd/index.php/Fasta</a:t>
            </a:r>
          </a:p>
          <a:p>
            <a:endParaRPr lang="fr-FR" dirty="0"/>
          </a:p>
          <a:p>
            <a:r>
              <a:rPr lang="fr-FR" dirty="0"/>
              <a:t>M</a:t>
            </a:r>
            <a:r>
              <a:rPr lang="en-US" dirty="0" err="1"/>
              <a:t>aybe</a:t>
            </a:r>
            <a:r>
              <a:rPr lang="en-US" dirty="0"/>
              <a:t> do </a:t>
            </a:r>
            <a:r>
              <a:rPr lang="en-US" dirty="0" err="1"/>
              <a:t>bcftools</a:t>
            </a:r>
            <a:r>
              <a:rPr lang="en-US" dirty="0"/>
              <a:t> consensus –ref </a:t>
            </a:r>
            <a:r>
              <a:rPr lang="en-US" dirty="0" err="1"/>
              <a:t>ref.fa</a:t>
            </a:r>
            <a:r>
              <a:rPr lang="en-US" dirty="0"/>
              <a:t> –I (for </a:t>
            </a:r>
            <a:r>
              <a:rPr lang="en-US" dirty="0" err="1"/>
              <a:t>iupac</a:t>
            </a:r>
            <a:r>
              <a:rPr lang="en-US" dirty="0"/>
              <a:t> codes) VCF[subset to be only one accession at a time] </a:t>
            </a:r>
            <a:r>
              <a:rPr lang="en-US" dirty="0" err="1"/>
              <a:t>output.fa</a:t>
            </a:r>
            <a:r>
              <a:rPr lang="en-US" dirty="0"/>
              <a:t> </a:t>
            </a:r>
          </a:p>
          <a:p>
            <a:r>
              <a:rPr lang="en-US" dirty="0" err="1"/>
              <a:t>Maskfasta</a:t>
            </a:r>
            <a:r>
              <a:rPr lang="en-US" dirty="0"/>
              <a:t> -BED (</a:t>
            </a:r>
            <a:r>
              <a:rPr lang="en-US" dirty="0" err="1"/>
              <a:t>bedfile</a:t>
            </a:r>
            <a:r>
              <a:rPr lang="en-US" dirty="0"/>
              <a:t> made per accession) </a:t>
            </a:r>
            <a:r>
              <a:rPr lang="en-US" dirty="0" err="1"/>
              <a:t>output.fa</a:t>
            </a:r>
            <a:endParaRPr lang="en-US" dirty="0"/>
          </a:p>
          <a:p>
            <a:endParaRPr lang="fr-FR" dirty="0"/>
          </a:p>
          <a:p>
            <a:r>
              <a:rPr lang="fr-FR" dirty="0"/>
              <a:t>M</a:t>
            </a:r>
            <a:r>
              <a:rPr lang="en-US" dirty="0" err="1"/>
              <a:t>erge</a:t>
            </a:r>
            <a:r>
              <a:rPr lang="en-US" dirty="0"/>
              <a:t> all of the </a:t>
            </a:r>
            <a:r>
              <a:rPr lang="en-US" dirty="0" err="1"/>
              <a:t>fastas</a:t>
            </a:r>
            <a:r>
              <a:rPr lang="en-US" dirty="0"/>
              <a:t> at the end; making sure they have the same total base length and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81ACB-ADDA-439A-B41B-C9C3E1B65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9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C3C6-E49B-4F35-AE2D-6CB16091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6CA8F-47F8-48F4-800E-1E1469D0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283E-60AE-4ADF-8D05-70B3D174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816B-1398-418E-B4E6-5C45CED8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2064-3298-4E66-BF12-9B8691FF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6DFF-D4D5-4554-84DD-94BEF9D9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2BAE9-EAF9-488C-AE82-C3521FF6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E3FD-82B1-451D-BF4F-99BABEEA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7D15-D00B-493B-856E-8C0C859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1A7BE-1256-471C-B20A-FEB29D09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6E542-E7B0-427E-A2AF-53FEF78E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85F37-C395-4B59-A681-6A8D66730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3A13-1989-4D5A-B80B-4D93CC63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7A06-B0E4-4340-83F1-B61A874D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7E71-DD49-49A5-AE8A-B5039236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E308-7961-4AE5-AC3E-F022EA61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0B2D-1DDF-44CA-B68B-E731A9E8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D35E-DD0C-4495-A511-05A3E31D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9BD1-ECB7-4A53-9160-D249FDE9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4136-F322-4B34-9B50-6420BEBE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E03A-4B48-466F-984B-1BE3CC94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4457-00CB-49B4-BEA6-231441DB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4DC3-5FA6-42B2-8274-0825CB55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30C74-BEE2-4E2A-9FB4-E5DB9B3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64C5-C044-4F8A-B7D1-87E91665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BB14-131B-4D32-A0F6-514EB51F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B035-EBE6-48D6-BE38-70628557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13F4-ACE4-4F4A-9DED-372613376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4BED0-8A49-4976-A5AC-F48840F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2C1AA-DD35-492A-BA55-83840C31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45A3-C8A1-407C-9B78-AC18A8D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9BA-591D-49C0-8257-B178794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7D7A-A606-4CC3-A6DB-8989B86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1922-A3C7-4D0C-B2BB-955BEA100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8EFE-C422-4CD4-8DAD-79D00050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F565D-9B6C-4509-94F4-C596DC053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C6D70-5A71-423E-89D6-0AA9E7E1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E90D7-C21D-4F91-887F-9BFD2BE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731C6-927D-464C-976B-238B6A92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3128-65A9-4088-9E7A-C043F96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22845-3451-42D2-8599-36598B71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563FA-510B-40D9-A8FE-05FAB5B3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48D63-2504-4ECA-A2AF-8876C5BE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7D590-07A2-4672-9F3F-BD6C921C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5F1FF-4CEA-4CA5-A809-128E3C8E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51104-58F5-4215-9522-35385BB0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92C9-0A31-4310-97C4-BE5F8214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12B7-C749-4830-8ADE-C2C98960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16402-29AB-4379-8F25-B28636A8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7942-5D2F-4249-B120-2117A0B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DF0D9-7B26-48A3-88A7-18BFBF25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699A-4794-417C-8999-615FEB16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40A8-F697-4FC3-BEE5-DA8211A0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AFFA8-0334-41BC-B05B-19C4EFB03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E89C-9E31-41D3-B6D0-E7DB1B4F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8A20-CB6D-485C-B05E-FD9FECD4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8C2E0-B9B4-4411-A9A9-07E2F80E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AD2EC-910F-4900-BDEF-338A523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FAD49-394B-48DA-886E-EFD4F649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6656-1010-4376-B2E9-D62EEF56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F016-05F8-4A79-AF14-E046B85FA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D886-5A09-4C3E-AB87-1631FB1283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6312-A463-471A-817B-EA72F64FF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959C-8C54-483F-B748-F2D17FBDA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7822-CBCF-4B7B-83D6-2B06DE0B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02EBE-D826-4DD4-B509-9B5D6B1A6287}"/>
              </a:ext>
            </a:extLst>
          </p:cNvPr>
          <p:cNvSpPr/>
          <p:nvPr/>
        </p:nvSpPr>
        <p:spPr>
          <a:xfrm>
            <a:off x="116736" y="268445"/>
            <a:ext cx="3325883" cy="64427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FBFDF9"/>
              </a:gs>
              <a:gs pos="6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345FDB-7068-4216-975B-B776371E471D}"/>
              </a:ext>
            </a:extLst>
          </p:cNvPr>
          <p:cNvSpPr/>
          <p:nvPr/>
        </p:nvSpPr>
        <p:spPr>
          <a:xfrm>
            <a:off x="3487036" y="96562"/>
            <a:ext cx="4698147" cy="66146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5">
                  <a:lumMod val="20000"/>
                  <a:lumOff val="80000"/>
                </a:schemeClr>
              </a:gs>
              <a:gs pos="6600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AD7A46-D766-4874-921D-585438C9E2D1}"/>
              </a:ext>
            </a:extLst>
          </p:cNvPr>
          <p:cNvSpPr/>
          <p:nvPr/>
        </p:nvSpPr>
        <p:spPr>
          <a:xfrm>
            <a:off x="1148769" y="2954919"/>
            <a:ext cx="1596330" cy="682415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Variant call format (VCF)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434E3-4174-40CB-9003-BCD8363F38E6}"/>
              </a:ext>
            </a:extLst>
          </p:cNvPr>
          <p:cNvSpPr/>
          <p:nvPr/>
        </p:nvSpPr>
        <p:spPr>
          <a:xfrm>
            <a:off x="8869960" y="2791436"/>
            <a:ext cx="2457974" cy="127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‘Multiple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alignment</a:t>
            </a:r>
            <a:r>
              <a:rPr lang="fr-FR" dirty="0"/>
              <a:t>’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68A817-1F5F-4CF6-8A97-979870EF724F}"/>
              </a:ext>
            </a:extLst>
          </p:cNvPr>
          <p:cNvSpPr/>
          <p:nvPr/>
        </p:nvSpPr>
        <p:spPr>
          <a:xfrm>
            <a:off x="8229600" y="268447"/>
            <a:ext cx="3660396" cy="64427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FBFDF9"/>
              </a:gs>
              <a:gs pos="6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3543D-EA99-40EA-B201-316BC3D4D143}"/>
              </a:ext>
            </a:extLst>
          </p:cNvPr>
          <p:cNvSpPr txBox="1"/>
          <p:nvPr/>
        </p:nvSpPr>
        <p:spPr>
          <a:xfrm>
            <a:off x="4661561" y="268446"/>
            <a:ext cx="274320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PER ACCESSION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56105E-6836-4DA1-A10E-DEE65F10E022}"/>
              </a:ext>
            </a:extLst>
          </p:cNvPr>
          <p:cNvSpPr/>
          <p:nvPr/>
        </p:nvSpPr>
        <p:spPr>
          <a:xfrm>
            <a:off x="6284907" y="1073648"/>
            <a:ext cx="1596330" cy="939747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Consensus </a:t>
            </a:r>
            <a:r>
              <a:rPr lang="fr-FR" dirty="0" err="1">
                <a:solidFill>
                  <a:schemeClr val="tx1"/>
                </a:solidFill>
              </a:rPr>
              <a:t>genome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variants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121E53-5A0F-43FC-8197-BBD7C32ED339}"/>
              </a:ext>
            </a:extLst>
          </p:cNvPr>
          <p:cNvSpPr/>
          <p:nvPr/>
        </p:nvSpPr>
        <p:spPr>
          <a:xfrm>
            <a:off x="3573005" y="3261069"/>
            <a:ext cx="2457974" cy="1275127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‘</a:t>
            </a:r>
            <a:r>
              <a:rPr lang="fr-FR" dirty="0" err="1">
                <a:solidFill>
                  <a:schemeClr val="tx1"/>
                </a:solidFill>
              </a:rPr>
              <a:t>Masked</a:t>
            </a:r>
            <a:r>
              <a:rPr lang="fr-FR" dirty="0">
                <a:solidFill>
                  <a:schemeClr val="tx1"/>
                </a:solidFill>
              </a:rPr>
              <a:t>’ </a:t>
            </a:r>
            <a:r>
              <a:rPr lang="fr-FR" dirty="0" err="1">
                <a:solidFill>
                  <a:schemeClr val="tx1"/>
                </a:solidFill>
              </a:rPr>
              <a:t>genome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without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sufficient</a:t>
            </a:r>
            <a:r>
              <a:rPr lang="fr-FR" dirty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AD880D-9CB1-45BB-B858-7CF04F1F6DE9}"/>
              </a:ext>
            </a:extLst>
          </p:cNvPr>
          <p:cNvSpPr/>
          <p:nvPr/>
        </p:nvSpPr>
        <p:spPr>
          <a:xfrm>
            <a:off x="8704964" y="4831432"/>
            <a:ext cx="2457974" cy="1275127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FASTA containing variants + missing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179E7-4ADA-434F-B5C3-F289E7B8E62E}"/>
              </a:ext>
            </a:extLst>
          </p:cNvPr>
          <p:cNvSpPr txBox="1"/>
          <p:nvPr/>
        </p:nvSpPr>
        <p:spPr>
          <a:xfrm>
            <a:off x="1259305" y="1284542"/>
            <a:ext cx="1375258" cy="1077218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nsolas" panose="020B0609020204030204" pitchFamily="49" charset="0"/>
              </a:rPr>
              <a:t>ANGSD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minMaf</a:t>
            </a:r>
            <a:r>
              <a:rPr lang="fr-FR" sz="1000" dirty="0">
                <a:latin typeface="Consolas" panose="020B0609020204030204" pitchFamily="49" charset="0"/>
              </a:rPr>
              <a:t> 0.03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minInd</a:t>
            </a:r>
            <a:r>
              <a:rPr lang="fr-FR" sz="1000" dirty="0">
                <a:latin typeface="Consolas" panose="020B0609020204030204" pitchFamily="49" charset="0"/>
              </a:rPr>
              <a:t> 32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SNP_pval</a:t>
            </a:r>
            <a:r>
              <a:rPr lang="fr-FR" sz="1000" dirty="0">
                <a:latin typeface="Consolas" panose="020B0609020204030204" pitchFamily="49" charset="0"/>
              </a:rPr>
              <a:t> 1e-6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postCutoff</a:t>
            </a:r>
            <a:r>
              <a:rPr lang="fr-FR" sz="1000" dirty="0">
                <a:latin typeface="Consolas" panose="020B0609020204030204" pitchFamily="49" charset="0"/>
              </a:rPr>
              <a:t> 0.9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setMinDepthInd</a:t>
            </a:r>
            <a:r>
              <a:rPr lang="fr-FR" sz="1000" dirty="0">
                <a:latin typeface="Consolas" panose="020B0609020204030204" pitchFamily="49" charset="0"/>
              </a:rPr>
              <a:t> 3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670D3-FE39-4A45-80F7-86DA0F2598B5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1946934" y="2361760"/>
            <a:ext cx="0" cy="59315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22CDE9-E8C7-48FC-A7E8-05D668E81EBE}"/>
              </a:ext>
            </a:extLst>
          </p:cNvPr>
          <p:cNvSpPr txBox="1"/>
          <p:nvPr/>
        </p:nvSpPr>
        <p:spPr>
          <a:xfrm>
            <a:off x="3960871" y="1312689"/>
            <a:ext cx="1375258" cy="461665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Consolas" panose="020B0609020204030204" pitchFamily="49" charset="0"/>
              </a:rPr>
              <a:t>BCFTools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-consensus (-s)</a:t>
            </a:r>
            <a:endParaRPr lang="fr-FR" sz="1000" b="1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F3BBAB-7FFD-423C-B384-0714CF683D02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5336129" y="1543522"/>
            <a:ext cx="948778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47EE10-755F-4887-9EE0-FE0CB96501B9}"/>
              </a:ext>
            </a:extLst>
          </p:cNvPr>
          <p:cNvSpPr txBox="1"/>
          <p:nvPr/>
        </p:nvSpPr>
        <p:spPr>
          <a:xfrm>
            <a:off x="6410414" y="2990481"/>
            <a:ext cx="1375258" cy="1815882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Consolas" panose="020B0609020204030204" pitchFamily="49" charset="0"/>
              </a:rPr>
              <a:t>BEDTools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 err="1">
                <a:latin typeface="Consolas" panose="020B0609020204030204" pitchFamily="49" charset="0"/>
              </a:rPr>
              <a:t>genomecov</a:t>
            </a:r>
            <a:r>
              <a:rPr lang="fr-FR" sz="1000" dirty="0">
                <a:latin typeface="Consolas" panose="020B0609020204030204" pitchFamily="49" charset="0"/>
              </a:rPr>
              <a:t> –</a:t>
            </a:r>
            <a:r>
              <a:rPr lang="fr-FR" sz="1000" dirty="0" err="1">
                <a:latin typeface="Consolas" panose="020B0609020204030204" pitchFamily="49" charset="0"/>
              </a:rPr>
              <a:t>bga</a:t>
            </a:r>
            <a:r>
              <a:rPr lang="fr-FR" sz="1000" dirty="0">
                <a:latin typeface="Consolas" panose="020B0609020204030204" pitchFamily="49" charset="0"/>
              </a:rPr>
              <a:t> (on .</a:t>
            </a:r>
            <a:r>
              <a:rPr lang="fr-FR" sz="1000" dirty="0" err="1">
                <a:latin typeface="Consolas" panose="020B0609020204030204" pitchFamily="49" charset="0"/>
              </a:rPr>
              <a:t>bam</a:t>
            </a:r>
            <a:r>
              <a:rPr lang="fr-FR" sz="1000" dirty="0">
                <a:latin typeface="Consolas" panose="020B0609020204030204" pitchFamily="49" charset="0"/>
              </a:rPr>
              <a:t>)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Consolas" panose="020B0609020204030204" pitchFamily="49" charset="0"/>
              </a:rPr>
              <a:t>BASH</a:t>
            </a:r>
          </a:p>
          <a:p>
            <a:r>
              <a:rPr lang="fr-FR" sz="1000" dirty="0" err="1">
                <a:latin typeface="Consolas" panose="020B0609020204030204" pitchFamily="49" charset="0"/>
              </a:rPr>
              <a:t>awk</a:t>
            </a:r>
            <a:r>
              <a:rPr lang="fr-FR" sz="1000" dirty="0">
                <a:latin typeface="Consolas" panose="020B0609020204030204" pitchFamily="49" charset="0"/>
              </a:rPr>
              <a:t> ‘$4&gt;=2’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latin typeface="Consolas" panose="020B0609020204030204" pitchFamily="49" charset="0"/>
              </a:rPr>
              <a:t>BEDTools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 err="1">
                <a:latin typeface="Consolas" panose="020B0609020204030204" pitchFamily="49" charset="0"/>
              </a:rPr>
              <a:t>maskfasta</a:t>
            </a:r>
            <a:endParaRPr lang="fr-FR" sz="1000" dirty="0">
              <a:latin typeface="Consolas" panose="020B0609020204030204" pitchFamily="49" charset="0"/>
            </a:endParaRPr>
          </a:p>
          <a:p>
            <a:endParaRPr lang="fr-FR" sz="1000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C9EDE5-D2CB-47A9-8FB2-36BBC056F48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7083072" y="2013395"/>
            <a:ext cx="14971" cy="97708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C4882E-21B8-439A-A7E7-8839B9E0CDCB}"/>
              </a:ext>
            </a:extLst>
          </p:cNvPr>
          <p:cNvCxnSpPr>
            <a:cxnSpLocks/>
            <a:stCxn id="31" idx="1"/>
            <a:endCxn id="16" idx="3"/>
          </p:cNvCxnSpPr>
          <p:nvPr/>
        </p:nvCxnSpPr>
        <p:spPr>
          <a:xfrm flipH="1">
            <a:off x="6030979" y="3898422"/>
            <a:ext cx="379435" cy="21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E3F475-4E54-4545-8919-E0C2B6D2E942}"/>
              </a:ext>
            </a:extLst>
          </p:cNvPr>
          <p:cNvSpPr txBox="1"/>
          <p:nvPr/>
        </p:nvSpPr>
        <p:spPr>
          <a:xfrm>
            <a:off x="663744" y="284910"/>
            <a:ext cx="2743200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ALL SAMPLES TOGETHER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5DA84-1A09-4410-9B7A-BA500D90A608}"/>
              </a:ext>
            </a:extLst>
          </p:cNvPr>
          <p:cNvSpPr txBox="1"/>
          <p:nvPr/>
        </p:nvSpPr>
        <p:spPr>
          <a:xfrm>
            <a:off x="8659377" y="268445"/>
            <a:ext cx="2743200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ALL SAMPLES TOGETHER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3BA8340-ABBD-48A8-A91A-817F85B10F59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2745099" y="1543522"/>
            <a:ext cx="1215772" cy="4479390"/>
          </a:xfrm>
          <a:prstGeom prst="bentConnector3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782085F-D760-46E6-A72E-49172D2A5896}"/>
              </a:ext>
            </a:extLst>
          </p:cNvPr>
          <p:cNvSpPr txBox="1"/>
          <p:nvPr/>
        </p:nvSpPr>
        <p:spPr>
          <a:xfrm>
            <a:off x="1259305" y="4404317"/>
            <a:ext cx="1375258" cy="615553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Consolas" panose="020B0609020204030204" pitchFamily="49" charset="0"/>
              </a:rPr>
              <a:t>BCFTools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norm</a:t>
            </a:r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-index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69B4E1-5623-4D2D-88D2-8DD29368264F}"/>
              </a:ext>
            </a:extLst>
          </p:cNvPr>
          <p:cNvCxnSpPr>
            <a:cxnSpLocks/>
            <a:stCxn id="4" idx="2"/>
            <a:endCxn id="51" idx="0"/>
          </p:cNvCxnSpPr>
          <p:nvPr/>
        </p:nvCxnSpPr>
        <p:spPr>
          <a:xfrm>
            <a:off x="1946934" y="3637334"/>
            <a:ext cx="0" cy="76698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07C808C-2A7A-4699-8EFC-CCD8632FCE49}"/>
              </a:ext>
            </a:extLst>
          </p:cNvPr>
          <p:cNvSpPr/>
          <p:nvPr/>
        </p:nvSpPr>
        <p:spPr>
          <a:xfrm>
            <a:off x="1148769" y="5516235"/>
            <a:ext cx="1596330" cy="1013354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VCF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processed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AC819-0F36-44CB-880E-089560E18CAB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1946934" y="5019870"/>
            <a:ext cx="0" cy="49636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345FDB-7068-4216-975B-B776371E471D}"/>
              </a:ext>
            </a:extLst>
          </p:cNvPr>
          <p:cNvSpPr/>
          <p:nvPr/>
        </p:nvSpPr>
        <p:spPr>
          <a:xfrm>
            <a:off x="3487036" y="96562"/>
            <a:ext cx="4698147" cy="66146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5">
                  <a:lumMod val="20000"/>
                  <a:lumOff val="80000"/>
                </a:schemeClr>
              </a:gs>
              <a:gs pos="6600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AD7A46-D766-4874-921D-585438C9E2D1}"/>
              </a:ext>
            </a:extLst>
          </p:cNvPr>
          <p:cNvSpPr/>
          <p:nvPr/>
        </p:nvSpPr>
        <p:spPr>
          <a:xfrm>
            <a:off x="1769759" y="2646303"/>
            <a:ext cx="1596330" cy="682415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Variant call format (VCF)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434E3-4174-40CB-9003-BCD8363F38E6}"/>
              </a:ext>
            </a:extLst>
          </p:cNvPr>
          <p:cNvSpPr/>
          <p:nvPr/>
        </p:nvSpPr>
        <p:spPr>
          <a:xfrm>
            <a:off x="8869960" y="2791436"/>
            <a:ext cx="2457974" cy="127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‘Multiple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alignment</a:t>
            </a:r>
            <a:r>
              <a:rPr lang="fr-FR" dirty="0"/>
              <a:t>’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68A817-1F5F-4CF6-8A97-979870EF724F}"/>
              </a:ext>
            </a:extLst>
          </p:cNvPr>
          <p:cNvSpPr/>
          <p:nvPr/>
        </p:nvSpPr>
        <p:spPr>
          <a:xfrm>
            <a:off x="8229600" y="268447"/>
            <a:ext cx="3660396" cy="64427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FBFDF9"/>
              </a:gs>
              <a:gs pos="6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3CC19-8247-4D67-9785-7653113206A9}"/>
              </a:ext>
            </a:extLst>
          </p:cNvPr>
          <p:cNvSpPr/>
          <p:nvPr/>
        </p:nvSpPr>
        <p:spPr>
          <a:xfrm>
            <a:off x="8747246" y="2852255"/>
            <a:ext cx="2457974" cy="127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FASTA </a:t>
            </a:r>
            <a:r>
              <a:rPr lang="fr-FR" dirty="0" err="1"/>
              <a:t>containing</a:t>
            </a:r>
            <a:r>
              <a:rPr lang="fr-FR" dirty="0"/>
              <a:t> variants + </a:t>
            </a:r>
            <a:r>
              <a:rPr lang="fr-FR" dirty="0" err="1"/>
              <a:t>missing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3543D-EA99-40EA-B201-316BC3D4D143}"/>
              </a:ext>
            </a:extLst>
          </p:cNvPr>
          <p:cNvSpPr txBox="1"/>
          <p:nvPr/>
        </p:nvSpPr>
        <p:spPr>
          <a:xfrm>
            <a:off x="4661561" y="268446"/>
            <a:ext cx="274320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PER ACCESSION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56105E-6836-4DA1-A10E-DEE65F10E022}"/>
              </a:ext>
            </a:extLst>
          </p:cNvPr>
          <p:cNvSpPr/>
          <p:nvPr/>
        </p:nvSpPr>
        <p:spPr>
          <a:xfrm>
            <a:off x="6284907" y="1008656"/>
            <a:ext cx="1596330" cy="711066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Consensus </a:t>
            </a:r>
            <a:r>
              <a:rPr lang="fr-FR" dirty="0" err="1">
                <a:solidFill>
                  <a:schemeClr val="tx1"/>
                </a:solidFill>
              </a:rPr>
              <a:t>genome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121E53-5A0F-43FC-8197-BBD7C32ED339}"/>
              </a:ext>
            </a:extLst>
          </p:cNvPr>
          <p:cNvSpPr/>
          <p:nvPr/>
        </p:nvSpPr>
        <p:spPr>
          <a:xfrm>
            <a:off x="4867013" y="4878973"/>
            <a:ext cx="2457974" cy="1275127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‘Mask’ </a:t>
            </a:r>
            <a:r>
              <a:rPr lang="fr-FR" dirty="0" err="1">
                <a:solidFill>
                  <a:schemeClr val="tx1"/>
                </a:solidFill>
              </a:rPr>
              <a:t>regions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without</a:t>
            </a:r>
            <a:r>
              <a:rPr lang="fr-FR" dirty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AD880D-9CB1-45BB-B858-7CF04F1F6DE9}"/>
              </a:ext>
            </a:extLst>
          </p:cNvPr>
          <p:cNvSpPr/>
          <p:nvPr/>
        </p:nvSpPr>
        <p:spPr>
          <a:xfrm>
            <a:off x="8704964" y="4831432"/>
            <a:ext cx="2457974" cy="1275127"/>
          </a:xfrm>
          <a:prstGeom prst="round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FASTA containing variants + missing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179E7-4ADA-434F-B5C3-F289E7B8E62E}"/>
              </a:ext>
            </a:extLst>
          </p:cNvPr>
          <p:cNvSpPr txBox="1"/>
          <p:nvPr/>
        </p:nvSpPr>
        <p:spPr>
          <a:xfrm>
            <a:off x="42479" y="1228388"/>
            <a:ext cx="1375258" cy="1077218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nsolas" panose="020B0609020204030204" pitchFamily="49" charset="0"/>
              </a:rPr>
              <a:t>ANGSD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minMaf</a:t>
            </a:r>
            <a:r>
              <a:rPr lang="fr-FR" sz="1000" dirty="0">
                <a:latin typeface="Consolas" panose="020B0609020204030204" pitchFamily="49" charset="0"/>
              </a:rPr>
              <a:t> 0.03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minInd</a:t>
            </a:r>
            <a:r>
              <a:rPr lang="fr-FR" sz="1000" dirty="0">
                <a:latin typeface="Consolas" panose="020B0609020204030204" pitchFamily="49" charset="0"/>
              </a:rPr>
              <a:t> 32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SNP_pval</a:t>
            </a:r>
            <a:r>
              <a:rPr lang="fr-FR" sz="1000" dirty="0">
                <a:latin typeface="Consolas" panose="020B0609020204030204" pitchFamily="49" charset="0"/>
              </a:rPr>
              <a:t> 1e-6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postCutoff</a:t>
            </a:r>
            <a:r>
              <a:rPr lang="fr-FR" sz="1000" dirty="0">
                <a:latin typeface="Consolas" panose="020B0609020204030204" pitchFamily="49" charset="0"/>
              </a:rPr>
              <a:t> 0.9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setMinDepthInd</a:t>
            </a:r>
            <a:r>
              <a:rPr lang="fr-FR" sz="1000" dirty="0">
                <a:latin typeface="Consolas" panose="020B0609020204030204" pitchFamily="49" charset="0"/>
              </a:rPr>
              <a:t> 3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670D3-FE39-4A45-80F7-86DA0F2598B5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1417737" y="1766997"/>
            <a:ext cx="352022" cy="12205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22CDE9-E8C7-48FC-A7E8-05D668E81EBE}"/>
              </a:ext>
            </a:extLst>
          </p:cNvPr>
          <p:cNvSpPr txBox="1"/>
          <p:nvPr/>
        </p:nvSpPr>
        <p:spPr>
          <a:xfrm>
            <a:off x="3617431" y="1051030"/>
            <a:ext cx="1375258" cy="769441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Consolas" panose="020B0609020204030204" pitchFamily="49" charset="0"/>
              </a:rPr>
              <a:t>BCFTools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norm</a:t>
            </a:r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-index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-consensus</a:t>
            </a:r>
            <a:endParaRPr lang="fr-FR" sz="1000" b="1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F3BBAB-7FFD-423C-B384-0714CF683D02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4992689" y="1364189"/>
            <a:ext cx="1292218" cy="7156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47EE10-755F-4887-9EE0-FE0CB96501B9}"/>
              </a:ext>
            </a:extLst>
          </p:cNvPr>
          <p:cNvSpPr txBox="1"/>
          <p:nvPr/>
        </p:nvSpPr>
        <p:spPr>
          <a:xfrm>
            <a:off x="3149367" y="3905799"/>
            <a:ext cx="1375258" cy="1661993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Consolas" panose="020B0609020204030204" pitchFamily="49" charset="0"/>
              </a:rPr>
              <a:t>BEDTools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 err="1">
                <a:latin typeface="Consolas" panose="020B0609020204030204" pitchFamily="49" charset="0"/>
              </a:rPr>
              <a:t>genomecov</a:t>
            </a:r>
            <a:r>
              <a:rPr lang="fr-FR" sz="1000" dirty="0">
                <a:latin typeface="Consolas" panose="020B0609020204030204" pitchFamily="49" charset="0"/>
              </a:rPr>
              <a:t> –</a:t>
            </a:r>
            <a:r>
              <a:rPr lang="fr-FR" sz="1000" dirty="0" err="1">
                <a:latin typeface="Consolas" panose="020B0609020204030204" pitchFamily="49" charset="0"/>
              </a:rPr>
              <a:t>bga</a:t>
            </a:r>
            <a:endParaRPr lang="fr-FR" sz="1000" dirty="0">
              <a:latin typeface="Consolas" panose="020B0609020204030204" pitchFamily="49" charset="0"/>
            </a:endParaRP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Consolas" panose="020B0609020204030204" pitchFamily="49" charset="0"/>
              </a:rPr>
              <a:t>BASH</a:t>
            </a:r>
          </a:p>
          <a:p>
            <a:r>
              <a:rPr lang="fr-FR" sz="1000" dirty="0" err="1">
                <a:latin typeface="Consolas" panose="020B0609020204030204" pitchFamily="49" charset="0"/>
              </a:rPr>
              <a:t>grep</a:t>
            </a:r>
            <a:r>
              <a:rPr lang="fr-FR" sz="1000" dirty="0">
                <a:latin typeface="Consolas" panose="020B0609020204030204" pitchFamily="49" charset="0"/>
              </a:rPr>
              <a:t> -w 0$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latin typeface="Consolas" panose="020B0609020204030204" pitchFamily="49" charset="0"/>
              </a:rPr>
              <a:t>BEDTools</a:t>
            </a:r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000" dirty="0" err="1">
                <a:latin typeface="Consolas" panose="020B0609020204030204" pitchFamily="49" charset="0"/>
              </a:rPr>
              <a:t>maskfasta</a:t>
            </a:r>
            <a:endParaRPr lang="fr-FR" sz="1000" dirty="0">
              <a:latin typeface="Consolas" panose="020B0609020204030204" pitchFamily="49" charset="0"/>
            </a:endParaRPr>
          </a:p>
          <a:p>
            <a:endParaRPr lang="fr-FR" sz="1000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C9EDE5-D2CB-47A9-8FB2-36BBC056F482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 flipH="1">
            <a:off x="3149367" y="1364189"/>
            <a:ext cx="4731870" cy="337260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C4882E-21B8-439A-A7E7-8839B9E0CDCB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>
            <a:off x="4524625" y="4736796"/>
            <a:ext cx="342388" cy="77974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F88A1A-38B0-49C6-819E-64AF629B7039}"/>
              </a:ext>
            </a:extLst>
          </p:cNvPr>
          <p:cNvSpPr txBox="1"/>
          <p:nvPr/>
        </p:nvSpPr>
        <p:spPr>
          <a:xfrm>
            <a:off x="-1277342" y="3356430"/>
            <a:ext cx="1375258" cy="1846659"/>
          </a:xfrm>
          <a:prstGeom prst="rect">
            <a:avLst/>
          </a:prstGeom>
          <a:solidFill>
            <a:schemeClr val="bg1">
              <a:alpha val="47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nsolas" panose="020B0609020204030204" pitchFamily="49" charset="0"/>
              </a:rPr>
              <a:t>ANGSD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-</a:t>
            </a:r>
            <a:r>
              <a:rPr lang="fr-FR" sz="1000" dirty="0" err="1">
                <a:latin typeface="Consolas" panose="020B0609020204030204" pitchFamily="49" charset="0"/>
              </a:rPr>
              <a:t>doFasta</a:t>
            </a:r>
            <a:r>
              <a:rPr lang="fr-FR" sz="1000" dirty="0">
                <a:latin typeface="Consolas" panose="020B0609020204030204" pitchFamily="49" charset="0"/>
              </a:rPr>
              <a:t> 4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To </a:t>
            </a:r>
            <a:r>
              <a:rPr lang="fr-FR" sz="1000" dirty="0" err="1">
                <a:latin typeface="Consolas" panose="020B0609020204030204" pitchFamily="49" charset="0"/>
              </a:rPr>
              <a:t>write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called</a:t>
            </a:r>
            <a:r>
              <a:rPr lang="fr-FR" sz="1000" dirty="0">
                <a:latin typeface="Consolas" panose="020B0609020204030204" pitchFamily="49" charset="0"/>
              </a:rPr>
              <a:t> variants to </a:t>
            </a:r>
            <a:r>
              <a:rPr lang="fr-FR" sz="1000" dirty="0" err="1">
                <a:latin typeface="Consolas" panose="020B0609020204030204" pitchFamily="49" charset="0"/>
              </a:rPr>
              <a:t>fasta</a:t>
            </a:r>
            <a:r>
              <a:rPr lang="fr-FR" sz="1000" dirty="0">
                <a:latin typeface="Consolas" panose="020B0609020204030204" pitchFamily="49" charset="0"/>
              </a:rPr>
              <a:t> (</a:t>
            </a:r>
            <a:r>
              <a:rPr lang="fr-FR" sz="1000" dirty="0" err="1">
                <a:latin typeface="Consolas" panose="020B0609020204030204" pitchFamily="49" charset="0"/>
              </a:rPr>
              <a:t>even</a:t>
            </a:r>
            <a:r>
              <a:rPr lang="fr-FR" sz="1000" dirty="0">
                <a:latin typeface="Consolas" panose="020B0609020204030204" pitchFamily="49" charset="0"/>
              </a:rPr>
              <a:t> if MAF=0); </a:t>
            </a:r>
            <a:r>
              <a:rPr lang="fr-FR" sz="1000" dirty="0" err="1">
                <a:latin typeface="Consolas" panose="020B0609020204030204" pitchFamily="49" charset="0"/>
              </a:rPr>
              <a:t>then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try</a:t>
            </a:r>
            <a:r>
              <a:rPr lang="fr-FR" sz="1000" dirty="0">
                <a:latin typeface="Consolas" panose="020B0609020204030204" pitchFamily="49" charset="0"/>
              </a:rPr>
              <a:t> to insert </a:t>
            </a:r>
            <a:r>
              <a:rPr lang="fr-FR" sz="1000" dirty="0" err="1">
                <a:latin typeface="Consolas" panose="020B0609020204030204" pitchFamily="49" charset="0"/>
              </a:rPr>
              <a:t>missing</a:t>
            </a:r>
            <a:r>
              <a:rPr lang="fr-FR" sz="1000" dirty="0">
                <a:latin typeface="Consolas" panose="020B0609020204030204" pitchFamily="49" charset="0"/>
              </a:rPr>
              <a:t> positions </a:t>
            </a:r>
            <a:r>
              <a:rPr lang="fr-FR" sz="1000" dirty="0" err="1">
                <a:latin typeface="Consolas" panose="020B0609020204030204" pitchFamily="49" charset="0"/>
              </a:rPr>
              <a:t>somehow</a:t>
            </a:r>
            <a:r>
              <a:rPr lang="fr-FR" sz="1000" dirty="0">
                <a:latin typeface="Consolas" panose="020B0609020204030204" pitchFamily="49" charset="0"/>
              </a:rPr>
              <a:t>?</a:t>
            </a:r>
          </a:p>
          <a:p>
            <a:endParaRPr lang="fr-FR" sz="1000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5F348-011F-41C4-A710-BCADFCE4E0C1}"/>
              </a:ext>
            </a:extLst>
          </p:cNvPr>
          <p:cNvCxnSpPr>
            <a:cxnSpLocks/>
            <a:stCxn id="15" idx="3"/>
            <a:endCxn id="20" idx="3"/>
          </p:cNvCxnSpPr>
          <p:nvPr/>
        </p:nvCxnSpPr>
        <p:spPr>
          <a:xfrm flipH="1">
            <a:off x="97916" y="1364189"/>
            <a:ext cx="7783321" cy="291557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E3F475-4E54-4545-8919-E0C2B6D2E942}"/>
              </a:ext>
            </a:extLst>
          </p:cNvPr>
          <p:cNvSpPr txBox="1"/>
          <p:nvPr/>
        </p:nvSpPr>
        <p:spPr>
          <a:xfrm>
            <a:off x="663744" y="284910"/>
            <a:ext cx="2743200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ALL SAMPLES TOGETHER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5DA84-1A09-4410-9B7A-BA500D90A608}"/>
              </a:ext>
            </a:extLst>
          </p:cNvPr>
          <p:cNvSpPr txBox="1"/>
          <p:nvPr/>
        </p:nvSpPr>
        <p:spPr>
          <a:xfrm>
            <a:off x="8659377" y="268445"/>
            <a:ext cx="2743200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ALL SAMPLES TOGETHER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2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463</Words>
  <Application>Microsoft Office PowerPoint</Application>
  <PresentationFormat>Widescreen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GREENWOOD</dc:creator>
  <cp:lastModifiedBy>MATTHEW GREENWOOD</cp:lastModifiedBy>
  <cp:revision>13</cp:revision>
  <dcterms:created xsi:type="dcterms:W3CDTF">2022-03-25T10:56:40Z</dcterms:created>
  <dcterms:modified xsi:type="dcterms:W3CDTF">2022-03-29T13:39:21Z</dcterms:modified>
</cp:coreProperties>
</file>