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7" r:id="rId6"/>
    <p:sldId id="258" r:id="rId7"/>
    <p:sldId id="259" r:id="rId8"/>
    <p:sldId id="262" r:id="rId9"/>
    <p:sldId id="260"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DD38E-E622-E08B-D9BE-A140A1889824}" v="76" dt="2024-12-02T02:19:26.267"/>
    <p1510:client id="{701401E3-0241-4D44-8C30-40C30FB93763}" v="510" dt="2024-12-02T02:18:44.557"/>
    <p1510:client id="{7DA4AB09-1F7C-1323-9C0F-27EBF8E1524D}" v="12" dt="2024-12-02T01:31:41.220"/>
    <p1510:client id="{A9607F5B-2322-303C-7B36-4E6080FD9436}" v="5" dt="2024-12-02T02:18:17.632"/>
    <p1510:client id="{B306C285-C83C-488D-6669-6E7239D6E722}" v="107" dt="2024-12-02T23:49:52.650"/>
    <p1510:client id="{C509D5F5-737A-472B-9241-B5BCB26BF765}" v="6" dt="2024-12-02T01:37:22.014"/>
    <p1510:client id="{CD25EF24-D499-8972-3B61-295F0278B859}" v="330" dt="2024-12-02T01:45:05.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29357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6627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715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69273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2508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4877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7/25/2025</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3577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86925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980279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3215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7/25/2025</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6526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7/25/2025</a:t>
            </a:fld>
            <a:endParaRPr lang="en-US"/>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12404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Jigsaw puzzles in plastic figures">
            <a:extLst>
              <a:ext uri="{FF2B5EF4-FFF2-40B4-BE49-F238E27FC236}">
                <a16:creationId xmlns:a16="http://schemas.microsoft.com/office/drawing/2014/main" id="{0A735835-76B9-FE70-A9B6-A70073024A61}"/>
              </a:ext>
            </a:extLst>
          </p:cNvPr>
          <p:cNvPicPr>
            <a:picLocks noChangeAspect="1"/>
          </p:cNvPicPr>
          <p:nvPr/>
        </p:nvPicPr>
        <p:blipFill>
          <a:blip r:embed="rId2">
            <a:alphaModFix amt="60000"/>
          </a:blip>
          <a:srcRect t="1325" r="-1" b="9993"/>
          <a:stretch/>
        </p:blipFill>
        <p:spPr>
          <a:xfrm>
            <a:off x="-18954"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B161B2EC-A33F-212A-2373-27EAAD65F3C9}"/>
              </a:ext>
            </a:extLst>
          </p:cNvPr>
          <p:cNvSpPr>
            <a:spLocks noGrp="1"/>
          </p:cNvSpPr>
          <p:nvPr>
            <p:ph type="ctrTitle"/>
          </p:nvPr>
        </p:nvSpPr>
        <p:spPr>
          <a:xfrm>
            <a:off x="684225" y="746841"/>
            <a:ext cx="9339075" cy="2682160"/>
          </a:xfrm>
        </p:spPr>
        <p:txBody>
          <a:bodyPr>
            <a:normAutofit/>
          </a:bodyPr>
          <a:lstStyle/>
          <a:p>
            <a:pPr algn="ctr"/>
            <a:r>
              <a:rPr lang="en-US">
                <a:solidFill>
                  <a:srgbClr val="FFFFFF"/>
                </a:solidFill>
              </a:rPr>
              <a:t>“The Kitchen Closet”</a:t>
            </a:r>
            <a:br>
              <a:rPr lang="en-US">
                <a:solidFill>
                  <a:srgbClr val="FFFFFF"/>
                </a:solidFill>
              </a:rPr>
            </a:br>
            <a:r>
              <a:rPr lang="en-US">
                <a:solidFill>
                  <a:srgbClr val="FFFFFF"/>
                </a:solidFill>
              </a:rPr>
              <a:t>Network Plan for Food Pantry nonprofit</a:t>
            </a:r>
          </a:p>
        </p:txBody>
      </p:sp>
      <p:sp>
        <p:nvSpPr>
          <p:cNvPr id="3" name="Subtitle 2">
            <a:extLst>
              <a:ext uri="{FF2B5EF4-FFF2-40B4-BE49-F238E27FC236}">
                <a16:creationId xmlns:a16="http://schemas.microsoft.com/office/drawing/2014/main" id="{CEE7B3FF-02E4-56CC-D2A7-E7219F6EF0AA}"/>
              </a:ext>
            </a:extLst>
          </p:cNvPr>
          <p:cNvSpPr>
            <a:spLocks noGrp="1"/>
          </p:cNvSpPr>
          <p:nvPr>
            <p:ph type="subTitle" idx="1"/>
          </p:nvPr>
        </p:nvSpPr>
        <p:spPr>
          <a:xfrm>
            <a:off x="684225" y="3674327"/>
            <a:ext cx="9339075" cy="1380213"/>
          </a:xfrm>
        </p:spPr>
        <p:txBody>
          <a:bodyPr vert="horz" lIns="91440" tIns="45720" rIns="91440" bIns="45720" rtlCol="0" anchor="t">
            <a:normAutofit/>
          </a:bodyPr>
          <a:lstStyle/>
          <a:p>
            <a:pPr algn="ctr">
              <a:lnSpc>
                <a:spcPct val="100000"/>
              </a:lnSpc>
              <a:spcBef>
                <a:spcPts val="0"/>
              </a:spcBef>
            </a:pPr>
            <a:r>
              <a:rPr lang="en-US">
                <a:solidFill>
                  <a:srgbClr val="FFFFFF"/>
                </a:solidFill>
              </a:rPr>
              <a:t>Drew Roberts</a:t>
            </a:r>
          </a:p>
          <a:p>
            <a:pPr algn="ctr">
              <a:lnSpc>
                <a:spcPct val="100000"/>
              </a:lnSpc>
              <a:spcBef>
                <a:spcPts val="0"/>
              </a:spcBef>
            </a:pPr>
            <a:r>
              <a:rPr lang="en-US">
                <a:solidFill>
                  <a:srgbClr val="FFFFFF"/>
                </a:solidFill>
              </a:rPr>
              <a:t>Michael Dunne</a:t>
            </a:r>
            <a:br>
              <a:rPr lang="en-US"/>
            </a:br>
            <a:r>
              <a:rPr lang="en-US">
                <a:solidFill>
                  <a:srgbClr val="FFFFFF"/>
                </a:solidFill>
              </a:rPr>
              <a:t>Jonah </a:t>
            </a:r>
            <a:r>
              <a:rPr lang="en-US" err="1">
                <a:solidFill>
                  <a:srgbClr val="FFFFFF"/>
                </a:solidFill>
              </a:rPr>
              <a:t>Mckitty</a:t>
            </a:r>
          </a:p>
        </p:txBody>
      </p:sp>
    </p:spTree>
    <p:extLst>
      <p:ext uri="{BB962C8B-B14F-4D97-AF65-F5344CB8AC3E}">
        <p14:creationId xmlns:p14="http://schemas.microsoft.com/office/powerpoint/2010/main" val="334700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678E-6371-8641-D02F-002B66DFEBF1}"/>
              </a:ext>
            </a:extLst>
          </p:cNvPr>
          <p:cNvSpPr>
            <a:spLocks noGrp="1"/>
          </p:cNvSpPr>
          <p:nvPr>
            <p:ph type="title"/>
          </p:nvPr>
        </p:nvSpPr>
        <p:spPr/>
        <p:txBody>
          <a:bodyPr/>
          <a:lstStyle/>
          <a:p>
            <a:r>
              <a:rPr lang="en-US"/>
              <a:t>What is “The Kitchen Closet?”</a:t>
            </a:r>
          </a:p>
        </p:txBody>
      </p:sp>
      <p:sp>
        <p:nvSpPr>
          <p:cNvPr id="3" name="Content Placeholder 2">
            <a:extLst>
              <a:ext uri="{FF2B5EF4-FFF2-40B4-BE49-F238E27FC236}">
                <a16:creationId xmlns:a16="http://schemas.microsoft.com/office/drawing/2014/main" id="{D74D9771-91ED-A084-4279-6819CC65FE15}"/>
              </a:ext>
            </a:extLst>
          </p:cNvPr>
          <p:cNvSpPr>
            <a:spLocks noGrp="1"/>
          </p:cNvSpPr>
          <p:nvPr>
            <p:ph idx="1"/>
          </p:nvPr>
        </p:nvSpPr>
        <p:spPr/>
        <p:txBody>
          <a:bodyPr vert="horz" lIns="91440" tIns="45720" rIns="91440" bIns="45720" rtlCol="0" anchor="t">
            <a:normAutofit/>
          </a:bodyPr>
          <a:lstStyle/>
          <a:p>
            <a:r>
              <a:rPr lang="en-US"/>
              <a:t>“The Kitchen Closet is a nonprofit Food Pantry dedicated to assisting local meal programs to coordinate and distribute food to those in need within the local community</a:t>
            </a:r>
          </a:p>
          <a:p>
            <a:r>
              <a:rPr lang="en-US"/>
              <a:t>The primary purpose of the organization is to act as a middleman to assist local Food Banks to distribute to local meal programs, soup kitchen, homeless shelters etc.</a:t>
            </a:r>
          </a:p>
          <a:p>
            <a:r>
              <a:rPr lang="en-US"/>
              <a:t>Funding for the organization will be through State Grants, donations and fundraising</a:t>
            </a:r>
          </a:p>
          <a:p>
            <a:r>
              <a:rPr lang="en-US"/>
              <a:t>Consisting of a Staff of 5 Full time employee’s including the director, 4 </a:t>
            </a:r>
            <a:r>
              <a:rPr lang="en-US" err="1"/>
              <a:t>partime</a:t>
            </a:r>
            <a:r>
              <a:rPr lang="en-US"/>
              <a:t> employees and roughly 35 volunteers. A small portion of this staff will be technical</a:t>
            </a:r>
          </a:p>
        </p:txBody>
      </p:sp>
    </p:spTree>
    <p:extLst>
      <p:ext uri="{BB962C8B-B14F-4D97-AF65-F5344CB8AC3E}">
        <p14:creationId xmlns:p14="http://schemas.microsoft.com/office/powerpoint/2010/main" val="161524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F2B3-9ECD-6995-3B91-481923FAC0D5}"/>
              </a:ext>
            </a:extLst>
          </p:cNvPr>
          <p:cNvSpPr>
            <a:spLocks noGrp="1"/>
          </p:cNvSpPr>
          <p:nvPr>
            <p:ph type="title"/>
          </p:nvPr>
        </p:nvSpPr>
        <p:spPr/>
        <p:txBody>
          <a:bodyPr/>
          <a:lstStyle/>
          <a:p>
            <a:r>
              <a:rPr lang="en-US"/>
              <a:t>Network Plan (Staff)</a:t>
            </a:r>
          </a:p>
        </p:txBody>
      </p:sp>
      <p:sp>
        <p:nvSpPr>
          <p:cNvPr id="3" name="Content Placeholder 2">
            <a:extLst>
              <a:ext uri="{FF2B5EF4-FFF2-40B4-BE49-F238E27FC236}">
                <a16:creationId xmlns:a16="http://schemas.microsoft.com/office/drawing/2014/main" id="{AD6E94F3-4EE2-6434-8903-7ABFC1896B7D}"/>
              </a:ext>
            </a:extLst>
          </p:cNvPr>
          <p:cNvSpPr>
            <a:spLocks noGrp="1"/>
          </p:cNvSpPr>
          <p:nvPr>
            <p:ph idx="1"/>
          </p:nvPr>
        </p:nvSpPr>
        <p:spPr/>
        <p:txBody>
          <a:bodyPr vert="horz" lIns="91440" tIns="45720" rIns="91440" bIns="45720" rtlCol="0" anchor="t">
            <a:normAutofit/>
          </a:bodyPr>
          <a:lstStyle/>
          <a:p>
            <a:r>
              <a:rPr lang="en-US"/>
              <a:t>Staff wise: One of the full-time employees will need to be the dedicated on-site IT support. </a:t>
            </a:r>
          </a:p>
          <a:p>
            <a:r>
              <a:rPr lang="en-US"/>
              <a:t>After initial setup, they will only need to maintain the established network, through some AD administration training and basic system and network administration.</a:t>
            </a:r>
          </a:p>
          <a:p>
            <a:r>
              <a:rPr lang="en-US"/>
              <a:t>To aid in this, It is recommended that two of the available volunteer spots be allocated for the local university’s IT program as part of an Internship opportunity for budding IT professionals about to graduate from their program, to assist with IT Support</a:t>
            </a:r>
          </a:p>
          <a:p>
            <a:r>
              <a:rPr lang="en-US"/>
              <a:t>Should further IT assistance be required, the organization can reach out to local IT services and contract them as needed</a:t>
            </a:r>
          </a:p>
        </p:txBody>
      </p:sp>
    </p:spTree>
    <p:extLst>
      <p:ext uri="{BB962C8B-B14F-4D97-AF65-F5344CB8AC3E}">
        <p14:creationId xmlns:p14="http://schemas.microsoft.com/office/powerpoint/2010/main" val="123462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9669-C3F5-F73D-30B5-ECDE717239A0}"/>
              </a:ext>
            </a:extLst>
          </p:cNvPr>
          <p:cNvSpPr>
            <a:spLocks noGrp="1"/>
          </p:cNvSpPr>
          <p:nvPr>
            <p:ph type="title"/>
          </p:nvPr>
        </p:nvSpPr>
        <p:spPr>
          <a:xfrm>
            <a:off x="691079" y="-473493"/>
            <a:ext cx="10325000" cy="1442463"/>
          </a:xfrm>
        </p:spPr>
        <p:txBody>
          <a:bodyPr/>
          <a:lstStyle/>
          <a:p>
            <a:r>
              <a:rPr lang="en-US"/>
              <a:t>Network Plan (Hardware)</a:t>
            </a:r>
          </a:p>
        </p:txBody>
      </p:sp>
      <p:sp>
        <p:nvSpPr>
          <p:cNvPr id="3" name="Content Placeholder 2">
            <a:extLst>
              <a:ext uri="{FF2B5EF4-FFF2-40B4-BE49-F238E27FC236}">
                <a16:creationId xmlns:a16="http://schemas.microsoft.com/office/drawing/2014/main" id="{2061D88F-23E6-A709-DED9-9D99356C4E2F}"/>
              </a:ext>
            </a:extLst>
          </p:cNvPr>
          <p:cNvSpPr>
            <a:spLocks noGrp="1"/>
          </p:cNvSpPr>
          <p:nvPr>
            <p:ph idx="1"/>
          </p:nvPr>
        </p:nvSpPr>
        <p:spPr>
          <a:xfrm>
            <a:off x="691079" y="1712187"/>
            <a:ext cx="10325000" cy="3564436"/>
          </a:xfrm>
        </p:spPr>
        <p:txBody>
          <a:bodyPr vert="horz" lIns="91440" tIns="45720" rIns="91440" bIns="45720" rtlCol="0" anchor="t">
            <a:noAutofit/>
          </a:bodyPr>
          <a:lstStyle/>
          <a:p>
            <a:r>
              <a:rPr lang="en-US" sz="1400"/>
              <a:t>We will be repurposing all the desktops and monitors that were left in the office space, we will be properly disposing of the old hard drives, purchasing new ones, along with Windows Desktop and Windows Server Licenses (At discount prices courtesy of Techsoup.com offering lower prices for NPOs)</a:t>
            </a:r>
          </a:p>
          <a:p>
            <a:r>
              <a:rPr lang="en-US" sz="1400"/>
              <a:t>5 desktops repurposed as personal workstations for the FTEs</a:t>
            </a:r>
          </a:p>
          <a:p>
            <a:r>
              <a:rPr lang="en-US" sz="1400"/>
              <a:t>8 desktops will be repurposed for a Hoteling Cube farm, where the part time employees and volunteers will use them as needed (for printing, writing up documents checking email </a:t>
            </a:r>
            <a:r>
              <a:rPr lang="en-US" sz="1400" err="1"/>
              <a:t>etc</a:t>
            </a:r>
            <a:r>
              <a:rPr lang="en-US" sz="1400"/>
              <a:t>)</a:t>
            </a:r>
          </a:p>
          <a:p>
            <a:r>
              <a:rPr lang="en-US" sz="1400"/>
              <a:t>4 of the remaining machines will be repurposed to setup the Active directory domain of the nonprofit, consisting of 2 Domain Controllers and 2 DNS servers. 2 of each for redundancy. Managing the organization via Active Directory will make sure that only the correct people have the proper permissions to access what they need for their work in the NPO</a:t>
            </a:r>
          </a:p>
          <a:p>
            <a:r>
              <a:rPr lang="en-US" sz="1400"/>
              <a:t>The final Desktop will be repurposed into the File server to handle all file and database sharing services required for the organization. This server will be outfitted with a Raid 5 setup.</a:t>
            </a:r>
          </a:p>
          <a:p>
            <a:r>
              <a:rPr lang="en-US" sz="1400"/>
              <a:t>We will be purchasing 2 printers to be placed on the domain, 1 for use by the FTEs and 1 for use by the Hoteling Cube farm</a:t>
            </a:r>
          </a:p>
          <a:p>
            <a:r>
              <a:rPr lang="en-US" sz="1400"/>
              <a:t>The network gear will consist of: 1 Cisco Router between the domain and the Demarcation point with the ISP we’ve chosen (Verizon), a 24 port Switch to run ethernet cable to all existing devices on the domain, A firewall for security and Eero Pods for wireless internet, should volunteers want to bring laptops for their work.</a:t>
            </a:r>
          </a:p>
          <a:p>
            <a:r>
              <a:rPr lang="en-US" sz="1400"/>
              <a:t>Staff and volunteers will be expected to have access to Smartphones. The FTEs will receive a stipend as part of their salary for phone usage.</a:t>
            </a:r>
          </a:p>
          <a:p>
            <a:pPr marL="0" indent="0">
              <a:buNone/>
            </a:pPr>
            <a:endParaRPr lang="en-US"/>
          </a:p>
        </p:txBody>
      </p:sp>
    </p:spTree>
    <p:extLst>
      <p:ext uri="{BB962C8B-B14F-4D97-AF65-F5344CB8AC3E}">
        <p14:creationId xmlns:p14="http://schemas.microsoft.com/office/powerpoint/2010/main" val="26045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70BBD-A8FC-9E70-F169-B6A418F52D1A}"/>
              </a:ext>
            </a:extLst>
          </p:cNvPr>
          <p:cNvSpPr>
            <a:spLocks noGrp="1"/>
          </p:cNvSpPr>
          <p:nvPr>
            <p:ph type="title"/>
          </p:nvPr>
        </p:nvSpPr>
        <p:spPr/>
        <p:txBody>
          <a:bodyPr/>
          <a:lstStyle/>
          <a:p>
            <a:r>
              <a:rPr lang="en-US"/>
              <a:t>Network Security </a:t>
            </a:r>
          </a:p>
        </p:txBody>
      </p:sp>
      <p:sp>
        <p:nvSpPr>
          <p:cNvPr id="3" name="Content Placeholder 2">
            <a:extLst>
              <a:ext uri="{FF2B5EF4-FFF2-40B4-BE49-F238E27FC236}">
                <a16:creationId xmlns:a16="http://schemas.microsoft.com/office/drawing/2014/main" id="{ED2CD14E-0822-2F57-605A-02F95667BB44}"/>
              </a:ext>
            </a:extLst>
          </p:cNvPr>
          <p:cNvSpPr>
            <a:spLocks noGrp="1"/>
          </p:cNvSpPr>
          <p:nvPr>
            <p:ph idx="1"/>
          </p:nvPr>
        </p:nvSpPr>
        <p:spPr/>
        <p:txBody>
          <a:bodyPr vert="horz" lIns="91440" tIns="45720" rIns="91440" bIns="45720" rtlCol="0" anchor="t">
            <a:normAutofit/>
          </a:bodyPr>
          <a:lstStyle/>
          <a:p>
            <a:r>
              <a:rPr lang="en-US"/>
              <a:t>We chose to do an active directory for our non-profit based on Drew's prior experience on non-profits job sites.</a:t>
            </a:r>
          </a:p>
          <a:p>
            <a:pPr>
              <a:buClr>
                <a:srgbClr val="75AFA7"/>
              </a:buClr>
            </a:pPr>
            <a:r>
              <a:rPr lang="en-US"/>
              <a:t>The reasoning is, permission can be given and taken on a need to have /use bases if it needed to be changed on the fly for one person or another it can be done so within seconds for multiple users  </a:t>
            </a:r>
          </a:p>
        </p:txBody>
      </p:sp>
    </p:spTree>
    <p:extLst>
      <p:ext uri="{BB962C8B-B14F-4D97-AF65-F5344CB8AC3E}">
        <p14:creationId xmlns:p14="http://schemas.microsoft.com/office/powerpoint/2010/main" val="35506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70D9-F6F5-7958-3A1E-5A1DEAE26012}"/>
              </a:ext>
            </a:extLst>
          </p:cNvPr>
          <p:cNvSpPr>
            <a:spLocks noGrp="1"/>
          </p:cNvSpPr>
          <p:nvPr>
            <p:ph type="title"/>
          </p:nvPr>
        </p:nvSpPr>
        <p:spPr>
          <a:xfrm>
            <a:off x="691078" y="-673301"/>
            <a:ext cx="10325000" cy="1442463"/>
          </a:xfrm>
        </p:spPr>
        <p:txBody>
          <a:bodyPr/>
          <a:lstStyle/>
          <a:p>
            <a:r>
              <a:rPr lang="en-US"/>
              <a:t>Network Plan(Budget)</a:t>
            </a:r>
          </a:p>
        </p:txBody>
      </p:sp>
      <p:graphicFrame>
        <p:nvGraphicFramePr>
          <p:cNvPr id="5" name="Table 4">
            <a:extLst>
              <a:ext uri="{FF2B5EF4-FFF2-40B4-BE49-F238E27FC236}">
                <a16:creationId xmlns:a16="http://schemas.microsoft.com/office/drawing/2014/main" id="{3EE0C710-4520-09EC-4054-08A10F3F7A14}"/>
              </a:ext>
            </a:extLst>
          </p:cNvPr>
          <p:cNvGraphicFramePr>
            <a:graphicFrameLocks noGrp="1"/>
          </p:cNvGraphicFramePr>
          <p:nvPr>
            <p:extLst>
              <p:ext uri="{D42A27DB-BD31-4B8C-83A1-F6EECF244321}">
                <p14:modId xmlns:p14="http://schemas.microsoft.com/office/powerpoint/2010/main" val="2593204663"/>
              </p:ext>
            </p:extLst>
          </p:nvPr>
        </p:nvGraphicFramePr>
        <p:xfrm>
          <a:off x="1363221" y="769162"/>
          <a:ext cx="8980715" cy="4436020"/>
        </p:xfrm>
        <a:graphic>
          <a:graphicData uri="http://schemas.openxmlformats.org/drawingml/2006/table">
            <a:tbl>
              <a:tblPr firstRow="1" bandRow="1">
                <a:tableStyleId>{5C22544A-7EE6-4342-B048-85BDC9FD1C3A}</a:tableStyleId>
              </a:tblPr>
              <a:tblGrid>
                <a:gridCol w="3449317">
                  <a:extLst>
                    <a:ext uri="{9D8B030D-6E8A-4147-A177-3AD203B41FA5}">
                      <a16:colId xmlns:a16="http://schemas.microsoft.com/office/drawing/2014/main" val="2699906359"/>
                    </a:ext>
                  </a:extLst>
                </a:gridCol>
                <a:gridCol w="1314448">
                  <a:extLst>
                    <a:ext uri="{9D8B030D-6E8A-4147-A177-3AD203B41FA5}">
                      <a16:colId xmlns:a16="http://schemas.microsoft.com/office/drawing/2014/main" val="1703810077"/>
                    </a:ext>
                  </a:extLst>
                </a:gridCol>
                <a:gridCol w="2108475">
                  <a:extLst>
                    <a:ext uri="{9D8B030D-6E8A-4147-A177-3AD203B41FA5}">
                      <a16:colId xmlns:a16="http://schemas.microsoft.com/office/drawing/2014/main" val="742912354"/>
                    </a:ext>
                  </a:extLst>
                </a:gridCol>
                <a:gridCol w="2108475">
                  <a:extLst>
                    <a:ext uri="{9D8B030D-6E8A-4147-A177-3AD203B41FA5}">
                      <a16:colId xmlns:a16="http://schemas.microsoft.com/office/drawing/2014/main" val="2817825450"/>
                    </a:ext>
                  </a:extLst>
                </a:gridCol>
              </a:tblGrid>
              <a:tr h="196101">
                <a:tc>
                  <a:txBody>
                    <a:bodyPr/>
                    <a:lstStyle/>
                    <a:p>
                      <a:r>
                        <a:rPr lang="en-US" sz="1100"/>
                        <a:t>Hardware</a:t>
                      </a:r>
                    </a:p>
                  </a:txBody>
                  <a:tcPr/>
                </a:tc>
                <a:tc>
                  <a:txBody>
                    <a:bodyPr/>
                    <a:lstStyle/>
                    <a:p>
                      <a:r>
                        <a:rPr lang="en-US" sz="1100"/>
                        <a:t>Price</a:t>
                      </a:r>
                    </a:p>
                  </a:txBody>
                  <a:tcPr/>
                </a:tc>
                <a:tc>
                  <a:txBody>
                    <a:bodyPr/>
                    <a:lstStyle/>
                    <a:p>
                      <a:r>
                        <a:rPr lang="en-US" sz="1100"/>
                        <a:t>Amount </a:t>
                      </a:r>
                    </a:p>
                  </a:txBody>
                  <a:tcPr/>
                </a:tc>
                <a:tc>
                  <a:txBody>
                    <a:bodyPr/>
                    <a:lstStyle/>
                    <a:p>
                      <a:r>
                        <a:rPr lang="en-US" sz="1100"/>
                        <a:t>Total</a:t>
                      </a:r>
                    </a:p>
                  </a:txBody>
                  <a:tcPr/>
                </a:tc>
                <a:extLst>
                  <a:ext uri="{0D108BD9-81ED-4DB2-BD59-A6C34878D82A}">
                    <a16:rowId xmlns:a16="http://schemas.microsoft.com/office/drawing/2014/main" val="1786314824"/>
                  </a:ext>
                </a:extLst>
              </a:tr>
              <a:tr h="349114">
                <a:tc>
                  <a:txBody>
                    <a:bodyPr/>
                    <a:lstStyle/>
                    <a:p>
                      <a:r>
                        <a:rPr lang="en-US" sz="1100"/>
                        <a:t>PNY CS900 500GB Solid State Hard drives </a:t>
                      </a:r>
                    </a:p>
                  </a:txBody>
                  <a:tcPr/>
                </a:tc>
                <a:tc>
                  <a:txBody>
                    <a:bodyPr/>
                    <a:lstStyle/>
                    <a:p>
                      <a:r>
                        <a:rPr lang="en-US" sz="1100"/>
                        <a:t>$29</a:t>
                      </a:r>
                    </a:p>
                  </a:txBody>
                  <a:tcPr/>
                </a:tc>
                <a:tc>
                  <a:txBody>
                    <a:bodyPr/>
                    <a:lstStyle/>
                    <a:p>
                      <a:r>
                        <a:rPr lang="en-US" sz="1100"/>
                        <a:t>13</a:t>
                      </a:r>
                    </a:p>
                  </a:txBody>
                  <a:tcPr/>
                </a:tc>
                <a:tc>
                  <a:txBody>
                    <a:bodyPr/>
                    <a:lstStyle/>
                    <a:p>
                      <a:r>
                        <a:rPr lang="en-US" sz="1100"/>
                        <a:t>$377</a:t>
                      </a:r>
                    </a:p>
                  </a:txBody>
                  <a:tcPr/>
                </a:tc>
                <a:extLst>
                  <a:ext uri="{0D108BD9-81ED-4DB2-BD59-A6C34878D82A}">
                    <a16:rowId xmlns:a16="http://schemas.microsoft.com/office/drawing/2014/main" val="142809753"/>
                  </a:ext>
                </a:extLst>
              </a:tr>
              <a:tr h="349114">
                <a:tc>
                  <a:txBody>
                    <a:bodyPr/>
                    <a:lstStyle/>
                    <a:p>
                      <a:r>
                        <a:rPr lang="en-US" sz="1100"/>
                        <a:t>Windows 11 Pro Operating System</a:t>
                      </a:r>
                    </a:p>
                  </a:txBody>
                  <a:tcPr/>
                </a:tc>
                <a:tc>
                  <a:txBody>
                    <a:bodyPr/>
                    <a:lstStyle/>
                    <a:p>
                      <a:r>
                        <a:rPr lang="en-US" sz="1100"/>
                        <a:t>$16</a:t>
                      </a:r>
                    </a:p>
                  </a:txBody>
                  <a:tcPr/>
                </a:tc>
                <a:tc>
                  <a:txBody>
                    <a:bodyPr/>
                    <a:lstStyle/>
                    <a:p>
                      <a:r>
                        <a:rPr lang="en-US" sz="1100"/>
                        <a:t>13</a:t>
                      </a:r>
                    </a:p>
                  </a:txBody>
                  <a:tcPr/>
                </a:tc>
                <a:tc>
                  <a:txBody>
                    <a:bodyPr/>
                    <a:lstStyle/>
                    <a:p>
                      <a:r>
                        <a:rPr lang="en-US" sz="1100"/>
                        <a:t>$208</a:t>
                      </a:r>
                    </a:p>
                  </a:txBody>
                  <a:tcPr/>
                </a:tc>
                <a:extLst>
                  <a:ext uri="{0D108BD9-81ED-4DB2-BD59-A6C34878D82A}">
                    <a16:rowId xmlns:a16="http://schemas.microsoft.com/office/drawing/2014/main" val="2486585579"/>
                  </a:ext>
                </a:extLst>
              </a:tr>
              <a:tr h="349114">
                <a:tc>
                  <a:txBody>
                    <a:bodyPr/>
                    <a:lstStyle/>
                    <a:p>
                      <a:r>
                        <a:rPr lang="en-US" sz="1100"/>
                        <a:t>Western Digital Red Plus hard drives </a:t>
                      </a:r>
                    </a:p>
                  </a:txBody>
                  <a:tcPr/>
                </a:tc>
                <a:tc>
                  <a:txBody>
                    <a:bodyPr/>
                    <a:lstStyle/>
                    <a:p>
                      <a:r>
                        <a:rPr lang="en-US" sz="1100"/>
                        <a:t>$75</a:t>
                      </a:r>
                    </a:p>
                  </a:txBody>
                  <a:tcPr/>
                </a:tc>
                <a:tc>
                  <a:txBody>
                    <a:bodyPr/>
                    <a:lstStyle/>
                    <a:p>
                      <a:r>
                        <a:rPr lang="en-US" sz="1100"/>
                        <a:t>3</a:t>
                      </a:r>
                    </a:p>
                  </a:txBody>
                  <a:tcPr/>
                </a:tc>
                <a:tc>
                  <a:txBody>
                    <a:bodyPr/>
                    <a:lstStyle/>
                    <a:p>
                      <a:r>
                        <a:rPr lang="en-US" sz="1100"/>
                        <a:t>$225</a:t>
                      </a:r>
                    </a:p>
                  </a:txBody>
                  <a:tcPr/>
                </a:tc>
                <a:extLst>
                  <a:ext uri="{0D108BD9-81ED-4DB2-BD59-A6C34878D82A}">
                    <a16:rowId xmlns:a16="http://schemas.microsoft.com/office/drawing/2014/main" val="128086925"/>
                  </a:ext>
                </a:extLst>
              </a:tr>
              <a:tr h="349114">
                <a:tc>
                  <a:txBody>
                    <a:bodyPr/>
                    <a:lstStyle/>
                    <a:p>
                      <a:r>
                        <a:rPr lang="en-US" sz="1100"/>
                        <a:t>Windows Server 2019 Licenses </a:t>
                      </a:r>
                    </a:p>
                  </a:txBody>
                  <a:tcPr/>
                </a:tc>
                <a:tc>
                  <a:txBody>
                    <a:bodyPr/>
                    <a:lstStyle/>
                    <a:p>
                      <a:r>
                        <a:rPr lang="en-US" sz="1100"/>
                        <a:t>$106</a:t>
                      </a:r>
                    </a:p>
                  </a:txBody>
                  <a:tcPr/>
                </a:tc>
                <a:tc>
                  <a:txBody>
                    <a:bodyPr/>
                    <a:lstStyle/>
                    <a:p>
                      <a:r>
                        <a:rPr lang="en-US" sz="1100"/>
                        <a:t>5</a:t>
                      </a:r>
                    </a:p>
                  </a:txBody>
                  <a:tcPr/>
                </a:tc>
                <a:tc>
                  <a:txBody>
                    <a:bodyPr/>
                    <a:lstStyle/>
                    <a:p>
                      <a:r>
                        <a:rPr lang="en-US" sz="1100"/>
                        <a:t>$530</a:t>
                      </a:r>
                    </a:p>
                  </a:txBody>
                  <a:tcPr/>
                </a:tc>
                <a:extLst>
                  <a:ext uri="{0D108BD9-81ED-4DB2-BD59-A6C34878D82A}">
                    <a16:rowId xmlns:a16="http://schemas.microsoft.com/office/drawing/2014/main" val="2259073050"/>
                  </a:ext>
                </a:extLst>
              </a:tr>
              <a:tr h="349114">
                <a:tc>
                  <a:txBody>
                    <a:bodyPr/>
                    <a:lstStyle/>
                    <a:p>
                      <a:r>
                        <a:rPr lang="en-US" sz="1100"/>
                        <a:t>Business Grade HP Laser Jet</a:t>
                      </a:r>
                    </a:p>
                  </a:txBody>
                  <a:tcPr/>
                </a:tc>
                <a:tc>
                  <a:txBody>
                    <a:bodyPr/>
                    <a:lstStyle/>
                    <a:p>
                      <a:r>
                        <a:rPr lang="en-US" sz="1100"/>
                        <a:t>$389</a:t>
                      </a:r>
                    </a:p>
                  </a:txBody>
                  <a:tcPr/>
                </a:tc>
                <a:tc>
                  <a:txBody>
                    <a:bodyPr/>
                    <a:lstStyle/>
                    <a:p>
                      <a:r>
                        <a:rPr lang="en-US" sz="1100"/>
                        <a:t>2</a:t>
                      </a:r>
                    </a:p>
                  </a:txBody>
                  <a:tcPr/>
                </a:tc>
                <a:tc>
                  <a:txBody>
                    <a:bodyPr/>
                    <a:lstStyle/>
                    <a:p>
                      <a:r>
                        <a:rPr lang="en-US" sz="1100"/>
                        <a:t>$778</a:t>
                      </a:r>
                    </a:p>
                  </a:txBody>
                  <a:tcPr/>
                </a:tc>
                <a:extLst>
                  <a:ext uri="{0D108BD9-81ED-4DB2-BD59-A6C34878D82A}">
                    <a16:rowId xmlns:a16="http://schemas.microsoft.com/office/drawing/2014/main" val="1729364523"/>
                  </a:ext>
                </a:extLst>
              </a:tr>
              <a:tr h="349114">
                <a:tc>
                  <a:txBody>
                    <a:bodyPr/>
                    <a:lstStyle/>
                    <a:p>
                      <a:r>
                        <a:rPr lang="en-US" sz="1100"/>
                        <a:t>Cisco Meraki Z4 Teleworker Gateway </a:t>
                      </a:r>
                    </a:p>
                  </a:txBody>
                  <a:tcPr/>
                </a:tc>
                <a:tc>
                  <a:txBody>
                    <a:bodyPr/>
                    <a:lstStyle/>
                    <a:p>
                      <a:r>
                        <a:rPr lang="en-US" sz="1100"/>
                        <a:t>$379</a:t>
                      </a:r>
                    </a:p>
                  </a:txBody>
                  <a:tcPr/>
                </a:tc>
                <a:tc>
                  <a:txBody>
                    <a:bodyPr/>
                    <a:lstStyle/>
                    <a:p>
                      <a:r>
                        <a:rPr lang="en-US" sz="1100"/>
                        <a:t>1</a:t>
                      </a:r>
                    </a:p>
                  </a:txBody>
                  <a:tcPr/>
                </a:tc>
                <a:tc>
                  <a:txBody>
                    <a:bodyPr/>
                    <a:lstStyle/>
                    <a:p>
                      <a:r>
                        <a:rPr lang="en-US" sz="1100"/>
                        <a:t>$379</a:t>
                      </a:r>
                    </a:p>
                  </a:txBody>
                  <a:tcPr/>
                </a:tc>
                <a:extLst>
                  <a:ext uri="{0D108BD9-81ED-4DB2-BD59-A6C34878D82A}">
                    <a16:rowId xmlns:a16="http://schemas.microsoft.com/office/drawing/2014/main" val="632893566"/>
                  </a:ext>
                </a:extLst>
              </a:tr>
              <a:tr h="349114">
                <a:tc>
                  <a:txBody>
                    <a:bodyPr/>
                    <a:lstStyle/>
                    <a:p>
                      <a:r>
                        <a:rPr lang="en-US" sz="1100"/>
                        <a:t>NETGEAR 24-Port Gigabit Ethernet Unmanaged Switch </a:t>
                      </a:r>
                    </a:p>
                  </a:txBody>
                  <a:tcPr/>
                </a:tc>
                <a:tc>
                  <a:txBody>
                    <a:bodyPr/>
                    <a:lstStyle/>
                    <a:p>
                      <a:r>
                        <a:rPr lang="en-US" sz="1100"/>
                        <a:t>$90</a:t>
                      </a:r>
                    </a:p>
                  </a:txBody>
                  <a:tcPr/>
                </a:tc>
                <a:tc>
                  <a:txBody>
                    <a:bodyPr/>
                    <a:lstStyle/>
                    <a:p>
                      <a:r>
                        <a:rPr lang="en-US" sz="1100"/>
                        <a:t>1</a:t>
                      </a:r>
                    </a:p>
                  </a:txBody>
                  <a:tcPr/>
                </a:tc>
                <a:tc>
                  <a:txBody>
                    <a:bodyPr/>
                    <a:lstStyle/>
                    <a:p>
                      <a:r>
                        <a:rPr lang="en-US" sz="1100"/>
                        <a:t>$90</a:t>
                      </a:r>
                    </a:p>
                  </a:txBody>
                  <a:tcPr/>
                </a:tc>
                <a:extLst>
                  <a:ext uri="{0D108BD9-81ED-4DB2-BD59-A6C34878D82A}">
                    <a16:rowId xmlns:a16="http://schemas.microsoft.com/office/drawing/2014/main" val="3811390860"/>
                  </a:ext>
                </a:extLst>
              </a:tr>
              <a:tr h="349114">
                <a:tc>
                  <a:txBody>
                    <a:bodyPr/>
                    <a:lstStyle/>
                    <a:p>
                      <a:r>
                        <a:rPr lang="en-US" sz="1100"/>
                        <a:t>Cisco Meraki MX67 Security Appliance </a:t>
                      </a:r>
                    </a:p>
                  </a:txBody>
                  <a:tcPr/>
                </a:tc>
                <a:tc>
                  <a:txBody>
                    <a:bodyPr/>
                    <a:lstStyle/>
                    <a:p>
                      <a:r>
                        <a:rPr lang="en-US" sz="1100"/>
                        <a:t>$543</a:t>
                      </a:r>
                    </a:p>
                  </a:txBody>
                  <a:tcPr/>
                </a:tc>
                <a:tc>
                  <a:txBody>
                    <a:bodyPr/>
                    <a:lstStyle/>
                    <a:p>
                      <a:r>
                        <a:rPr lang="en-US" sz="1100"/>
                        <a:t>1</a:t>
                      </a:r>
                    </a:p>
                  </a:txBody>
                  <a:tcPr/>
                </a:tc>
                <a:tc>
                  <a:txBody>
                    <a:bodyPr/>
                    <a:lstStyle/>
                    <a:p>
                      <a:r>
                        <a:rPr lang="en-US" sz="1100"/>
                        <a:t>$543</a:t>
                      </a:r>
                    </a:p>
                  </a:txBody>
                  <a:tcPr/>
                </a:tc>
                <a:extLst>
                  <a:ext uri="{0D108BD9-81ED-4DB2-BD59-A6C34878D82A}">
                    <a16:rowId xmlns:a16="http://schemas.microsoft.com/office/drawing/2014/main" val="1029936213"/>
                  </a:ext>
                </a:extLst>
              </a:tr>
              <a:tr h="349114">
                <a:tc>
                  <a:txBody>
                    <a:bodyPr/>
                    <a:lstStyle/>
                    <a:p>
                      <a:r>
                        <a:rPr lang="en-US" sz="1100"/>
                        <a:t>Eero pods 3 pack </a:t>
                      </a:r>
                      <a:r>
                        <a:rPr lang="en-US" sz="1100" err="1"/>
                        <a:t>eero</a:t>
                      </a:r>
                      <a:r>
                        <a:rPr lang="en-US" sz="1100"/>
                        <a:t> pro 6e 6,000 </a:t>
                      </a:r>
                      <a:r>
                        <a:rPr lang="en-US" sz="1100" err="1"/>
                        <a:t>sqr</a:t>
                      </a:r>
                      <a:r>
                        <a:rPr lang="en-US" sz="1100"/>
                        <a:t> ft </a:t>
                      </a:r>
                    </a:p>
                  </a:txBody>
                  <a:tcPr/>
                </a:tc>
                <a:tc>
                  <a:txBody>
                    <a:bodyPr/>
                    <a:lstStyle/>
                    <a:p>
                      <a:r>
                        <a:rPr lang="en-US" sz="1100"/>
                        <a:t>$349</a:t>
                      </a:r>
                    </a:p>
                  </a:txBody>
                  <a:tcPr/>
                </a:tc>
                <a:tc>
                  <a:txBody>
                    <a:bodyPr/>
                    <a:lstStyle/>
                    <a:p>
                      <a:r>
                        <a:rPr lang="en-US" sz="1100"/>
                        <a:t>1</a:t>
                      </a:r>
                    </a:p>
                  </a:txBody>
                  <a:tcPr/>
                </a:tc>
                <a:tc>
                  <a:txBody>
                    <a:bodyPr/>
                    <a:lstStyle/>
                    <a:p>
                      <a:r>
                        <a:rPr lang="en-US" sz="1100"/>
                        <a:t>$349</a:t>
                      </a:r>
                    </a:p>
                  </a:txBody>
                  <a:tcPr/>
                </a:tc>
                <a:extLst>
                  <a:ext uri="{0D108BD9-81ED-4DB2-BD59-A6C34878D82A}">
                    <a16:rowId xmlns:a16="http://schemas.microsoft.com/office/drawing/2014/main" val="4218532393"/>
                  </a:ext>
                </a:extLst>
              </a:tr>
              <a:tr h="199493">
                <a:tc>
                  <a:txBody>
                    <a:bodyPr/>
                    <a:lstStyle/>
                    <a:p>
                      <a:r>
                        <a:rPr lang="en-US" sz="1100"/>
                        <a:t>Ethernet cat 6 cable roll  1000 ft.</a:t>
                      </a:r>
                    </a:p>
                  </a:txBody>
                  <a:tcPr/>
                </a:tc>
                <a:tc>
                  <a:txBody>
                    <a:bodyPr/>
                    <a:lstStyle/>
                    <a:p>
                      <a:r>
                        <a:rPr lang="en-US" sz="1100"/>
                        <a:t>$284</a:t>
                      </a:r>
                    </a:p>
                  </a:txBody>
                  <a:tcPr/>
                </a:tc>
                <a:tc>
                  <a:txBody>
                    <a:bodyPr/>
                    <a:lstStyle/>
                    <a:p>
                      <a:r>
                        <a:rPr lang="en-US" sz="1100"/>
                        <a:t>1</a:t>
                      </a:r>
                    </a:p>
                  </a:txBody>
                  <a:tcPr/>
                </a:tc>
                <a:tc>
                  <a:txBody>
                    <a:bodyPr/>
                    <a:lstStyle/>
                    <a:p>
                      <a:r>
                        <a:rPr lang="en-US" sz="1100"/>
                        <a:t>$284</a:t>
                      </a:r>
                    </a:p>
                  </a:txBody>
                  <a:tcPr/>
                </a:tc>
                <a:extLst>
                  <a:ext uri="{0D108BD9-81ED-4DB2-BD59-A6C34878D82A}">
                    <a16:rowId xmlns:a16="http://schemas.microsoft.com/office/drawing/2014/main" val="3208519865"/>
                  </a:ext>
                </a:extLst>
              </a:tr>
              <a:tr h="349114">
                <a:tc>
                  <a:txBody>
                    <a:bodyPr/>
                    <a:lstStyle/>
                    <a:p>
                      <a:r>
                        <a:rPr lang="en-US" sz="1100"/>
                        <a:t>8 pin connectors for Ethernet  100 count lot</a:t>
                      </a:r>
                    </a:p>
                  </a:txBody>
                  <a:tcPr/>
                </a:tc>
                <a:tc>
                  <a:txBody>
                    <a:bodyPr/>
                    <a:lstStyle/>
                    <a:p>
                      <a:r>
                        <a:rPr lang="en-US" sz="1100"/>
                        <a:t>$10</a:t>
                      </a:r>
                    </a:p>
                  </a:txBody>
                  <a:tcPr/>
                </a:tc>
                <a:tc>
                  <a:txBody>
                    <a:bodyPr/>
                    <a:lstStyle/>
                    <a:p>
                      <a:r>
                        <a:rPr lang="en-US" sz="1100"/>
                        <a:t>1</a:t>
                      </a:r>
                    </a:p>
                  </a:txBody>
                  <a:tcPr/>
                </a:tc>
                <a:tc>
                  <a:txBody>
                    <a:bodyPr/>
                    <a:lstStyle/>
                    <a:p>
                      <a:r>
                        <a:rPr lang="en-US" sz="1100"/>
                        <a:t>$10</a:t>
                      </a:r>
                    </a:p>
                  </a:txBody>
                  <a:tcPr/>
                </a:tc>
                <a:extLst>
                  <a:ext uri="{0D108BD9-81ED-4DB2-BD59-A6C34878D82A}">
                    <a16:rowId xmlns:a16="http://schemas.microsoft.com/office/drawing/2014/main" val="1834554836"/>
                  </a:ext>
                </a:extLst>
              </a:tr>
              <a:tr h="349114">
                <a:tc>
                  <a:txBody>
                    <a:bodyPr/>
                    <a:lstStyle/>
                    <a:p>
                      <a:endParaRPr lang="en-US" sz="1100"/>
                    </a:p>
                  </a:txBody>
                  <a:tcPr/>
                </a:tc>
                <a:tc>
                  <a:txBody>
                    <a:bodyPr/>
                    <a:lstStyle/>
                    <a:p>
                      <a:endParaRPr lang="en-US" sz="1100"/>
                    </a:p>
                  </a:txBody>
                  <a:tcPr/>
                </a:tc>
                <a:tc>
                  <a:txBody>
                    <a:bodyPr/>
                    <a:lstStyle/>
                    <a:p>
                      <a:r>
                        <a:rPr lang="en-US" sz="1100" b="1"/>
                        <a:t>Total</a:t>
                      </a:r>
                    </a:p>
                  </a:txBody>
                  <a:tcPr/>
                </a:tc>
                <a:tc>
                  <a:txBody>
                    <a:bodyPr/>
                    <a:lstStyle/>
                    <a:p>
                      <a:r>
                        <a:rPr lang="en-US" sz="1100"/>
                        <a:t>$3,159</a:t>
                      </a:r>
                    </a:p>
                  </a:txBody>
                  <a:tcPr/>
                </a:tc>
                <a:extLst>
                  <a:ext uri="{0D108BD9-81ED-4DB2-BD59-A6C34878D82A}">
                    <a16:rowId xmlns:a16="http://schemas.microsoft.com/office/drawing/2014/main" val="1000835443"/>
                  </a:ext>
                </a:extLst>
              </a:tr>
            </a:tbl>
          </a:graphicData>
        </a:graphic>
      </p:graphicFrame>
      <p:graphicFrame>
        <p:nvGraphicFramePr>
          <p:cNvPr id="6" name="Table 5">
            <a:extLst>
              <a:ext uri="{FF2B5EF4-FFF2-40B4-BE49-F238E27FC236}">
                <a16:creationId xmlns:a16="http://schemas.microsoft.com/office/drawing/2014/main" id="{4B37D024-D8D5-1BF5-8D14-3CBEAF6170C2}"/>
              </a:ext>
            </a:extLst>
          </p:cNvPr>
          <p:cNvGraphicFramePr>
            <a:graphicFrameLocks noGrp="1"/>
          </p:cNvGraphicFramePr>
          <p:nvPr>
            <p:extLst>
              <p:ext uri="{D42A27DB-BD31-4B8C-83A1-F6EECF244321}">
                <p14:modId xmlns:p14="http://schemas.microsoft.com/office/powerpoint/2010/main" val="1113988292"/>
              </p:ext>
            </p:extLst>
          </p:nvPr>
        </p:nvGraphicFramePr>
        <p:xfrm>
          <a:off x="1363220" y="5237525"/>
          <a:ext cx="8980716" cy="1620475"/>
        </p:xfrm>
        <a:graphic>
          <a:graphicData uri="http://schemas.openxmlformats.org/drawingml/2006/table">
            <a:tbl>
              <a:tblPr firstRow="1" bandRow="1">
                <a:tableStyleId>{5C22544A-7EE6-4342-B048-85BDC9FD1C3A}</a:tableStyleId>
              </a:tblPr>
              <a:tblGrid>
                <a:gridCol w="2245179">
                  <a:extLst>
                    <a:ext uri="{9D8B030D-6E8A-4147-A177-3AD203B41FA5}">
                      <a16:colId xmlns:a16="http://schemas.microsoft.com/office/drawing/2014/main" val="1399969334"/>
                    </a:ext>
                  </a:extLst>
                </a:gridCol>
                <a:gridCol w="2245179">
                  <a:extLst>
                    <a:ext uri="{9D8B030D-6E8A-4147-A177-3AD203B41FA5}">
                      <a16:colId xmlns:a16="http://schemas.microsoft.com/office/drawing/2014/main" val="3048911597"/>
                    </a:ext>
                  </a:extLst>
                </a:gridCol>
                <a:gridCol w="2245179">
                  <a:extLst>
                    <a:ext uri="{9D8B030D-6E8A-4147-A177-3AD203B41FA5}">
                      <a16:colId xmlns:a16="http://schemas.microsoft.com/office/drawing/2014/main" val="1018946332"/>
                    </a:ext>
                  </a:extLst>
                </a:gridCol>
                <a:gridCol w="2245179">
                  <a:extLst>
                    <a:ext uri="{9D8B030D-6E8A-4147-A177-3AD203B41FA5}">
                      <a16:colId xmlns:a16="http://schemas.microsoft.com/office/drawing/2014/main" val="2100824633"/>
                    </a:ext>
                  </a:extLst>
                </a:gridCol>
              </a:tblGrid>
              <a:tr h="0">
                <a:tc gridSpan="4">
                  <a:txBody>
                    <a:bodyPr/>
                    <a:lstStyle/>
                    <a:p>
                      <a:pPr algn="ctr"/>
                      <a:r>
                        <a:rPr lang="en-US" sz="1100"/>
                        <a:t>Monthly Service Costs</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8219141"/>
                  </a:ext>
                </a:extLst>
              </a:tr>
              <a:tr h="272279">
                <a:tc>
                  <a:txBody>
                    <a:bodyPr/>
                    <a:lstStyle/>
                    <a:p>
                      <a:r>
                        <a:rPr lang="en-US" sz="1100"/>
                        <a:t>Product</a:t>
                      </a:r>
                    </a:p>
                  </a:txBody>
                  <a:tcPr>
                    <a:solidFill>
                      <a:schemeClr val="accent1"/>
                    </a:solidFill>
                  </a:tcPr>
                </a:tc>
                <a:tc>
                  <a:txBody>
                    <a:bodyPr/>
                    <a:lstStyle/>
                    <a:p>
                      <a:r>
                        <a:rPr lang="en-US" sz="1100"/>
                        <a:t>Price</a:t>
                      </a:r>
                    </a:p>
                  </a:txBody>
                  <a:tcPr>
                    <a:solidFill>
                      <a:schemeClr val="accent1"/>
                    </a:solidFill>
                  </a:tcPr>
                </a:tc>
                <a:tc>
                  <a:txBody>
                    <a:bodyPr/>
                    <a:lstStyle/>
                    <a:p>
                      <a:r>
                        <a:rPr lang="en-US" sz="1100"/>
                        <a:t>Amount</a:t>
                      </a:r>
                    </a:p>
                  </a:txBody>
                  <a:tcPr>
                    <a:solidFill>
                      <a:schemeClr val="accent1"/>
                    </a:solidFill>
                  </a:tcPr>
                </a:tc>
                <a:tc>
                  <a:txBody>
                    <a:bodyPr/>
                    <a:lstStyle/>
                    <a:p>
                      <a:r>
                        <a:rPr lang="en-US" sz="1100"/>
                        <a:t>Total</a:t>
                      </a:r>
                    </a:p>
                  </a:txBody>
                  <a:tcPr>
                    <a:solidFill>
                      <a:schemeClr val="accent1"/>
                    </a:solidFill>
                  </a:tcPr>
                </a:tc>
                <a:extLst>
                  <a:ext uri="{0D108BD9-81ED-4DB2-BD59-A6C34878D82A}">
                    <a16:rowId xmlns:a16="http://schemas.microsoft.com/office/drawing/2014/main" val="2358479189"/>
                  </a:ext>
                </a:extLst>
              </a:tr>
              <a:tr h="272279">
                <a:tc>
                  <a:txBody>
                    <a:bodyPr/>
                    <a:lstStyle/>
                    <a:p>
                      <a:r>
                        <a:rPr lang="en-US" sz="1100"/>
                        <a:t>M365</a:t>
                      </a:r>
                    </a:p>
                  </a:txBody>
                  <a:tcPr/>
                </a:tc>
                <a:tc>
                  <a:txBody>
                    <a:bodyPr/>
                    <a:lstStyle/>
                    <a:p>
                      <a:r>
                        <a:rPr lang="en-US" sz="1100"/>
                        <a:t>$23</a:t>
                      </a:r>
                    </a:p>
                  </a:txBody>
                  <a:tcPr/>
                </a:tc>
                <a:tc>
                  <a:txBody>
                    <a:bodyPr/>
                    <a:lstStyle/>
                    <a:p>
                      <a:r>
                        <a:rPr lang="en-US" sz="1100"/>
                        <a:t>13</a:t>
                      </a:r>
                    </a:p>
                  </a:txBody>
                  <a:tcPr/>
                </a:tc>
                <a:tc>
                  <a:txBody>
                    <a:bodyPr/>
                    <a:lstStyle/>
                    <a:p>
                      <a:r>
                        <a:rPr lang="en-US" sz="1100"/>
                        <a:t>$299</a:t>
                      </a:r>
                    </a:p>
                  </a:txBody>
                  <a:tcPr/>
                </a:tc>
                <a:extLst>
                  <a:ext uri="{0D108BD9-81ED-4DB2-BD59-A6C34878D82A}">
                    <a16:rowId xmlns:a16="http://schemas.microsoft.com/office/drawing/2014/main" val="809053239"/>
                  </a:ext>
                </a:extLst>
              </a:tr>
              <a:tr h="272279">
                <a:tc>
                  <a:txBody>
                    <a:bodyPr/>
                    <a:lstStyle/>
                    <a:p>
                      <a:r>
                        <a:rPr lang="en-US" sz="1100"/>
                        <a:t>Ink Refill Prog.</a:t>
                      </a:r>
                    </a:p>
                  </a:txBody>
                  <a:tcPr/>
                </a:tc>
                <a:tc>
                  <a:txBody>
                    <a:bodyPr/>
                    <a:lstStyle/>
                    <a:p>
                      <a:r>
                        <a:rPr lang="en-US" sz="1100"/>
                        <a:t>$50</a:t>
                      </a:r>
                    </a:p>
                  </a:txBody>
                  <a:tcPr/>
                </a:tc>
                <a:tc>
                  <a:txBody>
                    <a:bodyPr/>
                    <a:lstStyle/>
                    <a:p>
                      <a:r>
                        <a:rPr lang="en-US" sz="1100"/>
                        <a:t>1</a:t>
                      </a:r>
                    </a:p>
                  </a:txBody>
                  <a:tcPr/>
                </a:tc>
                <a:tc>
                  <a:txBody>
                    <a:bodyPr/>
                    <a:lstStyle/>
                    <a:p>
                      <a:r>
                        <a:rPr lang="en-US" sz="1100"/>
                        <a:t>$50</a:t>
                      </a:r>
                    </a:p>
                  </a:txBody>
                  <a:tcPr/>
                </a:tc>
                <a:extLst>
                  <a:ext uri="{0D108BD9-81ED-4DB2-BD59-A6C34878D82A}">
                    <a16:rowId xmlns:a16="http://schemas.microsoft.com/office/drawing/2014/main" val="206644777"/>
                  </a:ext>
                </a:extLst>
              </a:tr>
              <a:tr h="272279">
                <a:tc>
                  <a:txBody>
                    <a:bodyPr/>
                    <a:lstStyle/>
                    <a:p>
                      <a:r>
                        <a:rPr lang="en-US" sz="1100"/>
                        <a:t>Verizon Small Biz Internet</a:t>
                      </a:r>
                    </a:p>
                  </a:txBody>
                  <a:tcPr/>
                </a:tc>
                <a:tc>
                  <a:txBody>
                    <a:bodyPr/>
                    <a:lstStyle/>
                    <a:p>
                      <a:r>
                        <a:rPr lang="en-US" sz="1100"/>
                        <a:t>$99</a:t>
                      </a:r>
                    </a:p>
                  </a:txBody>
                  <a:tcPr/>
                </a:tc>
                <a:tc>
                  <a:txBody>
                    <a:bodyPr/>
                    <a:lstStyle/>
                    <a:p>
                      <a:r>
                        <a:rPr lang="en-US" sz="1100"/>
                        <a:t>1</a:t>
                      </a:r>
                    </a:p>
                  </a:txBody>
                  <a:tcPr/>
                </a:tc>
                <a:tc>
                  <a:txBody>
                    <a:bodyPr/>
                    <a:lstStyle/>
                    <a:p>
                      <a:r>
                        <a:rPr lang="en-US" sz="1100"/>
                        <a:t>$99</a:t>
                      </a:r>
                    </a:p>
                  </a:txBody>
                  <a:tcPr/>
                </a:tc>
                <a:extLst>
                  <a:ext uri="{0D108BD9-81ED-4DB2-BD59-A6C34878D82A}">
                    <a16:rowId xmlns:a16="http://schemas.microsoft.com/office/drawing/2014/main" val="3287076792"/>
                  </a:ext>
                </a:extLst>
              </a:tr>
              <a:tr h="272279">
                <a:tc>
                  <a:txBody>
                    <a:bodyPr/>
                    <a:lstStyle/>
                    <a:p>
                      <a:endParaRPr lang="en-US" sz="1100"/>
                    </a:p>
                  </a:txBody>
                  <a:tcPr/>
                </a:tc>
                <a:tc>
                  <a:txBody>
                    <a:bodyPr/>
                    <a:lstStyle/>
                    <a:p>
                      <a:endParaRPr lang="en-US" sz="1100"/>
                    </a:p>
                  </a:txBody>
                  <a:tcPr/>
                </a:tc>
                <a:tc>
                  <a:txBody>
                    <a:bodyPr/>
                    <a:lstStyle/>
                    <a:p>
                      <a:r>
                        <a:rPr lang="en-US" sz="1100" b="1"/>
                        <a:t>Total</a:t>
                      </a:r>
                    </a:p>
                  </a:txBody>
                  <a:tcPr/>
                </a:tc>
                <a:tc>
                  <a:txBody>
                    <a:bodyPr/>
                    <a:lstStyle/>
                    <a:p>
                      <a:r>
                        <a:rPr lang="en-US" sz="1100" b="1"/>
                        <a:t>$448</a:t>
                      </a:r>
                    </a:p>
                  </a:txBody>
                  <a:tcPr/>
                </a:tc>
                <a:extLst>
                  <a:ext uri="{0D108BD9-81ED-4DB2-BD59-A6C34878D82A}">
                    <a16:rowId xmlns:a16="http://schemas.microsoft.com/office/drawing/2014/main" val="3799409987"/>
                  </a:ext>
                </a:extLst>
              </a:tr>
            </a:tbl>
          </a:graphicData>
        </a:graphic>
      </p:graphicFrame>
    </p:spTree>
    <p:extLst>
      <p:ext uri="{BB962C8B-B14F-4D97-AF65-F5344CB8AC3E}">
        <p14:creationId xmlns:p14="http://schemas.microsoft.com/office/powerpoint/2010/main" val="216093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D42B3-A1E3-E0B3-45F5-7926D8DDA56A}"/>
              </a:ext>
            </a:extLst>
          </p:cNvPr>
          <p:cNvSpPr>
            <a:spLocks noGrp="1"/>
          </p:cNvSpPr>
          <p:nvPr>
            <p:ph type="title"/>
          </p:nvPr>
        </p:nvSpPr>
        <p:spPr>
          <a:xfrm>
            <a:off x="378037" y="-724303"/>
            <a:ext cx="10325000" cy="1442463"/>
          </a:xfrm>
        </p:spPr>
        <p:txBody>
          <a:bodyPr/>
          <a:lstStyle/>
          <a:p>
            <a:r>
              <a:rPr lang="en-US"/>
              <a:t>Floor Plan</a:t>
            </a:r>
          </a:p>
        </p:txBody>
      </p:sp>
      <p:pic>
        <p:nvPicPr>
          <p:cNvPr id="4" name="Content Placeholder 3" descr="A floor plan of a building&#10;&#10;Description automatically generated">
            <a:extLst>
              <a:ext uri="{FF2B5EF4-FFF2-40B4-BE49-F238E27FC236}">
                <a16:creationId xmlns:a16="http://schemas.microsoft.com/office/drawing/2014/main" id="{317BED71-5920-18C2-4778-243961565764}"/>
              </a:ext>
            </a:extLst>
          </p:cNvPr>
          <p:cNvPicPr>
            <a:picLocks noGrp="1" noChangeAspect="1"/>
          </p:cNvPicPr>
          <p:nvPr>
            <p:ph idx="1"/>
          </p:nvPr>
        </p:nvPicPr>
        <p:blipFill>
          <a:blip r:embed="rId2"/>
          <a:srcRect l="5659" t="10385" r="16688" b="7957"/>
          <a:stretch/>
        </p:blipFill>
        <p:spPr>
          <a:xfrm>
            <a:off x="1319312" y="728663"/>
            <a:ext cx="9772649" cy="6129337"/>
          </a:xfrm>
        </p:spPr>
      </p:pic>
    </p:spTree>
    <p:extLst>
      <p:ext uri="{BB962C8B-B14F-4D97-AF65-F5344CB8AC3E}">
        <p14:creationId xmlns:p14="http://schemas.microsoft.com/office/powerpoint/2010/main" val="5142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05B0-D64A-FEB0-F340-18FB2D641258}"/>
              </a:ext>
            </a:extLst>
          </p:cNvPr>
          <p:cNvSpPr>
            <a:spLocks noGrp="1"/>
          </p:cNvSpPr>
          <p:nvPr>
            <p:ph type="title"/>
          </p:nvPr>
        </p:nvSpPr>
        <p:spPr/>
        <p:txBody>
          <a:bodyPr/>
          <a:lstStyle/>
          <a:p>
            <a:r>
              <a:rPr lang="en-US"/>
              <a:t>The end</a:t>
            </a:r>
          </a:p>
        </p:txBody>
      </p:sp>
      <p:sp>
        <p:nvSpPr>
          <p:cNvPr id="3" name="Content Placeholder 2">
            <a:extLst>
              <a:ext uri="{FF2B5EF4-FFF2-40B4-BE49-F238E27FC236}">
                <a16:creationId xmlns:a16="http://schemas.microsoft.com/office/drawing/2014/main" id="{F7D33384-647C-0369-5EFB-81EC049B3808}"/>
              </a:ext>
            </a:extLst>
          </p:cNvPr>
          <p:cNvSpPr>
            <a:spLocks noGrp="1"/>
          </p:cNvSpPr>
          <p:nvPr>
            <p:ph idx="1"/>
          </p:nvPr>
        </p:nvSpPr>
        <p:spPr>
          <a:xfrm>
            <a:off x="3049079" y="3426131"/>
            <a:ext cx="10325000" cy="3564436"/>
          </a:xfrm>
        </p:spPr>
        <p:txBody>
          <a:bodyPr vert="horz" lIns="91440" tIns="45720" rIns="91440" bIns="45720" rtlCol="0" anchor="t">
            <a:normAutofit/>
          </a:bodyPr>
          <a:lstStyle/>
          <a:p>
            <a:pPr marL="0" indent="0">
              <a:buNone/>
            </a:pPr>
            <a:r>
              <a:rPr lang="en-US" sz="5400"/>
              <a:t>Questions???</a:t>
            </a:r>
          </a:p>
        </p:txBody>
      </p:sp>
    </p:spTree>
    <p:extLst>
      <p:ext uri="{BB962C8B-B14F-4D97-AF65-F5344CB8AC3E}">
        <p14:creationId xmlns:p14="http://schemas.microsoft.com/office/powerpoint/2010/main" val="31904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Cosine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21004EE85E5941ACE2369271D65B3D" ma:contentTypeVersion="4" ma:contentTypeDescription="Create a new document." ma:contentTypeScope="" ma:versionID="bcce86baa47808dd5e540a68b3c5ba38">
  <xsd:schema xmlns:xsd="http://www.w3.org/2001/XMLSchema" xmlns:xs="http://www.w3.org/2001/XMLSchema" xmlns:p="http://schemas.microsoft.com/office/2006/metadata/properties" xmlns:ns2="3d209ccd-37e8-4218-99f8-7eaf77530658" targetNamespace="http://schemas.microsoft.com/office/2006/metadata/properties" ma:root="true" ma:fieldsID="00cad5b75fcd4c26da1b7022693897cc" ns2:_="">
    <xsd:import namespace="3d209ccd-37e8-4218-99f8-7eaf7753065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209ccd-37e8-4218-99f8-7eaf775306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C850E0-F817-4394-91A9-C983FF614D88}">
  <ds:schemaRefs>
    <ds:schemaRef ds:uri="http://schemas.microsoft.com/sharepoint/v3/contenttype/forms"/>
  </ds:schemaRefs>
</ds:datastoreItem>
</file>

<file path=customXml/itemProps2.xml><?xml version="1.0" encoding="utf-8"?>
<ds:datastoreItem xmlns:ds="http://schemas.openxmlformats.org/officeDocument/2006/customXml" ds:itemID="{C591F916-134F-4980-9384-7FBC8126A4F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6AEB8F0-C4D5-4FAC-B7CF-B50F22EC0373}">
  <ds:schemaRefs>
    <ds:schemaRef ds:uri="3d209ccd-37e8-4218-99f8-7eaf775306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CosineVTI</vt:lpstr>
      <vt:lpstr>“The Kitchen Closet” Network Plan for Food Pantry nonprofit</vt:lpstr>
      <vt:lpstr>What is “The Kitchen Closet?”</vt:lpstr>
      <vt:lpstr>Network Plan (Staff)</vt:lpstr>
      <vt:lpstr>Network Plan (Hardware)</vt:lpstr>
      <vt:lpstr>Network Security </vt:lpstr>
      <vt:lpstr>Network Plan(Budget)</vt:lpstr>
      <vt:lpstr>Floor Plan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Roberts</dc:creator>
  <cp:revision>2</cp:revision>
  <dcterms:created xsi:type="dcterms:W3CDTF">2024-11-28T05:07:56Z</dcterms:created>
  <dcterms:modified xsi:type="dcterms:W3CDTF">2025-07-25T17:37:32Z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0x010100FC21004EE85E5941ACE2369271D65B3D</vt:lpwstr>
  </property>
</Properties>
</file>