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83" r:id="rId2"/>
    <p:sldId id="257" r:id="rId3"/>
    <p:sldId id="258" r:id="rId4"/>
    <p:sldId id="273" r:id="rId5"/>
    <p:sldId id="259" r:id="rId6"/>
    <p:sldId id="260" r:id="rId7"/>
    <p:sldId id="261" r:id="rId8"/>
    <p:sldId id="262" r:id="rId9"/>
    <p:sldId id="263" r:id="rId10"/>
    <p:sldId id="304" r:id="rId11"/>
    <p:sldId id="305" r:id="rId12"/>
    <p:sldId id="306" r:id="rId13"/>
    <p:sldId id="307" r:id="rId14"/>
    <p:sldId id="308" r:id="rId15"/>
    <p:sldId id="309" r:id="rId16"/>
    <p:sldId id="269" r:id="rId17"/>
    <p:sldId id="270" r:id="rId18"/>
    <p:sldId id="271" r:id="rId19"/>
    <p:sldId id="272" r:id="rId20"/>
    <p:sldId id="275" r:id="rId21"/>
    <p:sldId id="276" r:id="rId22"/>
    <p:sldId id="277" r:id="rId23"/>
    <p:sldId id="278" r:id="rId24"/>
    <p:sldId id="279" r:id="rId25"/>
    <p:sldId id="280" r:id="rId26"/>
    <p:sldId id="281" r:id="rId27"/>
    <p:sldId id="282" r:id="rId28"/>
    <p:sldId id="285" r:id="rId29"/>
    <p:sldId id="286" r:id="rId30"/>
    <p:sldId id="287" r:id="rId31"/>
    <p:sldId id="288" r:id="rId32"/>
    <p:sldId id="289" r:id="rId33"/>
    <p:sldId id="290" r:id="rId34"/>
    <p:sldId id="291" r:id="rId35"/>
    <p:sldId id="292" r:id="rId36"/>
    <p:sldId id="293" r:id="rId37"/>
    <p:sldId id="294" r:id="rId38"/>
    <p:sldId id="295" r:id="rId39"/>
    <p:sldId id="302" r:id="rId40"/>
    <p:sldId id="303"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id="{8ABA71D9-C7E5-46D9-991B-A24D3025243F}">
          <p14:sldIdLst>
            <p14:sldId id="283"/>
          </p14:sldIdLst>
        </p14:section>
        <p14:section name="Counsellor" id="{0D62CFE3-A980-4D07-B43E-EE41BF76D352}">
          <p14:sldIdLst>
            <p14:sldId id="257"/>
            <p14:sldId id="258"/>
            <p14:sldId id="273"/>
            <p14:sldId id="259"/>
            <p14:sldId id="260"/>
            <p14:sldId id="261"/>
            <p14:sldId id="262"/>
            <p14:sldId id="263"/>
          </p14:sldIdLst>
        </p14:section>
        <p14:section name="Admin" id="{64E4E8BF-2276-4B7B-8375-A05B03F7720F}">
          <p14:sldIdLst>
            <p14:sldId id="304"/>
            <p14:sldId id="305"/>
            <p14:sldId id="306"/>
            <p14:sldId id="307"/>
            <p14:sldId id="308"/>
            <p14:sldId id="309"/>
            <p14:sldId id="269"/>
            <p14:sldId id="270"/>
            <p14:sldId id="271"/>
            <p14:sldId id="272"/>
          </p14:sldIdLst>
        </p14:section>
        <p14:section name="Student" id="{275371F7-6AB2-4D84-AC60-65CB3E6F7215}">
          <p14:sldIdLst>
            <p14:sldId id="275"/>
            <p14:sldId id="276"/>
            <p14:sldId id="277"/>
            <p14:sldId id="278"/>
            <p14:sldId id="279"/>
            <p14:sldId id="280"/>
            <p14:sldId id="281"/>
            <p14:sldId id="282"/>
          </p14:sldIdLst>
        </p14:section>
        <p14:section name="Teacher" id="{92DDDB94-A079-48DF-A09A-EFB43599372B}">
          <p14:sldIdLst>
            <p14:sldId id="285"/>
            <p14:sldId id="286"/>
            <p14:sldId id="287"/>
            <p14:sldId id="288"/>
            <p14:sldId id="289"/>
            <p14:sldId id="290"/>
            <p14:sldId id="291"/>
            <p14:sldId id="292"/>
            <p14:sldId id="293"/>
            <p14:sldId id="294"/>
            <p14:sldId id="295"/>
            <p14:sldId id="302"/>
            <p14:sldId id="303"/>
            <p14:sldId id="296"/>
            <p14:sldId id="297"/>
            <p14:sldId id="298"/>
            <p14:sldId id="299"/>
            <p14:sldId id="300"/>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9" autoAdjust="0"/>
    <p:restoredTop sz="94660"/>
  </p:normalViewPr>
  <p:slideViewPr>
    <p:cSldViewPr snapToGrid="0">
      <p:cViewPr varScale="1">
        <p:scale>
          <a:sx n="82" d="100"/>
          <a:sy n="82" d="100"/>
        </p:scale>
        <p:origin x="80"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0439781037994832E-2"/>
          <c:y val="0.10972462593180579"/>
          <c:w val="0.94956021896200515"/>
          <c:h val="0.71380827328381569"/>
        </c:manualLayout>
      </c:layout>
      <c:lineChart>
        <c:grouping val="standard"/>
        <c:varyColors val="0"/>
        <c:ser>
          <c:idx val="0"/>
          <c:order val="0"/>
          <c:tx>
            <c:strRef>
              <c:f>Sheet1!$B$1</c:f>
              <c:strCache>
                <c:ptCount val="1"/>
                <c:pt idx="0">
                  <c:v>Depression Index based on Month</c:v>
                </c:pt>
              </c:strCache>
            </c:strRef>
          </c:tx>
          <c:spPr>
            <a:ln w="28575" cap="rnd">
              <a:solidFill>
                <a:schemeClr val="accent1"/>
              </a:solidFill>
              <a:round/>
            </a:ln>
            <a:effectLst/>
          </c:spPr>
          <c:marker>
            <c:symbol val="none"/>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1.5</c:v>
                </c:pt>
                <c:pt idx="1">
                  <c:v>3.5</c:v>
                </c:pt>
                <c:pt idx="2">
                  <c:v>2</c:v>
                </c:pt>
                <c:pt idx="3">
                  <c:v>1.2</c:v>
                </c:pt>
                <c:pt idx="4">
                  <c:v>2.2999999999999998</c:v>
                </c:pt>
                <c:pt idx="5">
                  <c:v>2.6</c:v>
                </c:pt>
                <c:pt idx="6">
                  <c:v>2.7</c:v>
                </c:pt>
                <c:pt idx="7">
                  <c:v>2.9</c:v>
                </c:pt>
                <c:pt idx="8">
                  <c:v>3</c:v>
                </c:pt>
                <c:pt idx="9">
                  <c:v>3.5</c:v>
                </c:pt>
                <c:pt idx="10">
                  <c:v>4</c:v>
                </c:pt>
                <c:pt idx="11">
                  <c:v>4.7</c:v>
                </c:pt>
              </c:numCache>
            </c:numRef>
          </c:val>
          <c:smooth val="0"/>
          <c:extLst>
            <c:ext xmlns:c16="http://schemas.microsoft.com/office/drawing/2014/chart" uri="{C3380CC4-5D6E-409C-BE32-E72D297353CC}">
              <c16:uniqueId val="{00000000-94BD-4295-ACCE-39B64ECDC053}"/>
            </c:ext>
          </c:extLst>
        </c:ser>
        <c:dLbls>
          <c:showLegendKey val="0"/>
          <c:showVal val="0"/>
          <c:showCatName val="0"/>
          <c:showSerName val="0"/>
          <c:showPercent val="0"/>
          <c:showBubbleSize val="0"/>
        </c:dLbls>
        <c:smooth val="0"/>
        <c:axId val="340057744"/>
        <c:axId val="340063232"/>
      </c:lineChart>
      <c:catAx>
        <c:axId val="340057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0063232"/>
        <c:crosses val="autoZero"/>
        <c:auto val="1"/>
        <c:lblAlgn val="ctr"/>
        <c:lblOffset val="100"/>
        <c:noMultiLvlLbl val="0"/>
      </c:catAx>
      <c:valAx>
        <c:axId val="34006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0057744"/>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F83D9-B73B-4E35-8818-2971AD8B9377}" type="datetimeFigureOut">
              <a:rPr lang="en-SG" smtClean="0"/>
              <a:t>20/9/2016</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4A0B0-30BB-4945-BEBD-06749670542F}" type="slidenum">
              <a:rPr lang="en-SG" smtClean="0"/>
              <a:t>‹#›</a:t>
            </a:fld>
            <a:endParaRPr lang="en-SG" dirty="0"/>
          </a:p>
        </p:txBody>
      </p:sp>
    </p:spTree>
    <p:extLst>
      <p:ext uri="{BB962C8B-B14F-4D97-AF65-F5344CB8AC3E}">
        <p14:creationId xmlns:p14="http://schemas.microsoft.com/office/powerpoint/2010/main" val="32445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Homepage / Login Page</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a:t>
            </a:fld>
            <a:endParaRPr lang="en-SG" dirty="0"/>
          </a:p>
        </p:txBody>
      </p:sp>
    </p:spTree>
    <p:extLst>
      <p:ext uri="{BB962C8B-B14F-4D97-AF65-F5344CB8AC3E}">
        <p14:creationId xmlns:p14="http://schemas.microsoft.com/office/powerpoint/2010/main" val="3119792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Home Screen</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10</a:t>
            </a:fld>
            <a:endParaRPr lang="en-SG" dirty="0"/>
          </a:p>
        </p:txBody>
      </p:sp>
    </p:spTree>
    <p:extLst>
      <p:ext uri="{BB962C8B-B14F-4D97-AF65-F5344CB8AC3E}">
        <p14:creationId xmlns:p14="http://schemas.microsoft.com/office/powerpoint/2010/main" val="2912116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Home Screen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Dropdown</a:t>
            </a:r>
            <a:r>
              <a:rPr lang="en-US" sz="1200" kern="1200" baseline="0" dirty="0">
                <a:solidFill>
                  <a:schemeClr val="tx1"/>
                </a:solidFill>
                <a:latin typeface="+mn-lt"/>
                <a:ea typeface="+mn-ea"/>
                <a:cs typeface="+mn-cs"/>
              </a:rPr>
              <a:t> list of Module Management.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Upon hovering, the button will turn blue.</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11</a:t>
            </a:fld>
            <a:endParaRPr lang="en-SG" dirty="0"/>
          </a:p>
        </p:txBody>
      </p:sp>
    </p:spTree>
    <p:extLst>
      <p:ext uri="{BB962C8B-B14F-4D97-AF65-F5344CB8AC3E}">
        <p14:creationId xmlns:p14="http://schemas.microsoft.com/office/powerpoint/2010/main" val="2666836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Modules to Students</a:t>
            </a:r>
            <a:r>
              <a:rPr lang="en-US" sz="1200" kern="1200" baseline="0" dirty="0">
                <a:solidFill>
                  <a:schemeClr val="tx1"/>
                </a:solidFill>
                <a:latin typeface="+mn-lt"/>
                <a:ea typeface="+mn-ea"/>
                <a:cs typeface="+mn-cs"/>
              </a:rPr>
              <a:t> v1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left shows the Full list of Modules available for the school.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right shows the Full list of Students enrolled in the school.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Admin can select multiple Modules to assign to multiple students by first selecting the modules, then selecting the students to assign the module to.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*If the checkbox next to the student’s name is checked and greyed out, it means that the student is already enrolled in the modules selected. The admin must go to the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module page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a module from the student.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*Admin can select the first checkbox on the right to select all students to assign them to the modules selected.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right will refresh whenever the list on the left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12</a:t>
            </a:fld>
            <a:endParaRPr lang="en-SG" dirty="0"/>
          </a:p>
        </p:txBody>
      </p:sp>
    </p:spTree>
    <p:extLst>
      <p:ext uri="{BB962C8B-B14F-4D97-AF65-F5344CB8AC3E}">
        <p14:creationId xmlns:p14="http://schemas.microsoft.com/office/powerpoint/2010/main" val="2609498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Modules to Students</a:t>
            </a:r>
            <a:r>
              <a:rPr lang="en-US" sz="1200" kern="1200" baseline="0" dirty="0">
                <a:solidFill>
                  <a:schemeClr val="tx1"/>
                </a:solidFill>
                <a:latin typeface="+mn-lt"/>
                <a:ea typeface="+mn-ea"/>
                <a:cs typeface="+mn-cs"/>
              </a:rPr>
              <a:t> v1 – Step 2</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13</a:t>
            </a:fld>
            <a:endParaRPr lang="en-SG" dirty="0"/>
          </a:p>
        </p:txBody>
      </p:sp>
    </p:spTree>
    <p:extLst>
      <p:ext uri="{BB962C8B-B14F-4D97-AF65-F5344CB8AC3E}">
        <p14:creationId xmlns:p14="http://schemas.microsoft.com/office/powerpoint/2010/main" val="1809052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Modules to Students</a:t>
            </a:r>
            <a:r>
              <a:rPr lang="en-US" sz="1200" kern="1200" baseline="0" dirty="0">
                <a:solidFill>
                  <a:schemeClr val="tx1"/>
                </a:solidFill>
                <a:latin typeface="+mn-lt"/>
                <a:ea typeface="+mn-ea"/>
                <a:cs typeface="+mn-cs"/>
              </a:rPr>
              <a:t> v1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left shows the Full list of Students enrolled in the school.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right shows the list of common Modules assigned to the students selected.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Admin can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multiple modules from multiple students by first selecting the students, then selecting the modules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the students from.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*Admin can select the first checkbox on the right to select all modules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the </a:t>
            </a:r>
            <a:r>
              <a:rPr lang="en-US" sz="1200" kern="1200" baseline="0" dirty="0" err="1">
                <a:solidFill>
                  <a:schemeClr val="tx1"/>
                </a:solidFill>
                <a:latin typeface="+mn-lt"/>
                <a:ea typeface="+mn-ea"/>
                <a:cs typeface="+mn-cs"/>
              </a:rPr>
              <a:t>selectedstudents</a:t>
            </a:r>
            <a:r>
              <a:rPr lang="en-US" sz="1200" kern="1200" baseline="0" dirty="0">
                <a:solidFill>
                  <a:schemeClr val="tx1"/>
                </a:solidFill>
                <a:latin typeface="+mn-lt"/>
                <a:ea typeface="+mn-ea"/>
                <a:cs typeface="+mn-cs"/>
              </a:rPr>
              <a:t> from all of the modules.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right will refresh whenever the list on the left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14</a:t>
            </a:fld>
            <a:endParaRPr lang="en-SG" dirty="0"/>
          </a:p>
        </p:txBody>
      </p:sp>
    </p:spTree>
    <p:extLst>
      <p:ext uri="{BB962C8B-B14F-4D97-AF65-F5344CB8AC3E}">
        <p14:creationId xmlns:p14="http://schemas.microsoft.com/office/powerpoint/2010/main" val="2255060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Modules to Students</a:t>
            </a:r>
            <a:r>
              <a:rPr lang="en-US" sz="1200" kern="1200" baseline="0" dirty="0">
                <a:solidFill>
                  <a:schemeClr val="tx1"/>
                </a:solidFill>
                <a:latin typeface="+mn-lt"/>
                <a:ea typeface="+mn-ea"/>
                <a:cs typeface="+mn-cs"/>
              </a:rPr>
              <a:t> v1 – Step 2</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15</a:t>
            </a:fld>
            <a:endParaRPr lang="en-SG" dirty="0"/>
          </a:p>
        </p:txBody>
      </p:sp>
    </p:spTree>
    <p:extLst>
      <p:ext uri="{BB962C8B-B14F-4D97-AF65-F5344CB8AC3E}">
        <p14:creationId xmlns:p14="http://schemas.microsoft.com/office/powerpoint/2010/main" val="2446468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View Teacher</a:t>
            </a:r>
            <a:r>
              <a:rPr lang="en-US" sz="1200" kern="1200" baseline="0" dirty="0">
                <a:solidFill>
                  <a:schemeClr val="tx1"/>
                </a:solidFill>
                <a:latin typeface="+mn-lt"/>
                <a:ea typeface="+mn-ea"/>
                <a:cs typeface="+mn-cs"/>
              </a:rPr>
              <a:t> – Step 1</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16</a:t>
            </a:fld>
            <a:endParaRPr lang="en-SG"/>
          </a:p>
        </p:txBody>
      </p:sp>
    </p:spTree>
    <p:extLst>
      <p:ext uri="{BB962C8B-B14F-4D97-AF65-F5344CB8AC3E}">
        <p14:creationId xmlns:p14="http://schemas.microsoft.com/office/powerpoint/2010/main" val="4190610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View Teacher</a:t>
            </a:r>
            <a:r>
              <a:rPr lang="en-US" sz="1200" kern="1200" baseline="0" dirty="0">
                <a:solidFill>
                  <a:schemeClr val="tx1"/>
                </a:solidFill>
                <a:latin typeface="+mn-lt"/>
                <a:ea typeface="+mn-ea"/>
                <a:cs typeface="+mn-cs"/>
              </a:rPr>
              <a:t> – Step 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Teacher Details</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17</a:t>
            </a:fld>
            <a:endParaRPr lang="en-SG" dirty="0"/>
          </a:p>
        </p:txBody>
      </p:sp>
    </p:spTree>
    <p:extLst>
      <p:ext uri="{BB962C8B-B14F-4D97-AF65-F5344CB8AC3E}">
        <p14:creationId xmlns:p14="http://schemas.microsoft.com/office/powerpoint/2010/main" val="4061443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displayed here.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18</a:t>
            </a:fld>
            <a:endParaRPr lang="en-SG" dirty="0"/>
          </a:p>
        </p:txBody>
      </p:sp>
    </p:spTree>
    <p:extLst>
      <p:ext uri="{BB962C8B-B14F-4D97-AF65-F5344CB8AC3E}">
        <p14:creationId xmlns:p14="http://schemas.microsoft.com/office/powerpoint/2010/main" val="484590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2</a:t>
            </a:r>
          </a:p>
        </p:txBody>
      </p:sp>
      <p:sp>
        <p:nvSpPr>
          <p:cNvPr id="4" name="Slide Number Placeholder 3"/>
          <p:cNvSpPr>
            <a:spLocks noGrp="1"/>
          </p:cNvSpPr>
          <p:nvPr>
            <p:ph type="sldNum" sz="quarter" idx="10"/>
          </p:nvPr>
        </p:nvSpPr>
        <p:spPr/>
        <p:txBody>
          <a:bodyPr/>
          <a:lstStyle/>
          <a:p>
            <a:fld id="{E264A0B0-30BB-4945-BEBD-06749670542F}" type="slidenum">
              <a:rPr lang="en-SG" smtClean="0"/>
              <a:t>19</a:t>
            </a:fld>
            <a:endParaRPr lang="en-SG" dirty="0"/>
          </a:p>
        </p:txBody>
      </p:sp>
    </p:spTree>
    <p:extLst>
      <p:ext uri="{BB962C8B-B14F-4D97-AF65-F5344CB8AC3E}">
        <p14:creationId xmlns:p14="http://schemas.microsoft.com/office/powerpoint/2010/main" val="275381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a:t>
            </a:r>
            <a:r>
              <a:rPr lang="en-US" dirty="0" err="1"/>
              <a:t>Homescreen</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a:t>
            </a:fld>
            <a:endParaRPr lang="en-SG"/>
          </a:p>
        </p:txBody>
      </p:sp>
    </p:spTree>
    <p:extLst>
      <p:ext uri="{BB962C8B-B14F-4D97-AF65-F5344CB8AC3E}">
        <p14:creationId xmlns:p14="http://schemas.microsoft.com/office/powerpoint/2010/main" val="1867872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20</a:t>
            </a:fld>
            <a:endParaRPr lang="en-SG" dirty="0"/>
          </a:p>
        </p:txBody>
      </p:sp>
    </p:spTree>
    <p:extLst>
      <p:ext uri="{BB962C8B-B14F-4D97-AF65-F5344CB8AC3E}">
        <p14:creationId xmlns:p14="http://schemas.microsoft.com/office/powerpoint/2010/main" val="3496778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21</a:t>
            </a:fld>
            <a:endParaRPr lang="en-SG" dirty="0"/>
          </a:p>
        </p:txBody>
      </p:sp>
    </p:spTree>
    <p:extLst>
      <p:ext uri="{BB962C8B-B14F-4D97-AF65-F5344CB8AC3E}">
        <p14:creationId xmlns:p14="http://schemas.microsoft.com/office/powerpoint/2010/main" val="1565581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22</a:t>
            </a:fld>
            <a:endParaRPr lang="en-SG" dirty="0"/>
          </a:p>
        </p:txBody>
      </p:sp>
    </p:spTree>
    <p:extLst>
      <p:ext uri="{BB962C8B-B14F-4D97-AF65-F5344CB8AC3E}">
        <p14:creationId xmlns:p14="http://schemas.microsoft.com/office/powerpoint/2010/main" val="2167782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23</a:t>
            </a:fld>
            <a:endParaRPr lang="en-SG" dirty="0"/>
          </a:p>
        </p:txBody>
      </p:sp>
    </p:spTree>
    <p:extLst>
      <p:ext uri="{BB962C8B-B14F-4D97-AF65-F5344CB8AC3E}">
        <p14:creationId xmlns:p14="http://schemas.microsoft.com/office/powerpoint/2010/main" val="3650837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24</a:t>
            </a:fld>
            <a:endParaRPr lang="en-SG" dirty="0"/>
          </a:p>
        </p:txBody>
      </p:sp>
    </p:spTree>
    <p:extLst>
      <p:ext uri="{BB962C8B-B14F-4D97-AF65-F5344CB8AC3E}">
        <p14:creationId xmlns:p14="http://schemas.microsoft.com/office/powerpoint/2010/main" val="620655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25</a:t>
            </a:fld>
            <a:endParaRPr lang="en-SG" dirty="0"/>
          </a:p>
        </p:txBody>
      </p:sp>
    </p:spTree>
    <p:extLst>
      <p:ext uri="{BB962C8B-B14F-4D97-AF65-F5344CB8AC3E}">
        <p14:creationId xmlns:p14="http://schemas.microsoft.com/office/powerpoint/2010/main" val="1235430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26</a:t>
            </a:fld>
            <a:endParaRPr lang="en-SG" dirty="0"/>
          </a:p>
        </p:txBody>
      </p:sp>
    </p:spTree>
    <p:extLst>
      <p:ext uri="{BB962C8B-B14F-4D97-AF65-F5344CB8AC3E}">
        <p14:creationId xmlns:p14="http://schemas.microsoft.com/office/powerpoint/2010/main" val="2175658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27</a:t>
            </a:fld>
            <a:endParaRPr lang="en-SG" dirty="0"/>
          </a:p>
        </p:txBody>
      </p:sp>
    </p:spTree>
    <p:extLst>
      <p:ext uri="{BB962C8B-B14F-4D97-AF65-F5344CB8AC3E}">
        <p14:creationId xmlns:p14="http://schemas.microsoft.com/office/powerpoint/2010/main" val="2203792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View Teacher</a:t>
            </a:r>
            <a:r>
              <a:rPr lang="en-US" sz="1200" kern="1200" baseline="0" dirty="0">
                <a:solidFill>
                  <a:schemeClr val="tx1"/>
                </a:solidFill>
                <a:latin typeface="+mn-lt"/>
                <a:ea typeface="+mn-ea"/>
                <a:cs typeface="+mn-cs"/>
              </a:rPr>
              <a:t> – Step 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Teacher Details</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28</a:t>
            </a:fld>
            <a:endParaRPr lang="en-SG" dirty="0"/>
          </a:p>
        </p:txBody>
      </p:sp>
    </p:spTree>
    <p:extLst>
      <p:ext uri="{BB962C8B-B14F-4D97-AF65-F5344CB8AC3E}">
        <p14:creationId xmlns:p14="http://schemas.microsoft.com/office/powerpoint/2010/main" val="1132371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29</a:t>
            </a:fld>
            <a:endParaRPr lang="en-SG" dirty="0"/>
          </a:p>
        </p:txBody>
      </p:sp>
    </p:spTree>
    <p:extLst>
      <p:ext uri="{BB962C8B-B14F-4D97-AF65-F5344CB8AC3E}">
        <p14:creationId xmlns:p14="http://schemas.microsoft.com/office/powerpoint/2010/main" val="1165792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a:t>
            </a:fld>
            <a:endParaRPr lang="en-SG" dirty="0"/>
          </a:p>
        </p:txBody>
      </p:sp>
    </p:spTree>
    <p:extLst>
      <p:ext uri="{BB962C8B-B14F-4D97-AF65-F5344CB8AC3E}">
        <p14:creationId xmlns:p14="http://schemas.microsoft.com/office/powerpoint/2010/main" val="17448792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30</a:t>
            </a:fld>
            <a:endParaRPr lang="en-SG" dirty="0"/>
          </a:p>
        </p:txBody>
      </p:sp>
    </p:spTree>
    <p:extLst>
      <p:ext uri="{BB962C8B-B14F-4D97-AF65-F5344CB8AC3E}">
        <p14:creationId xmlns:p14="http://schemas.microsoft.com/office/powerpoint/2010/main" val="216523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31</a:t>
            </a:fld>
            <a:endParaRPr lang="en-SG" dirty="0"/>
          </a:p>
        </p:txBody>
      </p:sp>
    </p:spTree>
    <p:extLst>
      <p:ext uri="{BB962C8B-B14F-4D97-AF65-F5344CB8AC3E}">
        <p14:creationId xmlns:p14="http://schemas.microsoft.com/office/powerpoint/2010/main" val="153352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32</a:t>
            </a:fld>
            <a:endParaRPr lang="en-SG" dirty="0"/>
          </a:p>
        </p:txBody>
      </p:sp>
    </p:spTree>
    <p:extLst>
      <p:ext uri="{BB962C8B-B14F-4D97-AF65-F5344CB8AC3E}">
        <p14:creationId xmlns:p14="http://schemas.microsoft.com/office/powerpoint/2010/main" val="3025872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33</a:t>
            </a:fld>
            <a:endParaRPr lang="en-SG" dirty="0"/>
          </a:p>
        </p:txBody>
      </p:sp>
    </p:spTree>
    <p:extLst>
      <p:ext uri="{BB962C8B-B14F-4D97-AF65-F5344CB8AC3E}">
        <p14:creationId xmlns:p14="http://schemas.microsoft.com/office/powerpoint/2010/main" val="29467895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34</a:t>
            </a:fld>
            <a:endParaRPr lang="en-SG" dirty="0"/>
          </a:p>
        </p:txBody>
      </p:sp>
    </p:spTree>
    <p:extLst>
      <p:ext uri="{BB962C8B-B14F-4D97-AF65-F5344CB8AC3E}">
        <p14:creationId xmlns:p14="http://schemas.microsoft.com/office/powerpoint/2010/main" val="1769413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35</a:t>
            </a:fld>
            <a:endParaRPr lang="en-SG" dirty="0"/>
          </a:p>
        </p:txBody>
      </p:sp>
    </p:spTree>
    <p:extLst>
      <p:ext uri="{BB962C8B-B14F-4D97-AF65-F5344CB8AC3E}">
        <p14:creationId xmlns:p14="http://schemas.microsoft.com/office/powerpoint/2010/main" val="17353699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36</a:t>
            </a:fld>
            <a:endParaRPr lang="en-SG" dirty="0"/>
          </a:p>
        </p:txBody>
      </p:sp>
    </p:spTree>
    <p:extLst>
      <p:ext uri="{BB962C8B-B14F-4D97-AF65-F5344CB8AC3E}">
        <p14:creationId xmlns:p14="http://schemas.microsoft.com/office/powerpoint/2010/main" val="1319623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37</a:t>
            </a:fld>
            <a:endParaRPr lang="en-SG" dirty="0"/>
          </a:p>
        </p:txBody>
      </p:sp>
    </p:spTree>
    <p:extLst>
      <p:ext uri="{BB962C8B-B14F-4D97-AF65-F5344CB8AC3E}">
        <p14:creationId xmlns:p14="http://schemas.microsoft.com/office/powerpoint/2010/main" val="1797074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38</a:t>
            </a:fld>
            <a:endParaRPr lang="en-SG" dirty="0"/>
          </a:p>
        </p:txBody>
      </p:sp>
    </p:spTree>
    <p:extLst>
      <p:ext uri="{BB962C8B-B14F-4D97-AF65-F5344CB8AC3E}">
        <p14:creationId xmlns:p14="http://schemas.microsoft.com/office/powerpoint/2010/main" val="2544791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41</a:t>
            </a:fld>
            <a:endParaRPr lang="en-SG" dirty="0"/>
          </a:p>
        </p:txBody>
      </p:sp>
    </p:spTree>
    <p:extLst>
      <p:ext uri="{BB962C8B-B14F-4D97-AF65-F5344CB8AC3E}">
        <p14:creationId xmlns:p14="http://schemas.microsoft.com/office/powerpoint/2010/main" val="413247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4</a:t>
            </a:fld>
            <a:endParaRPr lang="en-SG" dirty="0"/>
          </a:p>
        </p:txBody>
      </p:sp>
    </p:spTree>
    <p:extLst>
      <p:ext uri="{BB962C8B-B14F-4D97-AF65-F5344CB8AC3E}">
        <p14:creationId xmlns:p14="http://schemas.microsoft.com/office/powerpoint/2010/main" val="34345374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42</a:t>
            </a:fld>
            <a:endParaRPr lang="en-SG" dirty="0"/>
          </a:p>
        </p:txBody>
      </p:sp>
    </p:spTree>
    <p:extLst>
      <p:ext uri="{BB962C8B-B14F-4D97-AF65-F5344CB8AC3E}">
        <p14:creationId xmlns:p14="http://schemas.microsoft.com/office/powerpoint/2010/main" val="164910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43</a:t>
            </a:fld>
            <a:endParaRPr lang="en-SG" dirty="0"/>
          </a:p>
        </p:txBody>
      </p:sp>
    </p:spTree>
    <p:extLst>
      <p:ext uri="{BB962C8B-B14F-4D97-AF65-F5344CB8AC3E}">
        <p14:creationId xmlns:p14="http://schemas.microsoft.com/office/powerpoint/2010/main" val="4834105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44</a:t>
            </a:fld>
            <a:endParaRPr lang="en-SG" dirty="0"/>
          </a:p>
        </p:txBody>
      </p:sp>
    </p:spTree>
    <p:extLst>
      <p:ext uri="{BB962C8B-B14F-4D97-AF65-F5344CB8AC3E}">
        <p14:creationId xmlns:p14="http://schemas.microsoft.com/office/powerpoint/2010/main" val="2156140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5</a:t>
            </a:fld>
            <a:endParaRPr lang="en-SG" dirty="0"/>
          </a:p>
        </p:txBody>
      </p:sp>
    </p:spTree>
    <p:extLst>
      <p:ext uri="{BB962C8B-B14F-4D97-AF65-F5344CB8AC3E}">
        <p14:creationId xmlns:p14="http://schemas.microsoft.com/office/powerpoint/2010/main" val="2395399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6</a:t>
            </a:fld>
            <a:endParaRPr lang="en-SG" dirty="0"/>
          </a:p>
        </p:txBody>
      </p:sp>
    </p:spTree>
    <p:extLst>
      <p:ext uri="{BB962C8B-B14F-4D97-AF65-F5344CB8AC3E}">
        <p14:creationId xmlns:p14="http://schemas.microsoft.com/office/powerpoint/2010/main" val="357224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Detailed Metrics </a:t>
            </a:r>
            <a:r>
              <a:rPr lang="en-US" baseline="0" dirty="0"/>
              <a:t>(Graphs can be on different kind of chart)</a:t>
            </a:r>
          </a:p>
        </p:txBody>
      </p:sp>
      <p:sp>
        <p:nvSpPr>
          <p:cNvPr id="4" name="Slide Number Placeholder 3"/>
          <p:cNvSpPr>
            <a:spLocks noGrp="1"/>
          </p:cNvSpPr>
          <p:nvPr>
            <p:ph type="sldNum" sz="quarter" idx="10"/>
          </p:nvPr>
        </p:nvSpPr>
        <p:spPr/>
        <p:txBody>
          <a:bodyPr/>
          <a:lstStyle/>
          <a:p>
            <a:fld id="{E264A0B0-30BB-4945-BEBD-06749670542F}" type="slidenum">
              <a:rPr lang="en-SG" smtClean="0"/>
              <a:t>7</a:t>
            </a:fld>
            <a:endParaRPr lang="en-SG" dirty="0"/>
          </a:p>
        </p:txBody>
      </p:sp>
    </p:spTree>
    <p:extLst>
      <p:ext uri="{BB962C8B-B14F-4D97-AF65-F5344CB8AC3E}">
        <p14:creationId xmlns:p14="http://schemas.microsoft.com/office/powerpoint/2010/main" val="1895315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Treatment</a:t>
            </a:r>
            <a:r>
              <a:rPr lang="en-US" baseline="0" dirty="0"/>
              <a:t> Logs</a:t>
            </a:r>
          </a:p>
        </p:txBody>
      </p:sp>
      <p:sp>
        <p:nvSpPr>
          <p:cNvPr id="4" name="Slide Number Placeholder 3"/>
          <p:cNvSpPr>
            <a:spLocks noGrp="1"/>
          </p:cNvSpPr>
          <p:nvPr>
            <p:ph type="sldNum" sz="quarter" idx="10"/>
          </p:nvPr>
        </p:nvSpPr>
        <p:spPr/>
        <p:txBody>
          <a:bodyPr/>
          <a:lstStyle/>
          <a:p>
            <a:fld id="{E264A0B0-30BB-4945-BEBD-06749670542F}" type="slidenum">
              <a:rPr lang="en-SG" smtClean="0"/>
              <a:t>8</a:t>
            </a:fld>
            <a:endParaRPr lang="en-SG" dirty="0"/>
          </a:p>
        </p:txBody>
      </p:sp>
    </p:spTree>
    <p:extLst>
      <p:ext uri="{BB962C8B-B14F-4D97-AF65-F5344CB8AC3E}">
        <p14:creationId xmlns:p14="http://schemas.microsoft.com/office/powerpoint/2010/main" val="728745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a:t>
            </a:r>
            <a:r>
              <a:rPr lang="en-US"/>
              <a:t>New Treatment Log</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9</a:t>
            </a:fld>
            <a:endParaRPr lang="en-SG" dirty="0"/>
          </a:p>
        </p:txBody>
      </p:sp>
    </p:spTree>
    <p:extLst>
      <p:ext uri="{BB962C8B-B14F-4D97-AF65-F5344CB8AC3E}">
        <p14:creationId xmlns:p14="http://schemas.microsoft.com/office/powerpoint/2010/main" val="34198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10F1E95A-8281-4698-8997-E14162BF1168}" type="datetimeFigureOut">
              <a:rPr lang="en-SG" smtClean="0"/>
              <a:t>20/9/2016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99793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0F1E95A-8281-4698-8997-E14162BF1168}" type="datetimeFigureOut">
              <a:rPr lang="en-SG" smtClean="0"/>
              <a:t>20/9/2016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94831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0F1E95A-8281-4698-8997-E14162BF1168}" type="datetimeFigureOut">
              <a:rPr lang="en-SG" smtClean="0"/>
              <a:t>20/9/2016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245893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0F1E95A-8281-4698-8997-E14162BF1168}" type="datetimeFigureOut">
              <a:rPr lang="en-SG" smtClean="0"/>
              <a:t>20/9/2016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176012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1E95A-8281-4698-8997-E14162BF1168}" type="datetimeFigureOut">
              <a:rPr lang="en-SG" smtClean="0"/>
              <a:t>20/9/2016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03560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10F1E95A-8281-4698-8997-E14162BF1168}" type="datetimeFigureOut">
              <a:rPr lang="en-SG" smtClean="0"/>
              <a:t>20/9/2016</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39282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10F1E95A-8281-4698-8997-E14162BF1168}" type="datetimeFigureOut">
              <a:rPr lang="en-SG" smtClean="0"/>
              <a:t>20/9/2016</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267415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10F1E95A-8281-4698-8997-E14162BF1168}" type="datetimeFigureOut">
              <a:rPr lang="en-SG" smtClean="0"/>
              <a:t>20/9/2016</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355310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1E95A-8281-4698-8997-E14162BF1168}" type="datetimeFigureOut">
              <a:rPr lang="en-SG" smtClean="0"/>
              <a:t>20/9/2016</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1442718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F1E95A-8281-4698-8997-E14162BF1168}" type="datetimeFigureOut">
              <a:rPr lang="en-SG" smtClean="0"/>
              <a:t>20/9/2016</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181675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F1E95A-8281-4698-8997-E14162BF1168}" type="datetimeFigureOut">
              <a:rPr lang="en-SG" smtClean="0"/>
              <a:t>20/9/2016</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166435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1E95A-8281-4698-8997-E14162BF1168}" type="datetimeFigureOut">
              <a:rPr lang="en-SG" smtClean="0"/>
              <a:t>20/9/2016</a:t>
            </a:fld>
            <a:endParaRPr lang="en-SG"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C154D-23C0-454D-A538-0D5AB683EBF5}" type="slidenum">
              <a:rPr lang="en-SG" smtClean="0"/>
              <a:t>‹#›</a:t>
            </a:fld>
            <a:endParaRPr lang="en-SG" dirty="0"/>
          </a:p>
        </p:txBody>
      </p:sp>
    </p:spTree>
    <p:extLst>
      <p:ext uri="{BB962C8B-B14F-4D97-AF65-F5344CB8AC3E}">
        <p14:creationId xmlns:p14="http://schemas.microsoft.com/office/powerpoint/2010/main" val="3341045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2297430"/>
          </a:xfrm>
          <a:prstGeom prst="rect">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TextBox 6"/>
          <p:cNvSpPr txBox="1"/>
          <p:nvPr/>
        </p:nvSpPr>
        <p:spPr>
          <a:xfrm>
            <a:off x="7721600" y="1774210"/>
            <a:ext cx="4470400" cy="523220"/>
          </a:xfrm>
          <a:prstGeom prst="rect">
            <a:avLst/>
          </a:prstGeom>
          <a:noFill/>
        </p:spPr>
        <p:txBody>
          <a:bodyPr wrap="square" rtlCol="0">
            <a:spAutoFit/>
          </a:bodyPr>
          <a:lstStyle/>
          <a:p>
            <a:pPr algn="r"/>
            <a:r>
              <a:rPr lang="en-US" sz="2800" dirty="0">
                <a:solidFill>
                  <a:schemeClr val="bg2">
                    <a:lumMod val="10000"/>
                  </a:schemeClr>
                </a:solidFill>
                <a:latin typeface="Arial Nova Cond Light" panose="020B0306020202020204" pitchFamily="34" charset="0"/>
              </a:rPr>
              <a:t>Nanyang Primary School</a:t>
            </a:r>
            <a:endParaRPr lang="en-SG" sz="2800" dirty="0">
              <a:solidFill>
                <a:schemeClr val="bg2">
                  <a:lumMod val="10000"/>
                </a:schemeClr>
              </a:solidFill>
              <a:latin typeface="Arial Nova Cond Light" panose="020B0306020202020204" pitchFamily="34" charset="0"/>
            </a:endParaRPr>
          </a:p>
        </p:txBody>
      </p:sp>
      <p:sp>
        <p:nvSpPr>
          <p:cNvPr id="8" name="TextBox 7"/>
          <p:cNvSpPr txBox="1"/>
          <p:nvPr/>
        </p:nvSpPr>
        <p:spPr>
          <a:xfrm>
            <a:off x="1653463" y="332135"/>
            <a:ext cx="4986173" cy="1569660"/>
          </a:xfrm>
          <a:prstGeom prst="rect">
            <a:avLst/>
          </a:prstGeom>
          <a:noFill/>
        </p:spPr>
        <p:txBody>
          <a:bodyPr wrap="none" rtlCol="0">
            <a:spAutoFit/>
          </a:bodyPr>
          <a:lstStyle/>
          <a:p>
            <a:r>
              <a:rPr lang="en-US" sz="9600" dirty="0">
                <a:solidFill>
                  <a:schemeClr val="accent1">
                    <a:lumMod val="75000"/>
                  </a:schemeClr>
                </a:solidFill>
                <a:latin typeface="Source Sans Pro Light" panose="020B0403030403020204" pitchFamily="34" charset="0"/>
              </a:rPr>
              <a:t>Momento</a:t>
            </a:r>
            <a:endParaRPr lang="en-SG" sz="9600" dirty="0">
              <a:solidFill>
                <a:schemeClr val="accent1">
                  <a:lumMod val="75000"/>
                </a:schemeClr>
              </a:solidFill>
              <a:latin typeface="Source Sans Pro Light" panose="020B0403030403020204" pitchFamily="34" charset="0"/>
            </a:endParaRPr>
          </a:p>
        </p:txBody>
      </p:sp>
      <p:sp>
        <p:nvSpPr>
          <p:cNvPr id="9" name="Rounded Rectangle 8"/>
          <p:cNvSpPr/>
          <p:nvPr/>
        </p:nvSpPr>
        <p:spPr>
          <a:xfrm>
            <a:off x="5026736" y="3201690"/>
            <a:ext cx="3911600" cy="635000"/>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TextBox 9"/>
          <p:cNvSpPr txBox="1"/>
          <p:nvPr/>
        </p:nvSpPr>
        <p:spPr>
          <a:xfrm>
            <a:off x="3197936" y="3226802"/>
            <a:ext cx="1641796" cy="584775"/>
          </a:xfrm>
          <a:prstGeom prst="rect">
            <a:avLst/>
          </a:prstGeom>
          <a:noFill/>
        </p:spPr>
        <p:txBody>
          <a:bodyPr wrap="none" rtlCol="0">
            <a:spAutoFit/>
          </a:bodyPr>
          <a:lstStyle/>
          <a:p>
            <a:r>
              <a:rPr lang="en-US" sz="3200" dirty="0">
                <a:latin typeface="Arial Nova Cond Light" panose="020B0306020202020204" pitchFamily="34" charset="0"/>
              </a:rPr>
              <a:t>Username</a:t>
            </a:r>
            <a:endParaRPr lang="en-SG" sz="3200" dirty="0">
              <a:latin typeface="Arial Nova Cond Light" panose="020B0306020202020204" pitchFamily="34" charset="0"/>
            </a:endParaRPr>
          </a:p>
        </p:txBody>
      </p:sp>
      <p:sp>
        <p:nvSpPr>
          <p:cNvPr id="11" name="Rounded Rectangle 10"/>
          <p:cNvSpPr/>
          <p:nvPr/>
        </p:nvSpPr>
        <p:spPr>
          <a:xfrm>
            <a:off x="5026736" y="4166602"/>
            <a:ext cx="3911600" cy="635000"/>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1"/>
          <p:cNvSpPr txBox="1"/>
          <p:nvPr/>
        </p:nvSpPr>
        <p:spPr>
          <a:xfrm>
            <a:off x="3197936" y="4166602"/>
            <a:ext cx="1580882" cy="584775"/>
          </a:xfrm>
          <a:prstGeom prst="rect">
            <a:avLst/>
          </a:prstGeom>
          <a:noFill/>
        </p:spPr>
        <p:txBody>
          <a:bodyPr wrap="none" rtlCol="0">
            <a:spAutoFit/>
          </a:bodyPr>
          <a:lstStyle/>
          <a:p>
            <a:r>
              <a:rPr lang="en-US" sz="3200" dirty="0">
                <a:latin typeface="Arial Nova Cond Light" panose="020B0306020202020204" pitchFamily="34" charset="0"/>
              </a:rPr>
              <a:t>Password</a:t>
            </a:r>
            <a:endParaRPr lang="en-SG" sz="3200" dirty="0">
              <a:latin typeface="Arial Nova Cond Light" panose="020B0306020202020204" pitchFamily="34" charset="0"/>
            </a:endParaRPr>
          </a:p>
        </p:txBody>
      </p:sp>
      <p:sp>
        <p:nvSpPr>
          <p:cNvPr id="13" name="Rounded Rectangle 12"/>
          <p:cNvSpPr/>
          <p:nvPr/>
        </p:nvSpPr>
        <p:spPr>
          <a:xfrm>
            <a:off x="7410450" y="5131514"/>
            <a:ext cx="1527886" cy="628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ffectLst>
                  <a:outerShdw blurRad="38100" dist="38100" dir="2700000" algn="tl">
                    <a:srgbClr val="000000">
                      <a:alpha val="43137"/>
                    </a:srgbClr>
                  </a:outerShdw>
                </a:effectLst>
                <a:latin typeface="Arial Nova Cond Light" panose="020B0306020202020204" pitchFamily="34" charset="0"/>
              </a:rPr>
              <a:t>LOGIN</a:t>
            </a:r>
            <a:endParaRPr lang="en-SG" sz="2400" dirty="0">
              <a:solidFill>
                <a:schemeClr val="tx1"/>
              </a:solidFill>
              <a:effectLst>
                <a:outerShdw blurRad="38100" dist="38100" dir="2700000" algn="tl">
                  <a:srgbClr val="000000">
                    <a:alpha val="43137"/>
                  </a:srgbClr>
                </a:outerShdw>
              </a:effectLst>
              <a:latin typeface="Arial Nova Cond Light" panose="020B0306020202020204" pitchFamily="34" charset="0"/>
            </a:endParaRPr>
          </a:p>
        </p:txBody>
      </p:sp>
    </p:spTree>
    <p:extLst>
      <p:ext uri="{BB962C8B-B14F-4D97-AF65-F5344CB8AC3E}">
        <p14:creationId xmlns:p14="http://schemas.microsoft.com/office/powerpoint/2010/main" val="19956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445649" y="2313168"/>
            <a:ext cx="4373677" cy="1631216"/>
            <a:chOff x="4445649" y="2313168"/>
            <a:chExt cx="4373677" cy="1631216"/>
          </a:xfrm>
        </p:grpSpPr>
        <p:sp>
          <p:nvSpPr>
            <p:cNvPr id="8" name="TextBox 7"/>
            <p:cNvSpPr txBox="1"/>
            <p:nvPr/>
          </p:nvSpPr>
          <p:spPr>
            <a:xfrm>
              <a:off x="4445649" y="2313168"/>
              <a:ext cx="992579" cy="163121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ADMIN GEORGE</a:t>
              </a:r>
            </a:p>
            <a:p>
              <a:r>
                <a:rPr lang="en-US" sz="2000" dirty="0">
                  <a:latin typeface="Arial Nova Cond Light" panose="020B0306020202020204" pitchFamily="34" charset="0"/>
                </a:rPr>
                <a:t>: 28</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grpSp>
      <p:sp>
        <p:nvSpPr>
          <p:cNvPr id="17" name="TextBox 16"/>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21" name="Rounded Rectangle 20"/>
          <p:cNvSpPr/>
          <p:nvPr/>
        </p:nvSpPr>
        <p:spPr>
          <a:xfrm>
            <a:off x="5984488" y="1381064"/>
            <a:ext cx="797346" cy="37147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23" name="TextBox 22"/>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52" y="2442277"/>
            <a:ext cx="3074295" cy="3074295"/>
          </a:xfrm>
          <a:prstGeom prst="rect">
            <a:avLst/>
          </a:prstGeom>
        </p:spPr>
      </p:pic>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9878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445649" y="2313168"/>
            <a:ext cx="4373677" cy="1631216"/>
            <a:chOff x="4445649" y="2313168"/>
            <a:chExt cx="4373677" cy="1631216"/>
          </a:xfrm>
        </p:grpSpPr>
        <p:sp>
          <p:nvSpPr>
            <p:cNvPr id="8" name="TextBox 7"/>
            <p:cNvSpPr txBox="1"/>
            <p:nvPr/>
          </p:nvSpPr>
          <p:spPr>
            <a:xfrm>
              <a:off x="4445649" y="2313168"/>
              <a:ext cx="992579" cy="163121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ADMIN GEORGE</a:t>
              </a:r>
            </a:p>
            <a:p>
              <a:r>
                <a:rPr lang="en-US" sz="2000" dirty="0">
                  <a:latin typeface="Arial Nova Cond Light" panose="020B0306020202020204" pitchFamily="34" charset="0"/>
                </a:rPr>
                <a:t>: 28</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grpSp>
      <p:sp>
        <p:nvSpPr>
          <p:cNvPr id="17" name="TextBox 16"/>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23" name="TextBox 22"/>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52" y="2442277"/>
            <a:ext cx="3074295" cy="3074295"/>
          </a:xfrm>
          <a:prstGeom prst="rect">
            <a:avLst/>
          </a:prstGeom>
        </p:spPr>
      </p:pic>
      <p:sp>
        <p:nvSpPr>
          <p:cNvPr id="14" name="Rounded Rectangle 13"/>
          <p:cNvSpPr/>
          <p:nvPr/>
        </p:nvSpPr>
        <p:spPr>
          <a:xfrm>
            <a:off x="6982501" y="1373696"/>
            <a:ext cx="2220481" cy="138220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TextBox 15"/>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cxnSp>
        <p:nvCxnSpPr>
          <p:cNvPr id="20" name="Straight Connector 19"/>
          <p:cNvCxnSpPr/>
          <p:nvPr/>
        </p:nvCxnSpPr>
        <p:spPr>
          <a:xfrm>
            <a:off x="6982501" y="1886998"/>
            <a:ext cx="22204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82501" y="1885949"/>
            <a:ext cx="2220481" cy="434225"/>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p:cNvSpPr txBox="1"/>
          <p:nvPr/>
        </p:nvSpPr>
        <p:spPr>
          <a:xfrm>
            <a:off x="7687020" y="1936847"/>
            <a:ext cx="81144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Assign</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7565192" y="2377200"/>
            <a:ext cx="1055097" cy="338554"/>
          </a:xfrm>
          <a:prstGeom prst="rect">
            <a:avLst/>
          </a:prstGeom>
          <a:noFill/>
        </p:spPr>
        <p:txBody>
          <a:bodyPr wrap="none" rtlCol="0">
            <a:spAutoFit/>
          </a:bodyPr>
          <a:lstStyle/>
          <a:p>
            <a:r>
              <a:rPr lang="en-US" sz="1600" dirty="0" err="1">
                <a:latin typeface="Kozuka Gothic Pr6N B" panose="020B0800000000000000" pitchFamily="34" charset="-128"/>
                <a:ea typeface="Kozuka Gothic Pr6N B" panose="020B0800000000000000" pitchFamily="34" charset="-128"/>
              </a:rPr>
              <a:t>Unassign</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58555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6546" y="2957252"/>
            <a:ext cx="342623" cy="342623"/>
          </a:xfrm>
          <a:prstGeom prst="rect">
            <a:avLst/>
          </a:prstGeom>
        </p:spPr>
      </p:pic>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0584493" y="6239021"/>
            <a:ext cx="1028387" cy="3747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Assign</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3273753" y="1966848"/>
            <a:ext cx="5644494"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Select the module(s) and student(s) to be assigned. </a:t>
            </a:r>
            <a:endParaRPr lang="en-SG" dirty="0">
              <a:latin typeface="Kozuka Gothic Pr6N B" panose="020B0800000000000000" pitchFamily="34" charset="-128"/>
              <a:ea typeface="Kozuka Gothic Pr6N B" panose="020B0800000000000000" pitchFamily="34" charset="-128"/>
            </a:endParaRPr>
          </a:p>
        </p:txBody>
      </p:sp>
      <p:sp>
        <p:nvSpPr>
          <p:cNvPr id="23" name="TextBox 22"/>
          <p:cNvSpPr txBox="1"/>
          <p:nvPr/>
        </p:nvSpPr>
        <p:spPr>
          <a:xfrm>
            <a:off x="7039063" y="2648217"/>
            <a:ext cx="4300509" cy="2062103"/>
          </a:xfrm>
          <a:prstGeom prst="rect">
            <a:avLst/>
          </a:prstGeom>
          <a:noFill/>
        </p:spPr>
        <p:txBody>
          <a:bodyPr wrap="square" rtlCol="0">
            <a:spAutoFit/>
          </a:bodyPr>
          <a:lstStyle/>
          <a:p>
            <a:r>
              <a:rPr lang="en-US" sz="2000" b="1" dirty="0">
                <a:latin typeface="Arial Nova Cond Light" panose="020B0306020202020204" pitchFamily="34" charset="0"/>
              </a:rPr>
              <a:t>Student ID	Name		Age</a:t>
            </a:r>
          </a:p>
          <a:p>
            <a:r>
              <a:rPr lang="en-US" dirty="0">
                <a:latin typeface="Source Sans Pro Light" panose="020B0403030403020204" pitchFamily="34" charset="0"/>
              </a:rPr>
              <a:t>141407		Tan Ying Hao	9</a:t>
            </a:r>
          </a:p>
          <a:p>
            <a:r>
              <a:rPr lang="en-US" dirty="0">
                <a:latin typeface="Source Sans Pro Light" panose="020B0403030403020204" pitchFamily="34" charset="0"/>
              </a:rPr>
              <a:t>142908		Wong Yijie	10</a:t>
            </a:r>
          </a:p>
          <a:p>
            <a:r>
              <a:rPr lang="en-US" dirty="0">
                <a:latin typeface="Source Sans Pro Light" panose="020B0403030403020204" pitchFamily="34" charset="0"/>
              </a:rPr>
              <a:t>140711		Lim Xuan Yin	12</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42" name="Rectangle 41"/>
          <p:cNvSpPr/>
          <p:nvPr/>
        </p:nvSpPr>
        <p:spPr>
          <a:xfrm>
            <a:off x="6562955" y="2417079"/>
            <a:ext cx="4954529" cy="2641189"/>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0" name="TextBox 29"/>
          <p:cNvSpPr txBox="1"/>
          <p:nvPr/>
        </p:nvSpPr>
        <p:spPr>
          <a:xfrm>
            <a:off x="1223075" y="2630312"/>
            <a:ext cx="4172354" cy="2062103"/>
          </a:xfrm>
          <a:prstGeom prst="rect">
            <a:avLst/>
          </a:prstGeom>
          <a:noFill/>
        </p:spPr>
        <p:txBody>
          <a:bodyPr wrap="square" rtlCol="0">
            <a:spAutoFit/>
          </a:bodyPr>
          <a:lstStyle/>
          <a:p>
            <a:r>
              <a:rPr lang="en-US" sz="2000" b="1" dirty="0">
                <a:latin typeface="Arial Nova Cond Light" panose="020B0306020202020204" pitchFamily="34" charset="0"/>
              </a:rPr>
              <a:t>Module ID	Module Name	</a:t>
            </a:r>
          </a:p>
          <a:p>
            <a:r>
              <a:rPr lang="en-US" dirty="0">
                <a:latin typeface="Source Sans Pro Light" panose="020B0403030403020204" pitchFamily="34" charset="0"/>
              </a:rPr>
              <a:t>L00001		English Language	</a:t>
            </a:r>
          </a:p>
          <a:p>
            <a:r>
              <a:rPr lang="en-US" dirty="0">
                <a:latin typeface="Source Sans Pro Light" panose="020B0403030403020204" pitchFamily="34" charset="0"/>
              </a:rPr>
              <a:t>L00002		Chinese Language	</a:t>
            </a:r>
          </a:p>
          <a:p>
            <a:r>
              <a:rPr lang="en-US" dirty="0">
                <a:latin typeface="Source Sans Pro Light" panose="020B0403030403020204" pitchFamily="34" charset="0"/>
              </a:rPr>
              <a:t>M00001		Mathematics	</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3"/>
          <p:cNvSpPr/>
          <p:nvPr/>
        </p:nvSpPr>
        <p:spPr>
          <a:xfrm>
            <a:off x="1057317" y="3028497"/>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5" name="Rounded Rectangle 34"/>
          <p:cNvSpPr/>
          <p:nvPr/>
        </p:nvSpPr>
        <p:spPr>
          <a:xfrm>
            <a:off x="1057317" y="3285451"/>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6" name="Rounded Rectangle 35"/>
          <p:cNvSpPr/>
          <p:nvPr/>
        </p:nvSpPr>
        <p:spPr>
          <a:xfrm>
            <a:off x="1057317" y="3542405"/>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662" y="2965210"/>
            <a:ext cx="342623" cy="342623"/>
          </a:xfrm>
          <a:prstGeom prst="rect">
            <a:avLst/>
          </a:prstGeom>
        </p:spPr>
      </p:pic>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533" y="3474418"/>
            <a:ext cx="342623" cy="342623"/>
          </a:xfrm>
          <a:prstGeom prst="rect">
            <a:avLst/>
          </a:prstGeom>
        </p:spPr>
      </p:pic>
      <p:sp>
        <p:nvSpPr>
          <p:cNvPr id="41" name="Rounded Rectangle 40"/>
          <p:cNvSpPr/>
          <p:nvPr/>
        </p:nvSpPr>
        <p:spPr>
          <a:xfrm>
            <a:off x="1048944" y="275151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43" name="Rectangle 42"/>
          <p:cNvSpPr/>
          <p:nvPr/>
        </p:nvSpPr>
        <p:spPr>
          <a:xfrm>
            <a:off x="674517" y="2417079"/>
            <a:ext cx="4954529" cy="2641189"/>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1" name="Right Arrow 10"/>
          <p:cNvSpPr/>
          <p:nvPr/>
        </p:nvSpPr>
        <p:spPr>
          <a:xfrm>
            <a:off x="5813743" y="3156844"/>
            <a:ext cx="581867" cy="696412"/>
          </a:xfrm>
          <a:prstGeom prst="rightArrow">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solidFill>
                <a:schemeClr val="tx1"/>
              </a:solidFill>
            </a:endParaRPr>
          </a:p>
        </p:txBody>
      </p:sp>
      <p:sp>
        <p:nvSpPr>
          <p:cNvPr id="45" name="TextBox 44"/>
          <p:cNvSpPr txBox="1"/>
          <p:nvPr/>
        </p:nvSpPr>
        <p:spPr>
          <a:xfrm>
            <a:off x="8977126" y="827323"/>
            <a:ext cx="2480166" cy="400110"/>
          </a:xfrm>
          <a:prstGeom prst="rect">
            <a:avLst/>
          </a:prstGeom>
          <a:noFill/>
        </p:spPr>
        <p:txBody>
          <a:bodyPr wrap="none" rtlCol="0">
            <a:spAutoFit/>
          </a:bodyPr>
          <a:lstStyle/>
          <a:p>
            <a:r>
              <a:rPr lang="en-US" sz="2000" dirty="0">
                <a:latin typeface="Arial Nova Cond Light" panose="020B0306020202020204" pitchFamily="34" charset="0"/>
              </a:rPr>
              <a:t>MODULE MANAGEMENT</a:t>
            </a:r>
            <a:endParaRPr lang="en-SG" sz="2000" dirty="0">
              <a:latin typeface="Arial Nova Cond Light" panose="020B0306020202020204" pitchFamily="34" charset="0"/>
            </a:endParaRPr>
          </a:p>
        </p:txBody>
      </p:sp>
      <p:sp>
        <p:nvSpPr>
          <p:cNvPr id="51" name="TextBox 50"/>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52" name="Rounded Rectangle 51"/>
          <p:cNvSpPr/>
          <p:nvPr/>
        </p:nvSpPr>
        <p:spPr>
          <a:xfrm>
            <a:off x="6982501" y="1373696"/>
            <a:ext cx="222048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54" name="TextBox 53"/>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55" name="TextBox 54"/>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56" name="Rounded Rectangle 55"/>
          <p:cNvSpPr/>
          <p:nvPr/>
        </p:nvSpPr>
        <p:spPr>
          <a:xfrm>
            <a:off x="6886973" y="3028497"/>
            <a:ext cx="182504" cy="182504"/>
          </a:xfrm>
          <a:prstGeom prst="roundRect">
            <a:avLst/>
          </a:prstGeom>
          <a:solidFill>
            <a:schemeClr val="bg1">
              <a:lumMod val="65000"/>
              <a:alpha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57" name="Rounded Rectangle 56"/>
          <p:cNvSpPr/>
          <p:nvPr/>
        </p:nvSpPr>
        <p:spPr>
          <a:xfrm>
            <a:off x="6886973" y="3285451"/>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58" name="Rounded Rectangle 57"/>
          <p:cNvSpPr/>
          <p:nvPr/>
        </p:nvSpPr>
        <p:spPr>
          <a:xfrm>
            <a:off x="6886973" y="3542405"/>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1189" y="3474418"/>
            <a:ext cx="342623" cy="342623"/>
          </a:xfrm>
          <a:prstGeom prst="rect">
            <a:avLst/>
          </a:prstGeom>
        </p:spPr>
      </p:pic>
      <p:sp>
        <p:nvSpPr>
          <p:cNvPr id="61" name="Rounded Rectangle 60"/>
          <p:cNvSpPr/>
          <p:nvPr/>
        </p:nvSpPr>
        <p:spPr>
          <a:xfrm>
            <a:off x="6878600" y="275151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1" name="TextBox 3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13943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32415" y="1961976"/>
            <a:ext cx="7927170"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The following module(s) has been successfully assigned to the student(s). </a:t>
            </a:r>
            <a:endParaRPr lang="en-SG"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8977126" y="827323"/>
            <a:ext cx="2480166" cy="400110"/>
          </a:xfrm>
          <a:prstGeom prst="rect">
            <a:avLst/>
          </a:prstGeom>
          <a:noFill/>
        </p:spPr>
        <p:txBody>
          <a:bodyPr wrap="none" rtlCol="0">
            <a:spAutoFit/>
          </a:bodyPr>
          <a:lstStyle/>
          <a:p>
            <a:r>
              <a:rPr lang="en-US" sz="2000" dirty="0">
                <a:latin typeface="Arial Nova Cond Light" panose="020B0306020202020204" pitchFamily="34" charset="0"/>
              </a:rPr>
              <a:t>MODULE MANAGEMENT</a:t>
            </a:r>
            <a:endParaRPr lang="en-SG" sz="2000" dirty="0">
              <a:latin typeface="Arial Nova Cond Light" panose="020B0306020202020204" pitchFamily="34" charset="0"/>
            </a:endParaRPr>
          </a:p>
        </p:txBody>
      </p:sp>
      <p:sp>
        <p:nvSpPr>
          <p:cNvPr id="33" name="TextBox 32"/>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34" name="Rounded Rectangle 33"/>
          <p:cNvSpPr/>
          <p:nvPr/>
        </p:nvSpPr>
        <p:spPr>
          <a:xfrm>
            <a:off x="6982501" y="1373696"/>
            <a:ext cx="222048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TextBox 34"/>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37" name="TextBox 36"/>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8" name="TextBox 37"/>
          <p:cNvSpPr txBox="1"/>
          <p:nvPr/>
        </p:nvSpPr>
        <p:spPr>
          <a:xfrm>
            <a:off x="752268" y="4463445"/>
            <a:ext cx="10938510" cy="954107"/>
          </a:xfrm>
          <a:prstGeom prst="rect">
            <a:avLst/>
          </a:prstGeom>
          <a:noFill/>
        </p:spPr>
        <p:txBody>
          <a:bodyPr wrap="square" rtlCol="0">
            <a:spAutoFit/>
          </a:bodyPr>
          <a:lstStyle/>
          <a:p>
            <a:r>
              <a:rPr lang="en-US" sz="2000" b="1" dirty="0">
                <a:latin typeface="Arial Nova Cond Light" panose="020B0306020202020204" pitchFamily="34" charset="0"/>
              </a:rPr>
              <a:t>Student ID	Name			Age	</a:t>
            </a:r>
          </a:p>
          <a:p>
            <a:r>
              <a:rPr lang="en-US" dirty="0">
                <a:latin typeface="Source Sans Pro Light" panose="020B0403030403020204" pitchFamily="34" charset="0"/>
              </a:rPr>
              <a:t>140711		Lim Xuan Yin		12</a:t>
            </a:r>
          </a:p>
          <a:p>
            <a:endParaRPr lang="en-US" dirty="0">
              <a:latin typeface="Source Sans Pro Light" panose="020B0403030403020204" pitchFamily="34" charset="0"/>
            </a:endParaRPr>
          </a:p>
        </p:txBody>
      </p:sp>
      <p:sp>
        <p:nvSpPr>
          <p:cNvPr id="39" name="TextBox 38"/>
          <p:cNvSpPr txBox="1"/>
          <p:nvPr/>
        </p:nvSpPr>
        <p:spPr>
          <a:xfrm>
            <a:off x="747516" y="2432900"/>
            <a:ext cx="10938510" cy="954107"/>
          </a:xfrm>
          <a:prstGeom prst="rect">
            <a:avLst/>
          </a:prstGeom>
          <a:noFill/>
        </p:spPr>
        <p:txBody>
          <a:bodyPr wrap="square" rtlCol="0">
            <a:spAutoFit/>
          </a:bodyPr>
          <a:lstStyle/>
          <a:p>
            <a:r>
              <a:rPr lang="en-US" sz="2000" b="1" dirty="0">
                <a:latin typeface="Arial Nova Cond Light" panose="020B0306020202020204" pitchFamily="34" charset="0"/>
              </a:rPr>
              <a:t>Module ID	Module Name			</a:t>
            </a:r>
          </a:p>
          <a:p>
            <a:r>
              <a:rPr lang="en-US" dirty="0">
                <a:latin typeface="Source Sans Pro Light" panose="020B0403030403020204" pitchFamily="34" charset="0"/>
              </a:rPr>
              <a:t>L00001		English Language	</a:t>
            </a:r>
          </a:p>
          <a:p>
            <a:r>
              <a:rPr lang="en-US" dirty="0">
                <a:latin typeface="Source Sans Pro Light" panose="020B0403030403020204" pitchFamily="34" charset="0"/>
              </a:rPr>
              <a:t>M00001		Mathematics		</a:t>
            </a:r>
          </a:p>
        </p:txBody>
      </p:sp>
      <p:sp>
        <p:nvSpPr>
          <p:cNvPr id="14" name="TextBox 1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71729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0371551" y="6239021"/>
            <a:ext cx="1241329" cy="39977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Kozuka Gothic Pr6N B" panose="020B0800000000000000" pitchFamily="34" charset="-128"/>
                <a:ea typeface="Kozuka Gothic Pr6N B" panose="020B0800000000000000" pitchFamily="34" charset="-128"/>
              </a:rPr>
              <a:t>Unassign</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3133490" y="1966848"/>
            <a:ext cx="5925020"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Select the student(s) and module(s) to be unassigned. </a:t>
            </a:r>
            <a:endParaRPr lang="en-SG" dirty="0">
              <a:latin typeface="Kozuka Gothic Pr6N B" panose="020B0800000000000000" pitchFamily="34" charset="-128"/>
              <a:ea typeface="Kozuka Gothic Pr6N B" panose="020B0800000000000000" pitchFamily="34" charset="-128"/>
            </a:endParaRPr>
          </a:p>
        </p:txBody>
      </p:sp>
      <p:grpSp>
        <p:nvGrpSpPr>
          <p:cNvPr id="3" name="Group 2"/>
          <p:cNvGrpSpPr/>
          <p:nvPr/>
        </p:nvGrpSpPr>
        <p:grpSpPr>
          <a:xfrm>
            <a:off x="6559142" y="2417079"/>
            <a:ext cx="4954529" cy="2641189"/>
            <a:chOff x="674517" y="2417079"/>
            <a:chExt cx="4954529" cy="2641189"/>
          </a:xfrm>
        </p:grpSpPr>
        <p:sp>
          <p:nvSpPr>
            <p:cNvPr id="30" name="TextBox 29"/>
            <p:cNvSpPr txBox="1"/>
            <p:nvPr/>
          </p:nvSpPr>
          <p:spPr>
            <a:xfrm>
              <a:off x="1223075" y="2630312"/>
              <a:ext cx="4172354" cy="2062103"/>
            </a:xfrm>
            <a:prstGeom prst="rect">
              <a:avLst/>
            </a:prstGeom>
            <a:noFill/>
          </p:spPr>
          <p:txBody>
            <a:bodyPr wrap="square" rtlCol="0">
              <a:spAutoFit/>
            </a:bodyPr>
            <a:lstStyle/>
            <a:p>
              <a:r>
                <a:rPr lang="en-US" sz="2000" b="1" dirty="0">
                  <a:latin typeface="Arial Nova Cond Light" panose="020B0306020202020204" pitchFamily="34" charset="0"/>
                </a:rPr>
                <a:t>Module ID	Module Name	</a:t>
              </a:r>
            </a:p>
            <a:p>
              <a:r>
                <a:rPr lang="en-US" dirty="0">
                  <a:latin typeface="Source Sans Pro Light" panose="020B0403030403020204" pitchFamily="34" charset="0"/>
                </a:rPr>
                <a:t>L00001		English Language	</a:t>
              </a:r>
            </a:p>
            <a:p>
              <a:r>
                <a:rPr lang="en-US" dirty="0">
                  <a:latin typeface="Source Sans Pro Light" panose="020B0403030403020204" pitchFamily="34" charset="0"/>
                </a:rPr>
                <a:t>L00002		Chinese Language	</a:t>
              </a:r>
            </a:p>
            <a:p>
              <a:r>
                <a:rPr lang="en-US" dirty="0">
                  <a:latin typeface="Source Sans Pro Light" panose="020B0403030403020204" pitchFamily="34" charset="0"/>
                </a:rPr>
                <a:t>M00001		Mathematics	</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3"/>
            <p:cNvSpPr/>
            <p:nvPr/>
          </p:nvSpPr>
          <p:spPr>
            <a:xfrm>
              <a:off x="1057317" y="3028497"/>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5" name="Rounded Rectangle 34"/>
            <p:cNvSpPr/>
            <p:nvPr/>
          </p:nvSpPr>
          <p:spPr>
            <a:xfrm>
              <a:off x="1057317" y="3285451"/>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6" name="Rounded Rectangle 35"/>
            <p:cNvSpPr/>
            <p:nvPr/>
          </p:nvSpPr>
          <p:spPr>
            <a:xfrm>
              <a:off x="1057317" y="3542405"/>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662" y="2965210"/>
              <a:ext cx="342623" cy="342623"/>
            </a:xfrm>
            <a:prstGeom prst="rect">
              <a:avLst/>
            </a:prstGeom>
          </p:spPr>
        </p:pic>
        <p:sp>
          <p:nvSpPr>
            <p:cNvPr id="41" name="Rounded Rectangle 40"/>
            <p:cNvSpPr/>
            <p:nvPr/>
          </p:nvSpPr>
          <p:spPr>
            <a:xfrm>
              <a:off x="1048944" y="275151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43" name="Rectangle 42"/>
            <p:cNvSpPr/>
            <p:nvPr/>
          </p:nvSpPr>
          <p:spPr>
            <a:xfrm>
              <a:off x="674517" y="2417079"/>
              <a:ext cx="4954529" cy="2641189"/>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sp>
        <p:nvSpPr>
          <p:cNvPr id="11" name="Right Arrow 10"/>
          <p:cNvSpPr/>
          <p:nvPr/>
        </p:nvSpPr>
        <p:spPr>
          <a:xfrm>
            <a:off x="5813743" y="3156844"/>
            <a:ext cx="581867" cy="696412"/>
          </a:xfrm>
          <a:prstGeom prst="rightArrow">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solidFill>
                <a:schemeClr val="tx1"/>
              </a:solidFill>
            </a:endParaRPr>
          </a:p>
        </p:txBody>
      </p:sp>
      <p:sp>
        <p:nvSpPr>
          <p:cNvPr id="45" name="TextBox 44"/>
          <p:cNvSpPr txBox="1"/>
          <p:nvPr/>
        </p:nvSpPr>
        <p:spPr>
          <a:xfrm>
            <a:off x="8977126" y="827323"/>
            <a:ext cx="2480166" cy="400110"/>
          </a:xfrm>
          <a:prstGeom prst="rect">
            <a:avLst/>
          </a:prstGeom>
          <a:noFill/>
        </p:spPr>
        <p:txBody>
          <a:bodyPr wrap="none" rtlCol="0">
            <a:spAutoFit/>
          </a:bodyPr>
          <a:lstStyle/>
          <a:p>
            <a:r>
              <a:rPr lang="en-US" sz="2000" dirty="0">
                <a:latin typeface="Arial Nova Cond Light" panose="020B0306020202020204" pitchFamily="34" charset="0"/>
              </a:rPr>
              <a:t>MODULE MANAGEMENT</a:t>
            </a:r>
            <a:endParaRPr lang="en-SG" sz="2000" dirty="0">
              <a:latin typeface="Arial Nova Cond Light" panose="020B0306020202020204" pitchFamily="34" charset="0"/>
            </a:endParaRPr>
          </a:p>
        </p:txBody>
      </p:sp>
      <p:sp>
        <p:nvSpPr>
          <p:cNvPr id="51" name="TextBox 50"/>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52" name="Rounded Rectangle 51"/>
          <p:cNvSpPr/>
          <p:nvPr/>
        </p:nvSpPr>
        <p:spPr>
          <a:xfrm>
            <a:off x="6982501" y="1373696"/>
            <a:ext cx="222048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54" name="TextBox 53"/>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55" name="TextBox 54"/>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grpSp>
        <p:nvGrpSpPr>
          <p:cNvPr id="2" name="Group 1"/>
          <p:cNvGrpSpPr/>
          <p:nvPr/>
        </p:nvGrpSpPr>
        <p:grpSpPr>
          <a:xfrm>
            <a:off x="695682" y="2417079"/>
            <a:ext cx="4954529" cy="2641189"/>
            <a:chOff x="6562955" y="2417079"/>
            <a:chExt cx="4954529" cy="2641189"/>
          </a:xfrm>
        </p:grpSpPr>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6546" y="2957252"/>
              <a:ext cx="342623" cy="342623"/>
            </a:xfrm>
            <a:prstGeom prst="rect">
              <a:avLst/>
            </a:prstGeom>
          </p:spPr>
        </p:pic>
        <p:sp>
          <p:nvSpPr>
            <p:cNvPr id="23" name="TextBox 22"/>
            <p:cNvSpPr txBox="1"/>
            <p:nvPr/>
          </p:nvSpPr>
          <p:spPr>
            <a:xfrm>
              <a:off x="7039063" y="2648217"/>
              <a:ext cx="4300509" cy="2062103"/>
            </a:xfrm>
            <a:prstGeom prst="rect">
              <a:avLst/>
            </a:prstGeom>
            <a:noFill/>
          </p:spPr>
          <p:txBody>
            <a:bodyPr wrap="square" rtlCol="0">
              <a:spAutoFit/>
            </a:bodyPr>
            <a:lstStyle/>
            <a:p>
              <a:r>
                <a:rPr lang="en-US" sz="2000" b="1" dirty="0">
                  <a:latin typeface="Arial Nova Cond Light" panose="020B0306020202020204" pitchFamily="34" charset="0"/>
                </a:rPr>
                <a:t>Student ID	Name		Age</a:t>
              </a:r>
            </a:p>
            <a:p>
              <a:r>
                <a:rPr lang="en-US" dirty="0">
                  <a:latin typeface="Source Sans Pro Light" panose="020B0403030403020204" pitchFamily="34" charset="0"/>
                </a:rPr>
                <a:t>141407		Tan Ying Hao	9</a:t>
              </a:r>
            </a:p>
            <a:p>
              <a:r>
                <a:rPr lang="en-US" dirty="0">
                  <a:latin typeface="Source Sans Pro Light" panose="020B0403030403020204" pitchFamily="34" charset="0"/>
                </a:rPr>
                <a:t>142908		Wong Yijie	10</a:t>
              </a:r>
            </a:p>
            <a:p>
              <a:r>
                <a:rPr lang="en-US" dirty="0">
                  <a:latin typeface="Source Sans Pro Light" panose="020B0403030403020204" pitchFamily="34" charset="0"/>
                </a:rPr>
                <a:t>140711		Lim Xuan Yin	12</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42" name="Rectangle 41"/>
            <p:cNvSpPr/>
            <p:nvPr/>
          </p:nvSpPr>
          <p:spPr>
            <a:xfrm>
              <a:off x="6562955" y="2417079"/>
              <a:ext cx="4954529" cy="2641189"/>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6" name="Rounded Rectangle 55"/>
            <p:cNvSpPr/>
            <p:nvPr/>
          </p:nvSpPr>
          <p:spPr>
            <a:xfrm>
              <a:off x="6886973" y="3028497"/>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57" name="Rounded Rectangle 56"/>
            <p:cNvSpPr/>
            <p:nvPr/>
          </p:nvSpPr>
          <p:spPr>
            <a:xfrm>
              <a:off x="6886973" y="3285451"/>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58" name="Rounded Rectangle 57"/>
            <p:cNvSpPr/>
            <p:nvPr/>
          </p:nvSpPr>
          <p:spPr>
            <a:xfrm>
              <a:off x="6886973" y="3542405"/>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1189" y="3474418"/>
              <a:ext cx="342623" cy="342623"/>
            </a:xfrm>
            <a:prstGeom prst="rect">
              <a:avLst/>
            </a:prstGeom>
          </p:spPr>
        </p:pic>
        <p:sp>
          <p:nvSpPr>
            <p:cNvPr id="61" name="Rounded Rectangle 60"/>
            <p:cNvSpPr/>
            <p:nvPr/>
          </p:nvSpPr>
          <p:spPr>
            <a:xfrm>
              <a:off x="6878600" y="275151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grpSp>
      <p:sp>
        <p:nvSpPr>
          <p:cNvPr id="31" name="TextBox 3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96877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807807" y="1961976"/>
            <a:ext cx="8576387"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The following module(s) has been successfully unassigned from the student(s). </a:t>
            </a:r>
            <a:endParaRPr lang="en-SG"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8977126" y="827323"/>
            <a:ext cx="2480166" cy="400110"/>
          </a:xfrm>
          <a:prstGeom prst="rect">
            <a:avLst/>
          </a:prstGeom>
          <a:noFill/>
        </p:spPr>
        <p:txBody>
          <a:bodyPr wrap="none" rtlCol="0">
            <a:spAutoFit/>
          </a:bodyPr>
          <a:lstStyle/>
          <a:p>
            <a:r>
              <a:rPr lang="en-US" sz="2000" dirty="0">
                <a:latin typeface="Arial Nova Cond Light" panose="020B0306020202020204" pitchFamily="34" charset="0"/>
              </a:rPr>
              <a:t>MODULE MANAGEMENT</a:t>
            </a:r>
            <a:endParaRPr lang="en-SG" sz="2000" dirty="0">
              <a:latin typeface="Arial Nova Cond Light" panose="020B0306020202020204" pitchFamily="34" charset="0"/>
            </a:endParaRPr>
          </a:p>
        </p:txBody>
      </p:sp>
      <p:sp>
        <p:nvSpPr>
          <p:cNvPr id="33" name="TextBox 32"/>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34" name="Rounded Rectangle 33"/>
          <p:cNvSpPr/>
          <p:nvPr/>
        </p:nvSpPr>
        <p:spPr>
          <a:xfrm>
            <a:off x="6982501" y="1373696"/>
            <a:ext cx="222048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TextBox 34"/>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37" name="TextBox 36"/>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8" name="TextBox 37"/>
          <p:cNvSpPr txBox="1"/>
          <p:nvPr/>
        </p:nvSpPr>
        <p:spPr>
          <a:xfrm>
            <a:off x="752268" y="4463445"/>
            <a:ext cx="10938510" cy="1231106"/>
          </a:xfrm>
          <a:prstGeom prst="rect">
            <a:avLst/>
          </a:prstGeom>
          <a:noFill/>
        </p:spPr>
        <p:txBody>
          <a:bodyPr wrap="square" rtlCol="0">
            <a:spAutoFit/>
          </a:bodyPr>
          <a:lstStyle/>
          <a:p>
            <a:r>
              <a:rPr lang="en-US" sz="2000" b="1" dirty="0">
                <a:latin typeface="Arial Nova Cond Light" panose="020B0306020202020204" pitchFamily="34" charset="0"/>
              </a:rPr>
              <a:t>Student ID	Name			Age	</a:t>
            </a:r>
          </a:p>
          <a:p>
            <a:r>
              <a:rPr lang="en-US" dirty="0">
                <a:latin typeface="Source Sans Pro Light" panose="020B0403030403020204" pitchFamily="34" charset="0"/>
              </a:rPr>
              <a:t>141407		Tan Ying </a:t>
            </a:r>
            <a:r>
              <a:rPr lang="en-US" dirty="0" err="1">
                <a:latin typeface="Source Sans Pro Light" panose="020B0403030403020204" pitchFamily="34" charset="0"/>
              </a:rPr>
              <a:t>Hao</a:t>
            </a:r>
            <a:r>
              <a:rPr lang="en-US" dirty="0">
                <a:latin typeface="Source Sans Pro Light" panose="020B0403030403020204" pitchFamily="34" charset="0"/>
              </a:rPr>
              <a:t>		9</a:t>
            </a:r>
          </a:p>
          <a:p>
            <a:r>
              <a:rPr lang="en-US" dirty="0">
                <a:latin typeface="Source Sans Pro Light" panose="020B0403030403020204" pitchFamily="34" charset="0"/>
              </a:rPr>
              <a:t>140711		Lim Xuan Yin		12</a:t>
            </a:r>
          </a:p>
          <a:p>
            <a:endParaRPr lang="en-US" dirty="0">
              <a:latin typeface="Source Sans Pro Light" panose="020B0403030403020204" pitchFamily="34" charset="0"/>
            </a:endParaRPr>
          </a:p>
        </p:txBody>
      </p:sp>
      <p:sp>
        <p:nvSpPr>
          <p:cNvPr id="39" name="TextBox 38"/>
          <p:cNvSpPr txBox="1"/>
          <p:nvPr/>
        </p:nvSpPr>
        <p:spPr>
          <a:xfrm>
            <a:off x="747516" y="2432900"/>
            <a:ext cx="10938510" cy="677108"/>
          </a:xfrm>
          <a:prstGeom prst="rect">
            <a:avLst/>
          </a:prstGeom>
          <a:noFill/>
        </p:spPr>
        <p:txBody>
          <a:bodyPr wrap="square" rtlCol="0">
            <a:spAutoFit/>
          </a:bodyPr>
          <a:lstStyle/>
          <a:p>
            <a:r>
              <a:rPr lang="en-US" sz="2000" b="1" dirty="0">
                <a:latin typeface="Arial Nova Cond Light" panose="020B0306020202020204" pitchFamily="34" charset="0"/>
              </a:rPr>
              <a:t>Module ID	Module Name			</a:t>
            </a:r>
          </a:p>
          <a:p>
            <a:r>
              <a:rPr lang="en-US" dirty="0">
                <a:latin typeface="Source Sans Pro Light" panose="020B0403030403020204" pitchFamily="34" charset="0"/>
              </a:rPr>
              <a:t>M00001		Mathematics		</a:t>
            </a:r>
          </a:p>
        </p:txBody>
      </p:sp>
      <p:sp>
        <p:nvSpPr>
          <p:cNvPr id="14" name="TextBox 1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152597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74370" y="2384474"/>
            <a:ext cx="10938510" cy="3693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1"/>
          <p:cNvSpPr txBox="1"/>
          <p:nvPr/>
        </p:nvSpPr>
        <p:spPr>
          <a:xfrm>
            <a:off x="663582" y="2384474"/>
            <a:ext cx="10938510" cy="3693319"/>
          </a:xfrm>
          <a:prstGeom prst="rect">
            <a:avLst/>
          </a:prstGeom>
          <a:noFill/>
        </p:spPr>
        <p:txBody>
          <a:bodyPr wrap="square" rtlCol="0">
            <a:spAutoFit/>
          </a:bodyPr>
          <a:lstStyle/>
          <a:p>
            <a:r>
              <a:rPr lang="en-US" sz="2000" b="1" dirty="0">
                <a:latin typeface="Arial Nova Cond Light" panose="020B0306020202020204" pitchFamily="34" charset="0"/>
              </a:rPr>
              <a:t>Teacher ID	Name			</a:t>
            </a:r>
          </a:p>
          <a:p>
            <a:r>
              <a:rPr lang="en-US" dirty="0">
                <a:latin typeface="Source Sans Pro Light" panose="020B0403030403020204" pitchFamily="34" charset="0"/>
              </a:rPr>
              <a:t>T00001		Ng Yao Sheng		</a:t>
            </a:r>
          </a:p>
          <a:p>
            <a:r>
              <a:rPr lang="en-US" dirty="0">
                <a:latin typeface="Source Sans Pro Light" panose="020B0403030403020204" pitchFamily="34" charset="0"/>
              </a:rPr>
              <a:t>T00002		</a:t>
            </a:r>
            <a:r>
              <a:rPr lang="en-US" dirty="0" err="1">
                <a:latin typeface="Source Sans Pro Light" panose="020B0403030403020204" pitchFamily="34" charset="0"/>
              </a:rPr>
              <a:t>Ang</a:t>
            </a:r>
            <a:r>
              <a:rPr lang="en-US" dirty="0">
                <a:latin typeface="Source Sans Pro Light" panose="020B0403030403020204" pitchFamily="34" charset="0"/>
              </a:rPr>
              <a:t> Siu Min		</a:t>
            </a:r>
          </a:p>
          <a:p>
            <a:r>
              <a:rPr lang="en-US" dirty="0">
                <a:latin typeface="Source Sans Pro Light" panose="020B0403030403020204" pitchFamily="34" charset="0"/>
              </a:rPr>
              <a:t>T00003	</a:t>
            </a:r>
            <a:r>
              <a:rPr lang="en-US">
                <a:latin typeface="Source Sans Pro Light" panose="020B0403030403020204" pitchFamily="34" charset="0"/>
              </a:rPr>
              <a:t>	Neo Jun </a:t>
            </a:r>
            <a:r>
              <a:rPr lang="en-US" dirty="0">
                <a:latin typeface="Source Sans Pro Light" panose="020B0403030403020204" pitchFamily="34" charset="0"/>
              </a:rPr>
              <a:t>Hao		</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13" name="Rounded Rectangle 12"/>
          <p:cNvSpPr/>
          <p:nvPr/>
        </p:nvSpPr>
        <p:spPr>
          <a:xfrm>
            <a:off x="10892148" y="6239021"/>
            <a:ext cx="72073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Next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8" name="Rounded Rectangle 17"/>
          <p:cNvSpPr/>
          <p:nvPr/>
        </p:nvSpPr>
        <p:spPr>
          <a:xfrm>
            <a:off x="517960" y="277792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19" name="Rounded Rectangle 18"/>
          <p:cNvSpPr/>
          <p:nvPr/>
        </p:nvSpPr>
        <p:spPr>
          <a:xfrm>
            <a:off x="517960" y="3034874"/>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20" name="Rounded Rectangle 19"/>
          <p:cNvSpPr/>
          <p:nvPr/>
        </p:nvSpPr>
        <p:spPr>
          <a:xfrm>
            <a:off x="517960" y="3291828"/>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176" y="2968655"/>
            <a:ext cx="342623" cy="342623"/>
          </a:xfrm>
          <a:prstGeom prst="rect">
            <a:avLst/>
          </a:prstGeom>
        </p:spPr>
      </p:pic>
      <p:sp>
        <p:nvSpPr>
          <p:cNvPr id="23" name="Rounded Rectangle 22"/>
          <p:cNvSpPr/>
          <p:nvPr/>
        </p:nvSpPr>
        <p:spPr>
          <a:xfrm>
            <a:off x="9421284" y="1381878"/>
            <a:ext cx="2079414" cy="39266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7132383" y="1408935"/>
            <a:ext cx="2079415"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Assignment</a:t>
            </a:r>
            <a:endParaRPr lang="en-SG" sz="1600"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9403651" y="1408935"/>
            <a:ext cx="211468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Assignment</a:t>
            </a:r>
            <a:endParaRPr lang="en-SG" sz="1600" dirty="0">
              <a:latin typeface="Kozuka Gothic Pr6N B" panose="020B0800000000000000" pitchFamily="34" charset="-128"/>
              <a:ea typeface="Kozuka Gothic Pr6N B" panose="020B0800000000000000" pitchFamily="34" charset="-128"/>
            </a:endParaRPr>
          </a:p>
        </p:txBody>
      </p:sp>
      <p:sp>
        <p:nvSpPr>
          <p:cNvPr id="17" name="TextBox 16"/>
          <p:cNvSpPr txBox="1"/>
          <p:nvPr/>
        </p:nvSpPr>
        <p:spPr>
          <a:xfrm>
            <a:off x="9257748" y="612827"/>
            <a:ext cx="2355132" cy="646331"/>
          </a:xfrm>
          <a:prstGeom prst="rect">
            <a:avLst/>
          </a:prstGeom>
          <a:noFill/>
        </p:spPr>
        <p:txBody>
          <a:bodyPr wrap="none" rtlCol="0">
            <a:spAutoFit/>
          </a:bodyPr>
          <a:lstStyle/>
          <a:p>
            <a:r>
              <a:rPr lang="en-US" sz="3600" dirty="0">
                <a:latin typeface="Arial Nova Cond Light" panose="020B0306020202020204" pitchFamily="34" charset="0"/>
              </a:rPr>
              <a:t>Administrator</a:t>
            </a:r>
            <a:endParaRPr lang="en-SG" sz="3600" dirty="0">
              <a:latin typeface="Arial Nova Cond Light" panose="020B0306020202020204" pitchFamily="34" charset="0"/>
            </a:endParaRPr>
          </a:p>
        </p:txBody>
      </p:sp>
      <p:sp>
        <p:nvSpPr>
          <p:cNvPr id="21" name="TextBox 20"/>
          <p:cNvSpPr txBox="1"/>
          <p:nvPr/>
        </p:nvSpPr>
        <p:spPr>
          <a:xfrm>
            <a:off x="8027017" y="1959688"/>
            <a:ext cx="3608680" cy="369332"/>
          </a:xfrm>
          <a:prstGeom prst="rect">
            <a:avLst/>
          </a:prstGeom>
          <a:noFill/>
        </p:spPr>
        <p:txBody>
          <a:bodyPr wrap="none" rtlCol="0">
            <a:spAutoFit/>
          </a:bodyPr>
          <a:lstStyle/>
          <a:p>
            <a:pPr algn="r"/>
            <a:r>
              <a:rPr lang="en-US" dirty="0">
                <a:latin typeface="Kozuka Gothic Pr6N B" panose="020B0800000000000000" pitchFamily="34" charset="-128"/>
                <a:ea typeface="Kozuka Gothic Pr6N B" panose="020B0800000000000000" pitchFamily="34" charset="-128"/>
              </a:rPr>
              <a:t>Select a user to View or Manage.</a:t>
            </a:r>
            <a:endParaRPr lang="en-SG"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60421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445649" y="2313168"/>
            <a:ext cx="4373677" cy="1631216"/>
            <a:chOff x="4445649" y="2313168"/>
            <a:chExt cx="4373677" cy="1631216"/>
          </a:xfrm>
        </p:grpSpPr>
        <p:sp>
          <p:nvSpPr>
            <p:cNvPr id="8" name="TextBox 7"/>
            <p:cNvSpPr txBox="1"/>
            <p:nvPr/>
          </p:nvSpPr>
          <p:spPr>
            <a:xfrm>
              <a:off x="4445649" y="2313168"/>
              <a:ext cx="992579" cy="163121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ANG SIU MIN</a:t>
              </a:r>
            </a:p>
            <a:p>
              <a:r>
                <a:rPr lang="en-US" sz="2000" dirty="0">
                  <a:latin typeface="Arial Nova Cond Light" panose="020B0306020202020204" pitchFamily="34" charset="0"/>
                </a:rPr>
                <a:t>: 18</a:t>
              </a:r>
            </a:p>
            <a:p>
              <a:r>
                <a:rPr lang="en-US" sz="2000" dirty="0">
                  <a:latin typeface="Arial Nova Cond Light" panose="020B0306020202020204" pitchFamily="34" charset="0"/>
                </a:rPr>
                <a:t>: FEMALE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grpSp>
      <p:sp>
        <p:nvSpPr>
          <p:cNvPr id="21" name="Rounded Rectangle 20"/>
          <p:cNvSpPr/>
          <p:nvPr/>
        </p:nvSpPr>
        <p:spPr>
          <a:xfrm>
            <a:off x="9421284" y="1381878"/>
            <a:ext cx="2079414" cy="39266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7132383" y="1408935"/>
            <a:ext cx="2079415"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Assignment</a:t>
            </a:r>
            <a:endParaRPr lang="en-SG" sz="1600" dirty="0">
              <a:latin typeface="Kozuka Gothic Pr6N B" panose="020B0800000000000000" pitchFamily="34" charset="-128"/>
              <a:ea typeface="Kozuka Gothic Pr6N B" panose="020B0800000000000000" pitchFamily="34" charset="-128"/>
            </a:endParaRPr>
          </a:p>
        </p:txBody>
      </p:sp>
      <p:sp>
        <p:nvSpPr>
          <p:cNvPr id="23" name="TextBox 22"/>
          <p:cNvSpPr txBox="1"/>
          <p:nvPr/>
        </p:nvSpPr>
        <p:spPr>
          <a:xfrm>
            <a:off x="9403651" y="1408935"/>
            <a:ext cx="211468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Assignment</a:t>
            </a:r>
            <a:endParaRPr lang="en-SG" sz="1600" dirty="0">
              <a:latin typeface="Kozuka Gothic Pr6N B" panose="020B0800000000000000" pitchFamily="34" charset="-128"/>
              <a:ea typeface="Kozuka Gothic Pr6N B" panose="020B0800000000000000" pitchFamily="34" charset="-128"/>
            </a:endParaRPr>
          </a:p>
        </p:txBody>
      </p:sp>
      <p:sp>
        <p:nvSpPr>
          <p:cNvPr id="24" name="Rounded Rectangle 23"/>
          <p:cNvSpPr/>
          <p:nvPr/>
        </p:nvSpPr>
        <p:spPr>
          <a:xfrm>
            <a:off x="5751123" y="3979425"/>
            <a:ext cx="1762729" cy="4272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Kozuka Gothic Pr6N B" panose="020B0800000000000000" pitchFamily="34" charset="-128"/>
                <a:ea typeface="Kozuka Gothic Pr6N B" panose="020B0800000000000000" pitchFamily="34" charset="-128"/>
              </a:rPr>
              <a:t>Assign Students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138" y="2101266"/>
            <a:ext cx="1515139" cy="4583295"/>
          </a:xfrm>
          <a:prstGeom prst="rect">
            <a:avLst/>
          </a:prstGeom>
        </p:spPr>
      </p:pic>
      <p:sp>
        <p:nvSpPr>
          <p:cNvPr id="20" name="TextBox 19"/>
          <p:cNvSpPr txBox="1"/>
          <p:nvPr/>
        </p:nvSpPr>
        <p:spPr>
          <a:xfrm>
            <a:off x="9257748" y="284536"/>
            <a:ext cx="2355132" cy="646331"/>
          </a:xfrm>
          <a:prstGeom prst="rect">
            <a:avLst/>
          </a:prstGeom>
          <a:noFill/>
        </p:spPr>
        <p:txBody>
          <a:bodyPr wrap="none" rtlCol="0">
            <a:spAutoFit/>
          </a:bodyPr>
          <a:lstStyle/>
          <a:p>
            <a:r>
              <a:rPr lang="en-US" sz="3600" dirty="0">
                <a:latin typeface="Arial Nova Cond Light" panose="020B0306020202020204" pitchFamily="34" charset="0"/>
              </a:rPr>
              <a:t>Administrator</a:t>
            </a:r>
            <a:endParaRPr lang="en-SG" sz="3600" dirty="0">
              <a:latin typeface="Arial Nova Cond Light" panose="020B0306020202020204" pitchFamily="34" charset="0"/>
            </a:endParaRPr>
          </a:p>
        </p:txBody>
      </p:sp>
      <p:sp>
        <p:nvSpPr>
          <p:cNvPr id="25" name="TextBox 24"/>
          <p:cNvSpPr txBox="1"/>
          <p:nvPr/>
        </p:nvSpPr>
        <p:spPr>
          <a:xfrm>
            <a:off x="9105462" y="870364"/>
            <a:ext cx="2507418" cy="400110"/>
          </a:xfrm>
          <a:prstGeom prst="rect">
            <a:avLst/>
          </a:prstGeom>
          <a:noFill/>
        </p:spPr>
        <p:txBody>
          <a:bodyPr wrap="none" rtlCol="0">
            <a:spAutoFit/>
          </a:bodyPr>
          <a:lstStyle/>
          <a:p>
            <a:r>
              <a:rPr lang="en-US" sz="2000" dirty="0">
                <a:latin typeface="Arial Nova Cond Light" panose="020B0306020202020204" pitchFamily="34" charset="0"/>
              </a:rPr>
              <a:t>TEACHER : ANG SIU MIN</a:t>
            </a:r>
            <a:endParaRPr lang="en-SG" sz="2000" dirty="0">
              <a:latin typeface="Arial Nova Cond Light" panose="020B0306020202020204" pitchFamily="34" charset="0"/>
            </a:endParaRPr>
          </a:p>
        </p:txBody>
      </p:sp>
      <p:sp>
        <p:nvSpPr>
          <p:cNvPr id="15" name="TextBox 14"/>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37643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0600660" y="6384852"/>
            <a:ext cx="1012220" cy="3637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Update</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2822764" y="1943835"/>
            <a:ext cx="6546472"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Select the student(s) to be assigned to Teacher </a:t>
            </a:r>
            <a:r>
              <a:rPr lang="en-US" u="sng" dirty="0" err="1">
                <a:latin typeface="Kozuka Gothic Pr6N B" panose="020B0800000000000000" pitchFamily="34" charset="-128"/>
                <a:ea typeface="Kozuka Gothic Pr6N B" panose="020B0800000000000000" pitchFamily="34" charset="-128"/>
              </a:rPr>
              <a:t>Ang</a:t>
            </a:r>
            <a:r>
              <a:rPr lang="en-US" u="sng" dirty="0">
                <a:latin typeface="Kozuka Gothic Pr6N B" panose="020B0800000000000000" pitchFamily="34" charset="-128"/>
                <a:ea typeface="Kozuka Gothic Pr6N B" panose="020B0800000000000000" pitchFamily="34" charset="-128"/>
              </a:rPr>
              <a:t> Siu Min</a:t>
            </a:r>
            <a:r>
              <a:rPr lang="en-US" dirty="0">
                <a:latin typeface="Kozuka Gothic Pr6N B" panose="020B0800000000000000" pitchFamily="34" charset="-128"/>
                <a:ea typeface="Kozuka Gothic Pr6N B" panose="020B0800000000000000" pitchFamily="34" charset="-128"/>
              </a:rPr>
              <a:t>. </a:t>
            </a:r>
            <a:endParaRPr lang="en-SG" dirty="0">
              <a:latin typeface="Kozuka Gothic Pr6N B" panose="020B0800000000000000" pitchFamily="34" charset="-128"/>
              <a:ea typeface="Kozuka Gothic Pr6N B" panose="020B0800000000000000" pitchFamily="34" charset="-128"/>
            </a:endParaRPr>
          </a:p>
        </p:txBody>
      </p:sp>
      <p:sp>
        <p:nvSpPr>
          <p:cNvPr id="3" name="TextBox 2"/>
          <p:cNvSpPr txBox="1"/>
          <p:nvPr/>
        </p:nvSpPr>
        <p:spPr>
          <a:xfrm>
            <a:off x="496186" y="6374534"/>
            <a:ext cx="4900509" cy="307777"/>
          </a:xfrm>
          <a:prstGeom prst="rect">
            <a:avLst/>
          </a:prstGeom>
          <a:noFill/>
        </p:spPr>
        <p:txBody>
          <a:bodyPr wrap="none" rtlCol="0">
            <a:spAutoFit/>
          </a:bodyPr>
          <a:lstStyle/>
          <a:p>
            <a:r>
              <a:rPr lang="en-US" sz="1400" dirty="0">
                <a:latin typeface="Source Sans Pro Light" panose="020B0403030403020204" pitchFamily="34" charset="0"/>
              </a:rPr>
              <a:t>*Uncheck the checkboxes to </a:t>
            </a:r>
            <a:r>
              <a:rPr lang="en-US" sz="1400" dirty="0" err="1">
                <a:latin typeface="Source Sans Pro Light" panose="020B0403030403020204" pitchFamily="34" charset="0"/>
              </a:rPr>
              <a:t>unassign</a:t>
            </a:r>
            <a:r>
              <a:rPr lang="en-US" sz="1400" dirty="0">
                <a:latin typeface="Source Sans Pro Light" panose="020B0403030403020204" pitchFamily="34" charset="0"/>
              </a:rPr>
              <a:t> a student from the teacher.</a:t>
            </a:r>
            <a:endParaRPr lang="en-SG" sz="1400" dirty="0"/>
          </a:p>
        </p:txBody>
      </p:sp>
      <p:sp>
        <p:nvSpPr>
          <p:cNvPr id="28" name="Rounded Rectangle 27"/>
          <p:cNvSpPr/>
          <p:nvPr/>
        </p:nvSpPr>
        <p:spPr>
          <a:xfrm>
            <a:off x="9421284" y="1381878"/>
            <a:ext cx="2079414" cy="39266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9" name="TextBox 28"/>
          <p:cNvSpPr txBox="1"/>
          <p:nvPr/>
        </p:nvSpPr>
        <p:spPr>
          <a:xfrm>
            <a:off x="7132383" y="1408935"/>
            <a:ext cx="2079415"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Assignment</a:t>
            </a:r>
            <a:endParaRPr lang="en-SG" sz="1600" dirty="0">
              <a:latin typeface="Kozuka Gothic Pr6N B" panose="020B0800000000000000" pitchFamily="34" charset="-128"/>
              <a:ea typeface="Kozuka Gothic Pr6N B" panose="020B0800000000000000" pitchFamily="34" charset="-128"/>
            </a:endParaRPr>
          </a:p>
        </p:txBody>
      </p:sp>
      <p:sp>
        <p:nvSpPr>
          <p:cNvPr id="40" name="TextBox 39"/>
          <p:cNvSpPr txBox="1"/>
          <p:nvPr/>
        </p:nvSpPr>
        <p:spPr>
          <a:xfrm>
            <a:off x="9403651" y="1408935"/>
            <a:ext cx="211468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Assignment</a:t>
            </a:r>
            <a:endParaRPr lang="en-SG" sz="1600"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969683" y="2348406"/>
            <a:ext cx="10684549" cy="3724096"/>
          </a:xfrm>
          <a:prstGeom prst="rect">
            <a:avLst/>
          </a:prstGeom>
          <a:noFill/>
        </p:spPr>
        <p:txBody>
          <a:bodyPr wrap="square" rtlCol="0">
            <a:spAutoFit/>
          </a:bodyPr>
          <a:lstStyle/>
          <a:p>
            <a:r>
              <a:rPr lang="en-US" sz="2000" b="1" dirty="0">
                <a:latin typeface="Arial Nova Cond Light" panose="020B0306020202020204" pitchFamily="34" charset="0"/>
              </a:rPr>
              <a:t>Student ID	Name			Age	School			Depression Classification</a:t>
            </a:r>
          </a:p>
          <a:p>
            <a:r>
              <a:rPr lang="en-US" dirty="0">
                <a:latin typeface="Source Sans Pro Light" panose="020B0403030403020204" pitchFamily="34" charset="0"/>
              </a:rPr>
              <a:t>141407		Tan Ying Hao		9	Nanyang Primary School	Highly Motivated</a:t>
            </a:r>
          </a:p>
          <a:p>
            <a:r>
              <a:rPr lang="en-US" dirty="0">
                <a:latin typeface="Source Sans Pro Light" panose="020B0403030403020204" pitchFamily="34" charset="0"/>
              </a:rPr>
              <a:t>142908		Wong Yijie		10	Nanyang Primary School	Strongly Depressed</a:t>
            </a:r>
          </a:p>
          <a:p>
            <a:r>
              <a:rPr lang="en-US" dirty="0">
                <a:latin typeface="Source Sans Pro Light" panose="020B0403030403020204" pitchFamily="34" charset="0"/>
              </a:rPr>
              <a:t>140711		Lim Xuan Yin		12	Nanyang Primary School	Neutral</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42" name="Rounded Rectangle 41"/>
          <p:cNvSpPr/>
          <p:nvPr/>
        </p:nvSpPr>
        <p:spPr>
          <a:xfrm>
            <a:off x="699302" y="2741852"/>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43" name="Rounded Rectangle 42"/>
          <p:cNvSpPr/>
          <p:nvPr/>
        </p:nvSpPr>
        <p:spPr>
          <a:xfrm>
            <a:off x="699302" y="2998806"/>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44" name="Rounded Rectangle 43"/>
          <p:cNvSpPr/>
          <p:nvPr/>
        </p:nvSpPr>
        <p:spPr>
          <a:xfrm>
            <a:off x="699302" y="325576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518" y="2932587"/>
            <a:ext cx="342623" cy="342623"/>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060" y="2659686"/>
            <a:ext cx="342623" cy="342623"/>
          </a:xfrm>
          <a:prstGeom prst="rect">
            <a:avLst/>
          </a:prstGeom>
        </p:spPr>
      </p:pic>
      <p:sp>
        <p:nvSpPr>
          <p:cNvPr id="19" name="TextBox 18"/>
          <p:cNvSpPr txBox="1"/>
          <p:nvPr/>
        </p:nvSpPr>
        <p:spPr>
          <a:xfrm>
            <a:off x="9257748" y="284536"/>
            <a:ext cx="2355132" cy="646331"/>
          </a:xfrm>
          <a:prstGeom prst="rect">
            <a:avLst/>
          </a:prstGeom>
          <a:noFill/>
        </p:spPr>
        <p:txBody>
          <a:bodyPr wrap="none" rtlCol="0">
            <a:spAutoFit/>
          </a:bodyPr>
          <a:lstStyle/>
          <a:p>
            <a:r>
              <a:rPr lang="en-US" sz="3600" dirty="0">
                <a:latin typeface="Arial Nova Cond Light" panose="020B0306020202020204" pitchFamily="34" charset="0"/>
              </a:rPr>
              <a:t>Administrator</a:t>
            </a:r>
            <a:endParaRPr lang="en-SG" sz="3600" dirty="0">
              <a:latin typeface="Arial Nova Cond Light" panose="020B0306020202020204" pitchFamily="34" charset="0"/>
            </a:endParaRPr>
          </a:p>
        </p:txBody>
      </p:sp>
      <p:sp>
        <p:nvSpPr>
          <p:cNvPr id="20" name="TextBox 19"/>
          <p:cNvSpPr txBox="1"/>
          <p:nvPr/>
        </p:nvSpPr>
        <p:spPr>
          <a:xfrm>
            <a:off x="9105462" y="870364"/>
            <a:ext cx="2507418" cy="400110"/>
          </a:xfrm>
          <a:prstGeom prst="rect">
            <a:avLst/>
          </a:prstGeom>
          <a:noFill/>
        </p:spPr>
        <p:txBody>
          <a:bodyPr wrap="none" rtlCol="0">
            <a:spAutoFit/>
          </a:bodyPr>
          <a:lstStyle/>
          <a:p>
            <a:r>
              <a:rPr lang="en-US" sz="2000" dirty="0">
                <a:latin typeface="Arial Nova Cond Light" panose="020B0306020202020204" pitchFamily="34" charset="0"/>
              </a:rPr>
              <a:t>TEACHER : ANG SIU MIN</a:t>
            </a:r>
            <a:endParaRPr lang="en-SG" sz="2000" dirty="0">
              <a:latin typeface="Arial Nova Cond Light" panose="020B0306020202020204" pitchFamily="34" charset="0"/>
            </a:endParaRPr>
          </a:p>
        </p:txBody>
      </p:sp>
      <p:sp>
        <p:nvSpPr>
          <p:cNvPr id="21" name="TextBox 2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7942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10792" y="1943835"/>
            <a:ext cx="7370416"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The following student(s) has been assigned to Teacher </a:t>
            </a:r>
            <a:r>
              <a:rPr lang="en-US" u="sng" dirty="0" err="1">
                <a:latin typeface="Kozuka Gothic Pr6N B" panose="020B0800000000000000" pitchFamily="34" charset="-128"/>
                <a:ea typeface="Kozuka Gothic Pr6N B" panose="020B0800000000000000" pitchFamily="34" charset="-128"/>
              </a:rPr>
              <a:t>Ang</a:t>
            </a:r>
            <a:r>
              <a:rPr lang="en-US" u="sng" dirty="0">
                <a:latin typeface="Kozuka Gothic Pr6N B" panose="020B0800000000000000" pitchFamily="34" charset="-128"/>
                <a:ea typeface="Kozuka Gothic Pr6N B" panose="020B0800000000000000" pitchFamily="34" charset="-128"/>
              </a:rPr>
              <a:t> Siu Min</a:t>
            </a:r>
            <a:r>
              <a:rPr lang="en-US" dirty="0">
                <a:latin typeface="Kozuka Gothic Pr6N B" panose="020B0800000000000000" pitchFamily="34" charset="-128"/>
                <a:ea typeface="Kozuka Gothic Pr6N B" panose="020B0800000000000000" pitchFamily="34" charset="-128"/>
              </a:rPr>
              <a:t>. </a:t>
            </a:r>
            <a:endParaRPr lang="en-SG" dirty="0">
              <a:latin typeface="Kozuka Gothic Pr6N B" panose="020B0800000000000000" pitchFamily="34" charset="-128"/>
              <a:ea typeface="Kozuka Gothic Pr6N B" panose="020B0800000000000000" pitchFamily="34" charset="-128"/>
            </a:endParaRPr>
          </a:p>
        </p:txBody>
      </p:sp>
      <p:sp>
        <p:nvSpPr>
          <p:cNvPr id="16" name="Rounded Rectangle 15"/>
          <p:cNvSpPr/>
          <p:nvPr/>
        </p:nvSpPr>
        <p:spPr>
          <a:xfrm>
            <a:off x="9421284" y="1381878"/>
            <a:ext cx="2079414" cy="39266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7132383" y="1408935"/>
            <a:ext cx="2079415"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Assignment</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9403651" y="1408935"/>
            <a:ext cx="211468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Assignment</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663582" y="2448272"/>
            <a:ext cx="10938510" cy="954107"/>
          </a:xfrm>
          <a:prstGeom prst="rect">
            <a:avLst/>
          </a:prstGeom>
          <a:noFill/>
        </p:spPr>
        <p:txBody>
          <a:bodyPr wrap="square" rtlCol="0">
            <a:spAutoFit/>
          </a:bodyPr>
          <a:lstStyle/>
          <a:p>
            <a:r>
              <a:rPr lang="en-US" sz="2000" b="1" dirty="0">
                <a:latin typeface="Arial Nova Cond Light" panose="020B0306020202020204" pitchFamily="34" charset="0"/>
              </a:rPr>
              <a:t>Student ID	Name			Age	School			Depression Classification</a:t>
            </a:r>
          </a:p>
          <a:p>
            <a:r>
              <a:rPr lang="en-US" dirty="0">
                <a:latin typeface="Source Sans Pro Light" panose="020B0403030403020204" pitchFamily="34" charset="0"/>
              </a:rPr>
              <a:t>141407		Tan Ying Hao		9	Nanyang Primary School	Highly Motivated</a:t>
            </a:r>
          </a:p>
          <a:p>
            <a:r>
              <a:rPr lang="en-US" dirty="0">
                <a:latin typeface="Source Sans Pro Light" panose="020B0403030403020204" pitchFamily="34" charset="0"/>
              </a:rPr>
              <a:t>142908		Wong Yijie		10	Nanyang Primary School	Strongly Depressed</a:t>
            </a:r>
          </a:p>
        </p:txBody>
      </p:sp>
      <p:sp>
        <p:nvSpPr>
          <p:cNvPr id="12" name="TextBox 11"/>
          <p:cNvSpPr txBox="1"/>
          <p:nvPr/>
        </p:nvSpPr>
        <p:spPr>
          <a:xfrm>
            <a:off x="9257748" y="284536"/>
            <a:ext cx="2355132" cy="646331"/>
          </a:xfrm>
          <a:prstGeom prst="rect">
            <a:avLst/>
          </a:prstGeom>
          <a:noFill/>
        </p:spPr>
        <p:txBody>
          <a:bodyPr wrap="none" rtlCol="0">
            <a:spAutoFit/>
          </a:bodyPr>
          <a:lstStyle/>
          <a:p>
            <a:r>
              <a:rPr lang="en-US" sz="3600" dirty="0">
                <a:latin typeface="Arial Nova Cond Light" panose="020B0306020202020204" pitchFamily="34" charset="0"/>
              </a:rPr>
              <a:t>Administrator</a:t>
            </a:r>
            <a:endParaRPr lang="en-SG" sz="3600" dirty="0">
              <a:latin typeface="Arial Nova Cond Light" panose="020B0306020202020204" pitchFamily="34" charset="0"/>
            </a:endParaRPr>
          </a:p>
        </p:txBody>
      </p:sp>
      <p:sp>
        <p:nvSpPr>
          <p:cNvPr id="13" name="TextBox 12"/>
          <p:cNvSpPr txBox="1"/>
          <p:nvPr/>
        </p:nvSpPr>
        <p:spPr>
          <a:xfrm>
            <a:off x="9105462" y="870364"/>
            <a:ext cx="2507418" cy="400110"/>
          </a:xfrm>
          <a:prstGeom prst="rect">
            <a:avLst/>
          </a:prstGeom>
          <a:noFill/>
        </p:spPr>
        <p:txBody>
          <a:bodyPr wrap="none" rtlCol="0">
            <a:spAutoFit/>
          </a:bodyPr>
          <a:lstStyle/>
          <a:p>
            <a:r>
              <a:rPr lang="en-US" sz="2000" dirty="0">
                <a:latin typeface="Arial Nova Cond Light" panose="020B0306020202020204" pitchFamily="34" charset="0"/>
              </a:rPr>
              <a:t>TEACHER : ANG SIU MIN</a:t>
            </a:r>
            <a:endParaRPr lang="en-SG" sz="2000" dirty="0">
              <a:latin typeface="Arial Nova Cond Light" panose="020B0306020202020204" pitchFamily="34" charset="0"/>
            </a:endParaRPr>
          </a:p>
        </p:txBody>
      </p:sp>
      <p:sp>
        <p:nvSpPr>
          <p:cNvPr id="14" name="TextBox 1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28859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50420" y="1362425"/>
            <a:ext cx="3961341"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Select a student to view or manage.</a:t>
            </a:r>
            <a:endParaRPr lang="en-SG" dirty="0">
              <a:latin typeface="Kozuka Gothic Pr6N B" panose="020B0800000000000000" pitchFamily="34" charset="-128"/>
              <a:ea typeface="Kozuka Gothic Pr6N B" panose="020B0800000000000000" pitchFamily="34" charset="-128"/>
            </a:endParaRPr>
          </a:p>
        </p:txBody>
      </p:sp>
      <p:sp>
        <p:nvSpPr>
          <p:cNvPr id="11" name="Rectangle 10"/>
          <p:cNvSpPr/>
          <p:nvPr/>
        </p:nvSpPr>
        <p:spPr>
          <a:xfrm>
            <a:off x="674370" y="2384474"/>
            <a:ext cx="10938510" cy="3693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1"/>
          <p:cNvSpPr txBox="1"/>
          <p:nvPr/>
        </p:nvSpPr>
        <p:spPr>
          <a:xfrm>
            <a:off x="663582" y="2384474"/>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School			Depression Classification</a:t>
            </a:r>
          </a:p>
          <a:p>
            <a:r>
              <a:rPr lang="en-US" dirty="0">
                <a:latin typeface="Source Sans Pro Light" panose="020B0403030403020204" pitchFamily="34" charset="0"/>
              </a:rPr>
              <a:t>141407		Tan Ying Hao		9	Nanyang Primary School	Highly Motivated</a:t>
            </a:r>
          </a:p>
          <a:p>
            <a:r>
              <a:rPr lang="en-US" dirty="0">
                <a:latin typeface="Source Sans Pro Light" panose="020B0403030403020204" pitchFamily="34" charset="0"/>
              </a:rPr>
              <a:t>142908		Wong Yijie		10	Nanyang Primary School	Strongly Depressed</a:t>
            </a:r>
          </a:p>
          <a:p>
            <a:r>
              <a:rPr lang="en-US" dirty="0">
                <a:latin typeface="Source Sans Pro Light" panose="020B0403030403020204" pitchFamily="34" charset="0"/>
              </a:rPr>
              <a:t>140711		Lim Xuan Yin		12	Nanyang Primary School	Neutral</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13" name="Rounded Rectangle 12"/>
          <p:cNvSpPr/>
          <p:nvPr/>
        </p:nvSpPr>
        <p:spPr>
          <a:xfrm>
            <a:off x="10892148" y="6239021"/>
            <a:ext cx="72073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Next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43834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0682" y="2181432"/>
            <a:ext cx="3624619" cy="3904752"/>
          </a:xfrm>
          <a:prstGeom prst="rect">
            <a:avLst/>
          </a:prstGeom>
        </p:spPr>
      </p:pic>
      <p:sp>
        <p:nvSpPr>
          <p:cNvPr id="8" name="TextBox 7"/>
          <p:cNvSpPr txBox="1"/>
          <p:nvPr/>
        </p:nvSpPr>
        <p:spPr>
          <a:xfrm>
            <a:off x="617802" y="2329020"/>
            <a:ext cx="992579" cy="1323439"/>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p:txBody>
      </p:sp>
      <p:sp>
        <p:nvSpPr>
          <p:cNvPr id="18" name="TextBox 17"/>
          <p:cNvSpPr txBox="1"/>
          <p:nvPr/>
        </p:nvSpPr>
        <p:spPr>
          <a:xfrm>
            <a:off x="1686919" y="2329020"/>
            <a:ext cx="3079689" cy="1323439"/>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9</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553" y="4562557"/>
            <a:ext cx="978195" cy="97819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7608" y="4577886"/>
            <a:ext cx="947536" cy="947536"/>
          </a:xfrm>
          <a:prstGeom prst="rect">
            <a:avLst/>
          </a:prstGeom>
        </p:spPr>
      </p:pic>
      <p:sp>
        <p:nvSpPr>
          <p:cNvPr id="24" name="TextBox 23"/>
          <p:cNvSpPr txBox="1"/>
          <p:nvPr/>
        </p:nvSpPr>
        <p:spPr>
          <a:xfrm>
            <a:off x="645553" y="4095528"/>
            <a:ext cx="2124299" cy="338554"/>
          </a:xfrm>
          <a:prstGeom prst="rect">
            <a:avLst/>
          </a:prstGeom>
          <a:noFill/>
        </p:spPr>
        <p:txBody>
          <a:bodyPr wrap="none" rtlCol="0">
            <a:spAutoFit/>
          </a:bodyPr>
          <a:lstStyle/>
          <a:p>
            <a:r>
              <a:rPr lang="en-SG" sz="1600" dirty="0">
                <a:latin typeface="Kozuka Gothic Pr6N B" panose="020B0800000000000000" pitchFamily="34" charset="-128"/>
                <a:ea typeface="Kozuka Gothic Pr6N B" panose="020B0800000000000000" pitchFamily="34" charset="-128"/>
              </a:rPr>
              <a:t>Link to Social Media:</a:t>
            </a:r>
          </a:p>
        </p:txBody>
      </p:sp>
      <p:sp>
        <p:nvSpPr>
          <p:cNvPr id="21" name="TextBox 20"/>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5" name="TextBox 24"/>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042637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0682" y="2181432"/>
            <a:ext cx="3624619" cy="3904752"/>
          </a:xfrm>
          <a:prstGeom prst="rect">
            <a:avLst/>
          </a:prstGeom>
        </p:spPr>
      </p:pic>
      <p:sp>
        <p:nvSpPr>
          <p:cNvPr id="8" name="TextBox 7"/>
          <p:cNvSpPr txBox="1"/>
          <p:nvPr/>
        </p:nvSpPr>
        <p:spPr>
          <a:xfrm>
            <a:off x="617802" y="2329020"/>
            <a:ext cx="992579" cy="1323439"/>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p:txBody>
      </p:sp>
      <p:sp>
        <p:nvSpPr>
          <p:cNvPr id="18" name="TextBox 17"/>
          <p:cNvSpPr txBox="1"/>
          <p:nvPr/>
        </p:nvSpPr>
        <p:spPr>
          <a:xfrm>
            <a:off x="1686919" y="2329020"/>
            <a:ext cx="3079689" cy="1323439"/>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9</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553" y="4562557"/>
            <a:ext cx="978195" cy="97819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7608" y="4577886"/>
            <a:ext cx="947536" cy="947536"/>
          </a:xfrm>
          <a:prstGeom prst="rect">
            <a:avLst/>
          </a:prstGeom>
        </p:spPr>
      </p:pic>
      <p:sp>
        <p:nvSpPr>
          <p:cNvPr id="24" name="TextBox 23"/>
          <p:cNvSpPr txBox="1"/>
          <p:nvPr/>
        </p:nvSpPr>
        <p:spPr>
          <a:xfrm>
            <a:off x="645553" y="4095528"/>
            <a:ext cx="2124299" cy="338554"/>
          </a:xfrm>
          <a:prstGeom prst="rect">
            <a:avLst/>
          </a:prstGeom>
          <a:noFill/>
        </p:spPr>
        <p:txBody>
          <a:bodyPr wrap="none" rtlCol="0">
            <a:spAutoFit/>
          </a:bodyPr>
          <a:lstStyle/>
          <a:p>
            <a:r>
              <a:rPr lang="en-SG" sz="1600" dirty="0">
                <a:latin typeface="Kozuka Gothic Pr6N B" panose="020B0800000000000000" pitchFamily="34" charset="-128"/>
                <a:ea typeface="Kozuka Gothic Pr6N B" panose="020B0800000000000000" pitchFamily="34" charset="-128"/>
              </a:rPr>
              <a:t>Link to Social Media:</a:t>
            </a: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6459" y="5064360"/>
            <a:ext cx="659219" cy="659219"/>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9963" y="5065549"/>
            <a:ext cx="659219" cy="659219"/>
          </a:xfrm>
          <a:prstGeom prst="rect">
            <a:avLst/>
          </a:prstGeom>
        </p:spPr>
      </p:pic>
      <p:sp>
        <p:nvSpPr>
          <p:cNvPr id="25" name="TextBox 24"/>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16" name="TextBox 15"/>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17" name="TextBox 1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627652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1601" y="217128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18" name="TextBox 17"/>
          <p:cNvSpPr txBox="1"/>
          <p:nvPr/>
        </p:nvSpPr>
        <p:spPr>
          <a:xfrm>
            <a:off x="1179208" y="217128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2" name="Rounded Rectangle 1"/>
          <p:cNvSpPr/>
          <p:nvPr/>
        </p:nvSpPr>
        <p:spPr>
          <a:xfrm>
            <a:off x="552893" y="3186953"/>
            <a:ext cx="11344940" cy="2799177"/>
          </a:xfrm>
          <a:prstGeom prst="roundRect">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89804" y="3329478"/>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26" name="TextBox 25"/>
          <p:cNvSpPr txBox="1"/>
          <p:nvPr/>
        </p:nvSpPr>
        <p:spPr>
          <a:xfrm>
            <a:off x="782713" y="3747706"/>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27" name="TextBox 26"/>
          <p:cNvSpPr txBox="1"/>
          <p:nvPr/>
        </p:nvSpPr>
        <p:spPr>
          <a:xfrm>
            <a:off x="775625" y="4176569"/>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28" name="TextBox 27"/>
          <p:cNvSpPr txBox="1"/>
          <p:nvPr/>
        </p:nvSpPr>
        <p:spPr>
          <a:xfrm>
            <a:off x="768535" y="4605432"/>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29" name="TextBox 28"/>
          <p:cNvSpPr txBox="1"/>
          <p:nvPr/>
        </p:nvSpPr>
        <p:spPr>
          <a:xfrm>
            <a:off x="772080" y="5452551"/>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30" name="TextBox 29"/>
          <p:cNvSpPr txBox="1"/>
          <p:nvPr/>
        </p:nvSpPr>
        <p:spPr>
          <a:xfrm>
            <a:off x="775618" y="5027223"/>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33" name="TextBox 32"/>
          <p:cNvSpPr txBox="1"/>
          <p:nvPr/>
        </p:nvSpPr>
        <p:spPr>
          <a:xfrm>
            <a:off x="4030152" y="216781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34" name="TextBox 33"/>
          <p:cNvSpPr txBox="1"/>
          <p:nvPr/>
        </p:nvSpPr>
        <p:spPr>
          <a:xfrm>
            <a:off x="5563367" y="218069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40" name="Rounded Rectangle 39"/>
          <p:cNvSpPr/>
          <p:nvPr/>
        </p:nvSpPr>
        <p:spPr>
          <a:xfrm>
            <a:off x="5222587" y="6173906"/>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Submit Entry</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42" name="TextBox 41"/>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44" name="Rounded Rectangle 43"/>
          <p:cNvSpPr/>
          <p:nvPr/>
        </p:nvSpPr>
        <p:spPr>
          <a:xfrm>
            <a:off x="7679491" y="1347335"/>
            <a:ext cx="2067799"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TextBox 42"/>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22" name="TextBox 21"/>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3" name="TextBox 2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77175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a:latin typeface="Kozuka Gothic Pr6N B" panose="020B0800000000000000" pitchFamily="34" charset="-128"/>
                          <a:ea typeface="Kozuka Gothic Pr6N B" panose="020B0800000000000000" pitchFamily="34" charset="-128"/>
                        </a:rPr>
                        <a:t>Ying </a:t>
                      </a:r>
                      <a:r>
                        <a:rPr lang="en-US" sz="1200" dirty="0" err="1">
                          <a:latin typeface="Kozuka Gothic Pr6N B" panose="020B0800000000000000" pitchFamily="34" charset="-128"/>
                          <a:ea typeface="Kozuka Gothic Pr6N B" panose="020B0800000000000000" pitchFamily="34" charset="-128"/>
                        </a:rPr>
                        <a:t>Hao</a:t>
                      </a:r>
                      <a:r>
                        <a:rPr lang="en-US" sz="1200" dirty="0">
                          <a:latin typeface="Kozuka Gothic Pr6N B" panose="020B0800000000000000" pitchFamily="34" charset="-128"/>
                          <a:ea typeface="Kozuka Gothic Pr6N B" panose="020B0800000000000000" pitchFamily="34" charset="-128"/>
                        </a:rPr>
                        <a:t> is</a:t>
                      </a:r>
                      <a:r>
                        <a:rPr lang="en-US" sz="1200" baseline="0" dirty="0">
                          <a:latin typeface="Kozuka Gothic Pr6N B" panose="020B0800000000000000" pitchFamily="34" charset="-128"/>
                          <a:ea typeface="Kozuka Gothic Pr6N B" panose="020B0800000000000000" pitchFamily="34" charset="-128"/>
                        </a:rPr>
                        <a:t> so.. </a:t>
                      </a:r>
                    </a:p>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latin typeface="Kozuka Gothic Pr6N B" panose="020B0800000000000000" pitchFamily="34" charset="-128"/>
                          <a:ea typeface="Kozuka Gothic Pr6N B" panose="020B0800000000000000" pitchFamily="34" charset="-128"/>
                        </a:rPr>
                        <a:t>Software</a:t>
                      </a:r>
                      <a:r>
                        <a:rPr lang="en-US" sz="1200" baseline="0" dirty="0">
                          <a:latin typeface="Kozuka Gothic Pr6N B" panose="020B0800000000000000" pitchFamily="34" charset="-128"/>
                          <a:ea typeface="Kozuka Gothic Pr6N B" panose="020B0800000000000000" pitchFamily="34" charset="-128"/>
                        </a:rPr>
                        <a:t> Engineering.. </a:t>
                      </a:r>
                    </a:p>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latin typeface="Kozuka Gothic Pr6N B" panose="020B0800000000000000" pitchFamily="34" charset="-128"/>
                          <a:ea typeface="Kozuka Gothic Pr6N B" panose="020B0800000000000000" pitchFamily="34" charset="-128"/>
                        </a:rPr>
                        <a:t>Is</a:t>
                      </a:r>
                      <a:r>
                        <a:rPr lang="en-US" sz="1200" baseline="0" dirty="0">
                          <a:latin typeface="Kozuka Gothic Pr6N B" panose="020B0800000000000000" pitchFamily="34" charset="-128"/>
                          <a:ea typeface="Kozuka Gothic Pr6N B" panose="020B0800000000000000" pitchFamily="34" charset="-128"/>
                        </a:rPr>
                        <a:t> it true that </a:t>
                      </a:r>
                      <a:r>
                        <a:rPr lang="en-US" sz="1200" baseline="0" dirty="0" err="1">
                          <a:latin typeface="Kozuka Gothic Pr6N B" panose="020B0800000000000000" pitchFamily="34" charset="-128"/>
                          <a:ea typeface="Kozuka Gothic Pr6N B" panose="020B0800000000000000" pitchFamily="34" charset="-128"/>
                        </a:rPr>
                        <a:t>siumin</a:t>
                      </a:r>
                      <a:r>
                        <a:rPr lang="en-US" sz="1200" baseline="0" dirty="0">
                          <a:latin typeface="Kozuka Gothic Pr6N B" panose="020B0800000000000000" pitchFamily="34" charset="-128"/>
                          <a:ea typeface="Kozuka Gothic Pr6N B" panose="020B0800000000000000" pitchFamily="34" charset="-128"/>
                        </a:rPr>
                        <a:t>..</a:t>
                      </a:r>
                    </a:p>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26" name="Rounded Rectangle 25"/>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TextBox 26"/>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674370" y="2245402"/>
            <a:ext cx="4120039" cy="461665"/>
          </a:xfrm>
          <a:prstGeom prst="rect">
            <a:avLst/>
          </a:prstGeom>
          <a:noFill/>
        </p:spPr>
        <p:txBody>
          <a:bodyPr wrap="none" rtlCol="0">
            <a:spAutoFit/>
          </a:bodyPr>
          <a:lstStyle/>
          <a:p>
            <a:r>
              <a:rPr lang="en-SG" sz="2400" dirty="0">
                <a:solidFill>
                  <a:schemeClr val="tx1">
                    <a:lumMod val="65000"/>
                    <a:lumOff val="35000"/>
                  </a:schemeClr>
                </a:solidFill>
                <a:latin typeface="Kozuka Gothic Pr6N B" panose="020B0800000000000000" pitchFamily="34" charset="-128"/>
                <a:ea typeface="Kozuka Gothic Pr6N B" panose="020B0800000000000000" pitchFamily="34" charset="-128"/>
              </a:rPr>
              <a:t>Select journal entry to view</a:t>
            </a:r>
          </a:p>
        </p:txBody>
      </p:sp>
      <p:sp>
        <p:nvSpPr>
          <p:cNvPr id="15" name="TextBox 14"/>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66524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a:latin typeface="Kozuka Gothic Pr6N B" panose="020B0800000000000000" pitchFamily="34" charset="-128"/>
                          <a:ea typeface="Kozuka Gothic Pr6N B" panose="020B0800000000000000" pitchFamily="34" charset="-128"/>
                        </a:rPr>
                        <a:t>Ying </a:t>
                      </a:r>
                      <a:r>
                        <a:rPr lang="en-US" sz="1200" dirty="0" err="1">
                          <a:latin typeface="Kozuka Gothic Pr6N B" panose="020B0800000000000000" pitchFamily="34" charset="-128"/>
                          <a:ea typeface="Kozuka Gothic Pr6N B" panose="020B0800000000000000" pitchFamily="34" charset="-128"/>
                        </a:rPr>
                        <a:t>Hao</a:t>
                      </a:r>
                      <a:r>
                        <a:rPr lang="en-US" sz="1200" dirty="0">
                          <a:latin typeface="Kozuka Gothic Pr6N B" panose="020B0800000000000000" pitchFamily="34" charset="-128"/>
                          <a:ea typeface="Kozuka Gothic Pr6N B" panose="020B0800000000000000" pitchFamily="34" charset="-128"/>
                        </a:rPr>
                        <a:t> is</a:t>
                      </a:r>
                      <a:r>
                        <a:rPr lang="en-US" sz="1200" baseline="0" dirty="0">
                          <a:latin typeface="Kozuka Gothic Pr6N B" panose="020B0800000000000000" pitchFamily="34" charset="-128"/>
                          <a:ea typeface="Kozuka Gothic Pr6N B" panose="020B0800000000000000" pitchFamily="34" charset="-128"/>
                        </a:rPr>
                        <a:t> so.. </a:t>
                      </a:r>
                    </a:p>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latin typeface="Kozuka Gothic Pr6N B" panose="020B0800000000000000" pitchFamily="34" charset="-128"/>
                          <a:ea typeface="Kozuka Gothic Pr6N B" panose="020B0800000000000000" pitchFamily="34" charset="-128"/>
                        </a:rPr>
                        <a:t>Software</a:t>
                      </a:r>
                      <a:r>
                        <a:rPr lang="en-US" sz="1200" baseline="0" dirty="0">
                          <a:latin typeface="Kozuka Gothic Pr6N B" panose="020B0800000000000000" pitchFamily="34" charset="-128"/>
                          <a:ea typeface="Kozuka Gothic Pr6N B" panose="020B0800000000000000" pitchFamily="34" charset="-128"/>
                        </a:rPr>
                        <a:t> Engineering.. </a:t>
                      </a:r>
                    </a:p>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latin typeface="Kozuka Gothic Pr6N B" panose="020B0800000000000000" pitchFamily="34" charset="-128"/>
                          <a:ea typeface="Kozuka Gothic Pr6N B" panose="020B0800000000000000" pitchFamily="34" charset="-128"/>
                        </a:rPr>
                        <a:t>Is</a:t>
                      </a:r>
                      <a:r>
                        <a:rPr lang="en-US" sz="1200" baseline="0" dirty="0">
                          <a:latin typeface="Kozuka Gothic Pr6N B" panose="020B0800000000000000" pitchFamily="34" charset="-128"/>
                          <a:ea typeface="Kozuka Gothic Pr6N B" panose="020B0800000000000000" pitchFamily="34" charset="-128"/>
                        </a:rPr>
                        <a:t> it true that </a:t>
                      </a:r>
                      <a:r>
                        <a:rPr lang="en-US" sz="1200" baseline="0" dirty="0" err="1">
                          <a:latin typeface="Kozuka Gothic Pr6N B" panose="020B0800000000000000" pitchFamily="34" charset="-128"/>
                          <a:ea typeface="Kozuka Gothic Pr6N B" panose="020B0800000000000000" pitchFamily="34" charset="-128"/>
                        </a:rPr>
                        <a:t>siumin</a:t>
                      </a:r>
                      <a:r>
                        <a:rPr lang="en-US" sz="1200" baseline="0" dirty="0">
                          <a:latin typeface="Kozuka Gothic Pr6N B" panose="020B0800000000000000" pitchFamily="34" charset="-128"/>
                          <a:ea typeface="Kozuka Gothic Pr6N B" panose="020B0800000000000000" pitchFamily="34" charset="-128"/>
                        </a:rPr>
                        <a:t>..</a:t>
                      </a:r>
                    </a:p>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26" name="Rounded Rectangle 25"/>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TextBox 26"/>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3625" y="4078482"/>
            <a:ext cx="455017" cy="455017"/>
          </a:xfrm>
          <a:prstGeom prst="rect">
            <a:avLst/>
          </a:prstGeom>
        </p:spPr>
      </p:pic>
      <p:sp>
        <p:nvSpPr>
          <p:cNvPr id="8" name="Rounded Rectangular Callout 7"/>
          <p:cNvSpPr/>
          <p:nvPr/>
        </p:nvSpPr>
        <p:spPr>
          <a:xfrm>
            <a:off x="4796190" y="2998184"/>
            <a:ext cx="4261369" cy="461433"/>
          </a:xfrm>
          <a:prstGeom prst="wedgeRoundRectCallout">
            <a:avLst>
              <a:gd name="adj1" fmla="val -20833"/>
              <a:gd name="adj2" fmla="val 911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31638" y="2998185"/>
            <a:ext cx="4110421"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37" name="TextBox 36"/>
          <p:cNvSpPr txBox="1"/>
          <p:nvPr/>
        </p:nvSpPr>
        <p:spPr>
          <a:xfrm>
            <a:off x="674370" y="2245402"/>
            <a:ext cx="4120039" cy="461665"/>
          </a:xfrm>
          <a:prstGeom prst="rect">
            <a:avLst/>
          </a:prstGeom>
          <a:noFill/>
        </p:spPr>
        <p:txBody>
          <a:bodyPr wrap="none" rtlCol="0">
            <a:spAutoFit/>
          </a:bodyPr>
          <a:lstStyle/>
          <a:p>
            <a:r>
              <a:rPr lang="en-SG" sz="2400" dirty="0">
                <a:solidFill>
                  <a:schemeClr val="tx1">
                    <a:lumMod val="65000"/>
                    <a:lumOff val="35000"/>
                  </a:schemeClr>
                </a:solidFill>
                <a:latin typeface="Kozuka Gothic Pr6N B" panose="020B0800000000000000" pitchFamily="34" charset="-128"/>
                <a:ea typeface="Kozuka Gothic Pr6N B" panose="020B0800000000000000" pitchFamily="34" charset="-128"/>
              </a:rPr>
              <a:t>Select journal entry to view</a:t>
            </a:r>
          </a:p>
        </p:txBody>
      </p:sp>
      <p:sp>
        <p:nvSpPr>
          <p:cNvPr id="17" name="TextBox 16"/>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18" name="TextBox 17"/>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44712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18" name="TextBox 17"/>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21" name="TextBox 20"/>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33" name="TextBox 32"/>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34" name="TextBox 33"/>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24" name="TextBox 23"/>
          <p:cNvSpPr txBox="1"/>
          <p:nvPr/>
        </p:nvSpPr>
        <p:spPr>
          <a:xfrm>
            <a:off x="1940554" y="5098133"/>
            <a:ext cx="215123" cy="261610"/>
          </a:xfrm>
          <a:prstGeom prst="rect">
            <a:avLst/>
          </a:prstGeom>
          <a:noFill/>
        </p:spPr>
        <p:txBody>
          <a:bodyPr wrap="none" rtlCol="0">
            <a:spAutoFit/>
          </a:bodyPr>
          <a:lstStyle/>
          <a:p>
            <a:r>
              <a:rPr lang="en-US" sz="1100" dirty="0">
                <a:latin typeface="Arial Nova Cond Light" panose="020B0306020202020204" pitchFamily="34" charset="0"/>
              </a:rPr>
              <a:t>.</a:t>
            </a:r>
          </a:p>
        </p:txBody>
      </p:sp>
      <p:sp>
        <p:nvSpPr>
          <p:cNvPr id="25" name="TextBox 24"/>
          <p:cNvSpPr txBox="1"/>
          <p:nvPr/>
        </p:nvSpPr>
        <p:spPr>
          <a:xfrm>
            <a:off x="1936250" y="5746312"/>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0000hrs</a:t>
            </a:r>
          </a:p>
        </p:txBody>
      </p:sp>
      <p:pic>
        <p:nvPicPr>
          <p:cNvPr id="3" name="Picture 2"/>
          <p:cNvPicPr>
            <a:picLocks noChangeAspect="1"/>
          </p:cNvPicPr>
          <p:nvPr/>
        </p:nvPicPr>
        <p:blipFill>
          <a:blip r:embed="rId3"/>
          <a:stretch>
            <a:fillRect/>
          </a:stretch>
        </p:blipFill>
        <p:spPr>
          <a:xfrm>
            <a:off x="674370" y="4607643"/>
            <a:ext cx="895350" cy="1162050"/>
          </a:xfrm>
          <a:prstGeom prst="rect">
            <a:avLst/>
          </a:prstGeom>
        </p:spPr>
      </p:pic>
      <p:grpSp>
        <p:nvGrpSpPr>
          <p:cNvPr id="7" name="Group 6"/>
          <p:cNvGrpSpPr/>
          <p:nvPr/>
        </p:nvGrpSpPr>
        <p:grpSpPr>
          <a:xfrm>
            <a:off x="1702668" y="4648605"/>
            <a:ext cx="3194892" cy="1080126"/>
            <a:chOff x="1702668" y="4648605"/>
            <a:chExt cx="3194892" cy="1080126"/>
          </a:xfrm>
        </p:grpSpPr>
        <p:sp>
          <p:nvSpPr>
            <p:cNvPr id="35" name="Rounded Rectangle 34"/>
            <p:cNvSpPr/>
            <p:nvPr/>
          </p:nvSpPr>
          <p:spPr>
            <a:xfrm>
              <a:off x="1940554" y="4648605"/>
              <a:ext cx="2957006" cy="108012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You can clarify with me if there are any problems</a:t>
              </a:r>
            </a:p>
          </p:txBody>
        </p:sp>
        <p:sp>
          <p:nvSpPr>
            <p:cNvPr id="5" name="Isosceles Triangle 4"/>
            <p:cNvSpPr/>
            <p:nvPr/>
          </p:nvSpPr>
          <p:spPr>
            <a:xfrm rot="16200000">
              <a:off x="1679393" y="4760208"/>
              <a:ext cx="361200" cy="31464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ounded Rectangle 30"/>
          <p:cNvSpPr/>
          <p:nvPr/>
        </p:nvSpPr>
        <p:spPr>
          <a:xfrm>
            <a:off x="674370" y="6030829"/>
            <a:ext cx="90842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Reply</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38" name="TextBox 37"/>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39" name="Rounded Rectangle 38"/>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TextBox 36"/>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22" name="TextBox 21"/>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3" name="TextBox 2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747859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198669" y="4656333"/>
            <a:ext cx="6414211" cy="9161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Thank You! :D</a:t>
            </a:r>
          </a:p>
        </p:txBody>
      </p:sp>
      <p:sp>
        <p:nvSpPr>
          <p:cNvPr id="31" name="Rounded Rectangle 30"/>
          <p:cNvSpPr/>
          <p:nvPr/>
        </p:nvSpPr>
        <p:spPr>
          <a:xfrm>
            <a:off x="10605169" y="5746312"/>
            <a:ext cx="1007711" cy="3674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Submit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37" name="Rounded Rectangle 36"/>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28" name="TextBox 27"/>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9" name="TextBox 28"/>
          <p:cNvSpPr txBox="1"/>
          <p:nvPr/>
        </p:nvSpPr>
        <p:spPr>
          <a:xfrm>
            <a:off x="1940554" y="5098133"/>
            <a:ext cx="215123" cy="261610"/>
          </a:xfrm>
          <a:prstGeom prst="rect">
            <a:avLst/>
          </a:prstGeom>
          <a:noFill/>
        </p:spPr>
        <p:txBody>
          <a:bodyPr wrap="none" rtlCol="0">
            <a:spAutoFit/>
          </a:bodyPr>
          <a:lstStyle/>
          <a:p>
            <a:r>
              <a:rPr lang="en-US" sz="1100" dirty="0">
                <a:latin typeface="Arial Nova Cond Light" panose="020B0306020202020204" pitchFamily="34" charset="0"/>
              </a:rPr>
              <a:t>.</a:t>
            </a:r>
          </a:p>
        </p:txBody>
      </p:sp>
      <p:sp>
        <p:nvSpPr>
          <p:cNvPr id="30" name="TextBox 29"/>
          <p:cNvSpPr txBox="1"/>
          <p:nvPr/>
        </p:nvSpPr>
        <p:spPr>
          <a:xfrm>
            <a:off x="1936250" y="5746312"/>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0000hrs</a:t>
            </a:r>
          </a:p>
        </p:txBody>
      </p:sp>
      <p:pic>
        <p:nvPicPr>
          <p:cNvPr id="39" name="Picture 38"/>
          <p:cNvPicPr>
            <a:picLocks noChangeAspect="1"/>
          </p:cNvPicPr>
          <p:nvPr/>
        </p:nvPicPr>
        <p:blipFill>
          <a:blip r:embed="rId3"/>
          <a:stretch>
            <a:fillRect/>
          </a:stretch>
        </p:blipFill>
        <p:spPr>
          <a:xfrm>
            <a:off x="674370" y="4607643"/>
            <a:ext cx="895350" cy="1162050"/>
          </a:xfrm>
          <a:prstGeom prst="rect">
            <a:avLst/>
          </a:prstGeom>
        </p:spPr>
      </p:pic>
      <p:grpSp>
        <p:nvGrpSpPr>
          <p:cNvPr id="40" name="Group 39"/>
          <p:cNvGrpSpPr/>
          <p:nvPr/>
        </p:nvGrpSpPr>
        <p:grpSpPr>
          <a:xfrm>
            <a:off x="1702668" y="4648605"/>
            <a:ext cx="3194892" cy="1080126"/>
            <a:chOff x="1702668" y="4648605"/>
            <a:chExt cx="3194892" cy="1080126"/>
          </a:xfrm>
        </p:grpSpPr>
        <p:sp>
          <p:nvSpPr>
            <p:cNvPr id="41" name="Rounded Rectangle 40"/>
            <p:cNvSpPr/>
            <p:nvPr/>
          </p:nvSpPr>
          <p:spPr>
            <a:xfrm>
              <a:off x="1940554" y="4648605"/>
              <a:ext cx="2957006" cy="108012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You can clarify with me if there are any problems</a:t>
              </a:r>
            </a:p>
          </p:txBody>
        </p:sp>
        <p:sp>
          <p:nvSpPr>
            <p:cNvPr id="42" name="Isosceles Triangle 41"/>
            <p:cNvSpPr/>
            <p:nvPr/>
          </p:nvSpPr>
          <p:spPr>
            <a:xfrm rot="16200000">
              <a:off x="1679393" y="4760208"/>
              <a:ext cx="361200" cy="31464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45" name="TextBox 44"/>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46" name="TextBox 45"/>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47" name="TextBox 46"/>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48" name="TextBox 47"/>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22" name="TextBox 21"/>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65397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37" name="Rounded Rectangle 36"/>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39" name="Rounded Rectangle 38"/>
          <p:cNvSpPr/>
          <p:nvPr/>
        </p:nvSpPr>
        <p:spPr>
          <a:xfrm>
            <a:off x="1939657" y="5406618"/>
            <a:ext cx="2957006" cy="45819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1957128" y="5421783"/>
            <a:ext cx="1441420" cy="400110"/>
          </a:xfrm>
          <a:prstGeom prst="rect">
            <a:avLst/>
          </a:prstGeom>
          <a:noFill/>
        </p:spPr>
        <p:txBody>
          <a:bodyPr wrap="none" rtlCol="0">
            <a:spAutoFit/>
          </a:bodyPr>
          <a:lstStyle/>
          <a:p>
            <a:r>
              <a:rPr lang="en-US" sz="2000" dirty="0">
                <a:latin typeface="Arial Nova Cond Light" panose="020B0306020202020204" pitchFamily="34" charset="0"/>
              </a:rPr>
              <a:t>Thank you! :D</a:t>
            </a:r>
          </a:p>
        </p:txBody>
      </p:sp>
      <p:sp>
        <p:nvSpPr>
          <p:cNvPr id="41" name="TextBox 40"/>
          <p:cNvSpPr txBox="1"/>
          <p:nvPr/>
        </p:nvSpPr>
        <p:spPr>
          <a:xfrm>
            <a:off x="1957128" y="5838188"/>
            <a:ext cx="215123" cy="261610"/>
          </a:xfrm>
          <a:prstGeom prst="rect">
            <a:avLst/>
          </a:prstGeom>
          <a:noFill/>
        </p:spPr>
        <p:txBody>
          <a:bodyPr wrap="none" rtlCol="0">
            <a:spAutoFit/>
          </a:bodyPr>
          <a:lstStyle/>
          <a:p>
            <a:r>
              <a:rPr lang="en-US" sz="1100" dirty="0">
                <a:latin typeface="Arial Nova Cond Light" panose="020B0306020202020204" pitchFamily="34" charset="0"/>
              </a:rPr>
              <a:t>.</a:t>
            </a:r>
          </a:p>
        </p:txBody>
      </p:sp>
      <p:sp>
        <p:nvSpPr>
          <p:cNvPr id="42" name="TextBox 41"/>
          <p:cNvSpPr txBox="1"/>
          <p:nvPr/>
        </p:nvSpPr>
        <p:spPr>
          <a:xfrm>
            <a:off x="1939657" y="5870078"/>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0100hrs</a:t>
            </a:r>
          </a:p>
        </p:txBody>
      </p:sp>
      <p:sp>
        <p:nvSpPr>
          <p:cNvPr id="43" name="Isosceles Triangle 42"/>
          <p:cNvSpPr/>
          <p:nvPr/>
        </p:nvSpPr>
        <p:spPr>
          <a:xfrm rot="5400000">
            <a:off x="4786464" y="5479708"/>
            <a:ext cx="460829" cy="314649"/>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269779" y="5406618"/>
            <a:ext cx="1116474" cy="1324944"/>
          </a:xfrm>
          <a:prstGeom prst="rect">
            <a:avLst/>
          </a:prstGeom>
        </p:spPr>
      </p:pic>
      <p:sp>
        <p:nvSpPr>
          <p:cNvPr id="28" name="TextBox 27"/>
          <p:cNvSpPr txBox="1"/>
          <p:nvPr/>
        </p:nvSpPr>
        <p:spPr>
          <a:xfrm>
            <a:off x="1939657" y="5003863"/>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0000hrs</a:t>
            </a:r>
          </a:p>
        </p:txBody>
      </p:sp>
      <p:pic>
        <p:nvPicPr>
          <p:cNvPr id="29" name="Picture 28"/>
          <p:cNvPicPr>
            <a:picLocks noChangeAspect="1"/>
          </p:cNvPicPr>
          <p:nvPr/>
        </p:nvPicPr>
        <p:blipFill>
          <a:blip r:embed="rId4"/>
          <a:stretch>
            <a:fillRect/>
          </a:stretch>
        </p:blipFill>
        <p:spPr>
          <a:xfrm>
            <a:off x="677777" y="3865194"/>
            <a:ext cx="895350" cy="1162050"/>
          </a:xfrm>
          <a:prstGeom prst="rect">
            <a:avLst/>
          </a:prstGeom>
        </p:spPr>
      </p:pic>
      <p:grpSp>
        <p:nvGrpSpPr>
          <p:cNvPr id="30" name="Group 29"/>
          <p:cNvGrpSpPr/>
          <p:nvPr/>
        </p:nvGrpSpPr>
        <p:grpSpPr>
          <a:xfrm>
            <a:off x="1706075" y="3906156"/>
            <a:ext cx="3194892" cy="1080126"/>
            <a:chOff x="1702668" y="4648605"/>
            <a:chExt cx="3194892" cy="1080126"/>
          </a:xfrm>
        </p:grpSpPr>
        <p:sp>
          <p:nvSpPr>
            <p:cNvPr id="31" name="Rounded Rectangle 30"/>
            <p:cNvSpPr/>
            <p:nvPr/>
          </p:nvSpPr>
          <p:spPr>
            <a:xfrm>
              <a:off x="1940554" y="4648605"/>
              <a:ext cx="2957006" cy="108012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You can clarify with me if there are any problems</a:t>
              </a:r>
            </a:p>
          </p:txBody>
        </p:sp>
        <p:sp>
          <p:nvSpPr>
            <p:cNvPr id="46" name="Isosceles Triangle 45"/>
            <p:cNvSpPr/>
            <p:nvPr/>
          </p:nvSpPr>
          <p:spPr>
            <a:xfrm rot="16200000">
              <a:off x="1679393" y="4760208"/>
              <a:ext cx="361200" cy="31464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49" name="TextBox 48"/>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50" name="TextBox 49"/>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51" name="TextBox 50"/>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52" name="TextBox 51"/>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53" name="TextBox 52"/>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5" name="TextBox 24"/>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172195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909161" y="2256609"/>
            <a:ext cx="4373677" cy="2554545"/>
            <a:chOff x="4445649" y="2313168"/>
            <a:chExt cx="4373677" cy="2554545"/>
          </a:xfrm>
        </p:grpSpPr>
        <p:sp>
          <p:nvSpPr>
            <p:cNvPr id="8" name="TextBox 7"/>
            <p:cNvSpPr txBox="1"/>
            <p:nvPr/>
          </p:nvSpPr>
          <p:spPr>
            <a:xfrm>
              <a:off x="4445649" y="2313168"/>
              <a:ext cx="992579" cy="2554545"/>
            </a:xfrm>
            <a:prstGeom prst="rect">
              <a:avLst/>
            </a:prstGeom>
            <a:noFill/>
          </p:spPr>
          <p:txBody>
            <a:bodyPr wrap="none" rtlCol="0">
              <a:spAutoFit/>
            </a:bodyPr>
            <a:lstStyle/>
            <a:p>
              <a:r>
                <a:rPr lang="en-US" sz="2000" b="1" dirty="0">
                  <a:latin typeface="Arial Nova Cond Light" panose="020B0306020202020204" pitchFamily="34" charset="0"/>
                </a:rPr>
                <a:t>NAME</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AGE</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GENDER</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p:txBody>
        </p:sp>
        <p:sp>
          <p:nvSpPr>
            <p:cNvPr id="18" name="TextBox 17"/>
            <p:cNvSpPr txBox="1"/>
            <p:nvPr/>
          </p:nvSpPr>
          <p:spPr>
            <a:xfrm>
              <a:off x="5739637" y="2313168"/>
              <a:ext cx="3079689" cy="2246769"/>
            </a:xfrm>
            <a:prstGeom prst="rect">
              <a:avLst/>
            </a:prstGeom>
            <a:noFill/>
          </p:spPr>
          <p:txBody>
            <a:bodyPr wrap="none" rtlCol="0">
              <a:spAutoFit/>
            </a:bodyPr>
            <a:lstStyle/>
            <a:p>
              <a:r>
                <a:rPr lang="en-US" sz="2000" dirty="0">
                  <a:latin typeface="Arial Nova Cond Light" panose="020B0306020202020204" pitchFamily="34" charset="0"/>
                </a:rPr>
                <a:t>: ANG SIU MIN</a:t>
              </a:r>
            </a:p>
            <a:p>
              <a:endParaRPr lang="en-US" sz="2000" dirty="0">
                <a:latin typeface="Arial Nova Cond Light" panose="020B0306020202020204" pitchFamily="34" charset="0"/>
              </a:endParaRPr>
            </a:p>
            <a:p>
              <a:r>
                <a:rPr lang="en-US" sz="2000" dirty="0">
                  <a:latin typeface="Arial Nova Cond Light" panose="020B0306020202020204" pitchFamily="34" charset="0"/>
                </a:rPr>
                <a:t>: 18</a:t>
              </a:r>
            </a:p>
            <a:p>
              <a:endParaRPr lang="en-US" sz="2000" dirty="0">
                <a:latin typeface="Arial Nova Cond Light" panose="020B0306020202020204" pitchFamily="34" charset="0"/>
              </a:endParaRPr>
            </a:p>
            <a:p>
              <a:r>
                <a:rPr lang="en-US" sz="2000" dirty="0">
                  <a:latin typeface="Arial Nova Cond Light" panose="020B0306020202020204" pitchFamily="34" charset="0"/>
                </a:rPr>
                <a:t>: FEMALE</a:t>
              </a:r>
            </a:p>
            <a:p>
              <a:endParaRPr lang="en-US" sz="2000" dirty="0">
                <a:latin typeface="Arial Nova Cond Light" panose="020B0306020202020204" pitchFamily="34" charset="0"/>
              </a:endParaRP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grpSp>
      <p:sp>
        <p:nvSpPr>
          <p:cNvPr id="31" name="Rounded Rectangle 30"/>
          <p:cNvSpPr/>
          <p:nvPr/>
        </p:nvSpPr>
        <p:spPr>
          <a:xfrm>
            <a:off x="4796191" y="1380080"/>
            <a:ext cx="750526"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TextBox 31"/>
          <p:cNvSpPr txBox="1"/>
          <p:nvPr/>
        </p:nvSpPr>
        <p:spPr>
          <a:xfrm>
            <a:off x="5634591" y="1413988"/>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7915715" y="1413444"/>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4" name="TextBox 33"/>
          <p:cNvSpPr txBox="1"/>
          <p:nvPr/>
        </p:nvSpPr>
        <p:spPr>
          <a:xfrm>
            <a:off x="4796190" y="1413988"/>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16" name="TextBox 15"/>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pic>
        <p:nvPicPr>
          <p:cNvPr id="17" name="Picture 16"/>
          <p:cNvPicPr>
            <a:picLocks noChangeAspect="1"/>
          </p:cNvPicPr>
          <p:nvPr/>
        </p:nvPicPr>
        <p:blipFill>
          <a:blip r:embed="rId3"/>
          <a:stretch>
            <a:fillRect/>
          </a:stretch>
        </p:blipFill>
        <p:spPr>
          <a:xfrm>
            <a:off x="715030" y="2256608"/>
            <a:ext cx="2828649" cy="3671225"/>
          </a:xfrm>
          <a:prstGeom prst="rect">
            <a:avLst/>
          </a:prstGeom>
        </p:spPr>
      </p:pic>
      <p:sp>
        <p:nvSpPr>
          <p:cNvPr id="14" name="TextBox 1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75414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2731838"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View assigned students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141407		Tan Ying Hao		9	Highly Motivated</a:t>
            </a:r>
          </a:p>
          <a:p>
            <a:r>
              <a:rPr lang="en-US" dirty="0">
                <a:latin typeface="Source Sans Pro Light" panose="020B0403030403020204" pitchFamily="34" charset="0"/>
              </a:rPr>
              <a:t>142908		Wong Yijie		10	Strongly Depressed</a:t>
            </a:r>
          </a:p>
          <a:p>
            <a:r>
              <a:rPr lang="en-US" dirty="0">
                <a:latin typeface="Source Sans Pro Light" panose="020B0403030403020204" pitchFamily="34" charset="0"/>
              </a:rPr>
              <a:t>140711		Lim Xuan Yin		12	Neutral</a:t>
            </a:r>
          </a:p>
          <a:p>
            <a:r>
              <a:rPr lang="en-US" dirty="0">
                <a:latin typeface="Source Sans Pro Light" panose="020B0403030403020204" pitchFamily="34" charset="0"/>
              </a:rPr>
              <a:t>140544		Yao Sheng Ng		12	Highly Motivated</a:t>
            </a:r>
          </a:p>
          <a:p>
            <a:r>
              <a:rPr lang="en-US" dirty="0">
                <a:latin typeface="Source Sans Pro Light" panose="020B0403030403020204" pitchFamily="34" charset="0"/>
              </a:rPr>
              <a:t>142384		</a:t>
            </a:r>
            <a:r>
              <a:rPr lang="en-US" dirty="0" err="1">
                <a:latin typeface="Source Sans Pro Light" panose="020B0403030403020204" pitchFamily="34" charset="0"/>
              </a:rPr>
              <a:t>Annis</a:t>
            </a:r>
            <a:r>
              <a:rPr lang="en-US" dirty="0">
                <a:latin typeface="Source Sans Pro Light" panose="020B0403030403020204" pitchFamily="34" charset="0"/>
              </a:rPr>
              <a:t> Loy			11	Neutral</a:t>
            </a:r>
          </a:p>
          <a:p>
            <a:r>
              <a:rPr lang="en-US" dirty="0">
                <a:latin typeface="Source Sans Pro Light" panose="020B0403030403020204" pitchFamily="34" charset="0"/>
              </a:rPr>
              <a:t>143547		</a:t>
            </a:r>
            <a:r>
              <a:rPr lang="en-US" dirty="0" err="1">
                <a:latin typeface="Source Sans Pro Light" panose="020B0403030403020204" pitchFamily="34" charset="0"/>
              </a:rPr>
              <a:t>Huimin</a:t>
            </a:r>
            <a:r>
              <a:rPr lang="en-US" dirty="0">
                <a:latin typeface="Source Sans Pro Light" panose="020B0403030403020204" pitchFamily="34" charset="0"/>
              </a:rPr>
              <a:t> Chua		11	Highly Motivated</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15" name="Rounded Rectangle 30"/>
          <p:cNvSpPr/>
          <p:nvPr/>
        </p:nvSpPr>
        <p:spPr>
          <a:xfrm>
            <a:off x="5566228" y="1380081"/>
            <a:ext cx="226352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TextBox 15"/>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7" name="TextBox 16"/>
          <p:cNvSpPr txBox="1"/>
          <p:nvPr/>
        </p:nvSpPr>
        <p:spPr>
          <a:xfrm>
            <a:off x="7904029"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95602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20" name="Rounded Rectangle 19"/>
          <p:cNvSpPr/>
          <p:nvPr/>
        </p:nvSpPr>
        <p:spPr>
          <a:xfrm>
            <a:off x="5041365" y="1339157"/>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370" y="2404608"/>
            <a:ext cx="3624619" cy="3904752"/>
          </a:xfrm>
          <a:prstGeom prst="rect">
            <a:avLst/>
          </a:prstGeom>
        </p:spPr>
      </p:pic>
      <p:sp>
        <p:nvSpPr>
          <p:cNvPr id="8" name="TextBox 7"/>
          <p:cNvSpPr txBox="1"/>
          <p:nvPr/>
        </p:nvSpPr>
        <p:spPr>
          <a:xfrm>
            <a:off x="4445649" y="2313168"/>
            <a:ext cx="3074881" cy="4093428"/>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RECENT GRADES</a:t>
            </a:r>
          </a:p>
          <a:p>
            <a:r>
              <a:rPr lang="en-US" sz="2000" dirty="0">
                <a:latin typeface="Arial Nova Cond Light" panose="020B0306020202020204" pitchFamily="34" charset="0"/>
              </a:rPr>
              <a:t>ENGLISH – A</a:t>
            </a:r>
          </a:p>
          <a:p>
            <a:r>
              <a:rPr lang="en-US" sz="2000" dirty="0">
                <a:latin typeface="Arial Nova Cond Light" panose="020B0306020202020204" pitchFamily="34" charset="0"/>
              </a:rPr>
              <a:t>CHINESE – A</a:t>
            </a:r>
          </a:p>
          <a:p>
            <a:r>
              <a:rPr lang="en-US" sz="2000" dirty="0">
                <a:latin typeface="Arial Nova Cond Light" panose="020B0306020202020204" pitchFamily="34" charset="0"/>
              </a:rPr>
              <a:t>MATHS – A</a:t>
            </a:r>
          </a:p>
          <a:p>
            <a:r>
              <a:rPr lang="en-US" sz="2000" dirty="0">
                <a:latin typeface="Arial Nova Cond Light" panose="020B0306020202020204" pitchFamily="34" charset="0"/>
              </a:rPr>
              <a:t>SCIENCE – A</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DEPRESSION CLASSIFICATION</a:t>
            </a:r>
          </a:p>
          <a:p>
            <a:r>
              <a:rPr lang="en-US" sz="2000" b="1" dirty="0">
                <a:solidFill>
                  <a:srgbClr val="00B050"/>
                </a:solidFill>
                <a:latin typeface="Arial Nova Cond Light" panose="020B0306020202020204" pitchFamily="34" charset="0"/>
              </a:rPr>
              <a:t>HIGHLY MOTIVATED</a:t>
            </a: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9</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sp>
        <p:nvSpPr>
          <p:cNvPr id="17" name="TextBox 16"/>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21" name="TextBox 20"/>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013999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2731838"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View assigned students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74370" y="2360692"/>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141407		Tan Ying Hao		9	Highly Motivated</a:t>
            </a:r>
          </a:p>
          <a:p>
            <a:r>
              <a:rPr lang="en-US" dirty="0">
                <a:latin typeface="Source Sans Pro Light" panose="020B0403030403020204" pitchFamily="34" charset="0"/>
              </a:rPr>
              <a:t>142908		Wong Yijie		10	Strongly Depressed</a:t>
            </a:r>
          </a:p>
          <a:p>
            <a:r>
              <a:rPr lang="en-US" dirty="0">
                <a:latin typeface="Source Sans Pro Light" panose="020B0403030403020204" pitchFamily="34" charset="0"/>
              </a:rPr>
              <a:t>140711		Lim Xuan Yin		12	Neutral</a:t>
            </a:r>
          </a:p>
          <a:p>
            <a:r>
              <a:rPr lang="en-US" dirty="0">
                <a:latin typeface="Source Sans Pro Light" panose="020B0403030403020204" pitchFamily="34" charset="0"/>
              </a:rPr>
              <a:t>140544		Yao Sheng Ng		12	Highly Motivated</a:t>
            </a:r>
          </a:p>
          <a:p>
            <a:r>
              <a:rPr lang="en-US" dirty="0">
                <a:latin typeface="Source Sans Pro Light" panose="020B0403030403020204" pitchFamily="34" charset="0"/>
              </a:rPr>
              <a:t>142384		</a:t>
            </a:r>
            <a:r>
              <a:rPr lang="en-US" dirty="0" err="1">
                <a:latin typeface="Source Sans Pro Light" panose="020B0403030403020204" pitchFamily="34" charset="0"/>
              </a:rPr>
              <a:t>Annis</a:t>
            </a:r>
            <a:r>
              <a:rPr lang="en-US" dirty="0">
                <a:latin typeface="Source Sans Pro Light" panose="020B0403030403020204" pitchFamily="34" charset="0"/>
              </a:rPr>
              <a:t> Loy			11	Neutral</a:t>
            </a:r>
          </a:p>
          <a:p>
            <a:r>
              <a:rPr lang="en-US" dirty="0">
                <a:latin typeface="Source Sans Pro Light" panose="020B0403030403020204" pitchFamily="34" charset="0"/>
              </a:rPr>
              <a:t>143547		</a:t>
            </a:r>
            <a:r>
              <a:rPr lang="en-US" dirty="0" err="1">
                <a:latin typeface="Source Sans Pro Light" panose="020B0403030403020204" pitchFamily="34" charset="0"/>
              </a:rPr>
              <a:t>Huimin</a:t>
            </a:r>
            <a:r>
              <a:rPr lang="en-US" dirty="0">
                <a:latin typeface="Source Sans Pro Light" panose="020B0403030403020204" pitchFamily="34" charset="0"/>
              </a:rPr>
              <a:t> Chua		11	Highly Motivated</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 name="Flowchart: Off-page Connector 1"/>
          <p:cNvSpPr/>
          <p:nvPr/>
        </p:nvSpPr>
        <p:spPr>
          <a:xfrm>
            <a:off x="2365581" y="2770375"/>
            <a:ext cx="6841481" cy="3498125"/>
          </a:xfrm>
          <a:prstGeom prst="flowChartOffpage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2502976" y="2865962"/>
            <a:ext cx="2287806" cy="369332"/>
          </a:xfrm>
          <a:prstGeom prst="rect">
            <a:avLst/>
          </a:prstGeom>
        </p:spPr>
        <p:txBody>
          <a:bodyPr wrap="none">
            <a:spAutoFit/>
          </a:bodyPr>
          <a:lstStyle/>
          <a:p>
            <a:r>
              <a:rPr lang="en-US" b="1" dirty="0">
                <a:latin typeface="Arial Nova Cond Light" panose="020B0306020202020204" pitchFamily="34" charset="0"/>
              </a:rPr>
              <a:t>Depression Classification:</a:t>
            </a:r>
            <a:endParaRPr lang="en-US" dirty="0"/>
          </a:p>
        </p:txBody>
      </p:sp>
      <p:sp>
        <p:nvSpPr>
          <p:cNvPr id="8" name="Rectangle 7"/>
          <p:cNvSpPr/>
          <p:nvPr/>
        </p:nvSpPr>
        <p:spPr>
          <a:xfrm>
            <a:off x="2502976" y="3203762"/>
            <a:ext cx="6239978" cy="369332"/>
          </a:xfrm>
          <a:prstGeom prst="rect">
            <a:avLst/>
          </a:prstGeom>
        </p:spPr>
        <p:txBody>
          <a:bodyPr wrap="none">
            <a:spAutoFit/>
          </a:bodyPr>
          <a:lstStyle/>
          <a:p>
            <a:r>
              <a:rPr lang="en-US" dirty="0">
                <a:latin typeface="Source Sans Pro Light" panose="020B0403030403020204" pitchFamily="34" charset="0"/>
              </a:rPr>
              <a:t>Strongly Depressed	         </a:t>
            </a:r>
            <a:r>
              <a:rPr lang="en-US" dirty="0" err="1">
                <a:latin typeface="Source Sans Pro Light" panose="020B0403030403020204" pitchFamily="34" charset="0"/>
              </a:rPr>
              <a:t>Netural</a:t>
            </a:r>
            <a:r>
              <a:rPr lang="en-US" dirty="0">
                <a:latin typeface="Source Sans Pro Light" panose="020B0403030403020204" pitchFamily="34" charset="0"/>
              </a:rPr>
              <a:t>        Highly Motivated         Show All</a:t>
            </a:r>
            <a:endParaRPr lang="en-US" dirty="0"/>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1281" y="3224724"/>
            <a:ext cx="342623" cy="342623"/>
          </a:xfrm>
          <a:prstGeom prst="rect">
            <a:avLst/>
          </a:prstGeom>
        </p:spPr>
      </p:pic>
      <p:sp>
        <p:nvSpPr>
          <p:cNvPr id="9" name="Rectangle 8"/>
          <p:cNvSpPr/>
          <p:nvPr/>
        </p:nvSpPr>
        <p:spPr>
          <a:xfrm>
            <a:off x="2502976" y="3536004"/>
            <a:ext cx="827471" cy="369332"/>
          </a:xfrm>
          <a:prstGeom prst="rect">
            <a:avLst/>
          </a:prstGeom>
        </p:spPr>
        <p:txBody>
          <a:bodyPr wrap="none">
            <a:spAutoFit/>
          </a:bodyPr>
          <a:lstStyle/>
          <a:p>
            <a:r>
              <a:rPr lang="en-US" b="1" dirty="0">
                <a:latin typeface="Arial Nova Cond Light" panose="020B0306020202020204" pitchFamily="34" charset="0"/>
              </a:rPr>
              <a:t>Gender:</a:t>
            </a:r>
            <a:endParaRPr lang="en-US" dirty="0"/>
          </a:p>
        </p:txBody>
      </p:sp>
      <p:sp>
        <p:nvSpPr>
          <p:cNvPr id="10" name="Rectangle 9"/>
          <p:cNvSpPr/>
          <p:nvPr/>
        </p:nvSpPr>
        <p:spPr>
          <a:xfrm>
            <a:off x="2502976" y="3827915"/>
            <a:ext cx="2719655" cy="369332"/>
          </a:xfrm>
          <a:prstGeom prst="rect">
            <a:avLst/>
          </a:prstGeom>
        </p:spPr>
        <p:txBody>
          <a:bodyPr wrap="none">
            <a:spAutoFit/>
          </a:bodyPr>
          <a:lstStyle/>
          <a:p>
            <a:r>
              <a:rPr lang="en-US" dirty="0">
                <a:latin typeface="Source Sans Pro Light" panose="020B0403030403020204" pitchFamily="34" charset="0"/>
              </a:rPr>
              <a:t>Male		Female</a:t>
            </a:r>
            <a:endParaRPr lang="en-US" dirty="0"/>
          </a:p>
        </p:txBody>
      </p:sp>
      <p:sp>
        <p:nvSpPr>
          <p:cNvPr id="11" name="Rectangle 10"/>
          <p:cNvSpPr/>
          <p:nvPr/>
        </p:nvSpPr>
        <p:spPr>
          <a:xfrm>
            <a:off x="2502976" y="4225195"/>
            <a:ext cx="1398140" cy="369332"/>
          </a:xfrm>
          <a:prstGeom prst="rect">
            <a:avLst/>
          </a:prstGeom>
        </p:spPr>
        <p:txBody>
          <a:bodyPr wrap="none">
            <a:spAutoFit/>
          </a:bodyPr>
          <a:lstStyle/>
          <a:p>
            <a:r>
              <a:rPr lang="en-US" b="1" dirty="0">
                <a:latin typeface="Arial Nova Cond Light" panose="020B0306020202020204" pitchFamily="34" charset="0"/>
              </a:rPr>
              <a:t>Filter by name:</a:t>
            </a:r>
            <a:endParaRPr lang="en-US" dirty="0"/>
          </a:p>
        </p:txBody>
      </p:sp>
      <p:sp>
        <p:nvSpPr>
          <p:cNvPr id="47" name="Rounded Rectangle 39"/>
          <p:cNvSpPr/>
          <p:nvPr/>
        </p:nvSpPr>
        <p:spPr>
          <a:xfrm>
            <a:off x="4855913" y="5580963"/>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Set 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2" name="Rectangle 11"/>
          <p:cNvSpPr/>
          <p:nvPr/>
        </p:nvSpPr>
        <p:spPr>
          <a:xfrm>
            <a:off x="2601309" y="4594527"/>
            <a:ext cx="284574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3835169"/>
            <a:ext cx="342623" cy="342623"/>
          </a:xfrm>
          <a:prstGeom prst="rect">
            <a:avLst/>
          </a:prstGeom>
        </p:spPr>
      </p:pic>
      <p:sp>
        <p:nvSpPr>
          <p:cNvPr id="24" name="TextBox 23"/>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5" name="Rounded Rectangle 30"/>
          <p:cNvSpPr/>
          <p:nvPr/>
        </p:nvSpPr>
        <p:spPr>
          <a:xfrm>
            <a:off x="5566228" y="1380081"/>
            <a:ext cx="226352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7904029"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5" name="TextBox 34"/>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065333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2731838"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View assigned students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74370" y="2360692"/>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141407		Tan Ying Hao		9	Highly Motivated</a:t>
            </a:r>
          </a:p>
          <a:p>
            <a:r>
              <a:rPr lang="en-US" dirty="0">
                <a:latin typeface="Source Sans Pro Light" panose="020B0403030403020204" pitchFamily="34" charset="0"/>
              </a:rPr>
              <a:t>142908		Wong Yijie		10	Strongly Depressed</a:t>
            </a:r>
          </a:p>
          <a:p>
            <a:r>
              <a:rPr lang="en-US" dirty="0">
                <a:latin typeface="Source Sans Pro Light" panose="020B0403030403020204" pitchFamily="34" charset="0"/>
              </a:rPr>
              <a:t>140711		Lim Xuan Yin		12	Neutral</a:t>
            </a:r>
          </a:p>
          <a:p>
            <a:r>
              <a:rPr lang="en-US" dirty="0">
                <a:latin typeface="Source Sans Pro Light" panose="020B0403030403020204" pitchFamily="34" charset="0"/>
              </a:rPr>
              <a:t>140544		Yao Sheng Ng		12	Highly Motivated</a:t>
            </a:r>
          </a:p>
          <a:p>
            <a:r>
              <a:rPr lang="en-US" dirty="0">
                <a:latin typeface="Source Sans Pro Light" panose="020B0403030403020204" pitchFamily="34" charset="0"/>
              </a:rPr>
              <a:t>142384		</a:t>
            </a:r>
            <a:r>
              <a:rPr lang="en-US" dirty="0" err="1">
                <a:latin typeface="Source Sans Pro Light" panose="020B0403030403020204" pitchFamily="34" charset="0"/>
              </a:rPr>
              <a:t>Annis</a:t>
            </a:r>
            <a:r>
              <a:rPr lang="en-US" dirty="0">
                <a:latin typeface="Source Sans Pro Light" panose="020B0403030403020204" pitchFamily="34" charset="0"/>
              </a:rPr>
              <a:t> Loy			11	Neutral</a:t>
            </a:r>
          </a:p>
          <a:p>
            <a:r>
              <a:rPr lang="en-US" dirty="0">
                <a:latin typeface="Source Sans Pro Light" panose="020B0403030403020204" pitchFamily="34" charset="0"/>
              </a:rPr>
              <a:t>143547		</a:t>
            </a:r>
            <a:r>
              <a:rPr lang="en-US" dirty="0" err="1">
                <a:latin typeface="Source Sans Pro Light" panose="020B0403030403020204" pitchFamily="34" charset="0"/>
              </a:rPr>
              <a:t>Huimin</a:t>
            </a:r>
            <a:r>
              <a:rPr lang="en-US" dirty="0">
                <a:latin typeface="Source Sans Pro Light" panose="020B0403030403020204" pitchFamily="34" charset="0"/>
              </a:rPr>
              <a:t> Chua		11	Highly Motivated</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 name="Flowchart: Off-page Connector 1"/>
          <p:cNvSpPr/>
          <p:nvPr/>
        </p:nvSpPr>
        <p:spPr>
          <a:xfrm>
            <a:off x="2365581" y="2770375"/>
            <a:ext cx="6841481" cy="3498125"/>
          </a:xfrm>
          <a:prstGeom prst="flowChartOffpage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2502976" y="2865962"/>
            <a:ext cx="2287806" cy="369332"/>
          </a:xfrm>
          <a:prstGeom prst="rect">
            <a:avLst/>
          </a:prstGeom>
        </p:spPr>
        <p:txBody>
          <a:bodyPr wrap="none">
            <a:spAutoFit/>
          </a:bodyPr>
          <a:lstStyle/>
          <a:p>
            <a:r>
              <a:rPr lang="en-US" b="1" dirty="0">
                <a:latin typeface="Arial Nova Cond Light" panose="020B0306020202020204" pitchFamily="34" charset="0"/>
              </a:rPr>
              <a:t>Depression Classification:</a:t>
            </a:r>
            <a:endParaRPr lang="en-US" dirty="0"/>
          </a:p>
        </p:txBody>
      </p:sp>
      <p:sp>
        <p:nvSpPr>
          <p:cNvPr id="8" name="Rectangle 7"/>
          <p:cNvSpPr/>
          <p:nvPr/>
        </p:nvSpPr>
        <p:spPr>
          <a:xfrm>
            <a:off x="2502976" y="3203762"/>
            <a:ext cx="6239978" cy="369332"/>
          </a:xfrm>
          <a:prstGeom prst="rect">
            <a:avLst/>
          </a:prstGeom>
        </p:spPr>
        <p:txBody>
          <a:bodyPr wrap="none">
            <a:spAutoFit/>
          </a:bodyPr>
          <a:lstStyle/>
          <a:p>
            <a:r>
              <a:rPr lang="en-US" dirty="0">
                <a:latin typeface="Source Sans Pro Light" panose="020B0403030403020204" pitchFamily="34" charset="0"/>
              </a:rPr>
              <a:t>Strongly Depressed	         </a:t>
            </a:r>
            <a:r>
              <a:rPr lang="en-US" dirty="0" err="1">
                <a:latin typeface="Source Sans Pro Light" panose="020B0403030403020204" pitchFamily="34" charset="0"/>
              </a:rPr>
              <a:t>Netural</a:t>
            </a:r>
            <a:r>
              <a:rPr lang="en-US" dirty="0">
                <a:latin typeface="Source Sans Pro Light" panose="020B0403030403020204" pitchFamily="34" charset="0"/>
              </a:rPr>
              <a:t>        Highly Motivated         Show All</a:t>
            </a:r>
            <a:endParaRPr lang="en-US" dirty="0"/>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1281" y="3224724"/>
            <a:ext cx="342623" cy="342623"/>
          </a:xfrm>
          <a:prstGeom prst="rect">
            <a:avLst/>
          </a:prstGeom>
        </p:spPr>
      </p:pic>
      <p:sp>
        <p:nvSpPr>
          <p:cNvPr id="9" name="Rectangle 8"/>
          <p:cNvSpPr/>
          <p:nvPr/>
        </p:nvSpPr>
        <p:spPr>
          <a:xfrm>
            <a:off x="2502976" y="3536004"/>
            <a:ext cx="827471" cy="369332"/>
          </a:xfrm>
          <a:prstGeom prst="rect">
            <a:avLst/>
          </a:prstGeom>
        </p:spPr>
        <p:txBody>
          <a:bodyPr wrap="none">
            <a:spAutoFit/>
          </a:bodyPr>
          <a:lstStyle/>
          <a:p>
            <a:r>
              <a:rPr lang="en-US" b="1" dirty="0">
                <a:latin typeface="Arial Nova Cond Light" panose="020B0306020202020204" pitchFamily="34" charset="0"/>
              </a:rPr>
              <a:t>Gender:</a:t>
            </a:r>
            <a:endParaRPr lang="en-US" dirty="0"/>
          </a:p>
        </p:txBody>
      </p:sp>
      <p:sp>
        <p:nvSpPr>
          <p:cNvPr id="10" name="Rectangle 9"/>
          <p:cNvSpPr/>
          <p:nvPr/>
        </p:nvSpPr>
        <p:spPr>
          <a:xfrm>
            <a:off x="2502976" y="3827915"/>
            <a:ext cx="2719655" cy="369332"/>
          </a:xfrm>
          <a:prstGeom prst="rect">
            <a:avLst/>
          </a:prstGeom>
        </p:spPr>
        <p:txBody>
          <a:bodyPr wrap="none">
            <a:spAutoFit/>
          </a:bodyPr>
          <a:lstStyle/>
          <a:p>
            <a:r>
              <a:rPr lang="en-US" dirty="0">
                <a:latin typeface="Source Sans Pro Light" panose="020B0403030403020204" pitchFamily="34" charset="0"/>
              </a:rPr>
              <a:t>Male		Female</a:t>
            </a:r>
            <a:endParaRPr lang="en-US" dirty="0"/>
          </a:p>
        </p:txBody>
      </p:sp>
      <p:sp>
        <p:nvSpPr>
          <p:cNvPr id="11" name="Rectangle 10"/>
          <p:cNvSpPr/>
          <p:nvPr/>
        </p:nvSpPr>
        <p:spPr>
          <a:xfrm>
            <a:off x="2502976" y="4225195"/>
            <a:ext cx="1398140" cy="369332"/>
          </a:xfrm>
          <a:prstGeom prst="rect">
            <a:avLst/>
          </a:prstGeom>
        </p:spPr>
        <p:txBody>
          <a:bodyPr wrap="none">
            <a:spAutoFit/>
          </a:bodyPr>
          <a:lstStyle/>
          <a:p>
            <a:r>
              <a:rPr lang="en-US" b="1" dirty="0">
                <a:latin typeface="Arial Nova Cond Light" panose="020B0306020202020204" pitchFamily="34" charset="0"/>
              </a:rPr>
              <a:t>Filter by name:</a:t>
            </a:r>
            <a:endParaRPr lang="en-US" dirty="0"/>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3835169"/>
            <a:ext cx="342623" cy="342623"/>
          </a:xfrm>
          <a:prstGeom prst="rect">
            <a:avLst/>
          </a:prstGeom>
        </p:spPr>
      </p:pic>
      <p:sp>
        <p:nvSpPr>
          <p:cNvPr id="47" name="Rounded Rectangle 39"/>
          <p:cNvSpPr/>
          <p:nvPr/>
        </p:nvSpPr>
        <p:spPr>
          <a:xfrm>
            <a:off x="4855913" y="5580963"/>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Set 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2" name="Rectangle 11"/>
          <p:cNvSpPr/>
          <p:nvPr/>
        </p:nvSpPr>
        <p:spPr>
          <a:xfrm>
            <a:off x="2601309" y="4594527"/>
            <a:ext cx="284574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W</a:t>
            </a:r>
          </a:p>
        </p:txBody>
      </p:sp>
      <p:sp>
        <p:nvSpPr>
          <p:cNvPr id="24" name="TextBox 23"/>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5" name="Rounded Rectangle 30"/>
          <p:cNvSpPr/>
          <p:nvPr/>
        </p:nvSpPr>
        <p:spPr>
          <a:xfrm>
            <a:off x="5566228" y="1380081"/>
            <a:ext cx="226352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7904029"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5" name="TextBox 34"/>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796957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2731838"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View assigned students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142908		Wong Yijie		10	Strongly Depressed</a:t>
            </a:r>
          </a:p>
        </p:txBody>
      </p:sp>
      <p:sp>
        <p:nvSpPr>
          <p:cNvPr id="27" name="Rounded Rectangle 30"/>
          <p:cNvSpPr/>
          <p:nvPr/>
        </p:nvSpPr>
        <p:spPr>
          <a:xfrm>
            <a:off x="5566228" y="1380081"/>
            <a:ext cx="226352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29" name="TextBox 28"/>
          <p:cNvSpPr txBox="1"/>
          <p:nvPr/>
        </p:nvSpPr>
        <p:spPr>
          <a:xfrm>
            <a:off x="7904029"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15" name="TextBox 14"/>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014919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400760"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20" name="Rounded Rectangle 19"/>
          <p:cNvSpPr/>
          <p:nvPr/>
        </p:nvSpPr>
        <p:spPr>
          <a:xfrm>
            <a:off x="6751930" y="1339157"/>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370" y="2404608"/>
            <a:ext cx="3624619" cy="3904752"/>
          </a:xfrm>
          <a:prstGeom prst="rect">
            <a:avLst/>
          </a:prstGeom>
        </p:spPr>
      </p:pic>
      <p:sp>
        <p:nvSpPr>
          <p:cNvPr id="8" name="TextBox 7"/>
          <p:cNvSpPr txBox="1"/>
          <p:nvPr/>
        </p:nvSpPr>
        <p:spPr>
          <a:xfrm>
            <a:off x="4445649" y="2313168"/>
            <a:ext cx="3074881" cy="4093428"/>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RECENT GRADES</a:t>
            </a:r>
          </a:p>
          <a:p>
            <a:r>
              <a:rPr lang="en-US" sz="2000" dirty="0">
                <a:latin typeface="Arial Nova Cond Light" panose="020B0306020202020204" pitchFamily="34" charset="0"/>
              </a:rPr>
              <a:t>ENGLISH – D</a:t>
            </a:r>
          </a:p>
          <a:p>
            <a:r>
              <a:rPr lang="en-US" sz="2000" dirty="0">
                <a:latin typeface="Arial Nova Cond Light" panose="020B0306020202020204" pitchFamily="34" charset="0"/>
              </a:rPr>
              <a:t>CHINESE – C</a:t>
            </a:r>
          </a:p>
          <a:p>
            <a:r>
              <a:rPr lang="en-US" sz="2000" dirty="0">
                <a:latin typeface="Arial Nova Cond Light" panose="020B0306020202020204" pitchFamily="34" charset="0"/>
              </a:rPr>
              <a:t>MATHS – D</a:t>
            </a:r>
          </a:p>
          <a:p>
            <a:r>
              <a:rPr lang="en-US" sz="2000" dirty="0">
                <a:latin typeface="Arial Nova Cond Light" panose="020B0306020202020204" pitchFamily="34" charset="0"/>
              </a:rPr>
              <a:t>SCIENCE – C</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DEPRESSION CLASSIFICATION</a:t>
            </a:r>
          </a:p>
          <a:p>
            <a:r>
              <a:rPr lang="en-US" sz="2000" b="1" dirty="0">
                <a:solidFill>
                  <a:srgbClr val="FF0000"/>
                </a:solidFill>
                <a:latin typeface="Arial Nova Cond Light" panose="020B0306020202020204" pitchFamily="34" charset="0"/>
              </a:rPr>
              <a:t>Strongly Depressed</a:t>
            </a: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Wong Yijie</a:t>
            </a:r>
          </a:p>
          <a:p>
            <a:r>
              <a:rPr lang="en-US" sz="2000" dirty="0">
                <a:latin typeface="Arial Nova Cond Light" panose="020B0306020202020204" pitchFamily="34" charset="0"/>
              </a:rPr>
              <a:t>: 10</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sp>
        <p:nvSpPr>
          <p:cNvPr id="17" name="TextBox 16"/>
          <p:cNvSpPr txBox="1"/>
          <p:nvPr/>
        </p:nvSpPr>
        <p:spPr>
          <a:xfrm>
            <a:off x="5274262" y="1407615"/>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4" name="TextBox 23"/>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544368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solidFill>
                            <a:srgbClr val="FF0000"/>
                          </a:solidFill>
                          <a:latin typeface="Kozuka Gothic Pr6N B" panose="020B0800000000000000" pitchFamily="34" charset="-128"/>
                          <a:ea typeface="Kozuka Gothic Pr6N B" panose="020B0800000000000000" pitchFamily="34" charset="-128"/>
                        </a:rPr>
                        <a:t>Software</a:t>
                      </a:r>
                      <a:r>
                        <a:rPr lang="en-US" sz="1200" baseline="0" dirty="0">
                          <a:solidFill>
                            <a:srgbClr val="FF0000"/>
                          </a:solidFill>
                          <a:latin typeface="Kozuka Gothic Pr6N B" panose="020B0800000000000000" pitchFamily="34" charset="-128"/>
                          <a:ea typeface="Kozuka Gothic Pr6N B" panose="020B0800000000000000" pitchFamily="34" charset="-128"/>
                        </a:rPr>
                        <a:t> Engineering.. </a:t>
                      </a:r>
                    </a:p>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p:cNvSpPr txBox="1"/>
          <p:nvPr/>
        </p:nvSpPr>
        <p:spPr>
          <a:xfrm>
            <a:off x="674370" y="2245402"/>
            <a:ext cx="4120039" cy="461665"/>
          </a:xfrm>
          <a:prstGeom prst="rect">
            <a:avLst/>
          </a:prstGeom>
          <a:noFill/>
        </p:spPr>
        <p:txBody>
          <a:bodyPr wrap="none" rtlCol="0">
            <a:spAutoFit/>
          </a:bodyPr>
          <a:lstStyle/>
          <a:p>
            <a:r>
              <a:rPr lang="en-SG" sz="2400" dirty="0">
                <a:solidFill>
                  <a:schemeClr val="tx1">
                    <a:lumMod val="65000"/>
                    <a:lumOff val="35000"/>
                  </a:schemeClr>
                </a:solidFill>
                <a:latin typeface="Kozuka Gothic Pr6N B" panose="020B0800000000000000" pitchFamily="34" charset="-128"/>
                <a:ea typeface="Kozuka Gothic Pr6N B" panose="020B0800000000000000" pitchFamily="34" charset="-128"/>
              </a:rPr>
              <a:t>Select journal entry to view</a:t>
            </a:r>
          </a:p>
        </p:txBody>
      </p:sp>
      <p:sp>
        <p:nvSpPr>
          <p:cNvPr id="21" name="TextBox 20"/>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23"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17" name="TextBox 1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525293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131736"/>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solidFill>
                            <a:srgbClr val="FF0000"/>
                          </a:solidFill>
                          <a:latin typeface="Kozuka Gothic Pr6N B" panose="020B0800000000000000" pitchFamily="34" charset="-128"/>
                          <a:ea typeface="Kozuka Gothic Pr6N B" panose="020B0800000000000000" pitchFamily="34" charset="-128"/>
                        </a:rPr>
                        <a:t>Software</a:t>
                      </a:r>
                      <a:r>
                        <a:rPr lang="en-US" sz="1200" baseline="0" dirty="0">
                          <a:solidFill>
                            <a:srgbClr val="FF0000"/>
                          </a:solidFill>
                          <a:latin typeface="Kozuka Gothic Pr6N B" panose="020B0800000000000000" pitchFamily="34" charset="-128"/>
                          <a:ea typeface="Kozuka Gothic Pr6N B" panose="020B0800000000000000" pitchFamily="34" charset="-128"/>
                        </a:rPr>
                        <a:t> Engineering.. </a:t>
                      </a:r>
                    </a:p>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p:cNvSpPr txBox="1"/>
          <p:nvPr/>
        </p:nvSpPr>
        <p:spPr>
          <a:xfrm>
            <a:off x="674370" y="2245402"/>
            <a:ext cx="4120039" cy="461665"/>
          </a:xfrm>
          <a:prstGeom prst="rect">
            <a:avLst/>
          </a:prstGeom>
          <a:noFill/>
        </p:spPr>
        <p:txBody>
          <a:bodyPr wrap="none" rtlCol="0">
            <a:spAutoFit/>
          </a:bodyPr>
          <a:lstStyle/>
          <a:p>
            <a:r>
              <a:rPr lang="en-SG" sz="2400" dirty="0">
                <a:solidFill>
                  <a:schemeClr val="tx1">
                    <a:lumMod val="65000"/>
                    <a:lumOff val="35000"/>
                  </a:schemeClr>
                </a:solidFill>
                <a:latin typeface="Kozuka Gothic Pr6N B" panose="020B0800000000000000" pitchFamily="34" charset="-128"/>
                <a:ea typeface="Kozuka Gothic Pr6N B" panose="020B0800000000000000" pitchFamily="34" charset="-128"/>
              </a:rPr>
              <a:t>Select journal entry to view</a:t>
            </a: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3625" y="4078482"/>
            <a:ext cx="455017" cy="455017"/>
          </a:xfrm>
          <a:prstGeom prst="rect">
            <a:avLst/>
          </a:prstGeom>
        </p:spPr>
      </p:pic>
      <p:sp>
        <p:nvSpPr>
          <p:cNvPr id="54" name="Rounded Rectangular Callout 7"/>
          <p:cNvSpPr/>
          <p:nvPr/>
        </p:nvSpPr>
        <p:spPr>
          <a:xfrm>
            <a:off x="4796190" y="2998184"/>
            <a:ext cx="4261369" cy="461433"/>
          </a:xfrm>
          <a:prstGeom prst="wedgeRoundRectCallout">
            <a:avLst>
              <a:gd name="adj1" fmla="val -20833"/>
              <a:gd name="adj2" fmla="val 911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831638" y="2998185"/>
            <a:ext cx="4110421"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21" name="TextBox 20"/>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23"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38" name="TextBox 37"/>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2" name="TextBox 21"/>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3043371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74370" y="3899295"/>
            <a:ext cx="1270688"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Comment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22"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TextBox 22"/>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28" name="TextBox 27"/>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29" name="TextBox 28"/>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30" name="TextBox 29"/>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32" name="TextBox 31"/>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18" name="TextBox 17"/>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16759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ounded Rectangle 25"/>
          <p:cNvSpPr/>
          <p:nvPr/>
        </p:nvSpPr>
        <p:spPr>
          <a:xfrm>
            <a:off x="1740783" y="4607643"/>
            <a:ext cx="4891281" cy="9161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846344" y="4705961"/>
            <a:ext cx="2949846" cy="400110"/>
          </a:xfrm>
          <a:prstGeom prst="rect">
            <a:avLst/>
          </a:prstGeom>
          <a:noFill/>
        </p:spPr>
        <p:txBody>
          <a:bodyPr wrap="none" rtlCol="0">
            <a:spAutoFit/>
          </a:bodyPr>
          <a:lstStyle/>
          <a:p>
            <a:r>
              <a:rPr lang="en-US" sz="2000" dirty="0">
                <a:latin typeface="Arial Nova Cond Light" panose="020B0306020202020204" pitchFamily="34" charset="0"/>
              </a:rPr>
              <a:t>Anything to clarify can ask me.</a:t>
            </a:r>
          </a:p>
        </p:txBody>
      </p:sp>
      <p:sp>
        <p:nvSpPr>
          <p:cNvPr id="56" name="Rounded Rectangle 30"/>
          <p:cNvSpPr/>
          <p:nvPr/>
        </p:nvSpPr>
        <p:spPr>
          <a:xfrm>
            <a:off x="5624353" y="5641072"/>
            <a:ext cx="1007711"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Submit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pic>
        <p:nvPicPr>
          <p:cNvPr id="23" name="Picture 22"/>
          <p:cNvPicPr>
            <a:picLocks noChangeAspect="1"/>
          </p:cNvPicPr>
          <p:nvPr/>
        </p:nvPicPr>
        <p:blipFill>
          <a:blip r:embed="rId3"/>
          <a:stretch>
            <a:fillRect/>
          </a:stretch>
        </p:blipFill>
        <p:spPr>
          <a:xfrm>
            <a:off x="674370" y="4607643"/>
            <a:ext cx="895350" cy="1162050"/>
          </a:xfrm>
          <a:prstGeom prst="rect">
            <a:avLst/>
          </a:prstGeom>
        </p:spPr>
      </p:pic>
      <p:sp>
        <p:nvSpPr>
          <p:cNvPr id="24" name="TextBox 23"/>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25" name="TextBox 24"/>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26" name="TextBox 25"/>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27" name="TextBox 26"/>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28" name="TextBox 27"/>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29"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35" name="TextBox 34"/>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2" name="TextBox 21"/>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429404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30" name="TextBox 29"/>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31" name="TextBox 30"/>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32" name="TextBox 31"/>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35" name="TextBox 34"/>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36" name="TextBox 35"/>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37" name="TextBox 36"/>
          <p:cNvSpPr txBox="1"/>
          <p:nvPr/>
        </p:nvSpPr>
        <p:spPr>
          <a:xfrm>
            <a:off x="1940554" y="5098133"/>
            <a:ext cx="215123" cy="261610"/>
          </a:xfrm>
          <a:prstGeom prst="rect">
            <a:avLst/>
          </a:prstGeom>
          <a:noFill/>
        </p:spPr>
        <p:txBody>
          <a:bodyPr wrap="none" rtlCol="0">
            <a:spAutoFit/>
          </a:bodyPr>
          <a:lstStyle/>
          <a:p>
            <a:r>
              <a:rPr lang="en-US" sz="1100" dirty="0">
                <a:latin typeface="Arial Nova Cond Light" panose="020B0306020202020204" pitchFamily="34" charset="0"/>
              </a:rPr>
              <a:t>.</a:t>
            </a:r>
          </a:p>
        </p:txBody>
      </p:sp>
      <p:pic>
        <p:nvPicPr>
          <p:cNvPr id="38" name="Picture 37"/>
          <p:cNvPicPr>
            <a:picLocks noChangeAspect="1"/>
          </p:cNvPicPr>
          <p:nvPr/>
        </p:nvPicPr>
        <p:blipFill>
          <a:blip r:embed="rId3"/>
          <a:stretch>
            <a:fillRect/>
          </a:stretch>
        </p:blipFill>
        <p:spPr>
          <a:xfrm>
            <a:off x="674370" y="4607643"/>
            <a:ext cx="895350" cy="1162050"/>
          </a:xfrm>
          <a:prstGeom prst="rect">
            <a:avLst/>
          </a:prstGeom>
        </p:spPr>
      </p:pic>
      <p:grpSp>
        <p:nvGrpSpPr>
          <p:cNvPr id="39" name="Group 38"/>
          <p:cNvGrpSpPr/>
          <p:nvPr/>
        </p:nvGrpSpPr>
        <p:grpSpPr>
          <a:xfrm>
            <a:off x="1702668" y="4648605"/>
            <a:ext cx="3194892" cy="1080126"/>
            <a:chOff x="1702668" y="4648605"/>
            <a:chExt cx="3194892" cy="1080126"/>
          </a:xfrm>
        </p:grpSpPr>
        <p:sp>
          <p:nvSpPr>
            <p:cNvPr id="40" name="Rounded Rectangle 39"/>
            <p:cNvSpPr/>
            <p:nvPr/>
          </p:nvSpPr>
          <p:spPr>
            <a:xfrm>
              <a:off x="1940554" y="4648605"/>
              <a:ext cx="2957006" cy="108012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You can clarify with me if there are any problems</a:t>
              </a:r>
            </a:p>
          </p:txBody>
        </p:sp>
        <p:sp>
          <p:nvSpPr>
            <p:cNvPr id="41" name="Isosceles Triangle 40"/>
            <p:cNvSpPr/>
            <p:nvPr/>
          </p:nvSpPr>
          <p:spPr>
            <a:xfrm rot="16200000">
              <a:off x="1679393" y="4760208"/>
              <a:ext cx="361200" cy="31464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p:cNvSpPr txBox="1"/>
          <p:nvPr/>
        </p:nvSpPr>
        <p:spPr>
          <a:xfrm>
            <a:off x="1940554" y="5769693"/>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0000hrs</a:t>
            </a:r>
          </a:p>
        </p:txBody>
      </p:sp>
      <p:sp>
        <p:nvSpPr>
          <p:cNvPr id="43"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TextBox 43"/>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45" name="TextBox 44"/>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46" name="TextBox 45"/>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54" name="TextBox 53"/>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3" name="TextBox 2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644716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15" name="Straight Connector 14"/>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30"/>
          <p:cNvSpPr/>
          <p:nvPr/>
        </p:nvSpPr>
        <p:spPr>
          <a:xfrm>
            <a:off x="7910139" y="1385295"/>
            <a:ext cx="1088760"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7874908" y="142132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4781543" y="1407620"/>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2" name="TextBox 21"/>
          <p:cNvSpPr txBox="1"/>
          <p:nvPr/>
        </p:nvSpPr>
        <p:spPr>
          <a:xfrm>
            <a:off x="674370" y="2230565"/>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141407		Tan Ying Hao		9		Highly Motivated</a:t>
            </a:r>
          </a:p>
          <a:p>
            <a:r>
              <a:rPr lang="en-US" dirty="0">
                <a:latin typeface="Source Sans Pro Light" panose="020B0403030403020204" pitchFamily="34" charset="0"/>
              </a:rPr>
              <a:t>142908		Wong Yijie		10		Strongly Depressed</a:t>
            </a:r>
          </a:p>
          <a:p>
            <a:r>
              <a:rPr lang="en-US" dirty="0">
                <a:latin typeface="Source Sans Pro Light" panose="020B0403030403020204" pitchFamily="34" charset="0"/>
              </a:rPr>
              <a:t>140711		Lim Xuan Yin		12		Neutral</a:t>
            </a:r>
          </a:p>
          <a:p>
            <a:r>
              <a:rPr lang="en-US" dirty="0">
                <a:latin typeface="Source Sans Pro Light" panose="020B0403030403020204" pitchFamily="34" charset="0"/>
              </a:rPr>
              <a:t>140544		Yao Sheng Ng		12		Highly Motivated</a:t>
            </a:r>
          </a:p>
          <a:p>
            <a:r>
              <a:rPr lang="en-US" dirty="0">
                <a:latin typeface="Source Sans Pro Light" panose="020B0403030403020204" pitchFamily="34" charset="0"/>
              </a:rPr>
              <a:t>142384		</a:t>
            </a:r>
            <a:r>
              <a:rPr lang="en-US" dirty="0" err="1">
                <a:latin typeface="Source Sans Pro Light" panose="020B0403030403020204" pitchFamily="34" charset="0"/>
              </a:rPr>
              <a:t>Annis</a:t>
            </a:r>
            <a:r>
              <a:rPr lang="en-US" dirty="0">
                <a:latin typeface="Source Sans Pro Light" panose="020B0403030403020204" pitchFamily="34" charset="0"/>
              </a:rPr>
              <a:t> Loy			11		Neutral</a:t>
            </a:r>
          </a:p>
          <a:p>
            <a:r>
              <a:rPr lang="en-US" dirty="0">
                <a:latin typeface="Source Sans Pro Light" panose="020B0403030403020204" pitchFamily="34" charset="0"/>
              </a:rPr>
              <a:t>143547		Huimin Chua		11		Highly Motivated</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23"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96678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20" name="Rounded Rectangle 19"/>
          <p:cNvSpPr/>
          <p:nvPr/>
        </p:nvSpPr>
        <p:spPr>
          <a:xfrm>
            <a:off x="5041365" y="1339157"/>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8" name="TextBox 7"/>
          <p:cNvSpPr txBox="1"/>
          <p:nvPr/>
        </p:nvSpPr>
        <p:spPr>
          <a:xfrm>
            <a:off x="4445649" y="2313168"/>
            <a:ext cx="3074881" cy="4093428"/>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RECENT GRADES</a:t>
            </a:r>
          </a:p>
          <a:p>
            <a:r>
              <a:rPr lang="en-US" sz="2000" dirty="0">
                <a:latin typeface="Arial Nova Cond Light" panose="020B0306020202020204" pitchFamily="34" charset="0"/>
              </a:rPr>
              <a:t>ENGLISH – C</a:t>
            </a:r>
          </a:p>
          <a:p>
            <a:r>
              <a:rPr lang="en-US" sz="2000" dirty="0">
                <a:latin typeface="Arial Nova Cond Light" panose="020B0306020202020204" pitchFamily="34" charset="0"/>
              </a:rPr>
              <a:t>CHINESE – A</a:t>
            </a:r>
          </a:p>
          <a:p>
            <a:r>
              <a:rPr lang="en-US" sz="2000" dirty="0">
                <a:latin typeface="Arial Nova Cond Light" panose="020B0306020202020204" pitchFamily="34" charset="0"/>
              </a:rPr>
              <a:t>MATHS – A</a:t>
            </a:r>
          </a:p>
          <a:p>
            <a:r>
              <a:rPr lang="en-US" sz="2000" dirty="0">
                <a:latin typeface="Arial Nova Cond Light" panose="020B0306020202020204" pitchFamily="34" charset="0"/>
              </a:rPr>
              <a:t>SCIENCE – B</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DEPRESSION CLASSIFICATION</a:t>
            </a:r>
          </a:p>
          <a:p>
            <a:r>
              <a:rPr lang="en-US" sz="2000" b="1" dirty="0">
                <a:solidFill>
                  <a:srgbClr val="FF0000"/>
                </a:solidFill>
                <a:latin typeface="Arial Nova Cond Light" panose="020B0306020202020204" pitchFamily="34" charset="0"/>
              </a:rPr>
              <a:t>STRONGLY DEPRESSED</a:t>
            </a: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WONG YIJIE</a:t>
            </a:r>
          </a:p>
          <a:p>
            <a:r>
              <a:rPr lang="en-US" sz="2000" dirty="0">
                <a:latin typeface="Arial Nova Cond Light" panose="020B0306020202020204" pitchFamily="34" charset="0"/>
              </a:rPr>
              <a:t>: 10</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70" y="2409029"/>
            <a:ext cx="3429000" cy="3997567"/>
          </a:xfrm>
          <a:prstGeom prst="rect">
            <a:avLst/>
          </a:prstGeom>
        </p:spPr>
      </p:pic>
      <p:sp>
        <p:nvSpPr>
          <p:cNvPr id="9" name="Rounded Rectangle 8"/>
          <p:cNvSpPr/>
          <p:nvPr/>
        </p:nvSpPr>
        <p:spPr>
          <a:xfrm>
            <a:off x="7209902" y="6034832"/>
            <a:ext cx="457340" cy="2960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Edit</a:t>
            </a:r>
            <a:endParaRPr lang="en-SG" sz="1200" dirty="0">
              <a:solidFill>
                <a:schemeClr val="tx1">
                  <a:lumMod val="65000"/>
                  <a:lumOff val="35000"/>
                </a:schemeClr>
              </a:solidFill>
            </a:endParaRPr>
          </a:p>
        </p:txBody>
      </p:sp>
      <p:sp>
        <p:nvSpPr>
          <p:cNvPr id="17" name="TextBox 16"/>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21" name="TextBox 20"/>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02196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15" name="Straight Connector 14"/>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30"/>
          <p:cNvSpPr/>
          <p:nvPr/>
        </p:nvSpPr>
        <p:spPr>
          <a:xfrm>
            <a:off x="7910139" y="1385295"/>
            <a:ext cx="1088760"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7874908" y="142132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4781543" y="1407620"/>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2" name="TextBox 21"/>
          <p:cNvSpPr txBox="1"/>
          <p:nvPr/>
        </p:nvSpPr>
        <p:spPr>
          <a:xfrm>
            <a:off x="674370" y="2329020"/>
            <a:ext cx="2173666" cy="769441"/>
          </a:xfrm>
          <a:prstGeom prst="rect">
            <a:avLst/>
          </a:prstGeom>
          <a:noFill/>
        </p:spPr>
        <p:txBody>
          <a:bodyPr wrap="square" rtlCol="0">
            <a:spAutoFit/>
          </a:bodyPr>
          <a:lstStyle/>
          <a:p>
            <a:r>
              <a:rPr lang="en-US" sz="2400" b="1" dirty="0">
                <a:latin typeface="Arial Nova Cond Light" panose="020B0306020202020204" pitchFamily="34" charset="0"/>
              </a:rPr>
              <a:t>Student ID</a:t>
            </a:r>
          </a:p>
          <a:p>
            <a:r>
              <a:rPr lang="en-US" sz="2000" dirty="0">
                <a:latin typeface="Source Sans Pro Light" panose="020B0403030403020204" pitchFamily="34" charset="0"/>
              </a:rPr>
              <a:t>141407</a:t>
            </a:r>
          </a:p>
        </p:txBody>
      </p:sp>
      <p:sp>
        <p:nvSpPr>
          <p:cNvPr id="23" name="Rounded Rectangle 39"/>
          <p:cNvSpPr/>
          <p:nvPr/>
        </p:nvSpPr>
        <p:spPr>
          <a:xfrm>
            <a:off x="7415674" y="3022210"/>
            <a:ext cx="77898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A</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674370" y="3110128"/>
            <a:ext cx="2173666" cy="769441"/>
          </a:xfrm>
          <a:prstGeom prst="rect">
            <a:avLst/>
          </a:prstGeom>
          <a:noFill/>
        </p:spPr>
        <p:txBody>
          <a:bodyPr wrap="square" rtlCol="0">
            <a:spAutoFit/>
          </a:bodyPr>
          <a:lstStyle/>
          <a:p>
            <a:r>
              <a:rPr lang="en-US" sz="2400" b="1" dirty="0">
                <a:latin typeface="Arial Nova Cond Light" panose="020B0306020202020204" pitchFamily="34" charset="0"/>
              </a:rPr>
              <a:t>Name</a:t>
            </a:r>
          </a:p>
          <a:p>
            <a:r>
              <a:rPr lang="en-US" sz="2000" dirty="0">
                <a:latin typeface="Source Sans Pro Light" panose="020B0403030403020204" pitchFamily="34" charset="0"/>
              </a:rPr>
              <a:t>TAN YING HAO</a:t>
            </a:r>
          </a:p>
        </p:txBody>
      </p:sp>
      <p:sp>
        <p:nvSpPr>
          <p:cNvPr id="25" name="TextBox 24"/>
          <p:cNvSpPr txBox="1"/>
          <p:nvPr/>
        </p:nvSpPr>
        <p:spPr>
          <a:xfrm>
            <a:off x="3199780" y="2329019"/>
            <a:ext cx="4495138" cy="2277547"/>
          </a:xfrm>
          <a:prstGeom prst="rect">
            <a:avLst/>
          </a:prstGeom>
          <a:noFill/>
        </p:spPr>
        <p:txBody>
          <a:bodyPr wrap="square" rtlCol="0">
            <a:spAutoFit/>
          </a:bodyPr>
          <a:lstStyle/>
          <a:p>
            <a:r>
              <a:rPr lang="en-US" sz="2400" b="1" dirty="0">
                <a:latin typeface="Arial Nova Cond Light" panose="020B0306020202020204" pitchFamily="34" charset="0"/>
              </a:rPr>
              <a:t>Module ID	Module Name</a:t>
            </a:r>
            <a:r>
              <a:rPr lang="en-US" sz="2000" b="1" dirty="0">
                <a:latin typeface="Arial Nova Cond Light" panose="020B0306020202020204" pitchFamily="34" charset="0"/>
              </a:rPr>
              <a:t>			</a:t>
            </a:r>
          </a:p>
          <a:p>
            <a:r>
              <a:rPr lang="en-US" sz="2000" dirty="0">
                <a:latin typeface="Source Sans Pro Light" panose="020B0403030403020204" pitchFamily="34" charset="0"/>
              </a:rPr>
              <a:t>L00001		English Language</a:t>
            </a:r>
          </a:p>
          <a:p>
            <a:r>
              <a:rPr lang="en-US" sz="2000" dirty="0">
                <a:latin typeface="Source Sans Pro Light" panose="020B0403030403020204" pitchFamily="34" charset="0"/>
              </a:rPr>
              <a:t>	</a:t>
            </a:r>
          </a:p>
          <a:p>
            <a:r>
              <a:rPr lang="en-US" sz="2000" dirty="0">
                <a:latin typeface="Source Sans Pro Light" panose="020B0403030403020204" pitchFamily="34" charset="0"/>
              </a:rPr>
              <a:t>M00001		Mathematics</a:t>
            </a:r>
          </a:p>
          <a:p>
            <a:endParaRPr lang="en-US" sz="2000" dirty="0">
              <a:latin typeface="Source Sans Pro Light" panose="020B0403030403020204" pitchFamily="34" charset="0"/>
            </a:endParaRPr>
          </a:p>
          <a:p>
            <a:r>
              <a:rPr lang="en-US" dirty="0">
                <a:latin typeface="Source Sans Pro Light" panose="020B0403030403020204" pitchFamily="34" charset="0"/>
              </a:rPr>
              <a:t>	</a:t>
            </a:r>
          </a:p>
        </p:txBody>
      </p:sp>
      <p:sp>
        <p:nvSpPr>
          <p:cNvPr id="26" name="Rounded Rectangle 39"/>
          <p:cNvSpPr/>
          <p:nvPr/>
        </p:nvSpPr>
        <p:spPr>
          <a:xfrm>
            <a:off x="7415674" y="3639817"/>
            <a:ext cx="77898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A</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7" name="Rounded Rectangle 39"/>
          <p:cNvSpPr/>
          <p:nvPr/>
        </p:nvSpPr>
        <p:spPr>
          <a:xfrm>
            <a:off x="10123346" y="6226234"/>
            <a:ext cx="1489534"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Save &amp; Exit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8" name="TextBox 27"/>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715446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3015569"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Search nearby counsellors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Search by:</a:t>
            </a:r>
          </a:p>
          <a:p>
            <a:r>
              <a:rPr lang="en-US" dirty="0">
                <a:latin typeface="Source Sans Pro Light" panose="020B0403030403020204" pitchFamily="34" charset="0"/>
              </a:rPr>
              <a:t>Address		GPS		</a:t>
            </a:r>
          </a:p>
        </p:txBody>
      </p:sp>
      <p:sp>
        <p:nvSpPr>
          <p:cNvPr id="27" name="Rounded Rectangle 30"/>
          <p:cNvSpPr/>
          <p:nvPr/>
        </p:nvSpPr>
        <p:spPr>
          <a:xfrm>
            <a:off x="9113487" y="1380081"/>
            <a:ext cx="2499393"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29" name="TextBox 28"/>
          <p:cNvSpPr txBox="1"/>
          <p:nvPr/>
        </p:nvSpPr>
        <p:spPr>
          <a:xfrm>
            <a:off x="7864453"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793982" y="1413988"/>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Submit</a:t>
            </a:r>
            <a:endParaRPr lang="en-SG" dirty="0">
              <a:solidFill>
                <a:schemeClr val="tx1"/>
              </a:solidFill>
              <a:latin typeface="Kozuka Gothic Pr6N B" panose="020B0800000000000000" pitchFamily="34" charset="-128"/>
              <a:ea typeface="Kozuka Gothic Pr6N B" panose="020B0800000000000000" pitchFamily="34" charset="-128"/>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7983" y="2718959"/>
            <a:ext cx="342623" cy="342623"/>
          </a:xfrm>
          <a:prstGeom prst="rect">
            <a:avLst/>
          </a:prstGeom>
        </p:spPr>
      </p:pic>
      <p:sp>
        <p:nvSpPr>
          <p:cNvPr id="15" name="Rectangle 14"/>
          <p:cNvSpPr/>
          <p:nvPr/>
        </p:nvSpPr>
        <p:spPr>
          <a:xfrm>
            <a:off x="2063261" y="3197786"/>
            <a:ext cx="284574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Nanyang </a:t>
            </a:r>
            <a:r>
              <a:rPr lang="en-US" dirty="0" err="1"/>
              <a:t>Dr</a:t>
            </a:r>
            <a:r>
              <a:rPr lang="en-US" dirty="0"/>
              <a:t> </a:t>
            </a:r>
          </a:p>
        </p:txBody>
      </p:sp>
      <p:sp>
        <p:nvSpPr>
          <p:cNvPr id="2" name="Rectangle 1"/>
          <p:cNvSpPr/>
          <p:nvPr/>
        </p:nvSpPr>
        <p:spPr>
          <a:xfrm>
            <a:off x="663582" y="3147489"/>
            <a:ext cx="1446165" cy="369332"/>
          </a:xfrm>
          <a:prstGeom prst="rect">
            <a:avLst/>
          </a:prstGeom>
        </p:spPr>
        <p:txBody>
          <a:bodyPr wrap="none">
            <a:spAutoFit/>
          </a:bodyPr>
          <a:lstStyle/>
          <a:p>
            <a:r>
              <a:rPr lang="en-US" dirty="0">
                <a:latin typeface="Source Sans Pro Light" panose="020B0403030403020204" pitchFamily="34" charset="0"/>
              </a:rPr>
              <a:t>Street Name :</a:t>
            </a:r>
            <a:endParaRPr lang="en-US" dirty="0"/>
          </a:p>
        </p:txBody>
      </p:sp>
      <p:sp>
        <p:nvSpPr>
          <p:cNvPr id="3" name="Rectangle 2"/>
          <p:cNvSpPr/>
          <p:nvPr/>
        </p:nvSpPr>
        <p:spPr>
          <a:xfrm>
            <a:off x="5130090" y="3143479"/>
            <a:ext cx="1593706" cy="369332"/>
          </a:xfrm>
          <a:prstGeom prst="rect">
            <a:avLst/>
          </a:prstGeom>
        </p:spPr>
        <p:txBody>
          <a:bodyPr wrap="none">
            <a:spAutoFit/>
          </a:bodyPr>
          <a:lstStyle/>
          <a:p>
            <a:r>
              <a:rPr lang="en-US" dirty="0">
                <a:latin typeface="Source Sans Pro Light" panose="020B0403030403020204" pitchFamily="34" charset="0"/>
              </a:rPr>
              <a:t>Block number :</a:t>
            </a:r>
            <a:endParaRPr lang="en-US" dirty="0"/>
          </a:p>
        </p:txBody>
      </p:sp>
      <p:sp>
        <p:nvSpPr>
          <p:cNvPr id="18" name="Rectangle 17"/>
          <p:cNvSpPr/>
          <p:nvPr/>
        </p:nvSpPr>
        <p:spPr>
          <a:xfrm>
            <a:off x="6677308" y="3196379"/>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0" name="Rectangle 19"/>
          <p:cNvSpPr/>
          <p:nvPr/>
        </p:nvSpPr>
        <p:spPr>
          <a:xfrm>
            <a:off x="7928661" y="3154028"/>
            <a:ext cx="1465466" cy="369332"/>
          </a:xfrm>
          <a:prstGeom prst="rect">
            <a:avLst/>
          </a:prstGeom>
        </p:spPr>
        <p:txBody>
          <a:bodyPr wrap="none">
            <a:spAutoFit/>
          </a:bodyPr>
          <a:lstStyle/>
          <a:p>
            <a:r>
              <a:rPr lang="en-US" dirty="0">
                <a:latin typeface="Source Sans Pro Light" panose="020B0403030403020204" pitchFamily="34" charset="0"/>
              </a:rPr>
              <a:t>Unit number :</a:t>
            </a:r>
            <a:endParaRPr lang="en-US" dirty="0"/>
          </a:p>
        </p:txBody>
      </p:sp>
      <p:sp>
        <p:nvSpPr>
          <p:cNvPr id="21" name="Rectangle 20"/>
          <p:cNvSpPr/>
          <p:nvPr/>
        </p:nvSpPr>
        <p:spPr>
          <a:xfrm>
            <a:off x="9347638" y="3196379"/>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2" name="Rectangle 21"/>
          <p:cNvSpPr/>
          <p:nvPr/>
        </p:nvSpPr>
        <p:spPr>
          <a:xfrm>
            <a:off x="663582" y="3729549"/>
            <a:ext cx="1392304" cy="369332"/>
          </a:xfrm>
          <a:prstGeom prst="rect">
            <a:avLst/>
          </a:prstGeom>
        </p:spPr>
        <p:txBody>
          <a:bodyPr wrap="none">
            <a:spAutoFit/>
          </a:bodyPr>
          <a:lstStyle/>
          <a:p>
            <a:r>
              <a:rPr lang="en-US" dirty="0">
                <a:latin typeface="Source Sans Pro Light" panose="020B0403030403020204" pitchFamily="34" charset="0"/>
              </a:rPr>
              <a:t>Postal Code :</a:t>
            </a:r>
            <a:endParaRPr lang="en-US" dirty="0"/>
          </a:p>
        </p:txBody>
      </p:sp>
      <p:sp>
        <p:nvSpPr>
          <p:cNvPr id="24" name="Rectangle 23"/>
          <p:cNvSpPr/>
          <p:nvPr/>
        </p:nvSpPr>
        <p:spPr>
          <a:xfrm>
            <a:off x="2003729" y="3771900"/>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5" name="Rectangle 24"/>
          <p:cNvSpPr/>
          <p:nvPr/>
        </p:nvSpPr>
        <p:spPr>
          <a:xfrm>
            <a:off x="4869163" y="3093923"/>
            <a:ext cx="300082" cy="369332"/>
          </a:xfrm>
          <a:prstGeom prst="rect">
            <a:avLst/>
          </a:prstGeom>
        </p:spPr>
        <p:txBody>
          <a:bodyPr wrap="none">
            <a:spAutoFit/>
          </a:bodyPr>
          <a:lstStyle/>
          <a:p>
            <a:r>
              <a:rPr lang="en-US" dirty="0">
                <a:solidFill>
                  <a:srgbClr val="FF0000"/>
                </a:solidFill>
              </a:rPr>
              <a:t>*</a:t>
            </a:r>
          </a:p>
        </p:txBody>
      </p:sp>
      <p:sp>
        <p:nvSpPr>
          <p:cNvPr id="30" name="TextBox 29"/>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33" name="TextBox 3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642878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3065263"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Search nearby counsellors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Search by:</a:t>
            </a:r>
          </a:p>
          <a:p>
            <a:r>
              <a:rPr lang="en-US" dirty="0">
                <a:latin typeface="Source Sans Pro Light" panose="020B0403030403020204" pitchFamily="34" charset="0"/>
              </a:rPr>
              <a:t>Address		GPS		</a:t>
            </a:r>
          </a:p>
        </p:txBody>
      </p:sp>
      <p:sp>
        <p:nvSpPr>
          <p:cNvPr id="27" name="Rounded Rectangle 30"/>
          <p:cNvSpPr/>
          <p:nvPr/>
        </p:nvSpPr>
        <p:spPr>
          <a:xfrm>
            <a:off x="9113487" y="1380081"/>
            <a:ext cx="2499393"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29" name="TextBox 28"/>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Search</a:t>
            </a:r>
            <a:endParaRPr lang="en-SG" dirty="0">
              <a:solidFill>
                <a:schemeClr val="tx1"/>
              </a:solidFill>
              <a:latin typeface="Kozuka Gothic Pr6N B" panose="020B0800000000000000" pitchFamily="34" charset="-128"/>
              <a:ea typeface="Kozuka Gothic Pr6N B" panose="020B0800000000000000" pitchFamily="34" charset="-128"/>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7983" y="2718959"/>
            <a:ext cx="342623" cy="342623"/>
          </a:xfrm>
          <a:prstGeom prst="rect">
            <a:avLst/>
          </a:prstGeom>
        </p:spPr>
      </p:pic>
      <p:sp>
        <p:nvSpPr>
          <p:cNvPr id="15" name="Rectangle 14"/>
          <p:cNvSpPr/>
          <p:nvPr/>
        </p:nvSpPr>
        <p:spPr>
          <a:xfrm>
            <a:off x="2063261" y="3197786"/>
            <a:ext cx="284574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Nanyang </a:t>
            </a:r>
            <a:r>
              <a:rPr lang="en-US" dirty="0" err="1"/>
              <a:t>Dr</a:t>
            </a:r>
            <a:r>
              <a:rPr lang="en-US" dirty="0"/>
              <a:t> </a:t>
            </a:r>
          </a:p>
        </p:txBody>
      </p:sp>
      <p:sp>
        <p:nvSpPr>
          <p:cNvPr id="2" name="Rectangle 1"/>
          <p:cNvSpPr/>
          <p:nvPr/>
        </p:nvSpPr>
        <p:spPr>
          <a:xfrm>
            <a:off x="663582" y="3147489"/>
            <a:ext cx="1446165" cy="369332"/>
          </a:xfrm>
          <a:prstGeom prst="rect">
            <a:avLst/>
          </a:prstGeom>
        </p:spPr>
        <p:txBody>
          <a:bodyPr wrap="none">
            <a:spAutoFit/>
          </a:bodyPr>
          <a:lstStyle/>
          <a:p>
            <a:r>
              <a:rPr lang="en-US" dirty="0">
                <a:latin typeface="Source Sans Pro Light" panose="020B0403030403020204" pitchFamily="34" charset="0"/>
              </a:rPr>
              <a:t>Street Name :</a:t>
            </a:r>
            <a:endParaRPr lang="en-US" dirty="0"/>
          </a:p>
        </p:txBody>
      </p:sp>
      <p:sp>
        <p:nvSpPr>
          <p:cNvPr id="3" name="Rectangle 2"/>
          <p:cNvSpPr/>
          <p:nvPr/>
        </p:nvSpPr>
        <p:spPr>
          <a:xfrm>
            <a:off x="5130090" y="3143479"/>
            <a:ext cx="1593706" cy="369332"/>
          </a:xfrm>
          <a:prstGeom prst="rect">
            <a:avLst/>
          </a:prstGeom>
        </p:spPr>
        <p:txBody>
          <a:bodyPr wrap="none">
            <a:spAutoFit/>
          </a:bodyPr>
          <a:lstStyle/>
          <a:p>
            <a:r>
              <a:rPr lang="en-US" dirty="0">
                <a:latin typeface="Source Sans Pro Light" panose="020B0403030403020204" pitchFamily="34" charset="0"/>
              </a:rPr>
              <a:t>Block number :</a:t>
            </a:r>
            <a:endParaRPr lang="en-US" dirty="0"/>
          </a:p>
        </p:txBody>
      </p:sp>
      <p:sp>
        <p:nvSpPr>
          <p:cNvPr id="18" name="Rectangle 17"/>
          <p:cNvSpPr/>
          <p:nvPr/>
        </p:nvSpPr>
        <p:spPr>
          <a:xfrm>
            <a:off x="6677308" y="3196379"/>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0" name="Rectangle 19"/>
          <p:cNvSpPr/>
          <p:nvPr/>
        </p:nvSpPr>
        <p:spPr>
          <a:xfrm>
            <a:off x="7928661" y="3154028"/>
            <a:ext cx="1465466" cy="369332"/>
          </a:xfrm>
          <a:prstGeom prst="rect">
            <a:avLst/>
          </a:prstGeom>
        </p:spPr>
        <p:txBody>
          <a:bodyPr wrap="none">
            <a:spAutoFit/>
          </a:bodyPr>
          <a:lstStyle/>
          <a:p>
            <a:r>
              <a:rPr lang="en-US" dirty="0">
                <a:latin typeface="Source Sans Pro Light" panose="020B0403030403020204" pitchFamily="34" charset="0"/>
              </a:rPr>
              <a:t>Unit number :</a:t>
            </a:r>
            <a:endParaRPr lang="en-US" dirty="0"/>
          </a:p>
        </p:txBody>
      </p:sp>
      <p:sp>
        <p:nvSpPr>
          <p:cNvPr id="21" name="Rectangle 20"/>
          <p:cNvSpPr/>
          <p:nvPr/>
        </p:nvSpPr>
        <p:spPr>
          <a:xfrm>
            <a:off x="9347638" y="3196379"/>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2" name="Rectangle 21"/>
          <p:cNvSpPr/>
          <p:nvPr/>
        </p:nvSpPr>
        <p:spPr>
          <a:xfrm>
            <a:off x="663582" y="3729549"/>
            <a:ext cx="1392304" cy="369332"/>
          </a:xfrm>
          <a:prstGeom prst="rect">
            <a:avLst/>
          </a:prstGeom>
        </p:spPr>
        <p:txBody>
          <a:bodyPr wrap="none">
            <a:spAutoFit/>
          </a:bodyPr>
          <a:lstStyle/>
          <a:p>
            <a:r>
              <a:rPr lang="en-US" dirty="0">
                <a:latin typeface="Source Sans Pro Light" panose="020B0403030403020204" pitchFamily="34" charset="0"/>
              </a:rPr>
              <a:t>Postal Code :</a:t>
            </a:r>
            <a:endParaRPr lang="en-US" dirty="0"/>
          </a:p>
        </p:txBody>
      </p:sp>
      <p:sp>
        <p:nvSpPr>
          <p:cNvPr id="24" name="Rectangle 23"/>
          <p:cNvSpPr/>
          <p:nvPr/>
        </p:nvSpPr>
        <p:spPr>
          <a:xfrm>
            <a:off x="2003729" y="3771900"/>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5" name="Rectangle 24"/>
          <p:cNvSpPr/>
          <p:nvPr/>
        </p:nvSpPr>
        <p:spPr>
          <a:xfrm>
            <a:off x="4869163" y="3093923"/>
            <a:ext cx="300082" cy="369332"/>
          </a:xfrm>
          <a:prstGeom prst="rect">
            <a:avLst/>
          </a:prstGeom>
        </p:spPr>
        <p:txBody>
          <a:bodyPr wrap="none">
            <a:spAutoFit/>
          </a:bodyPr>
          <a:lstStyle/>
          <a:p>
            <a:r>
              <a:rPr lang="en-US" dirty="0">
                <a:solidFill>
                  <a:srgbClr val="FF0000"/>
                </a:solidFill>
              </a:rPr>
              <a:t>*</a:t>
            </a:r>
          </a:p>
        </p:txBody>
      </p:sp>
      <p:sp>
        <p:nvSpPr>
          <p:cNvPr id="30" name="TextBox 29"/>
          <p:cNvSpPr txBox="1"/>
          <p:nvPr/>
        </p:nvSpPr>
        <p:spPr>
          <a:xfrm>
            <a:off x="674370" y="4255790"/>
            <a:ext cx="10938510" cy="1785104"/>
          </a:xfrm>
          <a:prstGeom prst="rect">
            <a:avLst/>
          </a:prstGeom>
          <a:noFill/>
        </p:spPr>
        <p:txBody>
          <a:bodyPr wrap="square" rtlCol="0">
            <a:spAutoFit/>
          </a:bodyPr>
          <a:lstStyle/>
          <a:p>
            <a:r>
              <a:rPr lang="en-US" sz="2000" b="1" dirty="0">
                <a:latin typeface="Arial Nova Cond Light" panose="020B0306020202020204" pitchFamily="34" charset="0"/>
              </a:rPr>
              <a:t>Counsellor ID	Name			Office Address			Contact number</a:t>
            </a:r>
          </a:p>
          <a:p>
            <a:r>
              <a:rPr lang="en-US" dirty="0">
                <a:latin typeface="Source Sans Pro Light" panose="020B0403030403020204" pitchFamily="34" charset="0"/>
              </a:rPr>
              <a:t>856438		Kong Zhong Han		Nanyang Technological 		83565457</a:t>
            </a:r>
          </a:p>
          <a:p>
            <a:r>
              <a:rPr lang="en-US" dirty="0">
                <a:latin typeface="Source Sans Pro Light" panose="020B0403030403020204" pitchFamily="34" charset="0"/>
              </a:rPr>
              <a:t>					University 50 Nanyang Avenue</a:t>
            </a:r>
          </a:p>
          <a:p>
            <a:r>
              <a:rPr lang="en-US" dirty="0">
                <a:latin typeface="Source Sans Pro Light" panose="020B0403030403020204" pitchFamily="34" charset="0"/>
              </a:rPr>
              <a:t>					Singapore 639798</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3" name="TextBox 32"/>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35" name="TextBox 34"/>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532685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3015569"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Search nearby counsellors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Search by:</a:t>
            </a:r>
          </a:p>
          <a:p>
            <a:r>
              <a:rPr lang="en-US" dirty="0">
                <a:latin typeface="Source Sans Pro Light" panose="020B0403030403020204" pitchFamily="34" charset="0"/>
              </a:rPr>
              <a:t>Address		GPS		</a:t>
            </a:r>
          </a:p>
        </p:txBody>
      </p:sp>
      <p:sp>
        <p:nvSpPr>
          <p:cNvPr id="27" name="Rounded Rectangle 30"/>
          <p:cNvSpPr/>
          <p:nvPr/>
        </p:nvSpPr>
        <p:spPr>
          <a:xfrm>
            <a:off x="9113487" y="1380081"/>
            <a:ext cx="2499393"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Search</a:t>
            </a:r>
            <a:endParaRPr lang="en-SG" dirty="0">
              <a:solidFill>
                <a:schemeClr val="tx1"/>
              </a:solidFill>
              <a:latin typeface="Kozuka Gothic Pr6N B" panose="020B0800000000000000" pitchFamily="34" charset="-128"/>
              <a:ea typeface="Kozuka Gothic Pr6N B" panose="020B0800000000000000" pitchFamily="34" charset="-128"/>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4179" y="2718959"/>
            <a:ext cx="342623" cy="342623"/>
          </a:xfrm>
          <a:prstGeom prst="rect">
            <a:avLst/>
          </a:prstGeom>
        </p:spPr>
      </p:pic>
      <p:sp>
        <p:nvSpPr>
          <p:cNvPr id="30" name="Rectangle 29"/>
          <p:cNvSpPr/>
          <p:nvPr/>
        </p:nvSpPr>
        <p:spPr>
          <a:xfrm>
            <a:off x="663582" y="3147489"/>
            <a:ext cx="1826141" cy="369332"/>
          </a:xfrm>
          <a:prstGeom prst="rect">
            <a:avLst/>
          </a:prstGeom>
        </p:spPr>
        <p:txBody>
          <a:bodyPr wrap="none">
            <a:spAutoFit/>
          </a:bodyPr>
          <a:lstStyle/>
          <a:p>
            <a:r>
              <a:rPr lang="en-US" b="1" dirty="0">
                <a:latin typeface="Arial Nova Cond Light" panose="020B0306020202020204" pitchFamily="34" charset="0"/>
              </a:rPr>
              <a:t>Current GPS Status:</a:t>
            </a:r>
            <a:endParaRPr lang="en-US" dirty="0"/>
          </a:p>
        </p:txBody>
      </p:sp>
      <p:sp>
        <p:nvSpPr>
          <p:cNvPr id="7" name="Rectangle 6"/>
          <p:cNvSpPr/>
          <p:nvPr/>
        </p:nvSpPr>
        <p:spPr>
          <a:xfrm>
            <a:off x="2489723" y="3160017"/>
            <a:ext cx="5373587" cy="369332"/>
          </a:xfrm>
          <a:prstGeom prst="rect">
            <a:avLst/>
          </a:prstGeom>
        </p:spPr>
        <p:txBody>
          <a:bodyPr wrap="none">
            <a:spAutoFit/>
          </a:bodyPr>
          <a:lstStyle/>
          <a:p>
            <a:r>
              <a:rPr lang="en-US" b="1" dirty="0">
                <a:solidFill>
                  <a:srgbClr val="FF0000"/>
                </a:solidFill>
                <a:latin typeface="Arial Nova Cond Light" panose="020B0306020202020204" pitchFamily="34" charset="0"/>
              </a:rPr>
              <a:t>Unable to return an address location. Please try again in awhile.</a:t>
            </a:r>
            <a:endParaRPr lang="en-US" dirty="0">
              <a:solidFill>
                <a:srgbClr val="FF0000"/>
              </a:solidFill>
            </a:endParaRPr>
          </a:p>
        </p:txBody>
      </p:sp>
      <p:sp>
        <p:nvSpPr>
          <p:cNvPr id="17" name="TextBox 16"/>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18" name="TextBox 17"/>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347850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9" name="Rounded Rectangle 30"/>
          <p:cNvSpPr/>
          <p:nvPr/>
        </p:nvSpPr>
        <p:spPr>
          <a:xfrm>
            <a:off x="9084367" y="1380081"/>
            <a:ext cx="2546569"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3015569"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Search nearby counsellors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Search by:</a:t>
            </a:r>
          </a:p>
          <a:p>
            <a:r>
              <a:rPr lang="en-US" dirty="0">
                <a:latin typeface="Source Sans Pro Light" panose="020B0403030403020204" pitchFamily="34" charset="0"/>
              </a:rPr>
              <a:t>Address		GPS		</a:t>
            </a:r>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Search</a:t>
            </a:r>
            <a:endParaRPr lang="en-SG" dirty="0">
              <a:solidFill>
                <a:schemeClr val="tx1"/>
              </a:solidFill>
              <a:latin typeface="Kozuka Gothic Pr6N B" panose="020B0800000000000000" pitchFamily="34" charset="-128"/>
              <a:ea typeface="Kozuka Gothic Pr6N B" panose="020B0800000000000000" pitchFamily="34" charset="-128"/>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4179" y="2718959"/>
            <a:ext cx="342623" cy="342623"/>
          </a:xfrm>
          <a:prstGeom prst="rect">
            <a:avLst/>
          </a:prstGeom>
        </p:spPr>
      </p:pic>
      <p:sp>
        <p:nvSpPr>
          <p:cNvPr id="30" name="Rectangle 29"/>
          <p:cNvSpPr/>
          <p:nvPr/>
        </p:nvSpPr>
        <p:spPr>
          <a:xfrm>
            <a:off x="663582" y="3147489"/>
            <a:ext cx="1826141" cy="369332"/>
          </a:xfrm>
          <a:prstGeom prst="rect">
            <a:avLst/>
          </a:prstGeom>
        </p:spPr>
        <p:txBody>
          <a:bodyPr wrap="none">
            <a:spAutoFit/>
          </a:bodyPr>
          <a:lstStyle/>
          <a:p>
            <a:r>
              <a:rPr lang="en-US" b="1" dirty="0">
                <a:latin typeface="Arial Nova Cond Light" panose="020B0306020202020204" pitchFamily="34" charset="0"/>
              </a:rPr>
              <a:t>Current GPS Status:</a:t>
            </a:r>
            <a:endParaRPr lang="en-US" dirty="0"/>
          </a:p>
        </p:txBody>
      </p:sp>
      <p:sp>
        <p:nvSpPr>
          <p:cNvPr id="7" name="Rectangle 6"/>
          <p:cNvSpPr/>
          <p:nvPr/>
        </p:nvSpPr>
        <p:spPr>
          <a:xfrm>
            <a:off x="2489723" y="3160017"/>
            <a:ext cx="832279" cy="369332"/>
          </a:xfrm>
          <a:prstGeom prst="rect">
            <a:avLst/>
          </a:prstGeom>
        </p:spPr>
        <p:txBody>
          <a:bodyPr wrap="none">
            <a:spAutoFit/>
          </a:bodyPr>
          <a:lstStyle/>
          <a:p>
            <a:r>
              <a:rPr lang="en-US" b="1" dirty="0">
                <a:solidFill>
                  <a:srgbClr val="00B050"/>
                </a:solidFill>
                <a:latin typeface="Arial Nova Cond Light" panose="020B0306020202020204" pitchFamily="34" charset="0"/>
              </a:rPr>
              <a:t>Enabled</a:t>
            </a:r>
            <a:endParaRPr lang="en-US" dirty="0">
              <a:solidFill>
                <a:srgbClr val="00B050"/>
              </a:solidFill>
            </a:endParaRPr>
          </a:p>
        </p:txBody>
      </p:sp>
      <p:sp>
        <p:nvSpPr>
          <p:cNvPr id="33" name="TextBox 32"/>
          <p:cNvSpPr txBox="1"/>
          <p:nvPr/>
        </p:nvSpPr>
        <p:spPr>
          <a:xfrm>
            <a:off x="674370" y="3656698"/>
            <a:ext cx="10938510" cy="1785104"/>
          </a:xfrm>
          <a:prstGeom prst="rect">
            <a:avLst/>
          </a:prstGeom>
          <a:noFill/>
        </p:spPr>
        <p:txBody>
          <a:bodyPr wrap="square" rtlCol="0">
            <a:spAutoFit/>
          </a:bodyPr>
          <a:lstStyle/>
          <a:p>
            <a:r>
              <a:rPr lang="en-US" sz="2000" b="1" dirty="0">
                <a:latin typeface="Arial Nova Cond Light" panose="020B0306020202020204" pitchFamily="34" charset="0"/>
              </a:rPr>
              <a:t>Counsellor ID	Name			Office Address			Contact number</a:t>
            </a:r>
          </a:p>
          <a:p>
            <a:r>
              <a:rPr lang="en-US" dirty="0">
                <a:latin typeface="Source Sans Pro Light" panose="020B0403030403020204" pitchFamily="34" charset="0"/>
              </a:rPr>
              <a:t>856438		Kong Zhong Han		Nanyang Technological 		 83565457</a:t>
            </a:r>
          </a:p>
          <a:p>
            <a:r>
              <a:rPr lang="en-US" dirty="0">
                <a:latin typeface="Source Sans Pro Light" panose="020B0403030403020204" pitchFamily="34" charset="0"/>
              </a:rPr>
              <a:t>					University 50 Nanyang Avenue</a:t>
            </a:r>
          </a:p>
          <a:p>
            <a:r>
              <a:rPr lang="en-US" dirty="0">
                <a:latin typeface="Source Sans Pro Light" panose="020B0403030403020204" pitchFamily="34" charset="0"/>
              </a:rPr>
              <a:t>					Singapore 639798</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18" name="TextBox 17"/>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0" name="TextBox 19"/>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288598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15" name="Straight Connector 14"/>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30"/>
          <p:cNvSpPr/>
          <p:nvPr/>
        </p:nvSpPr>
        <p:spPr>
          <a:xfrm>
            <a:off x="9084367" y="1380081"/>
            <a:ext cx="2546569"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198860" y="33135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2" name="TextBox 21"/>
          <p:cNvSpPr txBox="1"/>
          <p:nvPr/>
        </p:nvSpPr>
        <p:spPr>
          <a:xfrm>
            <a:off x="8248279" y="896542"/>
            <a:ext cx="3382657" cy="400110"/>
          </a:xfrm>
          <a:prstGeom prst="rect">
            <a:avLst/>
          </a:prstGeom>
          <a:noFill/>
        </p:spPr>
        <p:txBody>
          <a:bodyPr wrap="none" rtlCol="0">
            <a:spAutoFit/>
          </a:bodyPr>
          <a:lstStyle/>
          <a:p>
            <a:r>
              <a:rPr lang="en-US" sz="2000" dirty="0">
                <a:latin typeface="Arial Nova Cond Light" panose="020B0306020202020204" pitchFamily="34" charset="0"/>
              </a:rPr>
              <a:t>COUNSELLOR: KONG ZHONG HAN</a:t>
            </a:r>
            <a:endParaRPr lang="en-SG" sz="2000" dirty="0">
              <a:latin typeface="Arial Nova Cond Light" panose="020B0306020202020204" pitchFamily="34" charset="0"/>
            </a:endParaRPr>
          </a:p>
        </p:txBody>
      </p:sp>
      <p:pic>
        <p:nvPicPr>
          <p:cNvPr id="27" name="Picture 26"/>
          <p:cNvPicPr>
            <a:picLocks noChangeAspect="1"/>
          </p:cNvPicPr>
          <p:nvPr/>
        </p:nvPicPr>
        <p:blipFill>
          <a:blip r:embed="rId2"/>
          <a:stretch>
            <a:fillRect/>
          </a:stretch>
        </p:blipFill>
        <p:spPr>
          <a:xfrm>
            <a:off x="576944" y="2256610"/>
            <a:ext cx="3208787" cy="4202432"/>
          </a:xfrm>
          <a:prstGeom prst="rect">
            <a:avLst/>
          </a:prstGeom>
        </p:spPr>
      </p:pic>
      <p:sp>
        <p:nvSpPr>
          <p:cNvPr id="28" name="TextBox 27"/>
          <p:cNvSpPr txBox="1"/>
          <p:nvPr/>
        </p:nvSpPr>
        <p:spPr>
          <a:xfrm>
            <a:off x="4151060" y="2256610"/>
            <a:ext cx="1447832" cy="3416320"/>
          </a:xfrm>
          <a:prstGeom prst="rect">
            <a:avLst/>
          </a:prstGeom>
          <a:noFill/>
        </p:spPr>
        <p:txBody>
          <a:bodyPr wrap="none" rtlCol="0">
            <a:spAutoFit/>
          </a:bodyPr>
          <a:lstStyle/>
          <a:p>
            <a:r>
              <a:rPr lang="en-US" b="1" dirty="0">
                <a:latin typeface="Arial Nova Cond Light" panose="020B0306020202020204" pitchFamily="34" charset="0"/>
              </a:rPr>
              <a:t>Counsellor ID:</a:t>
            </a:r>
          </a:p>
          <a:p>
            <a:endParaRPr lang="en-US" b="1" dirty="0">
              <a:latin typeface="Arial Nova Cond Light" panose="020B0306020202020204" pitchFamily="34" charset="0"/>
            </a:endParaRPr>
          </a:p>
          <a:p>
            <a:r>
              <a:rPr lang="en-US" b="1" dirty="0">
                <a:latin typeface="Arial Nova Cond Light" panose="020B0306020202020204" pitchFamily="34" charset="0"/>
              </a:rPr>
              <a:t>Name:</a:t>
            </a:r>
          </a:p>
          <a:p>
            <a:endParaRPr lang="en-US" b="1" dirty="0">
              <a:latin typeface="Arial Nova Cond Light" panose="020B0306020202020204" pitchFamily="34" charset="0"/>
            </a:endParaRPr>
          </a:p>
          <a:p>
            <a:r>
              <a:rPr lang="en-US" b="1" dirty="0">
                <a:latin typeface="Arial Nova Cond Light" panose="020B0306020202020204" pitchFamily="34" charset="0"/>
              </a:rPr>
              <a:t>Age:</a:t>
            </a:r>
          </a:p>
          <a:p>
            <a:endParaRPr lang="en-US" b="1" dirty="0">
              <a:latin typeface="Arial Nova Cond Light" panose="020B0306020202020204" pitchFamily="34" charset="0"/>
            </a:endParaRPr>
          </a:p>
          <a:p>
            <a:r>
              <a:rPr lang="en-US" b="1" dirty="0">
                <a:latin typeface="Arial Nova Cond Light" panose="020B0306020202020204" pitchFamily="34" charset="0"/>
              </a:rPr>
              <a:t>Gender:</a:t>
            </a:r>
          </a:p>
          <a:p>
            <a:endParaRPr lang="en-US" b="1" dirty="0">
              <a:latin typeface="Arial Nova Cond Light" panose="020B0306020202020204" pitchFamily="34" charset="0"/>
            </a:endParaRPr>
          </a:p>
          <a:p>
            <a:r>
              <a:rPr lang="en-US" b="1" dirty="0">
                <a:latin typeface="Arial Nova Cond Light" panose="020B0306020202020204" pitchFamily="34" charset="0"/>
              </a:rPr>
              <a:t>Office Location:</a:t>
            </a:r>
          </a:p>
          <a:p>
            <a:endParaRPr lang="en-US" b="1" dirty="0">
              <a:latin typeface="Arial Nova Cond Light" panose="020B0306020202020204" pitchFamily="34" charset="0"/>
            </a:endParaRPr>
          </a:p>
          <a:p>
            <a:endParaRPr lang="en-US" b="1" dirty="0">
              <a:latin typeface="Arial Nova Cond Light" panose="020B0306020202020204" pitchFamily="34" charset="0"/>
            </a:endParaRPr>
          </a:p>
          <a:p>
            <a:r>
              <a:rPr lang="en-US" b="1" dirty="0">
                <a:latin typeface="Arial Nova Cond Light" panose="020B0306020202020204" pitchFamily="34" charset="0"/>
              </a:rPr>
              <a:t>Achievements:</a:t>
            </a:r>
          </a:p>
        </p:txBody>
      </p:sp>
      <p:sp>
        <p:nvSpPr>
          <p:cNvPr id="29" name="TextBox 28"/>
          <p:cNvSpPr txBox="1"/>
          <p:nvPr/>
        </p:nvSpPr>
        <p:spPr>
          <a:xfrm>
            <a:off x="5598892" y="2256609"/>
            <a:ext cx="4815742" cy="3416320"/>
          </a:xfrm>
          <a:prstGeom prst="rect">
            <a:avLst/>
          </a:prstGeom>
          <a:noFill/>
        </p:spPr>
        <p:txBody>
          <a:bodyPr wrap="none" rtlCol="0">
            <a:spAutoFit/>
          </a:bodyPr>
          <a:lstStyle/>
          <a:p>
            <a:r>
              <a:rPr lang="en-US" dirty="0">
                <a:latin typeface="Arial Nova Cond Light" panose="020B0306020202020204" pitchFamily="34" charset="0"/>
              </a:rPr>
              <a:t>856438</a:t>
            </a:r>
          </a:p>
          <a:p>
            <a:endParaRPr lang="en-US" dirty="0">
              <a:latin typeface="Arial Nova Cond Light" panose="020B0306020202020204" pitchFamily="34" charset="0"/>
            </a:endParaRPr>
          </a:p>
          <a:p>
            <a:r>
              <a:rPr lang="en-US" dirty="0">
                <a:latin typeface="Arial Nova Cond Light" panose="020B0306020202020204" pitchFamily="34" charset="0"/>
              </a:rPr>
              <a:t>KONG ZHONG HAN</a:t>
            </a:r>
          </a:p>
          <a:p>
            <a:endParaRPr lang="en-US" dirty="0">
              <a:latin typeface="Arial Nova Cond Light" panose="020B0306020202020204" pitchFamily="34" charset="0"/>
            </a:endParaRPr>
          </a:p>
          <a:p>
            <a:r>
              <a:rPr lang="en-US" dirty="0">
                <a:latin typeface="Arial Nova Cond Light" panose="020B0306020202020204" pitchFamily="34" charset="0"/>
              </a:rPr>
              <a:t>23</a:t>
            </a:r>
          </a:p>
          <a:p>
            <a:endParaRPr lang="en-US" dirty="0">
              <a:latin typeface="Arial Nova Cond Light" panose="020B0306020202020204" pitchFamily="34" charset="0"/>
            </a:endParaRPr>
          </a:p>
          <a:p>
            <a:r>
              <a:rPr lang="en-US" dirty="0">
                <a:latin typeface="Arial Nova Cond Light" panose="020B0306020202020204" pitchFamily="34" charset="0"/>
              </a:rPr>
              <a:t>MALE</a:t>
            </a:r>
          </a:p>
          <a:p>
            <a:endParaRPr lang="en-US" dirty="0">
              <a:latin typeface="Arial Nova Cond Light" panose="020B0306020202020204" pitchFamily="34" charset="0"/>
            </a:endParaRPr>
          </a:p>
          <a:p>
            <a:r>
              <a:rPr lang="en-US" dirty="0">
                <a:latin typeface="Arial Nova Cond Light" panose="020B0306020202020204" pitchFamily="34" charset="0"/>
              </a:rPr>
              <a:t>Nanyang Technological</a:t>
            </a:r>
          </a:p>
          <a:p>
            <a:r>
              <a:rPr lang="en-US" dirty="0">
                <a:latin typeface="Arial Nova Cond Light" panose="020B0306020202020204" pitchFamily="34" charset="0"/>
              </a:rPr>
              <a:t>University 50 Nanyang Avenue, Singapore 639798</a:t>
            </a:r>
          </a:p>
          <a:p>
            <a:endParaRPr lang="en-US" dirty="0">
              <a:latin typeface="Arial Nova Cond Light" panose="020B0306020202020204" pitchFamily="34" charset="0"/>
            </a:endParaRPr>
          </a:p>
          <a:p>
            <a:r>
              <a:rPr lang="en-US" dirty="0">
                <a:latin typeface="Arial Nova Cond Light" panose="020B0306020202020204" pitchFamily="34" charset="0"/>
              </a:rPr>
              <a:t>Graduated from Nanyang Technological University, 2005.</a:t>
            </a:r>
          </a:p>
        </p:txBody>
      </p:sp>
      <p:sp>
        <p:nvSpPr>
          <p:cNvPr id="30" name="Rounded Rectangle 39"/>
          <p:cNvSpPr/>
          <p:nvPr/>
        </p:nvSpPr>
        <p:spPr>
          <a:xfrm>
            <a:off x="4151061" y="6072180"/>
            <a:ext cx="322238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Share Students Information </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297602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15" name="Straight Connector 14"/>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30"/>
          <p:cNvSpPr/>
          <p:nvPr/>
        </p:nvSpPr>
        <p:spPr>
          <a:xfrm>
            <a:off x="9084367" y="1380081"/>
            <a:ext cx="2546569"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198860" y="33135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2" name="TextBox 21"/>
          <p:cNvSpPr txBox="1"/>
          <p:nvPr/>
        </p:nvSpPr>
        <p:spPr>
          <a:xfrm>
            <a:off x="8248279" y="896542"/>
            <a:ext cx="3382657" cy="400110"/>
          </a:xfrm>
          <a:prstGeom prst="rect">
            <a:avLst/>
          </a:prstGeom>
          <a:noFill/>
        </p:spPr>
        <p:txBody>
          <a:bodyPr wrap="none" rtlCol="0">
            <a:spAutoFit/>
          </a:bodyPr>
          <a:lstStyle/>
          <a:p>
            <a:r>
              <a:rPr lang="en-US" sz="2000" dirty="0">
                <a:latin typeface="Arial Nova Cond Light" panose="020B0306020202020204" pitchFamily="34" charset="0"/>
              </a:rPr>
              <a:t>COUNSELLOR: KONG ZHONG HAN</a:t>
            </a:r>
            <a:endParaRPr lang="en-SG" sz="2000" dirty="0">
              <a:latin typeface="Arial Nova Cond Light" panose="020B0306020202020204" pitchFamily="34" charset="0"/>
            </a:endParaRPr>
          </a:p>
        </p:txBody>
      </p:sp>
      <p:sp>
        <p:nvSpPr>
          <p:cNvPr id="23" name="Rounded Rectangle 22"/>
          <p:cNvSpPr/>
          <p:nvPr/>
        </p:nvSpPr>
        <p:spPr>
          <a:xfrm>
            <a:off x="10600660" y="6384852"/>
            <a:ext cx="1012220" cy="3637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Update</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5549158" y="1954743"/>
            <a:ext cx="6081778" cy="369332"/>
          </a:xfrm>
          <a:prstGeom prst="rect">
            <a:avLst/>
          </a:prstGeom>
          <a:noFill/>
        </p:spPr>
        <p:txBody>
          <a:bodyPr wrap="square" rtlCol="0">
            <a:spAutoFit/>
          </a:bodyPr>
          <a:lstStyle/>
          <a:p>
            <a:r>
              <a:rPr lang="en-US" dirty="0">
                <a:latin typeface="Kozuka Gothic Pr6N B" panose="020B0800000000000000" pitchFamily="34" charset="-128"/>
                <a:ea typeface="Kozuka Gothic Pr6N B" panose="020B0800000000000000" pitchFamily="34" charset="-128"/>
              </a:rPr>
              <a:t>Select the student(s) to share information to Counsellor. </a:t>
            </a:r>
            <a:endParaRPr lang="en-SG"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496186" y="6374534"/>
            <a:ext cx="4759123" cy="307777"/>
          </a:xfrm>
          <a:prstGeom prst="rect">
            <a:avLst/>
          </a:prstGeom>
          <a:noFill/>
        </p:spPr>
        <p:txBody>
          <a:bodyPr wrap="none" rtlCol="0">
            <a:spAutoFit/>
          </a:bodyPr>
          <a:lstStyle/>
          <a:p>
            <a:r>
              <a:rPr lang="en-US" sz="1400" dirty="0">
                <a:latin typeface="Source Sans Pro Light" panose="020B0403030403020204" pitchFamily="34" charset="0"/>
              </a:rPr>
              <a:t>*Uncheck the checkboxes to disallow sharing to the Counsellor.</a:t>
            </a:r>
            <a:endParaRPr lang="en-SG" sz="1400" dirty="0"/>
          </a:p>
        </p:txBody>
      </p:sp>
      <p:sp>
        <p:nvSpPr>
          <p:cNvPr id="26" name="TextBox 25"/>
          <p:cNvSpPr txBox="1"/>
          <p:nvPr/>
        </p:nvSpPr>
        <p:spPr>
          <a:xfrm>
            <a:off x="902753" y="2348406"/>
            <a:ext cx="10710128" cy="3724096"/>
          </a:xfrm>
          <a:prstGeom prst="rect">
            <a:avLst/>
          </a:prstGeom>
          <a:noFill/>
        </p:spPr>
        <p:txBody>
          <a:bodyPr wrap="square" rtlCol="0">
            <a:spAutoFit/>
          </a:bodyPr>
          <a:lstStyle/>
          <a:p>
            <a:r>
              <a:rPr lang="en-US" sz="2000" b="1" dirty="0">
                <a:latin typeface="Arial Nova Cond Light" panose="020B0306020202020204" pitchFamily="34" charset="0"/>
              </a:rPr>
              <a:t>Student ID	Name			Age	School			Depression Classification</a:t>
            </a:r>
          </a:p>
          <a:p>
            <a:r>
              <a:rPr lang="en-US" dirty="0">
                <a:latin typeface="Source Sans Pro Light" panose="020B0403030403020204" pitchFamily="34" charset="0"/>
              </a:rPr>
              <a:t>141407		Tan Ying Hao		9	Nanyang Primary School	Highly Motivated</a:t>
            </a:r>
          </a:p>
          <a:p>
            <a:r>
              <a:rPr lang="en-US" dirty="0">
                <a:latin typeface="Source Sans Pro Light" panose="020B0403030403020204" pitchFamily="34" charset="0"/>
              </a:rPr>
              <a:t>142908		Wong Yijie		10	Nanyang Primary School	Strongly Depressed</a:t>
            </a:r>
          </a:p>
          <a:p>
            <a:r>
              <a:rPr lang="en-US" dirty="0">
                <a:latin typeface="Source Sans Pro Light" panose="020B0403030403020204" pitchFamily="34" charset="0"/>
              </a:rPr>
              <a:t>140711		Lim Xuan Yin		12	Nanyang Primary School	Neutral</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1" name="Rounded Rectangle 30"/>
          <p:cNvSpPr/>
          <p:nvPr/>
        </p:nvSpPr>
        <p:spPr>
          <a:xfrm>
            <a:off x="720249" y="2737684"/>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2" name="Rounded Rectangle 31"/>
          <p:cNvSpPr/>
          <p:nvPr/>
        </p:nvSpPr>
        <p:spPr>
          <a:xfrm>
            <a:off x="720249" y="2994638"/>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3" name="Rounded Rectangle 32"/>
          <p:cNvSpPr/>
          <p:nvPr/>
        </p:nvSpPr>
        <p:spPr>
          <a:xfrm>
            <a:off x="720249" y="3251592"/>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65" y="2928419"/>
            <a:ext cx="342623" cy="342623"/>
          </a:xfrm>
          <a:prstGeom prst="rect">
            <a:avLst/>
          </a:prstGeom>
        </p:spPr>
      </p:pic>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007" y="2655518"/>
            <a:ext cx="342623" cy="342623"/>
          </a:xfrm>
          <a:prstGeom prst="rect">
            <a:avLst/>
          </a:prstGeom>
        </p:spPr>
      </p:pic>
      <p:sp>
        <p:nvSpPr>
          <p:cNvPr id="36" name="TextBox 35"/>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98336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667079" y="1341770"/>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graphicFrame>
        <p:nvGraphicFramePr>
          <p:cNvPr id="28" name="Table 27"/>
          <p:cNvGraphicFramePr>
            <a:graphicFrameLocks noGrp="1"/>
          </p:cNvGraphicFramePr>
          <p:nvPr>
            <p:extLst>
              <p:ext uri="{D42A27DB-BD31-4B8C-83A1-F6EECF244321}">
                <p14:modId xmlns:p14="http://schemas.microsoft.com/office/powerpoint/2010/main" val="2480703957"/>
              </p:ext>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err="1">
                          <a:latin typeface="Kozuka Gothic Pr6N B" panose="020B0800000000000000" pitchFamily="34" charset="-128"/>
                          <a:ea typeface="Kozuka Gothic Pr6N B" panose="020B0800000000000000" pitchFamily="34" charset="-128"/>
                        </a:rPr>
                        <a:t>Muay</a:t>
                      </a:r>
                      <a:r>
                        <a:rPr lang="en-US" sz="1200" dirty="0">
                          <a:latin typeface="Kozuka Gothic Pr6N B" panose="020B0800000000000000" pitchFamily="34" charset="-128"/>
                          <a:ea typeface="Kozuka Gothic Pr6N B" panose="020B0800000000000000" pitchFamily="34" charset="-128"/>
                        </a:rPr>
                        <a:t> Thai</a:t>
                      </a:r>
                    </a:p>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baseline="0" dirty="0">
                          <a:solidFill>
                            <a:srgbClr val="00B050"/>
                          </a:solidFill>
                          <a:latin typeface="Kozuka Gothic Pr6N B" panose="020B0800000000000000" pitchFamily="34" charset="-128"/>
                          <a:ea typeface="Kozuka Gothic Pr6N B" panose="020B0800000000000000" pitchFamily="34" charset="-128"/>
                        </a:rPr>
                        <a:t>Scored the First ‘A’!</a:t>
                      </a:r>
                    </a:p>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aseline="0" dirty="0">
                          <a:solidFill>
                            <a:srgbClr val="00B050"/>
                          </a:solidFill>
                          <a:latin typeface="Kozuka Gothic Pr6N B" panose="020B0800000000000000" pitchFamily="34" charset="-128"/>
                          <a:ea typeface="Kozuka Gothic Pr6N B" panose="020B0800000000000000" pitchFamily="34" charset="-128"/>
                        </a:rPr>
                        <a:t>Scored the 2</a:t>
                      </a:r>
                      <a:r>
                        <a:rPr lang="en-US" sz="1200" baseline="30000" dirty="0">
                          <a:solidFill>
                            <a:srgbClr val="00B050"/>
                          </a:solidFill>
                          <a:latin typeface="Kozuka Gothic Pr6N B" panose="020B0800000000000000" pitchFamily="34" charset="-128"/>
                          <a:ea typeface="Kozuka Gothic Pr6N B" panose="020B0800000000000000" pitchFamily="34" charset="-128"/>
                        </a:rPr>
                        <a:t>nd</a:t>
                      </a:r>
                      <a:r>
                        <a:rPr lang="en-US" sz="1200" baseline="0" dirty="0">
                          <a:solidFill>
                            <a:srgbClr val="00B050"/>
                          </a:solidFill>
                          <a:latin typeface="Kozuka Gothic Pr6N B" panose="020B0800000000000000" pitchFamily="34" charset="-128"/>
                          <a:ea typeface="Kozuka Gothic Pr6N B" panose="020B0800000000000000" pitchFamily="34" charset="-128"/>
                        </a:rPr>
                        <a:t> ‘A’!</a:t>
                      </a:r>
                      <a:endParaRPr lang="en-US" sz="1200" dirty="0"/>
                    </a:p>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aseline="0" dirty="0">
                          <a:solidFill>
                            <a:srgbClr val="FF0000"/>
                          </a:solidFill>
                          <a:latin typeface="Kozuka Gothic Pr6N B" panose="020B0800000000000000" pitchFamily="34" charset="-128"/>
                          <a:ea typeface="Kozuka Gothic Pr6N B" panose="020B0800000000000000" pitchFamily="34" charset="-128"/>
                        </a:rPr>
                        <a:t>Failed badly! </a:t>
                      </a:r>
                      <a:r>
                        <a:rPr lang="en-US" sz="1200" baseline="0" dirty="0">
                          <a:solidFill>
                            <a:schemeClr val="tx1"/>
                          </a:solidFill>
                          <a:latin typeface="Kozuka Gothic Pr6N B" panose="020B0800000000000000" pitchFamily="34" charset="-128"/>
                          <a:ea typeface="Kozuka Gothic Pr6N B" panose="020B0800000000000000" pitchFamily="34" charset="-128"/>
                        </a:rPr>
                        <a:t>–</a:t>
                      </a:r>
                      <a:r>
                        <a:rPr lang="en-US" sz="1200" baseline="0" dirty="0">
                          <a:solidFill>
                            <a:srgbClr val="FF0000"/>
                          </a:solidFill>
                          <a:latin typeface="Kozuka Gothic Pr6N B" panose="020B0800000000000000" pitchFamily="34" charset="-128"/>
                          <a:ea typeface="Kozuka Gothic Pr6N B" panose="020B0800000000000000" pitchFamily="34" charset="-128"/>
                        </a:rPr>
                        <a:t> 7:00pm</a:t>
                      </a:r>
                      <a:endParaRPr lang="en-US" sz="1200" dirty="0">
                        <a:solidFill>
                          <a:srgbClr val="FF0000"/>
                        </a:solidFill>
                        <a:latin typeface="Kozuka Gothic Pr6N B" panose="020B0800000000000000" pitchFamily="34" charset="-128"/>
                        <a:ea typeface="Kozuka Gothic Pr6N B" panose="020B0800000000000000" pitchFamily="34" charset="-128"/>
                      </a:endParaRPr>
                    </a:p>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8" name="TextBox 17"/>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63779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667079" y="1341770"/>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5" name="TextBox 4"/>
          <p:cNvSpPr txBox="1"/>
          <p:nvPr/>
        </p:nvSpPr>
        <p:spPr>
          <a:xfrm>
            <a:off x="674370" y="2221092"/>
            <a:ext cx="10938509" cy="4539704"/>
          </a:xfrm>
          <a:prstGeom prst="rect">
            <a:avLst/>
          </a:prstGeom>
          <a:noFill/>
        </p:spPr>
        <p:txBody>
          <a:bodyPr wrap="square" rtlCol="0">
            <a:spAutoFit/>
          </a:bodyPr>
          <a:lstStyle/>
          <a:p>
            <a:r>
              <a:rPr lang="en-US" sz="4800" b="1" dirty="0">
                <a:latin typeface="Arial Nova Cond Light" panose="020B0306020202020204" pitchFamily="34" charset="0"/>
                <a:ea typeface="Kozuka Gothic Pr6N B" panose="020B0800000000000000" pitchFamily="34" charset="-128"/>
              </a:rPr>
              <a:t>FAILED</a:t>
            </a:r>
            <a:r>
              <a:rPr lang="en-US" sz="4000" b="1" dirty="0">
                <a:latin typeface="Arial Nova Cond Light" panose="020B0306020202020204" pitchFamily="34" charset="0"/>
                <a:ea typeface="Kozuka Gothic Pr6N B" panose="020B0800000000000000" pitchFamily="34" charset="-128"/>
              </a:rPr>
              <a:t> </a:t>
            </a:r>
            <a:r>
              <a:rPr lang="en-US" sz="4800" b="1" dirty="0">
                <a:latin typeface="Arial Nova Cond Light" panose="020B0306020202020204" pitchFamily="34" charset="0"/>
                <a:ea typeface="Kozuka Gothic Pr6N B" panose="020B0800000000000000" pitchFamily="34" charset="-128"/>
              </a:rPr>
              <a:t>BADLY</a:t>
            </a:r>
            <a:endParaRPr lang="en-US" sz="4000" b="1" dirty="0">
              <a:latin typeface="Arial Nova Cond Light" panose="020B0306020202020204" pitchFamily="34" charset="0"/>
              <a:ea typeface="Kozuka Gothic Pr6N B" panose="020B0800000000000000" pitchFamily="34" charset="-128"/>
            </a:endParaRPr>
          </a:p>
          <a:p>
            <a:r>
              <a:rPr lang="en-US" sz="1400" b="1" dirty="0">
                <a:solidFill>
                  <a:srgbClr val="FF0000"/>
                </a:solidFill>
                <a:latin typeface="Kozuka Gothic Pr6N B" panose="020B0800000000000000" pitchFamily="34" charset="-128"/>
                <a:ea typeface="Kozuka Gothic Pr6N B" panose="020B0800000000000000" pitchFamily="34" charset="-128"/>
              </a:rPr>
              <a:t>Strongly Depressed</a:t>
            </a:r>
            <a:endParaRPr lang="en-US" sz="1400" b="1" dirty="0">
              <a:latin typeface="Kozuka Gothic Pr6N B" panose="020B0800000000000000" pitchFamily="34" charset="-128"/>
              <a:ea typeface="Kozuka Gothic Pr6N B" panose="020B0800000000000000" pitchFamily="34" charset="-128"/>
            </a:endParaRPr>
          </a:p>
          <a:p>
            <a:r>
              <a:rPr lang="en-US" sz="1100" dirty="0">
                <a:latin typeface="Kozuka Gothic Pr6N B" panose="020B0800000000000000" pitchFamily="34" charset="-128"/>
                <a:ea typeface="Kozuka Gothic Pr6N B" panose="020B0800000000000000" pitchFamily="34" charset="-128"/>
              </a:rPr>
              <a:t>Posted on: 23</a:t>
            </a:r>
            <a:r>
              <a:rPr lang="en-US" sz="1100" baseline="30000" dirty="0">
                <a:latin typeface="Kozuka Gothic Pr6N B" panose="020B0800000000000000" pitchFamily="34" charset="-128"/>
                <a:ea typeface="Kozuka Gothic Pr6N B" panose="020B0800000000000000" pitchFamily="34" charset="-128"/>
              </a:rPr>
              <a:t>rd</a:t>
            </a:r>
            <a:r>
              <a:rPr lang="en-US" sz="1100" dirty="0">
                <a:latin typeface="Kozuka Gothic Pr6N B" panose="020B0800000000000000" pitchFamily="34" charset="-128"/>
                <a:ea typeface="Kozuka Gothic Pr6N B" panose="020B0800000000000000" pitchFamily="34" charset="-128"/>
              </a:rPr>
              <a:t> June 2016 </a:t>
            </a:r>
          </a:p>
          <a:p>
            <a:endParaRPr lang="en-US" dirty="0"/>
          </a:p>
          <a:p>
            <a:r>
              <a:rPr lang="en-US" sz="2000" dirty="0">
                <a:latin typeface="Arial Nova Cond Light" panose="020B0306020202020204" pitchFamily="34" charset="0"/>
              </a:rPr>
              <a:t>Today, I was expecting to get back my Science paper and was kind of hope for an A as I know that I didn’t do some of the questions. However, I didn’t expected it to be worse, I got a C. It was so 52/100. That was the lowest score of my life. I feel really sad, I want to kill myself. I don’t want to live anymore. I can’t help myself but to think that I am so weak and I should really not live in the world anymore. I had visions of me jumping off the building. I hope it would really happen.</a:t>
            </a:r>
          </a:p>
          <a:p>
            <a:endParaRPr lang="en-US" sz="2000" dirty="0">
              <a:latin typeface="Arial Nova Cond Light" panose="020B0306020202020204" pitchFamily="34" charset="0"/>
            </a:endParaRPr>
          </a:p>
          <a:p>
            <a:r>
              <a:rPr lang="en-US" sz="2000" dirty="0"/>
              <a:t>COMMENTS</a:t>
            </a:r>
          </a:p>
          <a:p>
            <a:r>
              <a:rPr lang="en-US" sz="1600" dirty="0"/>
              <a:t>Teacher 1: Hey Ying Hao, what happened? It was just one paper and it’s a mock test, don’t take it too hard. You definitely can do well. It’s just that this paper was really harder than usual. Don’t be so sad, you can always talk to me. Cheer up and I’ll definitely help you in it! Come see me if you need.</a:t>
            </a:r>
            <a:endParaRPr lang="en-SG" sz="1600" dirty="0"/>
          </a:p>
        </p:txBody>
      </p:sp>
      <p:sp>
        <p:nvSpPr>
          <p:cNvPr id="13" name="TextBox 12"/>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7" name="TextBox 16"/>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882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324957" y="1348804"/>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3" name="TextBox 2"/>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6" name="TextBox 15"/>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graphicFrame>
        <p:nvGraphicFramePr>
          <p:cNvPr id="22" name="Chart 21"/>
          <p:cNvGraphicFramePr/>
          <p:nvPr>
            <p:extLst>
              <p:ext uri="{D42A27DB-BD31-4B8C-83A1-F6EECF244321}">
                <p14:modId xmlns:p14="http://schemas.microsoft.com/office/powerpoint/2010/main" val="412424083"/>
              </p:ext>
            </p:extLst>
          </p:nvPr>
        </p:nvGraphicFramePr>
        <p:xfrm>
          <a:off x="1962442" y="2174306"/>
          <a:ext cx="8729003" cy="4402339"/>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815627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0001178" y="1337774"/>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3" name="TextBox 2"/>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6" name="TextBox 15"/>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8" name="Rounded Rectangle 7"/>
          <p:cNvSpPr/>
          <p:nvPr/>
        </p:nvSpPr>
        <p:spPr>
          <a:xfrm>
            <a:off x="674370" y="2724836"/>
            <a:ext cx="10938510" cy="604911"/>
          </a:xfrm>
          <a:prstGeom prst="roundRect">
            <a:avLst>
              <a:gd name="adj" fmla="val 34109"/>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solidFill>
                  <a:schemeClr val="tx1">
                    <a:lumMod val="65000"/>
                    <a:lumOff val="35000"/>
                  </a:schemeClr>
                </a:solidFill>
                <a:latin typeface="Kozuka Gothic Pr6N B" panose="020B0800000000000000" pitchFamily="34" charset="-128"/>
                <a:ea typeface="Kozuka Gothic Pr6N B" panose="020B0800000000000000" pitchFamily="34" charset="-128"/>
              </a:rPr>
              <a:t>Showing treatment logs of </a:t>
            </a:r>
            <a:r>
              <a:rPr lang="en-US" b="1" dirty="0">
                <a:solidFill>
                  <a:srgbClr val="FF0000"/>
                </a:solidFill>
                <a:latin typeface="Kozuka Gothic Pr6N B" panose="020B0800000000000000" pitchFamily="34" charset="-128"/>
                <a:ea typeface="Kozuka Gothic Pr6N B" panose="020B0800000000000000" pitchFamily="34" charset="-128"/>
              </a:rPr>
              <a:t>TAN YING HAO</a:t>
            </a:r>
            <a:endParaRPr lang="en-SG" b="1" dirty="0">
              <a:solidFill>
                <a:srgbClr val="FF0000"/>
              </a:solidFill>
              <a:latin typeface="Kozuka Gothic Pr6N B" panose="020B0800000000000000" pitchFamily="34" charset="-128"/>
              <a:ea typeface="Kozuka Gothic Pr6N B" panose="020B0800000000000000" pitchFamily="34" charset="-128"/>
            </a:endParaRPr>
          </a:p>
        </p:txBody>
      </p:sp>
      <p:sp>
        <p:nvSpPr>
          <p:cNvPr id="7" name="Rectangle 6"/>
          <p:cNvSpPr/>
          <p:nvPr/>
        </p:nvSpPr>
        <p:spPr>
          <a:xfrm>
            <a:off x="674370" y="3154769"/>
            <a:ext cx="10938510" cy="1899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674370" y="3344683"/>
            <a:ext cx="10938510" cy="461665"/>
          </a:xfrm>
          <a:prstGeom prst="rect">
            <a:avLst/>
          </a:prstGeom>
          <a:noFill/>
        </p:spPr>
        <p:txBody>
          <a:bodyPr wrap="square" rtlCol="0">
            <a:spAutoFit/>
          </a:bodyPr>
          <a:lstStyle/>
          <a:p>
            <a:r>
              <a:rPr lang="en-US" sz="2400" b="1" dirty="0">
                <a:latin typeface="Arial Nova Cond Light" panose="020B0306020202020204" pitchFamily="34" charset="0"/>
              </a:rPr>
              <a:t>Date/Time	       Counsellor	           Type of Treatment	   Notes</a:t>
            </a:r>
            <a:endParaRPr lang="en-SG" sz="2400" b="1" dirty="0">
              <a:latin typeface="Arial Nova Cond Light" panose="020B0306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398552705"/>
              </p:ext>
            </p:extLst>
          </p:nvPr>
        </p:nvGraphicFramePr>
        <p:xfrm>
          <a:off x="674370" y="3898965"/>
          <a:ext cx="10938512" cy="1772920"/>
        </p:xfrm>
        <a:graphic>
          <a:graphicData uri="http://schemas.openxmlformats.org/drawingml/2006/table">
            <a:tbl>
              <a:tblPr bandRow="1">
                <a:tableStyleId>{3B4B98B0-60AC-42C2-AFA5-B58CD77FA1E5}</a:tableStyleId>
              </a:tblPr>
              <a:tblGrid>
                <a:gridCol w="2434590">
                  <a:extLst>
                    <a:ext uri="{9D8B030D-6E8A-4147-A177-3AD203B41FA5}">
                      <a16:colId xmlns:a16="http://schemas.microsoft.com/office/drawing/2014/main" val="20000"/>
                    </a:ext>
                  </a:extLst>
                </a:gridCol>
                <a:gridCol w="2131255">
                  <a:extLst>
                    <a:ext uri="{9D8B030D-6E8A-4147-A177-3AD203B41FA5}">
                      <a16:colId xmlns:a16="http://schemas.microsoft.com/office/drawing/2014/main" val="20001"/>
                    </a:ext>
                  </a:extLst>
                </a:gridCol>
                <a:gridCol w="3031588">
                  <a:extLst>
                    <a:ext uri="{9D8B030D-6E8A-4147-A177-3AD203B41FA5}">
                      <a16:colId xmlns:a16="http://schemas.microsoft.com/office/drawing/2014/main" val="20002"/>
                    </a:ext>
                  </a:extLst>
                </a:gridCol>
                <a:gridCol w="3341079">
                  <a:extLst>
                    <a:ext uri="{9D8B030D-6E8A-4147-A177-3AD203B41FA5}">
                      <a16:colId xmlns:a16="http://schemas.microsoft.com/office/drawing/2014/main" val="2000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2016-04-14</a:t>
                      </a:r>
                      <a:endParaRPr lang="en-SG" sz="1600" dirty="0">
                        <a:latin typeface="Source Sans Pro Light" panose="020B0403030403020204" pitchFamily="34" charset="0"/>
                      </a:endParaRPr>
                    </a:p>
                  </a:txBody>
                  <a:tcPr/>
                </a:tc>
                <a:tc>
                  <a:txBody>
                    <a:bodyPr/>
                    <a:lstStyle/>
                    <a:p>
                      <a:r>
                        <a:rPr lang="en-US" sz="1600" dirty="0" err="1">
                          <a:latin typeface="Source Sans Pro Light" panose="020B0403030403020204" pitchFamily="34" charset="0"/>
                        </a:rPr>
                        <a:t>Dr</a:t>
                      </a:r>
                      <a:r>
                        <a:rPr lang="en-US" sz="1600" baseline="0" dirty="0">
                          <a:latin typeface="Source Sans Pro Light" panose="020B0403030403020204" pitchFamily="34" charset="0"/>
                        </a:rPr>
                        <a:t> </a:t>
                      </a:r>
                      <a:r>
                        <a:rPr lang="en-US" sz="1600" baseline="0" dirty="0" err="1">
                          <a:latin typeface="Source Sans Pro Light" panose="020B0403030403020204" pitchFamily="34" charset="0"/>
                        </a:rPr>
                        <a:t>Hyifeq</a:t>
                      </a:r>
                      <a:endParaRPr lang="en-SG" sz="1600" dirty="0">
                        <a:latin typeface="Source Sans Pro Light" panose="020B04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Appointment</a:t>
                      </a:r>
                      <a:r>
                        <a:rPr lang="en-US" sz="1600" baseline="0" dirty="0">
                          <a:latin typeface="Source Sans Pro Light" panose="020B0403030403020204" pitchFamily="34" charset="0"/>
                        </a:rPr>
                        <a:t> chat</a:t>
                      </a:r>
                      <a:endParaRPr lang="en-SG" sz="1600" dirty="0">
                        <a:latin typeface="Source Sans Pro Light" panose="020B0403030403020204" pitchFamily="34" charset="0"/>
                      </a:endParaRPr>
                    </a:p>
                  </a:txBody>
                  <a:tcPr/>
                </a:tc>
                <a:tc>
                  <a:txBody>
                    <a:bodyPr/>
                    <a:lstStyle/>
                    <a:p>
                      <a:r>
                        <a:rPr lang="en-US" sz="1600" dirty="0">
                          <a:latin typeface="Source Sans Pro Light" panose="020B0403030403020204" pitchFamily="34" charset="0"/>
                        </a:rPr>
                        <a:t>He seems</a:t>
                      </a:r>
                      <a:r>
                        <a:rPr lang="en-US" sz="1600" baseline="0" dirty="0">
                          <a:latin typeface="Source Sans Pro Light" panose="020B0403030403020204" pitchFamily="34" charset="0"/>
                        </a:rPr>
                        <a:t> to be getting better due to exercising (</a:t>
                      </a:r>
                      <a:r>
                        <a:rPr lang="en-US" sz="1600" baseline="0" dirty="0" err="1">
                          <a:latin typeface="Source Sans Pro Light" panose="020B0403030403020204" pitchFamily="34" charset="0"/>
                        </a:rPr>
                        <a:t>Muay</a:t>
                      </a:r>
                      <a:r>
                        <a:rPr lang="en-US" sz="1600" baseline="0" dirty="0">
                          <a:latin typeface="Source Sans Pro Light" panose="020B0403030403020204" pitchFamily="34" charset="0"/>
                        </a:rPr>
                        <a:t> Thai)</a:t>
                      </a:r>
                      <a:r>
                        <a:rPr lang="en-US" sz="1600" dirty="0">
                          <a:latin typeface="Source Sans Pro Light" panose="020B0403030403020204" pitchFamily="34" charset="0"/>
                        </a:rPr>
                        <a:t> </a:t>
                      </a:r>
                      <a:endParaRPr lang="en-SG" sz="1600" dirty="0">
                        <a:latin typeface="Source Sans Pro Light" panose="020B0403030403020204" pitchFamily="34" charset="0"/>
                      </a:endParaRPr>
                    </a:p>
                  </a:txBody>
                  <a:tcPr/>
                </a:tc>
                <a:extLst>
                  <a:ext uri="{0D108BD9-81ED-4DB2-BD59-A6C34878D82A}">
                    <a16:rowId xmlns:a16="http://schemas.microsoft.com/office/drawing/2014/main" val="10000"/>
                  </a:ext>
                </a:extLst>
              </a:tr>
              <a:tr h="370840">
                <a:tc>
                  <a:txBody>
                    <a:bodyPr/>
                    <a:lstStyle/>
                    <a:p>
                      <a:r>
                        <a:rPr lang="en-US" sz="1600" dirty="0">
                          <a:latin typeface="Source Sans Pro Light" panose="020B0403030403020204" pitchFamily="34" charset="0"/>
                        </a:rPr>
                        <a:t>2016-02-26</a:t>
                      </a:r>
                      <a:endParaRPr lang="en-SG" sz="1600" dirty="0">
                        <a:latin typeface="Source Sans Pro Light" panose="020B0403030403020204" pitchFamily="34" charset="0"/>
                      </a:endParaRPr>
                    </a:p>
                  </a:txBody>
                  <a:tcPr/>
                </a:tc>
                <a:tc>
                  <a:txBody>
                    <a:bodyPr/>
                    <a:lstStyle/>
                    <a:p>
                      <a:r>
                        <a:rPr lang="en-US" sz="1600" dirty="0" err="1">
                          <a:latin typeface="Source Sans Pro Light" panose="020B0403030403020204" pitchFamily="34" charset="0"/>
                        </a:rPr>
                        <a:t>Dr</a:t>
                      </a:r>
                      <a:r>
                        <a:rPr lang="en-US" sz="1600" dirty="0">
                          <a:latin typeface="Source Sans Pro Light" panose="020B0403030403020204" pitchFamily="34" charset="0"/>
                        </a:rPr>
                        <a:t> </a:t>
                      </a:r>
                      <a:r>
                        <a:rPr lang="en-US" sz="1600" dirty="0" err="1">
                          <a:latin typeface="Source Sans Pro Light" panose="020B0403030403020204" pitchFamily="34" charset="0"/>
                        </a:rPr>
                        <a:t>Hyifeq</a:t>
                      </a:r>
                      <a:endParaRPr lang="en-SG" sz="1600" dirty="0">
                        <a:latin typeface="Source Sans Pro Light" panose="020B0403030403020204" pitchFamily="34" charset="0"/>
                      </a:endParaRPr>
                    </a:p>
                  </a:txBody>
                  <a:tcPr/>
                </a:tc>
                <a:tc>
                  <a:txBody>
                    <a:bodyPr/>
                    <a:lstStyle/>
                    <a:p>
                      <a:r>
                        <a:rPr lang="en-US" sz="1600" dirty="0">
                          <a:latin typeface="Source Sans Pro Light" panose="020B0403030403020204" pitchFamily="34" charset="0"/>
                        </a:rPr>
                        <a:t>Anti-Depressant</a:t>
                      </a:r>
                      <a:endParaRPr lang="en-SG" sz="1600" dirty="0">
                        <a:latin typeface="Source Sans Pro Light" panose="020B0403030403020204" pitchFamily="34" charset="0"/>
                      </a:endParaRPr>
                    </a:p>
                  </a:txBody>
                  <a:tcPr/>
                </a:tc>
                <a:tc>
                  <a:txBody>
                    <a:bodyPr/>
                    <a:lstStyle/>
                    <a:p>
                      <a:r>
                        <a:rPr lang="en-US" sz="1600" dirty="0">
                          <a:latin typeface="Source Sans Pro Light" panose="020B0403030403020204" pitchFamily="34" charset="0"/>
                        </a:rPr>
                        <a:t>Pills</a:t>
                      </a:r>
                      <a:r>
                        <a:rPr lang="en-US" sz="1600" baseline="0" dirty="0">
                          <a:latin typeface="Source Sans Pro Light" panose="020B0403030403020204" pitchFamily="34" charset="0"/>
                        </a:rPr>
                        <a:t> ran out, not yet recover.</a:t>
                      </a:r>
                      <a:endParaRPr lang="en-SG" sz="1600" dirty="0">
                        <a:latin typeface="Source Sans Pro Light" panose="020B0403030403020204" pitchFamily="34" charset="0"/>
                      </a:endParaRP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2016-01-23</a:t>
                      </a:r>
                    </a:p>
                  </a:txBody>
                  <a:tcPr/>
                </a:tc>
                <a:tc>
                  <a:txBody>
                    <a:bodyPr/>
                    <a:lstStyle/>
                    <a:p>
                      <a:r>
                        <a:rPr lang="en-US" sz="1600" dirty="0" err="1">
                          <a:latin typeface="Source Sans Pro Light" panose="020B0403030403020204" pitchFamily="34" charset="0"/>
                        </a:rPr>
                        <a:t>Dr</a:t>
                      </a:r>
                      <a:r>
                        <a:rPr lang="en-US" sz="1600" dirty="0">
                          <a:latin typeface="Source Sans Pro Light" panose="020B0403030403020204" pitchFamily="34" charset="0"/>
                        </a:rPr>
                        <a:t> </a:t>
                      </a:r>
                      <a:r>
                        <a:rPr lang="en-US" sz="1600" dirty="0" err="1">
                          <a:latin typeface="Source Sans Pro Light" panose="020B0403030403020204" pitchFamily="34" charset="0"/>
                        </a:rPr>
                        <a:t>Hyifeq</a:t>
                      </a:r>
                      <a:endParaRPr lang="en-SG" sz="1600" dirty="0">
                        <a:latin typeface="Source Sans Pro Light" panose="020B04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Anti-Depressant</a:t>
                      </a:r>
                      <a:endParaRPr lang="en-SG" sz="1600" dirty="0">
                        <a:latin typeface="Source Sans Pro Light" panose="020B0403030403020204" pitchFamily="34" charset="0"/>
                      </a:endParaRPr>
                    </a:p>
                    <a:p>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Have</a:t>
                      </a:r>
                      <a:r>
                        <a:rPr lang="en-US" sz="1600" baseline="0" dirty="0">
                          <a:latin typeface="Source Sans Pro Light" panose="020B0403030403020204" pitchFamily="34" charset="0"/>
                        </a:rPr>
                        <a:t> to further monitor, he looks normal however a little unstable.</a:t>
                      </a:r>
                      <a:endParaRPr lang="en-SG" sz="1600" dirty="0">
                        <a:latin typeface="Source Sans Pro Light" panose="020B0403030403020204" pitchFamily="34" charset="0"/>
                      </a:endParaRPr>
                    </a:p>
                    <a:p>
                      <a:endParaRPr lang="en-SG" sz="1600" dirty="0">
                        <a:latin typeface="Source Sans Pro Light" panose="020B0403030403020204" pitchFamily="34" charset="0"/>
                      </a:endParaRPr>
                    </a:p>
                  </a:txBody>
                  <a:tcPr/>
                </a:tc>
                <a:extLst>
                  <a:ext uri="{0D108BD9-81ED-4DB2-BD59-A6C34878D82A}">
                    <a16:rowId xmlns:a16="http://schemas.microsoft.com/office/drawing/2014/main" val="10002"/>
                  </a:ext>
                </a:extLst>
              </a:tr>
            </a:tbl>
          </a:graphicData>
        </a:graphic>
      </p:graphicFrame>
      <p:sp>
        <p:nvSpPr>
          <p:cNvPr id="17" name="Rounded Rectangle 16"/>
          <p:cNvSpPr/>
          <p:nvPr/>
        </p:nvSpPr>
        <p:spPr>
          <a:xfrm>
            <a:off x="10156873" y="2809242"/>
            <a:ext cx="1111348" cy="4360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Kozuka Gothic Pr6N B" panose="020B0800000000000000" pitchFamily="34" charset="-128"/>
                <a:ea typeface="Kozuka Gothic Pr6N B" panose="020B0800000000000000" pitchFamily="34" charset="-128"/>
              </a:rPr>
              <a:t>New Log</a:t>
            </a:r>
            <a:endParaRPr lang="en-SG" sz="1600" dirty="0">
              <a:solidFill>
                <a:schemeClr val="tx1">
                  <a:lumMod val="65000"/>
                  <a:lumOff val="35000"/>
                </a:schemeClr>
              </a:solidFill>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15995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0001178" y="1337774"/>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3" name="TextBox 2"/>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6" name="TextBox 15"/>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8" name="Rounded Rectangle 17"/>
          <p:cNvSpPr/>
          <p:nvPr/>
        </p:nvSpPr>
        <p:spPr>
          <a:xfrm>
            <a:off x="1373768" y="3072852"/>
            <a:ext cx="2382662" cy="391836"/>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sp>
        <p:nvSpPr>
          <p:cNvPr id="21" name="TextBox 20"/>
          <p:cNvSpPr txBox="1"/>
          <p:nvPr/>
        </p:nvSpPr>
        <p:spPr>
          <a:xfrm>
            <a:off x="674369" y="3037938"/>
            <a:ext cx="850665" cy="461665"/>
          </a:xfrm>
          <a:prstGeom prst="rect">
            <a:avLst/>
          </a:prstGeom>
          <a:noFill/>
        </p:spPr>
        <p:txBody>
          <a:bodyPr wrap="square" rtlCol="0">
            <a:spAutoFit/>
          </a:bodyPr>
          <a:lstStyle/>
          <a:p>
            <a:r>
              <a:rPr lang="en-US" sz="2400" dirty="0">
                <a:latin typeface="Arial Nova Cond Light" panose="020B0306020202020204" pitchFamily="34" charset="0"/>
              </a:rPr>
              <a:t>Date</a:t>
            </a:r>
            <a:r>
              <a:rPr lang="en-US" sz="2000" dirty="0">
                <a:latin typeface="Arial Nova Cond Light" panose="020B0306020202020204" pitchFamily="34" charset="0"/>
              </a:rPr>
              <a:t>:</a:t>
            </a:r>
            <a:endParaRPr lang="en-SG" sz="2800" dirty="0">
              <a:latin typeface="Arial Nova Cond Light" panose="020B0306020202020204" pitchFamily="34" charset="0"/>
            </a:endParaRPr>
          </a:p>
        </p:txBody>
      </p:sp>
      <p:sp>
        <p:nvSpPr>
          <p:cNvPr id="5" name="TextBox 4"/>
          <p:cNvSpPr txBox="1"/>
          <p:nvPr/>
        </p:nvSpPr>
        <p:spPr>
          <a:xfrm>
            <a:off x="3915973" y="2148197"/>
            <a:ext cx="3906647" cy="584775"/>
          </a:xfrm>
          <a:prstGeom prst="rect">
            <a:avLst/>
          </a:prstGeom>
          <a:noFill/>
        </p:spPr>
        <p:txBody>
          <a:bodyPr wrap="none" rtlCol="0">
            <a:spAutoFit/>
          </a:bodyPr>
          <a:lstStyle/>
          <a:p>
            <a:r>
              <a:rPr lang="en-US" sz="3200" dirty="0">
                <a:solidFill>
                  <a:schemeClr val="tx1">
                    <a:lumMod val="65000"/>
                    <a:lumOff val="35000"/>
                  </a:schemeClr>
                </a:solidFill>
                <a:latin typeface="Kozuka Gothic Pr6N B" panose="020B0800000000000000" pitchFamily="34" charset="-128"/>
                <a:ea typeface="Kozuka Gothic Pr6N B" panose="020B0800000000000000" pitchFamily="34" charset="-128"/>
              </a:rPr>
              <a:t>New Treatment Log</a:t>
            </a:r>
            <a:endParaRPr lang="en-SG" sz="3200" dirty="0">
              <a:solidFill>
                <a:schemeClr val="tx1">
                  <a:lumMod val="65000"/>
                  <a:lumOff val="35000"/>
                </a:schemeClr>
              </a:solidFill>
              <a:latin typeface="Kozuka Gothic Pr6N B" panose="020B0800000000000000" pitchFamily="34" charset="-128"/>
              <a:ea typeface="Kozuka Gothic Pr6N B" panose="020B0800000000000000" pitchFamily="34" charset="-128"/>
            </a:endParaRPr>
          </a:p>
        </p:txBody>
      </p:sp>
      <p:sp>
        <p:nvSpPr>
          <p:cNvPr id="27" name="Rounded Rectangle 26"/>
          <p:cNvSpPr/>
          <p:nvPr/>
        </p:nvSpPr>
        <p:spPr>
          <a:xfrm>
            <a:off x="5129463" y="3067416"/>
            <a:ext cx="2516329" cy="393523"/>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sp>
        <p:nvSpPr>
          <p:cNvPr id="28" name="TextBox 27"/>
          <p:cNvSpPr txBox="1"/>
          <p:nvPr/>
        </p:nvSpPr>
        <p:spPr>
          <a:xfrm>
            <a:off x="4334747" y="3033346"/>
            <a:ext cx="794716" cy="461665"/>
          </a:xfrm>
          <a:prstGeom prst="rect">
            <a:avLst/>
          </a:prstGeom>
          <a:noFill/>
        </p:spPr>
        <p:txBody>
          <a:bodyPr wrap="square" rtlCol="0">
            <a:spAutoFit/>
          </a:bodyPr>
          <a:lstStyle/>
          <a:p>
            <a:r>
              <a:rPr lang="en-US" sz="2400" dirty="0">
                <a:latin typeface="Arial Nova Cond Light" panose="020B0306020202020204" pitchFamily="34" charset="0"/>
              </a:rPr>
              <a:t>Time:</a:t>
            </a:r>
            <a:endParaRPr lang="en-SG" sz="3200" dirty="0">
              <a:latin typeface="Arial Nova Cond Light" panose="020B0306020202020204" pitchFamily="34" charset="0"/>
            </a:endParaRPr>
          </a:p>
        </p:txBody>
      </p:sp>
      <p:sp>
        <p:nvSpPr>
          <p:cNvPr id="29" name="Rounded Rectangle 28"/>
          <p:cNvSpPr/>
          <p:nvPr/>
        </p:nvSpPr>
        <p:spPr>
          <a:xfrm>
            <a:off x="8766192" y="3074438"/>
            <a:ext cx="2855541" cy="38650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sp>
        <p:nvSpPr>
          <p:cNvPr id="30" name="TextBox 29"/>
          <p:cNvSpPr txBox="1"/>
          <p:nvPr/>
        </p:nvSpPr>
        <p:spPr>
          <a:xfrm>
            <a:off x="7962567" y="3033633"/>
            <a:ext cx="794771" cy="461665"/>
          </a:xfrm>
          <a:prstGeom prst="rect">
            <a:avLst/>
          </a:prstGeom>
          <a:noFill/>
        </p:spPr>
        <p:txBody>
          <a:bodyPr wrap="square" rtlCol="0">
            <a:spAutoFit/>
          </a:bodyPr>
          <a:lstStyle/>
          <a:p>
            <a:r>
              <a:rPr lang="en-US" sz="2400" dirty="0">
                <a:latin typeface="Arial Nova Cond Light" panose="020B0306020202020204" pitchFamily="34" charset="0"/>
              </a:rPr>
              <a:t>Type:</a:t>
            </a:r>
            <a:endParaRPr lang="en-SG" sz="3200" dirty="0">
              <a:latin typeface="Arial Nova Cond Light" panose="020B0306020202020204" pitchFamily="34" charset="0"/>
            </a:endParaRPr>
          </a:p>
        </p:txBody>
      </p:sp>
      <p:sp>
        <p:nvSpPr>
          <p:cNvPr id="11" name="Rounded Rectangle 10"/>
          <p:cNvSpPr/>
          <p:nvPr/>
        </p:nvSpPr>
        <p:spPr>
          <a:xfrm>
            <a:off x="674369" y="4117846"/>
            <a:ext cx="10938509" cy="3295827"/>
          </a:xfrm>
          <a:prstGeom prst="roundRect">
            <a:avLst>
              <a:gd name="adj" fmla="val 277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674369" y="3621266"/>
            <a:ext cx="964894" cy="461665"/>
          </a:xfrm>
          <a:prstGeom prst="rect">
            <a:avLst/>
          </a:prstGeom>
          <a:noFill/>
        </p:spPr>
        <p:txBody>
          <a:bodyPr wrap="square" rtlCol="0">
            <a:spAutoFit/>
          </a:bodyPr>
          <a:lstStyle/>
          <a:p>
            <a:r>
              <a:rPr lang="en-US" sz="2400" dirty="0">
                <a:latin typeface="Arial Nova Cond Light" panose="020B0306020202020204" pitchFamily="34" charset="0"/>
              </a:rPr>
              <a:t>Notes:</a:t>
            </a:r>
            <a:endParaRPr lang="en-SG" sz="3200" dirty="0">
              <a:latin typeface="Arial Nova Cond Light" panose="020B0306020202020204" pitchFamily="34" charset="0"/>
            </a:endParaRPr>
          </a:p>
        </p:txBody>
      </p:sp>
      <p:sp>
        <p:nvSpPr>
          <p:cNvPr id="23" name="TextBox 2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989159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3020</Words>
  <Application>Microsoft Office PowerPoint</Application>
  <PresentationFormat>Widescreen</PresentationFormat>
  <Paragraphs>1092</Paragraphs>
  <Slides>46</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 Nova Cond Light</vt:lpstr>
      <vt:lpstr>Kozuka Gothic Pr6N B</vt:lpstr>
      <vt:lpstr>Arial</vt:lpstr>
      <vt:lpstr>Calibri</vt:lpstr>
      <vt:lpstr>Calibri Light</vt:lpstr>
      <vt:lpstr>Source 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DEVO. TION</dc:creator>
  <cp:lastModifiedBy>Ying Hao Tan</cp:lastModifiedBy>
  <cp:revision>56</cp:revision>
  <dcterms:created xsi:type="dcterms:W3CDTF">2016-09-05T08:19:33Z</dcterms:created>
  <dcterms:modified xsi:type="dcterms:W3CDTF">2016-09-20T10:49:56Z</dcterms:modified>
</cp:coreProperties>
</file>