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339975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EA2"/>
    <a:srgbClr val="8B79AB"/>
    <a:srgbClr val="5F4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-34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greer\Documents\datavix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greer\Documents\datavix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greer\Documents\datavi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[datavix.xlsx]current_data!PivotTable15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2700">
            <a:solidFill>
              <a:sysClr val="windowText" lastClr="000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5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current_data!$H$1:$H$2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ysClr val="windowText" lastClr="000000">
                <a:lumMod val="65000"/>
                <a:lumOff val="35000"/>
              </a:sysClr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current_data!$G$3:$G$8</c:f>
              <c:strCache>
                <c:ptCount val="6"/>
                <c:pt idx="0">
                  <c:v>Sexually Transmitted &amp; Bloodborne</c:v>
                </c:pt>
                <c:pt idx="1">
                  <c:v>Vaccine Preventable </c:v>
                </c:pt>
                <c:pt idx="2">
                  <c:v>Enteric, Food &amp; Waterborne</c:v>
                </c:pt>
                <c:pt idx="3">
                  <c:v>Other</c:v>
                </c:pt>
                <c:pt idx="4">
                  <c:v>Direct Contact &amp; Respiratory</c:v>
                </c:pt>
                <c:pt idx="5">
                  <c:v>Vectorborne &amp; Zoonotics</c:v>
                </c:pt>
              </c:strCache>
            </c:strRef>
          </c:cat>
          <c:val>
            <c:numRef>
              <c:f>current_data!$H$3:$H$8</c:f>
              <c:numCache>
                <c:formatCode>General</c:formatCode>
                <c:ptCount val="6"/>
                <c:pt idx="0">
                  <c:v>26773</c:v>
                </c:pt>
                <c:pt idx="1">
                  <c:v>29386</c:v>
                </c:pt>
                <c:pt idx="2">
                  <c:v>1974</c:v>
                </c:pt>
                <c:pt idx="3">
                  <c:v>1483</c:v>
                </c:pt>
                <c:pt idx="4">
                  <c:v>953</c:v>
                </c:pt>
                <c:pt idx="5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C3-4297-AD87-FC4F8D160970}"/>
            </c:ext>
          </c:extLst>
        </c:ser>
        <c:ser>
          <c:idx val="1"/>
          <c:order val="1"/>
          <c:tx>
            <c:strRef>
              <c:f>current_data!$I$1:$I$2</c:f>
              <c:strCache>
                <c:ptCount val="1"/>
                <c:pt idx="0">
                  <c:v>2024</c:v>
                </c:pt>
              </c:strCache>
            </c:strRef>
          </c:tx>
          <c:spPr>
            <a:pattFill prst="wdDnDiag">
              <a:fgClr>
                <a:sysClr val="windowText" lastClr="000000">
                  <a:lumMod val="65000"/>
                  <a:lumOff val="35000"/>
                </a:sysClr>
              </a:fgClr>
              <a:bgClr>
                <a:sysClr val="window" lastClr="FFFFFF"/>
              </a:bgClr>
            </a:patt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current_data!$G$3:$G$8</c:f>
              <c:strCache>
                <c:ptCount val="6"/>
                <c:pt idx="0">
                  <c:v>Sexually Transmitted &amp; Bloodborne</c:v>
                </c:pt>
                <c:pt idx="1">
                  <c:v>Vaccine Preventable </c:v>
                </c:pt>
                <c:pt idx="2">
                  <c:v>Enteric, Food &amp; Waterborne</c:v>
                </c:pt>
                <c:pt idx="3">
                  <c:v>Other</c:v>
                </c:pt>
                <c:pt idx="4">
                  <c:v>Direct Contact &amp; Respiratory</c:v>
                </c:pt>
                <c:pt idx="5">
                  <c:v>Vectorborne &amp; Zoonotics</c:v>
                </c:pt>
              </c:strCache>
            </c:strRef>
          </c:cat>
          <c:val>
            <c:numRef>
              <c:f>current_data!$I$3:$I$8</c:f>
              <c:numCache>
                <c:formatCode>General</c:formatCode>
                <c:ptCount val="6"/>
                <c:pt idx="0">
                  <c:v>24945</c:v>
                </c:pt>
                <c:pt idx="1">
                  <c:v>10239</c:v>
                </c:pt>
                <c:pt idx="2">
                  <c:v>2135</c:v>
                </c:pt>
                <c:pt idx="3">
                  <c:v>1508</c:v>
                </c:pt>
                <c:pt idx="4">
                  <c:v>1037</c:v>
                </c:pt>
                <c:pt idx="5">
                  <c:v>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C3-4297-AD87-FC4F8D160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5"/>
        <c:axId val="1612583231"/>
        <c:axId val="1612566911"/>
      </c:barChart>
      <c:catAx>
        <c:axId val="161258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 dirty="0"/>
                  <a:t>Disease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0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66911"/>
        <c:crosses val="autoZero"/>
        <c:auto val="1"/>
        <c:lblAlgn val="ctr"/>
        <c:lblOffset val="100"/>
        <c:noMultiLvlLbl val="0"/>
      </c:catAx>
      <c:valAx>
        <c:axId val="1612566911"/>
        <c:scaling>
          <c:orientation val="minMax"/>
          <c:max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/>
                  <a:t>Total Cases</a:t>
                </a:r>
                <a:r>
                  <a:rPr lang="en-CA" sz="2000" baseline="0"/>
                  <a:t> In Given Year</a:t>
                </a:r>
                <a:endParaRPr lang="en-CA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CA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8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 sz="15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current_data!$L$41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8B79AB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current_data!$K$42:$K$46</c:f>
              <c:strCache>
                <c:ptCount val="5"/>
                <c:pt idx="0">
                  <c:v>Chlamydia</c:v>
                </c:pt>
                <c:pt idx="1">
                  <c:v>Gonorrhea</c:v>
                </c:pt>
                <c:pt idx="2">
                  <c:v>Syphilis, infectious</c:v>
                </c:pt>
                <c:pt idx="3">
                  <c:v>Syphilis, other*</c:v>
                </c:pt>
                <c:pt idx="4">
                  <c:v>HIV </c:v>
                </c:pt>
              </c:strCache>
            </c:strRef>
          </c:cat>
          <c:val>
            <c:numRef>
              <c:f>current_data!$L$42:$L$46</c:f>
              <c:numCache>
                <c:formatCode>General</c:formatCode>
                <c:ptCount val="5"/>
                <c:pt idx="0">
                  <c:v>14776</c:v>
                </c:pt>
                <c:pt idx="1">
                  <c:v>7517</c:v>
                </c:pt>
                <c:pt idx="2">
                  <c:v>1426</c:v>
                </c:pt>
                <c:pt idx="3">
                  <c:v>806</c:v>
                </c:pt>
                <c:pt idx="4">
                  <c:v>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9-445A-A4DD-FED808D378D6}"/>
            </c:ext>
          </c:extLst>
        </c:ser>
        <c:ser>
          <c:idx val="1"/>
          <c:order val="1"/>
          <c:tx>
            <c:strRef>
              <c:f>current_data!$M$41</c:f>
              <c:strCache>
                <c:ptCount val="1"/>
                <c:pt idx="0">
                  <c:v>2024</c:v>
                </c:pt>
              </c:strCache>
            </c:strRef>
          </c:tx>
          <c:spPr>
            <a:pattFill prst="wdUpDiag">
              <a:fgClr>
                <a:srgbClr val="8B79AB"/>
              </a:fgClr>
              <a:bgClr>
                <a:sysClr val="window" lastClr="FFFFFF"/>
              </a:bgClr>
            </a:patt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current_data!$K$42:$K$46</c:f>
              <c:strCache>
                <c:ptCount val="5"/>
                <c:pt idx="0">
                  <c:v>Chlamydia</c:v>
                </c:pt>
                <c:pt idx="1">
                  <c:v>Gonorrhea</c:v>
                </c:pt>
                <c:pt idx="2">
                  <c:v>Syphilis, infectious</c:v>
                </c:pt>
                <c:pt idx="3">
                  <c:v>Syphilis, other*</c:v>
                </c:pt>
                <c:pt idx="4">
                  <c:v>HIV </c:v>
                </c:pt>
              </c:strCache>
            </c:strRef>
          </c:cat>
          <c:val>
            <c:numRef>
              <c:f>current_data!$M$42:$M$46</c:f>
              <c:numCache>
                <c:formatCode>General</c:formatCode>
                <c:ptCount val="5"/>
                <c:pt idx="0">
                  <c:v>14003</c:v>
                </c:pt>
                <c:pt idx="1">
                  <c:v>7068</c:v>
                </c:pt>
                <c:pt idx="2">
                  <c:v>1170</c:v>
                </c:pt>
                <c:pt idx="3">
                  <c:v>705</c:v>
                </c:pt>
                <c:pt idx="4">
                  <c:v>446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69-445A-A4DD-FED808D37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583231"/>
        <c:axId val="1612566911"/>
      </c:barChart>
      <c:catAx>
        <c:axId val="161258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 dirty="0"/>
                  <a:t>Sexually Transmitted &amp; Bloodborne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66911"/>
        <c:crosses val="autoZero"/>
        <c:auto val="1"/>
        <c:lblAlgn val="ctr"/>
        <c:lblOffset val="100"/>
        <c:noMultiLvlLbl val="0"/>
      </c:catAx>
      <c:valAx>
        <c:axId val="1612566911"/>
        <c:scaling>
          <c:orientation val="minMax"/>
          <c:max val="3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/>
                  <a:t>Total Cases in Given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8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5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current_data!$L$55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3AEA2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current_data!$K$56:$K$60</c:f>
              <c:strCache>
                <c:ptCount val="5"/>
                <c:pt idx="0">
                  <c:v>COVID-19</c:v>
                </c:pt>
                <c:pt idx="1">
                  <c:v>Influenza</c:v>
                </c:pt>
                <c:pt idx="2">
                  <c:v>Chickenpox</c:v>
                </c:pt>
                <c:pt idx="3">
                  <c:v>Mpox</c:v>
                </c:pt>
                <c:pt idx="4">
                  <c:v>Pertussis</c:v>
                </c:pt>
              </c:strCache>
            </c:strRef>
          </c:cat>
          <c:val>
            <c:numRef>
              <c:f>current_data!$L$56:$L$60</c:f>
              <c:numCache>
                <c:formatCode>General</c:formatCode>
                <c:ptCount val="5"/>
                <c:pt idx="0">
                  <c:v>25875</c:v>
                </c:pt>
                <c:pt idx="1">
                  <c:v>3111</c:v>
                </c:pt>
                <c:pt idx="2">
                  <c:v>277</c:v>
                </c:pt>
                <c:pt idx="3">
                  <c:v>27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E-4FDC-B1E6-8C5E0DD623A1}"/>
            </c:ext>
          </c:extLst>
        </c:ser>
        <c:ser>
          <c:idx val="1"/>
          <c:order val="1"/>
          <c:tx>
            <c:strRef>
              <c:f>current_data!$M$55</c:f>
              <c:strCache>
                <c:ptCount val="1"/>
                <c:pt idx="0">
                  <c:v>2024</c:v>
                </c:pt>
              </c:strCache>
            </c:strRef>
          </c:tx>
          <c:spPr>
            <a:pattFill prst="wdUpDiag">
              <a:fgClr>
                <a:srgbClr val="53AEA2"/>
              </a:fgClr>
              <a:bgClr>
                <a:sysClr val="window" lastClr="FFFFFF"/>
              </a:bgClr>
            </a:pattFill>
            <a:ln w="12700">
              <a:solidFill>
                <a:sysClr val="windowText" lastClr="000000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ptCount val="0"/>
              </c:numLit>
            </c:plus>
            <c:minus>
              <c:numLit>
                <c:ptCount val="0"/>
              </c:numLit>
            </c:minus>
            <c:spPr>
              <a:noFill/>
              <a:ln w="19050" cap="flat" cmpd="sng" algn="ctr">
                <a:solidFill>
                  <a:sysClr val="windowText" lastClr="000000"/>
                </a:solidFill>
                <a:round/>
              </a:ln>
              <a:effectLst/>
            </c:spPr>
          </c:errBars>
          <c:cat>
            <c:strRef>
              <c:f>current_data!$K$56:$K$60</c:f>
              <c:strCache>
                <c:ptCount val="5"/>
                <c:pt idx="0">
                  <c:v>COVID-19</c:v>
                </c:pt>
                <c:pt idx="1">
                  <c:v>Influenza</c:v>
                </c:pt>
                <c:pt idx="2">
                  <c:v>Chickenpox</c:v>
                </c:pt>
                <c:pt idx="3">
                  <c:v>Mpox</c:v>
                </c:pt>
                <c:pt idx="4">
                  <c:v>Pertussis</c:v>
                </c:pt>
              </c:strCache>
            </c:strRef>
          </c:cat>
          <c:val>
            <c:numRef>
              <c:f>current_data!$M$56:$M$60</c:f>
              <c:numCache>
                <c:formatCode>General</c:formatCode>
                <c:ptCount val="5"/>
                <c:pt idx="0">
                  <c:v>4870</c:v>
                </c:pt>
                <c:pt idx="1">
                  <c:v>4399</c:v>
                </c:pt>
                <c:pt idx="2">
                  <c:v>367</c:v>
                </c:pt>
                <c:pt idx="3">
                  <c:v>237</c:v>
                </c:pt>
                <c:pt idx="4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E-4FDC-B1E6-8C5E0DD62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2583231"/>
        <c:axId val="1612566911"/>
      </c:barChart>
      <c:catAx>
        <c:axId val="16125832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/>
                  <a:t>Vaccine Preventable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66911"/>
        <c:crosses val="autoZero"/>
        <c:auto val="1"/>
        <c:lblAlgn val="ctr"/>
        <c:lblOffset val="100"/>
        <c:noMultiLvlLbl val="0"/>
      </c:catAx>
      <c:valAx>
        <c:axId val="16125669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  <a:ea typeface="+mn-ea"/>
                    <a:cs typeface="+mn-cs"/>
                  </a:defRPr>
                </a:pPr>
                <a:r>
                  <a:rPr lang="en-CA" sz="2000" b="0" i="0" u="none" strike="noStrike" kern="1200" baseline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Total Cases in Given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Avenir Next LT Pro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ysClr val="windowText" lastClr="000000"/>
                </a:solidFill>
                <a:latin typeface="Avenir Next LT Pro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61258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500">
          <a:solidFill>
            <a:sysClr val="windowText" lastClr="000000"/>
          </a:solidFill>
          <a:latin typeface="Avenir Next LT Pro" panose="020B05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37C9-7060-4184-A6A1-5BA80C581A4F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1738" y="1143000"/>
            <a:ext cx="4454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B256-19E2-4C22-86BD-3AC0F58A05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92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906961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813925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2720888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3627851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4534813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5441774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6348737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7255700" algn="l" defTabSz="1813925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1738" y="1143000"/>
            <a:ext cx="4454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7B256-19E2-4C22-86BD-3AC0F58A056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9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2651323"/>
            <a:ext cx="19889788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8508981"/>
            <a:ext cx="17549813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1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862524"/>
            <a:ext cx="5045571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862524"/>
            <a:ext cx="14844216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5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11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4038864"/>
            <a:ext cx="20182284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10841548"/>
            <a:ext cx="20182284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42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4312617"/>
            <a:ext cx="9944894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4312617"/>
            <a:ext cx="9944894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862527"/>
            <a:ext cx="20182284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3971359"/>
            <a:ext cx="9899190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5917660"/>
            <a:ext cx="9899190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3971359"/>
            <a:ext cx="9947942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5917660"/>
            <a:ext cx="9947942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42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26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95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080029"/>
            <a:ext cx="754702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2332567"/>
            <a:ext cx="11846123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4860131"/>
            <a:ext cx="754702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9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1080029"/>
            <a:ext cx="7547028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2332567"/>
            <a:ext cx="11846123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4860131"/>
            <a:ext cx="7547028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856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862527"/>
            <a:ext cx="20182284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4312617"/>
            <a:ext cx="20182284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15015410"/>
            <a:ext cx="52649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ADF72-F572-4797-A372-D75D9FF31928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15015410"/>
            <a:ext cx="789741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15015410"/>
            <a:ext cx="526494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E1B2C-0752-4403-B7DF-744CE3B0C1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5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6008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2E7E93-5238-5DC7-344B-8BC619FA4D84}"/>
              </a:ext>
            </a:extLst>
          </p:cNvPr>
          <p:cNvSpPr/>
          <p:nvPr/>
        </p:nvSpPr>
        <p:spPr>
          <a:xfrm>
            <a:off x="7155311" y="2761378"/>
            <a:ext cx="1564599" cy="3514696"/>
          </a:xfrm>
          <a:prstGeom prst="rect">
            <a:avLst/>
          </a:prstGeom>
          <a:solidFill>
            <a:srgbClr val="8B79AB"/>
          </a:solidFill>
          <a:ln w="38100">
            <a:solidFill>
              <a:srgbClr val="8B79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A58A8-3031-156D-515B-BF8C03751844}"/>
              </a:ext>
            </a:extLst>
          </p:cNvPr>
          <p:cNvSpPr/>
          <p:nvPr/>
        </p:nvSpPr>
        <p:spPr>
          <a:xfrm>
            <a:off x="9076296" y="2401161"/>
            <a:ext cx="1564598" cy="3865678"/>
          </a:xfrm>
          <a:prstGeom prst="rect">
            <a:avLst/>
          </a:prstGeom>
          <a:solidFill>
            <a:srgbClr val="53AEA2"/>
          </a:solidFill>
          <a:ln w="38100">
            <a:solidFill>
              <a:srgbClr val="53AE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1B897B-BE37-693D-D0ED-84C88E4A2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27824"/>
              </p:ext>
            </p:extLst>
          </p:nvPr>
        </p:nvGraphicFramePr>
        <p:xfrm>
          <a:off x="5399465" y="2242632"/>
          <a:ext cx="13320000" cy="5139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0890F193-0228-01C1-02C3-DD45E3B3BBCD}"/>
              </a:ext>
            </a:extLst>
          </p:cNvPr>
          <p:cNvGrpSpPr/>
          <p:nvPr/>
        </p:nvGrpSpPr>
        <p:grpSpPr>
          <a:xfrm>
            <a:off x="16808419" y="3041228"/>
            <a:ext cx="1598718" cy="1292772"/>
            <a:chOff x="12920286" y="2072103"/>
            <a:chExt cx="1512399" cy="12927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21A922-11E4-3A25-89DD-AA25E3A4A23F}"/>
                </a:ext>
              </a:extLst>
            </p:cNvPr>
            <p:cNvGrpSpPr/>
            <p:nvPr/>
          </p:nvGrpSpPr>
          <p:grpSpPr>
            <a:xfrm>
              <a:off x="13154767" y="2488584"/>
              <a:ext cx="1043438" cy="719352"/>
              <a:chOff x="7304690" y="2329365"/>
              <a:chExt cx="935420" cy="71935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9081FE9-42E8-E71B-7448-303BB01B56AE}"/>
                  </a:ext>
                </a:extLst>
              </p:cNvPr>
              <p:cNvGrpSpPr/>
              <p:nvPr/>
            </p:nvGrpSpPr>
            <p:grpSpPr>
              <a:xfrm>
                <a:off x="7304690" y="2329365"/>
                <a:ext cx="935420" cy="323165"/>
                <a:chOff x="7304690" y="2234775"/>
                <a:chExt cx="935420" cy="323165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D92265D-8A35-7B24-4C0E-2351ACEE5529}"/>
                    </a:ext>
                  </a:extLst>
                </p:cNvPr>
                <p:cNvSpPr txBox="1"/>
                <p:nvPr/>
              </p:nvSpPr>
              <p:spPr>
                <a:xfrm>
                  <a:off x="7598980" y="2234775"/>
                  <a:ext cx="64113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Avenir Next LT Pro" panose="020B0504020202020204" pitchFamily="34" charset="0"/>
                    </a:rPr>
                    <a:t>2023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846E43-9EE5-0AD1-C4A2-B0605480CC75}"/>
                    </a:ext>
                  </a:extLst>
                </p:cNvPr>
                <p:cNvSpPr/>
                <p:nvPr/>
              </p:nvSpPr>
              <p:spPr>
                <a:xfrm>
                  <a:off x="7304690" y="2249213"/>
                  <a:ext cx="294289" cy="294289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385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42837A-BE6B-9481-F4C7-3C9676573818}"/>
                  </a:ext>
                </a:extLst>
              </p:cNvPr>
              <p:cNvGrpSpPr/>
              <p:nvPr/>
            </p:nvGrpSpPr>
            <p:grpSpPr>
              <a:xfrm>
                <a:off x="7304690" y="2725552"/>
                <a:ext cx="935420" cy="323165"/>
                <a:chOff x="7304690" y="2725552"/>
                <a:chExt cx="935420" cy="32316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9542E5C-75DB-5835-50BA-B0082665AC8B}"/>
                    </a:ext>
                  </a:extLst>
                </p:cNvPr>
                <p:cNvSpPr/>
                <p:nvPr/>
              </p:nvSpPr>
              <p:spPr>
                <a:xfrm>
                  <a:off x="7304690" y="2739990"/>
                  <a:ext cx="294289" cy="294289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385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D0C8548-3E3F-F9CA-1EFF-6405CC170F12}"/>
                    </a:ext>
                  </a:extLst>
                </p:cNvPr>
                <p:cNvSpPr txBox="1"/>
                <p:nvPr/>
              </p:nvSpPr>
              <p:spPr>
                <a:xfrm>
                  <a:off x="7598980" y="2725552"/>
                  <a:ext cx="64113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500" dirty="0">
                      <a:latin typeface="Avenir Next LT Pro" panose="020B0504020202020204" pitchFamily="34" charset="0"/>
                    </a:rPr>
                    <a:t>2024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E7E029-951D-3558-3DDD-1C844FC4CD6B}"/>
                </a:ext>
              </a:extLst>
            </p:cNvPr>
            <p:cNvSpPr txBox="1"/>
            <p:nvPr/>
          </p:nvSpPr>
          <p:spPr>
            <a:xfrm>
              <a:off x="13096148" y="2081254"/>
              <a:ext cx="11606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dirty="0">
                  <a:latin typeface="Avenir Next LT Pro" panose="020B0504020202020204" pitchFamily="34" charset="0"/>
                </a:rPr>
                <a:t>year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433C83-F82A-BD98-75C9-9AA8060C0B42}"/>
                </a:ext>
              </a:extLst>
            </p:cNvPr>
            <p:cNvSpPr/>
            <p:nvPr/>
          </p:nvSpPr>
          <p:spPr>
            <a:xfrm>
              <a:off x="12920286" y="2072103"/>
              <a:ext cx="1512399" cy="12927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85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6376CF9-2D23-A11E-4A6F-9F3B24658AE6}"/>
              </a:ext>
            </a:extLst>
          </p:cNvPr>
          <p:cNvGrpSpPr/>
          <p:nvPr/>
        </p:nvGrpSpPr>
        <p:grpSpPr>
          <a:xfrm>
            <a:off x="1437704" y="9707207"/>
            <a:ext cx="20524343" cy="5241703"/>
            <a:chOff x="782248" y="7905054"/>
            <a:chExt cx="20524343" cy="52417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0B4422-ECFC-DAB1-E095-0C99AB8B6D72}"/>
                </a:ext>
              </a:extLst>
            </p:cNvPr>
            <p:cNvGrpSpPr/>
            <p:nvPr/>
          </p:nvGrpSpPr>
          <p:grpSpPr>
            <a:xfrm>
              <a:off x="782248" y="7905054"/>
              <a:ext cx="20524343" cy="5040000"/>
              <a:chOff x="782248" y="6595230"/>
              <a:chExt cx="20524343" cy="5040000"/>
            </a:xfrm>
          </p:grpSpPr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D645462B-893E-E295-F4F4-99994FFA13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2760470"/>
                  </p:ext>
                </p:extLst>
              </p:nvPr>
            </p:nvGraphicFramePr>
            <p:xfrm>
              <a:off x="782248" y="6595230"/>
              <a:ext cx="10080000" cy="504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DDE8D7BB-524B-F738-8619-774120DD1A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8864888"/>
                  </p:ext>
                </p:extLst>
              </p:nvPr>
            </p:nvGraphicFramePr>
            <p:xfrm>
              <a:off x="11226591" y="6595230"/>
              <a:ext cx="10080000" cy="504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7265D-5237-58DB-A0C6-13F3388AEEB1}"/>
                </a:ext>
              </a:extLst>
            </p:cNvPr>
            <p:cNvSpPr txBox="1"/>
            <p:nvPr/>
          </p:nvSpPr>
          <p:spPr>
            <a:xfrm>
              <a:off x="8692861" y="12685092"/>
              <a:ext cx="22650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CA" sz="1200" b="1" dirty="0">
                  <a:latin typeface="Avenir Next LT Pro" panose="020B0504020202020204" pitchFamily="34" charset="0"/>
                </a:rPr>
                <a:t>*</a:t>
              </a:r>
              <a:r>
                <a:rPr lang="en-CA" sz="1200" dirty="0">
                  <a:latin typeface="Avenir Next LT Pro" panose="020B0504020202020204" pitchFamily="34" charset="0"/>
                </a:rPr>
                <a:t> Excludes syphilis, infectious and syphilis, early congenital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CD0342-2C99-2CDC-2631-CDE7EE74AD30}"/>
                </a:ext>
              </a:extLst>
            </p:cNvPr>
            <p:cNvGrpSpPr/>
            <p:nvPr/>
          </p:nvGrpSpPr>
          <p:grpSpPr>
            <a:xfrm>
              <a:off x="19558623" y="9522782"/>
              <a:ext cx="1512399" cy="1292772"/>
              <a:chOff x="12920286" y="2072103"/>
              <a:chExt cx="1512399" cy="129277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277DCD5-2F58-57B8-5941-91C1660D2A76}"/>
                  </a:ext>
                </a:extLst>
              </p:cNvPr>
              <p:cNvGrpSpPr/>
              <p:nvPr/>
            </p:nvGrpSpPr>
            <p:grpSpPr>
              <a:xfrm>
                <a:off x="13154767" y="2488584"/>
                <a:ext cx="1043438" cy="719352"/>
                <a:chOff x="7304690" y="2329365"/>
                <a:chExt cx="935420" cy="7193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4564B2-1EDC-7CA8-62EC-764F773FC863}"/>
                    </a:ext>
                  </a:extLst>
                </p:cNvPr>
                <p:cNvGrpSpPr/>
                <p:nvPr/>
              </p:nvGrpSpPr>
              <p:grpSpPr>
                <a:xfrm>
                  <a:off x="7304690" y="2329365"/>
                  <a:ext cx="935420" cy="323165"/>
                  <a:chOff x="7304690" y="2234775"/>
                  <a:chExt cx="935420" cy="323165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3760BF1-2F1F-C44A-8F60-79BB12A022E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8980" y="2234775"/>
                    <a:ext cx="6411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500" dirty="0">
                        <a:latin typeface="Avenir Next LT Pro" panose="020B0504020202020204" pitchFamily="34" charset="0"/>
                      </a:rPr>
                      <a:t>2023</a:t>
                    </a: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5330ABC-38B7-ED16-A274-0336BA5F47FB}"/>
                      </a:ext>
                    </a:extLst>
                  </p:cNvPr>
                  <p:cNvSpPr/>
                  <p:nvPr/>
                </p:nvSpPr>
                <p:spPr>
                  <a:xfrm>
                    <a:off x="7304690" y="2249213"/>
                    <a:ext cx="294289" cy="294289"/>
                  </a:xfrm>
                  <a:prstGeom prst="rect">
                    <a:avLst/>
                  </a:prstGeom>
                  <a:solidFill>
                    <a:srgbClr val="53AEA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385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94FB806-C8CC-6E75-3FF2-C9C8EBB306D8}"/>
                    </a:ext>
                  </a:extLst>
                </p:cNvPr>
                <p:cNvGrpSpPr/>
                <p:nvPr/>
              </p:nvGrpSpPr>
              <p:grpSpPr>
                <a:xfrm>
                  <a:off x="7304690" y="2725552"/>
                  <a:ext cx="935420" cy="323165"/>
                  <a:chOff x="7304690" y="2725552"/>
                  <a:chExt cx="935420" cy="323165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56C954E4-AAF1-EF35-32F0-AB3FDD66003B}"/>
                      </a:ext>
                    </a:extLst>
                  </p:cNvPr>
                  <p:cNvSpPr/>
                  <p:nvPr/>
                </p:nvSpPr>
                <p:spPr>
                  <a:xfrm>
                    <a:off x="7304690" y="2739990"/>
                    <a:ext cx="294289" cy="294289"/>
                  </a:xfrm>
                  <a:prstGeom prst="rect">
                    <a:avLst/>
                  </a:prstGeom>
                  <a:pattFill prst="wdUpDiag">
                    <a:fgClr>
                      <a:srgbClr val="53AEA2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385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EBBEC5B-8814-F6AA-3C28-F9D42818BCA3}"/>
                      </a:ext>
                    </a:extLst>
                  </p:cNvPr>
                  <p:cNvSpPr txBox="1"/>
                  <p:nvPr/>
                </p:nvSpPr>
                <p:spPr>
                  <a:xfrm>
                    <a:off x="7598980" y="2725552"/>
                    <a:ext cx="6411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500" dirty="0">
                        <a:latin typeface="Avenir Next LT Pro" panose="020B0504020202020204" pitchFamily="34" charset="0"/>
                      </a:rPr>
                      <a:t>2024</a:t>
                    </a:r>
                  </a:p>
                </p:txBody>
              </p:sp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33CA42-5187-D368-E5F7-54D4C2ED76B6}"/>
                  </a:ext>
                </a:extLst>
              </p:cNvPr>
              <p:cNvSpPr txBox="1"/>
              <p:nvPr/>
            </p:nvSpPr>
            <p:spPr>
              <a:xfrm>
                <a:off x="13096148" y="2081254"/>
                <a:ext cx="1160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Avenir Next LT Pro" panose="020B0504020202020204" pitchFamily="34" charset="0"/>
                  </a:rPr>
                  <a:t>year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5E9957-1796-6D02-0677-E7EB411F898C}"/>
                  </a:ext>
                </a:extLst>
              </p:cNvPr>
              <p:cNvSpPr/>
              <p:nvPr/>
            </p:nvSpPr>
            <p:spPr>
              <a:xfrm>
                <a:off x="12920286" y="2072103"/>
                <a:ext cx="1512399" cy="1292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385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2428095-BC6F-7BA3-B790-5B8F37B1C857}"/>
                </a:ext>
              </a:extLst>
            </p:cNvPr>
            <p:cNvGrpSpPr/>
            <p:nvPr/>
          </p:nvGrpSpPr>
          <p:grpSpPr>
            <a:xfrm>
              <a:off x="9069205" y="9522782"/>
              <a:ext cx="1512399" cy="1292772"/>
              <a:chOff x="12920286" y="2072103"/>
              <a:chExt cx="1512399" cy="129277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0B39180-C512-10AE-DFA7-4C5290A208CC}"/>
                  </a:ext>
                </a:extLst>
              </p:cNvPr>
              <p:cNvGrpSpPr/>
              <p:nvPr/>
            </p:nvGrpSpPr>
            <p:grpSpPr>
              <a:xfrm>
                <a:off x="13154767" y="2488584"/>
                <a:ext cx="1043438" cy="719352"/>
                <a:chOff x="7304690" y="2329365"/>
                <a:chExt cx="935420" cy="71935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99CC9F1-0351-FE93-7822-149A0FE16297}"/>
                    </a:ext>
                  </a:extLst>
                </p:cNvPr>
                <p:cNvGrpSpPr/>
                <p:nvPr/>
              </p:nvGrpSpPr>
              <p:grpSpPr>
                <a:xfrm>
                  <a:off x="7304690" y="2329365"/>
                  <a:ext cx="935420" cy="323165"/>
                  <a:chOff x="7304690" y="2234775"/>
                  <a:chExt cx="935420" cy="323165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EB2FB925-24C6-DBC7-E357-D5231E220489}"/>
                      </a:ext>
                    </a:extLst>
                  </p:cNvPr>
                  <p:cNvSpPr txBox="1"/>
                  <p:nvPr/>
                </p:nvSpPr>
                <p:spPr>
                  <a:xfrm>
                    <a:off x="7598980" y="2234775"/>
                    <a:ext cx="6411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500" dirty="0">
                        <a:latin typeface="Avenir Next LT Pro" panose="020B0504020202020204" pitchFamily="34" charset="0"/>
                      </a:rPr>
                      <a:t>2023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187A76C-EA17-EF5D-2511-9A163615CF67}"/>
                      </a:ext>
                    </a:extLst>
                  </p:cNvPr>
                  <p:cNvSpPr/>
                  <p:nvPr/>
                </p:nvSpPr>
                <p:spPr>
                  <a:xfrm>
                    <a:off x="7304690" y="2249213"/>
                    <a:ext cx="294289" cy="294289"/>
                  </a:xfrm>
                  <a:prstGeom prst="rect">
                    <a:avLst/>
                  </a:prstGeom>
                  <a:solidFill>
                    <a:srgbClr val="8B79A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385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C4B8FF1-7A2D-D97D-1860-FBCF7F624984}"/>
                    </a:ext>
                  </a:extLst>
                </p:cNvPr>
                <p:cNvGrpSpPr/>
                <p:nvPr/>
              </p:nvGrpSpPr>
              <p:grpSpPr>
                <a:xfrm>
                  <a:off x="7304690" y="2725552"/>
                  <a:ext cx="935420" cy="323165"/>
                  <a:chOff x="7304690" y="2725552"/>
                  <a:chExt cx="935420" cy="323165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07FB67A7-8716-2384-C887-18121DDECE19}"/>
                      </a:ext>
                    </a:extLst>
                  </p:cNvPr>
                  <p:cNvSpPr/>
                  <p:nvPr/>
                </p:nvSpPr>
                <p:spPr>
                  <a:xfrm>
                    <a:off x="7304690" y="2739990"/>
                    <a:ext cx="294289" cy="294289"/>
                  </a:xfrm>
                  <a:prstGeom prst="rect">
                    <a:avLst/>
                  </a:prstGeom>
                  <a:pattFill prst="wdUpDiag">
                    <a:fgClr>
                      <a:srgbClr val="8B79AB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1385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CCA2DA9-1A9F-DCDB-9326-AB6B3908B3D6}"/>
                      </a:ext>
                    </a:extLst>
                  </p:cNvPr>
                  <p:cNvSpPr txBox="1"/>
                  <p:nvPr/>
                </p:nvSpPr>
                <p:spPr>
                  <a:xfrm>
                    <a:off x="7598980" y="2725552"/>
                    <a:ext cx="64113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500" dirty="0">
                        <a:latin typeface="Avenir Next LT Pro" panose="020B0504020202020204" pitchFamily="34" charset="0"/>
                      </a:rPr>
                      <a:t>2024</a:t>
                    </a: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3C3859F-1747-14CB-12D7-6EADA7CCB71A}"/>
                  </a:ext>
                </a:extLst>
              </p:cNvPr>
              <p:cNvSpPr txBox="1"/>
              <p:nvPr/>
            </p:nvSpPr>
            <p:spPr>
              <a:xfrm>
                <a:off x="13096148" y="2081254"/>
                <a:ext cx="1160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Avenir Next LT Pro" panose="020B0504020202020204" pitchFamily="34" charset="0"/>
                  </a:rPr>
                  <a:t>year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5DC364C-C230-BBF8-05D7-5AD9F9513912}"/>
                  </a:ext>
                </a:extLst>
              </p:cNvPr>
              <p:cNvSpPr/>
              <p:nvPr/>
            </p:nvSpPr>
            <p:spPr>
              <a:xfrm>
                <a:off x="12920286" y="2072103"/>
                <a:ext cx="1512399" cy="12927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385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E084012-0535-7F9B-DB38-219E6A735E5A}"/>
              </a:ext>
            </a:extLst>
          </p:cNvPr>
          <p:cNvSpPr txBox="1"/>
          <p:nvPr/>
        </p:nvSpPr>
        <p:spPr>
          <a:xfrm>
            <a:off x="6128363" y="1003587"/>
            <a:ext cx="11699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latin typeface="Avenir Next LT Pro" panose="020B0504020202020204" pitchFamily="34" charset="0"/>
              </a:rPr>
              <a:t>Common Communicable Diseases in Toronto From 2023-2024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FAAF74-ED26-8B6F-86FB-9D3A3219F17C}"/>
              </a:ext>
            </a:extLst>
          </p:cNvPr>
          <p:cNvSpPr txBox="1"/>
          <p:nvPr/>
        </p:nvSpPr>
        <p:spPr>
          <a:xfrm>
            <a:off x="7327651" y="8561925"/>
            <a:ext cx="8744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b="1" dirty="0">
                <a:latin typeface="Avenir Next LT Pro" panose="020B0504020202020204" pitchFamily="34" charset="0"/>
              </a:rPr>
              <a:t>Most Common Diseases (&gt; 200 Cases) </a:t>
            </a:r>
          </a:p>
          <a:p>
            <a:pPr algn="ctr"/>
            <a:r>
              <a:rPr lang="en-CA" sz="3000" b="1" dirty="0">
                <a:latin typeface="Avenir Next LT Pro" panose="020B0504020202020204" pitchFamily="34" charset="0"/>
              </a:rPr>
              <a:t>Within the Top Two Disease Categories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3B65D6-52D0-F877-B66A-E851015F4635}"/>
              </a:ext>
            </a:extLst>
          </p:cNvPr>
          <p:cNvSpPr/>
          <p:nvPr/>
        </p:nvSpPr>
        <p:spPr>
          <a:xfrm>
            <a:off x="4711149" y="11129958"/>
            <a:ext cx="4231249" cy="808365"/>
          </a:xfrm>
          <a:prstGeom prst="roundRect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rgbClr val="1D1826"/>
                </a:solidFill>
                <a:latin typeface="Avenir Next LT Pro" panose="020B0504020202020204" pitchFamily="34" charset="0"/>
              </a:rPr>
              <a:t>rates of these diseases are similar across the two-year period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ACA1B4E-8D2E-E057-BDF7-A97F0694CCD4}"/>
              </a:ext>
            </a:extLst>
          </p:cNvPr>
          <p:cNvSpPr/>
          <p:nvPr/>
        </p:nvSpPr>
        <p:spPr>
          <a:xfrm>
            <a:off x="14502436" y="11628234"/>
            <a:ext cx="3091255" cy="808365"/>
          </a:xfrm>
          <a:prstGeom prst="roundRect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rgbClr val="1D1826"/>
                </a:solidFill>
                <a:latin typeface="Avenir Next LT Pro" panose="020B0504020202020204" pitchFamily="34" charset="0"/>
              </a:rPr>
              <a:t>COVID cases massively decline in 2024</a:t>
            </a:r>
          </a:p>
        </p:txBody>
      </p:sp>
    </p:spTree>
    <p:extLst>
      <p:ext uri="{BB962C8B-B14F-4D97-AF65-F5344CB8AC3E}">
        <p14:creationId xmlns:p14="http://schemas.microsoft.com/office/powerpoint/2010/main" val="137055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79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Greer Gillies</dc:creator>
  <cp:lastModifiedBy>Greer Gillies</cp:lastModifiedBy>
  <cp:revision>1</cp:revision>
  <dcterms:created xsi:type="dcterms:W3CDTF">2025-05-10T15:46:10Z</dcterms:created>
  <dcterms:modified xsi:type="dcterms:W3CDTF">2025-05-10T22:48:45Z</dcterms:modified>
</cp:coreProperties>
</file>