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1"/>
  </p:notesMasterIdLst>
  <p:sldIdLst>
    <p:sldId id="256" r:id="rId2"/>
    <p:sldId id="258" r:id="rId3"/>
    <p:sldId id="259" r:id="rId4"/>
    <p:sldId id="281" r:id="rId5"/>
    <p:sldId id="282" r:id="rId6"/>
    <p:sldId id="263" r:id="rId7"/>
    <p:sldId id="265" r:id="rId8"/>
    <p:sldId id="268" r:id="rId9"/>
    <p:sldId id="314" r:id="rId10"/>
    <p:sldId id="269" r:id="rId11"/>
    <p:sldId id="270" r:id="rId12"/>
    <p:sldId id="274" r:id="rId13"/>
    <p:sldId id="273" r:id="rId14"/>
    <p:sldId id="278" r:id="rId15"/>
    <p:sldId id="289" r:id="rId16"/>
    <p:sldId id="290" r:id="rId17"/>
    <p:sldId id="288" r:id="rId18"/>
    <p:sldId id="291" r:id="rId19"/>
    <p:sldId id="276" r:id="rId20"/>
    <p:sldId id="285" r:id="rId21"/>
    <p:sldId id="294" r:id="rId22"/>
    <p:sldId id="315" r:id="rId23"/>
    <p:sldId id="316" r:id="rId24"/>
    <p:sldId id="275" r:id="rId25"/>
    <p:sldId id="304" r:id="rId26"/>
    <p:sldId id="303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280" r:id="rId36"/>
    <p:sldId id="318" r:id="rId37"/>
    <p:sldId id="319" r:id="rId38"/>
    <p:sldId id="320" r:id="rId39"/>
    <p:sldId id="32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60DAD5-8ED5-97F4-490C-2038FA97161C}" v="571" dt="2024-05-02T04:38:45.766"/>
    <p1510:client id="{B1D50503-A19C-5432-524D-C6BEC0FDC76E}" v="867" dt="2024-05-02T15:25:43.538"/>
    <p1510:client id="{B593DC47-6AD3-2E31-A98B-36141F227F1D}" v="31" dt="2024-05-03T15:24:00.269"/>
    <p1510:client id="{DFB9B1DA-E18A-4829-6CC9-BFEBA641859D}" v="306" dt="2024-05-01T23:59:57.322"/>
    <p1510:client id="{FD7A9CF1-993D-4FC4-7717-EFD2B033E5F9}" v="67" dt="2024-05-02T16:37:49.7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A0409-E59F-4D35-9077-057A434FD7B8}" type="datetimeFigureOut"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B3C17-3156-4228-80BD-D6E3375762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7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Show this after you demo these steps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B3C17-3156-4228-80BD-D6E3375762C7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Show this after you demo these steps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B3C17-3156-4228-80BD-D6E3375762C7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4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667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5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0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0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7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3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86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8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6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8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fine.org/docs" TargetMode="External"/><Relationship Id="rId2" Type="http://schemas.openxmlformats.org/officeDocument/2006/relationships/hyperlink" Target="https://bit.ly/openrefine202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thtillman.com/talk/cell-cross-webinar-2020-03/" TargetMode="External"/><Relationship Id="rId5" Type="http://schemas.openxmlformats.org/officeDocument/2006/relationships/hyperlink" Target="https://www.alcts.ala.org/metadatablog/2017/06/metadata-librarians-little-helper-openrefine-reconciliation-services/" TargetMode="External"/><Relationship Id="rId4" Type="http://schemas.openxmlformats.org/officeDocument/2006/relationships/hyperlink" Target="https://librarycarpentry.org/lc-open-refine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3774" y="1142070"/>
            <a:ext cx="8639776" cy="1275970"/>
          </a:xfrm>
        </p:spPr>
        <p:txBody>
          <a:bodyPr vert="horz" lIns="91440" tIns="45720" rIns="91440" bIns="45720" rtlCol="0" anchor="b">
            <a:noAutofit/>
          </a:bodyPr>
          <a:lstStyle/>
          <a:p>
            <a:endParaRPr lang="en-US" sz="1600">
              <a:ea typeface="+mn-lt"/>
              <a:cs typeface="+mn-lt"/>
            </a:endParaRPr>
          </a:p>
          <a:p>
            <a:pPr algn="r"/>
            <a:r>
              <a:rPr lang="en-US" sz="1600">
                <a:ea typeface="+mn-lt"/>
                <a:cs typeface="+mn-lt"/>
              </a:rPr>
              <a:t>Continuing Resources &amp; Metadata Community of Interest </a:t>
            </a:r>
            <a:endParaRPr lang="en-US" sz="1600"/>
          </a:p>
          <a:p>
            <a:pPr algn="r"/>
            <a:r>
              <a:rPr lang="en-US" sz="1600">
                <a:ea typeface="+mn-lt"/>
                <a:cs typeface="+mn-lt"/>
              </a:rPr>
              <a:t>Boston Library Consortium</a:t>
            </a:r>
          </a:p>
          <a:p>
            <a:pPr algn="r"/>
            <a:r>
              <a:rPr lang="en-US" sz="1600">
                <a:ea typeface="+mn-lt"/>
                <a:cs typeface="+mn-lt"/>
              </a:rPr>
              <a:t>May 2, 2024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Open Refine: Intermediate Skills for Metadata Manipulation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1F335E-E411-5207-E340-0B9E0A0081D0}"/>
              </a:ext>
            </a:extLst>
          </p:cNvPr>
          <p:cNvSpPr txBox="1">
            <a:spLocks/>
          </p:cNvSpPr>
          <p:nvPr/>
        </p:nvSpPr>
        <p:spPr>
          <a:xfrm>
            <a:off x="1613753" y="4355838"/>
            <a:ext cx="8639776" cy="12759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Greer Martin</a:t>
            </a:r>
          </a:p>
          <a:p>
            <a:r>
              <a:rPr lang="en-US" sz="1600" dirty="0">
                <a:ea typeface="+mn-lt"/>
                <a:cs typeface="+mn-lt"/>
              </a:rPr>
              <a:t>gmartin5@luc.edu</a:t>
            </a:r>
          </a:p>
          <a:p>
            <a:r>
              <a:rPr lang="en-US" sz="1600" dirty="0">
                <a:ea typeface="+mn-lt"/>
                <a:cs typeface="+mn-lt"/>
              </a:rPr>
              <a:t>Metadata Technologies Libarian, Loyola University Chicago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8790-8A18-C10E-B063-A626BAB6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59957-4150-3009-B80D-8AB3B981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rade Gothic Next Light"/>
                <a:cs typeface="Arial"/>
              </a:rPr>
              <a:t>In Create Project tab, select "Web Addresses (URLs)"</a:t>
            </a:r>
          </a:p>
          <a:p>
            <a:r>
              <a:rPr lang="en-US" dirty="0"/>
              <a:t>Once the page loads, copy the URL from the dataset (raw) file in GitHub: </a:t>
            </a:r>
            <a:r>
              <a:rPr lang="en-US" dirty="0">
                <a:latin typeface="Courier New"/>
                <a:ea typeface="+mn-lt"/>
                <a:cs typeface="+mn-lt"/>
              </a:rPr>
              <a:t>https://raw.githubusercontent.com/greermartin/openrefine-workshop/main/repository-data.csv</a:t>
            </a:r>
          </a:p>
          <a:p>
            <a:r>
              <a:rPr lang="en-US" dirty="0">
                <a:latin typeface="Trade Gothic Next Light"/>
                <a:cs typeface="Courier New"/>
              </a:rPr>
              <a:t>Paste the URL into the Web Addresses (URLs) field</a:t>
            </a:r>
          </a:p>
          <a:p>
            <a:r>
              <a:rPr lang="en-US" dirty="0">
                <a:latin typeface="Trade Gothic Next Light"/>
                <a:cs typeface="Courier New"/>
              </a:rPr>
              <a:t>Click Next</a:t>
            </a:r>
          </a:p>
        </p:txBody>
      </p:sp>
    </p:spTree>
    <p:extLst>
      <p:ext uri="{BB962C8B-B14F-4D97-AF65-F5344CB8AC3E}">
        <p14:creationId xmlns:p14="http://schemas.microsoft.com/office/powerpoint/2010/main" val="228083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7D58-3D64-CC1F-7DE2-F1EC1C5A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TExt</a:t>
            </a:r>
            <a:r>
              <a:rPr lang="en-US"/>
              <a:t> Faceting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413893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1BCE-B050-C8AE-3669-98DA42FC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Filtering with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0CD25-A810-DA80-8282-AA4BE6F1A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Regular expressions (or "regex" with a hard g) match text patterns, not just literal characters</a:t>
            </a:r>
          </a:p>
          <a:p>
            <a:r>
              <a:rPr lang="en-US" dirty="0"/>
              <a:t>Text filter: "</a:t>
            </a:r>
            <a:r>
              <a:rPr lang="en-US" dirty="0">
                <a:latin typeface="Courier New"/>
                <a:cs typeface="Courier New"/>
              </a:rPr>
              <a:t>art</a:t>
            </a:r>
            <a:r>
              <a:rPr lang="en-US" dirty="0"/>
              <a:t>" versus "</a:t>
            </a:r>
            <a:r>
              <a:rPr lang="en-US" dirty="0">
                <a:latin typeface="Courier New"/>
                <a:cs typeface="Courier New"/>
              </a:rPr>
              <a:t>\</a:t>
            </a:r>
            <a:r>
              <a:rPr lang="en-US" dirty="0" err="1">
                <a:latin typeface="Courier New"/>
                <a:cs typeface="Courier New"/>
              </a:rPr>
              <a:t>bart</a:t>
            </a:r>
            <a:r>
              <a:rPr lang="en-US" dirty="0">
                <a:latin typeface="Courier New"/>
                <a:cs typeface="Courier New"/>
              </a:rPr>
              <a:t>\b</a:t>
            </a:r>
            <a:r>
              <a:rPr lang="en-US" dirty="0"/>
              <a:t>"</a:t>
            </a:r>
          </a:p>
          <a:p>
            <a:r>
              <a:rPr lang="en-US" dirty="0">
                <a:latin typeface="Courier New"/>
                <a:cs typeface="Courier New"/>
              </a:rPr>
              <a:t>\b </a:t>
            </a:r>
            <a:r>
              <a:rPr lang="en-US" dirty="0"/>
              <a:t>indicates a word boundary in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1052409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7D58-3D64-CC1F-7DE2-F1EC1C5A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#1: Remove XML Tags from Titles</a:t>
            </a:r>
          </a:p>
        </p:txBody>
      </p:sp>
    </p:spTree>
    <p:extLst>
      <p:ext uri="{BB962C8B-B14F-4D97-AF65-F5344CB8AC3E}">
        <p14:creationId xmlns:p14="http://schemas.microsoft.com/office/powerpoint/2010/main" val="201051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1BCE-B050-C8AE-3669-98DA42FC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Writing GREL Expressions</a:t>
            </a:r>
            <a:endParaRPr lang="en-US" b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0CD25-A810-DA80-8282-AA4BE6F1A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>
              <a:latin typeface="Courier New"/>
              <a:cs typeface="Arial"/>
            </a:endParaRPr>
          </a:p>
          <a:p>
            <a:pPr marL="0" indent="0">
              <a:buNone/>
            </a:pPr>
            <a:r>
              <a:rPr lang="en-US" err="1">
                <a:latin typeface="Courier New"/>
                <a:cs typeface="Arial"/>
              </a:rPr>
              <a:t>value.replace</a:t>
            </a:r>
            <a:r>
              <a:rPr lang="en-US">
                <a:latin typeface="Courier New"/>
                <a:cs typeface="Arial"/>
              </a:rPr>
              <a:t>("&lt;</a:t>
            </a:r>
            <a:r>
              <a:rPr lang="en-US" err="1">
                <a:latin typeface="Courier New"/>
                <a:cs typeface="Arial"/>
              </a:rPr>
              <a:t>i</a:t>
            </a:r>
            <a:r>
              <a:rPr lang="en-US">
                <a:latin typeface="Courier New"/>
                <a:cs typeface="Arial"/>
              </a:rPr>
              <a:t>&gt;","")</a:t>
            </a:r>
            <a:endParaRPr lang="en-US">
              <a:cs typeface="Arial"/>
            </a:endParaRPr>
          </a:p>
          <a:p>
            <a:pPr marL="0" indent="0">
              <a:buNone/>
            </a:pPr>
            <a:endParaRPr lang="en-US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value: </a:t>
            </a:r>
            <a:r>
              <a:rPr lang="en-US">
                <a:latin typeface="Trade Gothic Next Light"/>
                <a:cs typeface="Courier New"/>
              </a:rPr>
              <a:t>contents of cell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replace: </a:t>
            </a:r>
            <a:r>
              <a:rPr lang="en-US">
                <a:latin typeface="Trade Gothic Next Light"/>
                <a:cs typeface="Courier New"/>
              </a:rPr>
              <a:t>GREL function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"&lt;</a:t>
            </a:r>
            <a:r>
              <a:rPr lang="en-US" err="1">
                <a:latin typeface="Courier New"/>
                <a:cs typeface="Courier New"/>
              </a:rPr>
              <a:t>i</a:t>
            </a:r>
            <a:r>
              <a:rPr lang="en-US">
                <a:latin typeface="Courier New"/>
                <a:cs typeface="Courier New"/>
              </a:rPr>
              <a:t>&gt;": </a:t>
            </a:r>
            <a:r>
              <a:rPr lang="en-US">
                <a:latin typeface="Trade Gothic Next Light"/>
                <a:cs typeface="Courier New"/>
              </a:rPr>
              <a:t>first argument – what to find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"": </a:t>
            </a:r>
            <a:r>
              <a:rPr lang="en-US">
                <a:latin typeface="Trade Gothic Next Light"/>
                <a:cs typeface="Courier New"/>
              </a:rPr>
              <a:t>second argument – what to replace with</a:t>
            </a:r>
          </a:p>
        </p:txBody>
      </p:sp>
    </p:spTree>
    <p:extLst>
      <p:ext uri="{BB962C8B-B14F-4D97-AF65-F5344CB8AC3E}">
        <p14:creationId xmlns:p14="http://schemas.microsoft.com/office/powerpoint/2010/main" val="430809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1BCE-B050-C8AE-3669-98DA42FC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GREL with REGEX</a:t>
            </a:r>
            <a:endParaRPr lang="en-US" b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0CD25-A810-DA80-8282-AA4BE6F1A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>
              <a:latin typeface="Courier New"/>
              <a:cs typeface="Arial"/>
            </a:endParaRPr>
          </a:p>
          <a:p>
            <a:pPr>
              <a:buNone/>
            </a:pPr>
            <a:r>
              <a:rPr lang="en-US" err="1">
                <a:latin typeface="Courier New"/>
                <a:ea typeface="+mn-lt"/>
                <a:cs typeface="+mn-lt"/>
              </a:rPr>
              <a:t>value.replace</a:t>
            </a:r>
            <a:r>
              <a:rPr lang="en-US">
                <a:latin typeface="Courier New"/>
                <a:ea typeface="+mn-lt"/>
                <a:cs typeface="+mn-lt"/>
              </a:rPr>
              <a:t>(/&lt;[^&gt;]+&gt;/,"")</a:t>
            </a:r>
            <a:endParaRPr lang="en-US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>
              <a:latin typeface="Courier New"/>
              <a:cs typeface="Arial"/>
            </a:endParaRP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value: </a:t>
            </a:r>
            <a:r>
              <a:rPr lang="en-US">
                <a:latin typeface="Trade Gothic Next Light"/>
                <a:cs typeface="Courier New"/>
              </a:rPr>
              <a:t>contents of cell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replace: </a:t>
            </a:r>
            <a:r>
              <a:rPr lang="en-US">
                <a:latin typeface="Trade Gothic Next Light"/>
                <a:cs typeface="Courier New"/>
              </a:rPr>
              <a:t>GREL function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/&lt;[^&gt;]+&gt;/: </a:t>
            </a:r>
            <a:r>
              <a:rPr lang="en-US">
                <a:latin typeface="Trade Gothic Next Light"/>
                <a:cs typeface="Courier New"/>
              </a:rPr>
              <a:t>first argument – what to find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"": </a:t>
            </a:r>
            <a:r>
              <a:rPr lang="en-US">
                <a:latin typeface="Trade Gothic Next Light"/>
                <a:cs typeface="Courier New"/>
              </a:rPr>
              <a:t>second argument – what to replace with</a:t>
            </a:r>
          </a:p>
        </p:txBody>
      </p:sp>
    </p:spTree>
    <p:extLst>
      <p:ext uri="{BB962C8B-B14F-4D97-AF65-F5344CB8AC3E}">
        <p14:creationId xmlns:p14="http://schemas.microsoft.com/office/powerpoint/2010/main" val="2849825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1BCE-B050-C8AE-3669-98DA42FC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GREL with REGEX</a:t>
            </a:r>
            <a:endParaRPr lang="en-US" b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0CD25-A810-DA80-8282-AA4BE6F1A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/&lt;[^&gt;]+&gt;/: </a:t>
            </a:r>
            <a:r>
              <a:rPr lang="en-US" dirty="0">
                <a:latin typeface="Trade Gothic Next Light"/>
                <a:cs typeface="Courier New"/>
              </a:rPr>
              <a:t>first argument – what to find</a:t>
            </a:r>
            <a:endParaRPr lang="en-US">
              <a:latin typeface="Courier New"/>
              <a:cs typeface="Arial"/>
            </a:endParaRPr>
          </a:p>
          <a:p>
            <a:pPr marL="0" indent="0">
              <a:buNone/>
            </a:pPr>
            <a:endParaRPr lang="en-US">
              <a:latin typeface="Trade Gothic Next Light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Trade Gothic Next Light"/>
                <a:cs typeface="Courier New"/>
              </a:rPr>
              <a:t>Regex in GREL must be enclosed in </a:t>
            </a:r>
            <a:r>
              <a:rPr lang="en-US" dirty="0">
                <a:latin typeface="Courier New"/>
                <a:cs typeface="Courier New"/>
              </a:rPr>
              <a:t>//</a:t>
            </a:r>
          </a:p>
          <a:p>
            <a:pPr marL="0" indent="0">
              <a:buNone/>
            </a:pPr>
            <a:r>
              <a:rPr lang="en-US" dirty="0">
                <a:latin typeface="Trade Gothic Next Light"/>
                <a:cs typeface="Courier New"/>
              </a:rPr>
              <a:t>Matches a text pattern that begins with 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>
                <a:latin typeface="Trade Gothic Next Light"/>
                <a:cs typeface="Courier New"/>
              </a:rPr>
              <a:t>, 1 or more of any characters except for </a:t>
            </a:r>
            <a:r>
              <a:rPr lang="en-US" dirty="0">
                <a:latin typeface="Courier New"/>
                <a:cs typeface="Courier New"/>
              </a:rPr>
              <a:t>&gt;</a:t>
            </a:r>
            <a:r>
              <a:rPr lang="en-US" dirty="0">
                <a:latin typeface="Trade Gothic Next Light"/>
                <a:cs typeface="Courier New"/>
              </a:rPr>
              <a:t>, and then </a:t>
            </a:r>
            <a:r>
              <a:rPr lang="en-US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endParaRPr lang="en-US">
              <a:latin typeface="Trade Gothic Next Light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Trade Gothic Next Light"/>
                <a:cs typeface="Courier New"/>
              </a:rPr>
              <a:t>Will match the entirety of the tags, not only the </a:t>
            </a:r>
            <a:r>
              <a:rPr lang="en-US" dirty="0">
                <a:latin typeface="Courier New"/>
                <a:cs typeface="Courier New"/>
              </a:rPr>
              <a:t>&lt; </a:t>
            </a:r>
            <a:r>
              <a:rPr lang="en-US" dirty="0">
                <a:latin typeface="Trade Gothic Next Light"/>
                <a:cs typeface="Courier New"/>
              </a:rPr>
              <a:t>and </a:t>
            </a:r>
            <a:r>
              <a:rPr lang="en-US" dirty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https://regexr.com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>
                <a:latin typeface="Trade Gothic Next Light"/>
                <a:cs typeface="Arial"/>
              </a:rPr>
              <a:t>is an excellent resource for learning regex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>
              <a:latin typeface="Trade Gothic Next Light"/>
              <a:cs typeface="Courier New"/>
            </a:endParaRPr>
          </a:p>
          <a:p>
            <a:pPr marL="0" indent="0">
              <a:buNone/>
            </a:pPr>
            <a:endParaRPr lang="en-US">
              <a:latin typeface="Trade Gothic Next Light"/>
              <a:cs typeface="Courier New"/>
            </a:endParaRPr>
          </a:p>
          <a:p>
            <a:pPr marL="0" indent="0">
              <a:buNone/>
            </a:pPr>
            <a:endParaRPr lang="en-US">
              <a:latin typeface="Trade Gothic Next Ligh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50722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936887"/>
            <a:ext cx="5160067" cy="496861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4B7F1-0C7F-E4AC-09F5-2DD2F5B0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950441"/>
            <a:ext cx="3476578" cy="180145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Using </a:t>
            </a:r>
            <a:r>
              <a:rPr lang="en-US" err="1"/>
              <a:t>Grel</a:t>
            </a:r>
            <a:r>
              <a:rPr lang="en-US"/>
              <a:t> Expressions</a:t>
            </a:r>
            <a:endParaRPr lang="en-US" sz="2400" b="1" kern="1200" cap="all" spc="500" baseline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3C1-7B04-23B8-3D2C-2540A3870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90881"/>
            <a:ext cx="3476578" cy="30527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You can use GREL expressions in many places in Open Refine</a:t>
            </a:r>
          </a:p>
          <a:p>
            <a:r>
              <a:rPr lang="en-US"/>
              <a:t>First, we will use it in Edit Cells &gt; Transform...</a:t>
            </a:r>
          </a:p>
          <a:p>
            <a:r>
              <a:rPr lang="en-US"/>
              <a:t>This will edit all the cells in the title column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0867F64-998F-8E53-1FA2-87423005DD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0382" y="1606437"/>
            <a:ext cx="3925651" cy="364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63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D3569-35F6-9F66-D447-1EB096008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1B7130F-60C9-3302-E8E8-8771B5C3D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855" b="26773"/>
          <a:stretch/>
        </p:blipFill>
        <p:spPr>
          <a:xfrm>
            <a:off x="20" y="10"/>
            <a:ext cx="12191980" cy="685798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3E5131-AFED-5EC5-8208-3AA98C8566B5}"/>
              </a:ext>
            </a:extLst>
          </p:cNvPr>
          <p:cNvSpPr/>
          <p:nvPr/>
        </p:nvSpPr>
        <p:spPr>
          <a:xfrm>
            <a:off x="4703692" y="3686629"/>
            <a:ext cx="373811" cy="258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4BE39-02B9-15A4-1854-B8DE407BB9A6}"/>
              </a:ext>
            </a:extLst>
          </p:cNvPr>
          <p:cNvSpPr/>
          <p:nvPr/>
        </p:nvSpPr>
        <p:spPr>
          <a:xfrm>
            <a:off x="2925691" y="3953996"/>
            <a:ext cx="427284" cy="3122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DD6642-571C-308E-3B52-300594BA9772}"/>
              </a:ext>
            </a:extLst>
          </p:cNvPr>
          <p:cNvSpPr/>
          <p:nvPr/>
        </p:nvSpPr>
        <p:spPr>
          <a:xfrm>
            <a:off x="2738534" y="5531471"/>
            <a:ext cx="774863" cy="3122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C6EF1-6FAA-2A4D-8216-2227DCF0EE66}"/>
              </a:ext>
            </a:extLst>
          </p:cNvPr>
          <p:cNvSpPr/>
          <p:nvPr/>
        </p:nvSpPr>
        <p:spPr>
          <a:xfrm>
            <a:off x="4503165" y="5531470"/>
            <a:ext cx="774863" cy="3122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430466-45C1-5352-EF7F-D2B17FC34466}"/>
              </a:ext>
            </a:extLst>
          </p:cNvPr>
          <p:cNvSpPr txBox="1"/>
          <p:nvPr/>
        </p:nvSpPr>
        <p:spPr>
          <a:xfrm>
            <a:off x="26737" y="40104"/>
            <a:ext cx="36228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Edit Cells &gt; Transform...</a:t>
            </a:r>
          </a:p>
        </p:txBody>
      </p:sp>
    </p:spTree>
    <p:extLst>
      <p:ext uri="{BB962C8B-B14F-4D97-AF65-F5344CB8AC3E}">
        <p14:creationId xmlns:p14="http://schemas.microsoft.com/office/powerpoint/2010/main" val="3803578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7D58-3D64-CC1F-7DE2-F1EC1C5A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#2: </a:t>
            </a:r>
            <a:r>
              <a:rPr lang="en-US">
                <a:ea typeface="+mj-lt"/>
                <a:cs typeface="+mj-lt"/>
              </a:rPr>
              <a:t>Move DOIS to their own column and create URLs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1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9A1D-CA00-BA1B-31A8-29C7135A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F2E5-C8AE-EDB3-204E-0EA339F1C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419639"/>
            <a:ext cx="8977509" cy="332894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600" dirty="0"/>
              <a:t>What is Open Refine?</a:t>
            </a:r>
          </a:p>
          <a:p>
            <a:r>
              <a:rPr lang="en-US" sz="1600" dirty="0"/>
              <a:t>Create our project</a:t>
            </a:r>
          </a:p>
          <a:p>
            <a:r>
              <a:rPr lang="en-US" sz="1600" dirty="0"/>
              <a:t>Faceting and filtering</a:t>
            </a:r>
          </a:p>
          <a:p>
            <a:r>
              <a:rPr lang="en-US" sz="1600" dirty="0"/>
              <a:t>GREL</a:t>
            </a:r>
          </a:p>
          <a:p>
            <a:r>
              <a:rPr lang="en-US" sz="1600" dirty="0"/>
              <a:t>Regular Expressions</a:t>
            </a:r>
          </a:p>
          <a:p>
            <a:pPr marL="0" indent="0">
              <a:buNone/>
            </a:pPr>
            <a:r>
              <a:rPr lang="en-US" b="1" dirty="0"/>
              <a:t>Break</a:t>
            </a:r>
          </a:p>
          <a:p>
            <a:r>
              <a:rPr lang="en-US" sz="1600" dirty="0"/>
              <a:t>Clustering and API querying</a:t>
            </a:r>
          </a:p>
          <a:p>
            <a:r>
              <a:rPr lang="en-US" sz="1600" dirty="0"/>
              <a:t>Reconciliation</a:t>
            </a:r>
          </a:p>
          <a:p>
            <a:r>
              <a:rPr lang="en-US" sz="1600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301036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1BCE-B050-C8AE-3669-98DA42FC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Text Length Facet</a:t>
            </a: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AF159BB-246E-F78C-6E25-BADDE0C20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8" r="14099" b="-448"/>
          <a:stretch/>
        </p:blipFill>
        <p:spPr>
          <a:xfrm>
            <a:off x="1052842" y="2591519"/>
            <a:ext cx="4517757" cy="3227751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0B5D0ED-E676-14BF-72AC-50E1E2AAC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00" b="23159"/>
          <a:stretch/>
        </p:blipFill>
        <p:spPr>
          <a:xfrm>
            <a:off x="5886630" y="2588463"/>
            <a:ext cx="5263920" cy="321434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690F7E0-A305-D90C-9AAC-B1ED4E9A6183}"/>
              </a:ext>
            </a:extLst>
          </p:cNvPr>
          <p:cNvSpPr/>
          <p:nvPr/>
        </p:nvSpPr>
        <p:spPr>
          <a:xfrm>
            <a:off x="5211639" y="3949184"/>
            <a:ext cx="718867" cy="5032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6D54F9-34F4-3395-4113-2CE0A27AA0FE}"/>
              </a:ext>
            </a:extLst>
          </p:cNvPr>
          <p:cNvSpPr/>
          <p:nvPr/>
        </p:nvSpPr>
        <p:spPr>
          <a:xfrm>
            <a:off x="8874639" y="2897891"/>
            <a:ext cx="2165178" cy="379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77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FD2D689D-3662-BC35-CBF5-25022A227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04" t="3404" r="10363" b="2128"/>
          <a:stretch/>
        </p:blipFill>
        <p:spPr>
          <a:xfrm>
            <a:off x="1250449" y="2654969"/>
            <a:ext cx="4108740" cy="29693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D71BCE-B050-C8AE-3669-98DA42FC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Copy DOIs to a new Column and Add HTTP</a:t>
            </a:r>
            <a:endParaRPr lang="en-US" dirty="0" err="1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690F7E0-A305-D90C-9AAC-B1ED4E9A6183}"/>
              </a:ext>
            </a:extLst>
          </p:cNvPr>
          <p:cNvSpPr/>
          <p:nvPr/>
        </p:nvSpPr>
        <p:spPr>
          <a:xfrm>
            <a:off x="5438902" y="4390341"/>
            <a:ext cx="718867" cy="5032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D65D1E7-058F-85EA-C562-C6CCDB36B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2" t="3257" r="11791" b="24104"/>
          <a:stretch/>
        </p:blipFill>
        <p:spPr>
          <a:xfrm>
            <a:off x="6200902" y="2648284"/>
            <a:ext cx="4945435" cy="298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49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1BCE-B050-C8AE-3669-98DA42FC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072778"/>
            <a:ext cx="8977511" cy="10738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err="1">
                <a:ea typeface="+mj-lt"/>
                <a:cs typeface="+mj-lt"/>
              </a:rPr>
              <a:t>DElete</a:t>
            </a:r>
            <a:r>
              <a:rPr lang="en-US" dirty="0">
                <a:ea typeface="+mj-lt"/>
                <a:cs typeface="+mj-lt"/>
              </a:rPr>
              <a:t> DOIs from Identifier Column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D403868-696E-B162-894E-0D08EF974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179" y="1808912"/>
            <a:ext cx="7621008" cy="39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62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936887"/>
            <a:ext cx="5160067" cy="496861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4B7F1-0C7F-E4AC-09F5-2DD2F5B0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950441"/>
            <a:ext cx="3476578" cy="180145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Change Date Format to ISO 8601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3C1-7B04-23B8-3D2C-2540A3870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90881"/>
            <a:ext cx="3476578" cy="30527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toDate</a:t>
            </a:r>
            <a:r>
              <a:rPr lang="en-US" dirty="0"/>
              <a:t>() will take a value and return a date in ISO 8601 format</a:t>
            </a:r>
          </a:p>
          <a:p>
            <a:r>
              <a:rPr lang="en-US" dirty="0"/>
              <a:t>Include an argument that shows the month, day, and year pattern for the original data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32A83C7-1EE4-DA05-DD62-E141CE51EE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678" t="2098" r="5638" b="13287"/>
          <a:stretch/>
        </p:blipFill>
        <p:spPr>
          <a:xfrm>
            <a:off x="6482224" y="1847428"/>
            <a:ext cx="4389941" cy="3481755"/>
          </a:xfrm>
        </p:spPr>
      </p:pic>
    </p:spTree>
    <p:extLst>
      <p:ext uri="{BB962C8B-B14F-4D97-AF65-F5344CB8AC3E}">
        <p14:creationId xmlns:p14="http://schemas.microsoft.com/office/powerpoint/2010/main" val="136129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7D58-3D64-CC1F-7DE2-F1EC1C5A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186033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7D58-3D64-CC1F-7DE2-F1EC1C5A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1727566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1BCE-B050-C8AE-3669-98DA42FC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is an API?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0CD25-A810-DA80-8282-AA4BE6F1A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An API is the code that governs access to data on a server. </a:t>
            </a:r>
          </a:p>
          <a:p>
            <a:r>
              <a:rPr lang="en-US" dirty="0">
                <a:ea typeface="+mn-lt"/>
                <a:cs typeface="+mn-lt"/>
              </a:rPr>
              <a:t>Designed for applications to communicate with one another via HTTP requests (like </a:t>
            </a:r>
            <a:r>
              <a:rPr lang="en-US" dirty="0" err="1">
                <a:ea typeface="+mn-lt"/>
                <a:cs typeface="+mn-lt"/>
              </a:rPr>
              <a:t>javascript</a:t>
            </a:r>
            <a:r>
              <a:rPr lang="en-US" dirty="0">
                <a:ea typeface="+mn-lt"/>
                <a:cs typeface="+mn-lt"/>
              </a:rPr>
              <a:t> in a website)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Returns raw, machine-readable data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This same kind of data is accessible to humans via a user interface, which we use to make our queries</a:t>
            </a:r>
          </a:p>
          <a:p>
            <a:r>
              <a:rPr lang="en-US" dirty="0">
                <a:ea typeface="+mn-lt"/>
                <a:cs typeface="+mn-lt"/>
              </a:rPr>
              <a:t>For example: OCLC's </a:t>
            </a:r>
            <a:r>
              <a:rPr lang="en-US" err="1">
                <a:ea typeface="+mn-lt"/>
                <a:cs typeface="+mn-lt"/>
              </a:rPr>
              <a:t>assignFAST</a:t>
            </a:r>
            <a:r>
              <a:rPr lang="en-US" dirty="0">
                <a:ea typeface="+mn-lt"/>
                <a:cs typeface="+mn-lt"/>
              </a:rPr>
              <a:t> website: </a:t>
            </a:r>
            <a:r>
              <a:rPr lang="en-US" dirty="0">
                <a:latin typeface="Courier New"/>
                <a:ea typeface="+mn-lt"/>
                <a:cs typeface="+mn-lt"/>
              </a:rPr>
              <a:t>https://experimental.worldcat.org/fast/assignfast/</a:t>
            </a:r>
          </a:p>
        </p:txBody>
      </p:sp>
    </p:spTree>
    <p:extLst>
      <p:ext uri="{BB962C8B-B14F-4D97-AF65-F5344CB8AC3E}">
        <p14:creationId xmlns:p14="http://schemas.microsoft.com/office/powerpoint/2010/main" val="2304768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7D58-3D64-CC1F-7DE2-F1EC1C5A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#3: </a:t>
            </a:r>
            <a:r>
              <a:rPr lang="en-US">
                <a:ea typeface="+mj-lt"/>
                <a:cs typeface="+mj-lt"/>
              </a:rPr>
              <a:t>Normalize keywords and match with FAST vocabulary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48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8D3569-35F6-9F66-D447-1EB096008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3CA37F4-2455-E409-AD8E-75857CD492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7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BDC8A7-212F-5AC7-3401-B6DF127D7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397164"/>
              </p:ext>
            </p:extLst>
          </p:nvPr>
        </p:nvGraphicFramePr>
        <p:xfrm>
          <a:off x="1671052" y="2633579"/>
          <a:ext cx="8843624" cy="32099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1474">
                  <a:extLst>
                    <a:ext uri="{9D8B030D-6E8A-4147-A177-3AD203B41FA5}">
                      <a16:colId xmlns:a16="http://schemas.microsoft.com/office/drawing/2014/main" val="2482531764"/>
                    </a:ext>
                  </a:extLst>
                </a:gridCol>
                <a:gridCol w="4173515">
                  <a:extLst>
                    <a:ext uri="{9D8B030D-6E8A-4147-A177-3AD203B41FA5}">
                      <a16:colId xmlns:a16="http://schemas.microsoft.com/office/drawing/2014/main" val="2510005321"/>
                    </a:ext>
                  </a:extLst>
                </a:gridCol>
                <a:gridCol w="2588635">
                  <a:extLst>
                    <a:ext uri="{9D8B030D-6E8A-4147-A177-3AD203B41FA5}">
                      <a16:colId xmlns:a16="http://schemas.microsoft.com/office/drawing/2014/main" val="2776641674"/>
                    </a:ext>
                  </a:extLst>
                </a:gridCol>
              </a:tblGrid>
              <a:tr h="64371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rade Gothic Next Light"/>
                        </a:rPr>
                        <a:t>Base URL 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  <a:latin typeface="Trade Gothic Next Light"/>
                      </a:endParaRPr>
                    </a:p>
                  </a:txBody>
                  <a:tcPr marL="91421" marR="91421" marT="91421" marB="91421">
                    <a:lnL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ourier New"/>
                        </a:rPr>
                        <a:t>http://fast.oclc.org/searchfast/fastsuggest?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  <a:latin typeface="Courier New"/>
                      </a:endParaRPr>
                    </a:p>
                  </a:txBody>
                  <a:tcPr marL="91421" marR="91421" marT="91421" marB="91421">
                    <a:lnL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rade Gothic Next Light"/>
                      </a:endParaRPr>
                    </a:p>
                  </a:txBody>
                  <a:tcPr marL="91421" marR="91421" marT="91421" marB="91421">
                    <a:lnL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295936"/>
                  </a:ext>
                </a:extLst>
              </a:tr>
              <a:tr h="65658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rade Gothic Next Light"/>
                        </a:rPr>
                        <a:t>Query parameters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  <a:latin typeface="Trade Gothic Next Light"/>
                      </a:endParaRPr>
                    </a:p>
                  </a:txBody>
                  <a:tcPr marL="91421" marR="91421" marT="91421" marB="91421">
                    <a:lnL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ourier New"/>
                        </a:rPr>
                        <a:t>query=Humanities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  <a:latin typeface="Courier New"/>
                      </a:endParaRPr>
                    </a:p>
                  </a:txBody>
                  <a:tcPr marL="91421" marR="91421" marT="91421" marB="91421">
                    <a:lnL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rade Gothic Next Light"/>
                        </a:rPr>
                        <a:t>Search for the term “Humanities”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  <a:latin typeface="Trade Gothic Next Light"/>
                      </a:endParaRPr>
                    </a:p>
                  </a:txBody>
                  <a:tcPr marL="91421" marR="91421" marT="91421" marB="91421">
                    <a:lnL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291753"/>
                  </a:ext>
                </a:extLst>
              </a:tr>
              <a:tr h="656588">
                <a:tc>
                  <a:txBody>
                    <a:bodyPr/>
                    <a:lstStyle/>
                    <a:p>
                      <a:pPr algn="l" fontAlgn="auto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rade Gothic Next Light"/>
                      </a:endParaRPr>
                    </a:p>
                  </a:txBody>
                  <a:tcPr marL="91421" marR="91421" marT="91421" marB="91421">
                    <a:lnL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err="1">
                          <a:solidFill>
                            <a:schemeClr val="tx1"/>
                          </a:solidFill>
                          <a:effectLst/>
                          <a:latin typeface="Courier New"/>
                        </a:rPr>
                        <a:t>queryIndex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ourier New"/>
                        </a:rPr>
                        <a:t>=</a:t>
                      </a:r>
                      <a:r>
                        <a:rPr lang="en-US" sz="1600" b="0" i="0" u="none" strike="noStrike" err="1">
                          <a:solidFill>
                            <a:schemeClr val="tx1"/>
                          </a:solidFill>
                          <a:effectLst/>
                          <a:latin typeface="Courier New"/>
                        </a:rPr>
                        <a:t>suggestall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ourier New"/>
                        </a:rPr>
                        <a:t> 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  <a:latin typeface="Courier New"/>
                      </a:endParaRPr>
                    </a:p>
                  </a:txBody>
                  <a:tcPr marL="91421" marR="91421" marT="91421" marB="91421">
                    <a:lnL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rade Gothic Next Light"/>
                        </a:rPr>
                        <a:t>Search against all FAST headings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  <a:latin typeface="Trade Gothic Next Light"/>
                      </a:endParaRPr>
                    </a:p>
                  </a:txBody>
                  <a:tcPr marL="91421" marR="91421" marT="91421" marB="91421">
                    <a:lnL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163492"/>
                  </a:ext>
                </a:extLst>
              </a:tr>
              <a:tr h="643713">
                <a:tc>
                  <a:txBody>
                    <a:bodyPr/>
                    <a:lstStyle/>
                    <a:p>
                      <a:pPr algn="l" fontAlgn="auto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rade Gothic Next Light"/>
                      </a:endParaRPr>
                    </a:p>
                  </a:txBody>
                  <a:tcPr marL="91421" marR="91421" marT="91421" marB="91421">
                    <a:lnL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err="1">
                          <a:solidFill>
                            <a:schemeClr val="tx1"/>
                          </a:solidFill>
                          <a:effectLst/>
                          <a:latin typeface="Courier New"/>
                        </a:rPr>
                        <a:t>queryReturn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ourier New"/>
                        </a:rPr>
                        <a:t>=</a:t>
                      </a:r>
                      <a:r>
                        <a:rPr lang="en-US" sz="1600" b="0" i="0" u="none" strike="noStrike" err="1">
                          <a:solidFill>
                            <a:schemeClr val="tx1"/>
                          </a:solidFill>
                          <a:effectLst/>
                          <a:latin typeface="Courier New"/>
                        </a:rPr>
                        <a:t>suggestall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ourier New"/>
                        </a:rPr>
                        <a:t>, auth, type, </a:t>
                      </a:r>
                      <a:r>
                        <a:rPr lang="en-US" sz="1600" b="0" i="0" u="none" strike="noStrike" err="1">
                          <a:solidFill>
                            <a:schemeClr val="tx1"/>
                          </a:solidFill>
                          <a:effectLst/>
                          <a:latin typeface="Courier New"/>
                        </a:rPr>
                        <a:t>idroot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ourier New"/>
                        </a:rPr>
                        <a:t>, tag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  <a:latin typeface="Courier New"/>
                      </a:endParaRPr>
                    </a:p>
                  </a:txBody>
                  <a:tcPr marL="91421" marR="91421" marT="91421" marB="91421">
                    <a:lnL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rade Gothic Next Light"/>
                        </a:rPr>
                        <a:t>Return these data fields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  <a:latin typeface="Trade Gothic Next Light"/>
                      </a:endParaRPr>
                    </a:p>
                  </a:txBody>
                  <a:tcPr marL="91421" marR="91421" marT="91421" marB="91421">
                    <a:lnL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016440"/>
                  </a:ext>
                </a:extLst>
              </a:tr>
              <a:tr h="527845">
                <a:tc>
                  <a:txBody>
                    <a:bodyPr/>
                    <a:lstStyle/>
                    <a:p>
                      <a:pPr algn="l" fontAlgn="auto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rade Gothic Next Light"/>
                      </a:endParaRPr>
                    </a:p>
                  </a:txBody>
                  <a:tcPr marL="91421" marR="91421" marT="91421" marB="91421">
                    <a:lnL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ourier New"/>
                        </a:rPr>
                        <a:t>rows=1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  <a:latin typeface="Courier New"/>
                      </a:endParaRPr>
                    </a:p>
                  </a:txBody>
                  <a:tcPr marL="91421" marR="91421" marT="91421" marB="91421">
                    <a:lnL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rade Gothic Next Light"/>
                        </a:rPr>
                        <a:t>Return max 1 heading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  <a:latin typeface="Trade Gothic Next Light"/>
                      </a:endParaRPr>
                    </a:p>
                  </a:txBody>
                  <a:tcPr marL="91421" marR="91421" marT="91421" marB="91421">
                    <a:lnL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3838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F587F4AB-5237-71DD-4DE6-AC9124A1E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074" y="1086146"/>
            <a:ext cx="8977511" cy="10738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FAST API Query Construction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F7BABC-8431-0CFF-46C6-6103A9473DE5}"/>
              </a:ext>
            </a:extLst>
          </p:cNvPr>
          <p:cNvSpPr txBox="1"/>
          <p:nvPr/>
        </p:nvSpPr>
        <p:spPr>
          <a:xfrm>
            <a:off x="1609558" y="1796716"/>
            <a:ext cx="89728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 New"/>
                <a:ea typeface="+mn-lt"/>
                <a:cs typeface="+mn-lt"/>
              </a:rPr>
              <a:t>http://fast.oclc.org/searchfast/fastsuggest?&amp;query=Humanities&amp;queryIndex=suggestall&amp;queryReturn=suggestall%2Cidroot%2Cauth%2Ctag%2Ctype&amp;suggest=autoSubject&amp;rows=1</a:t>
            </a:r>
            <a:endParaRPr lang="en-US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078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7D58-3D64-CC1F-7DE2-F1EC1C5A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Open Refine?</a:t>
            </a:r>
            <a:br>
              <a:rPr lang="en-US"/>
            </a:br>
            <a:r>
              <a:rPr lang="en-US"/>
              <a:t>how is it different from excel?</a:t>
            </a:r>
          </a:p>
        </p:txBody>
      </p:sp>
    </p:spTree>
    <p:extLst>
      <p:ext uri="{BB962C8B-B14F-4D97-AF65-F5344CB8AC3E}">
        <p14:creationId xmlns:p14="http://schemas.microsoft.com/office/powerpoint/2010/main" val="1713645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7F4AB-5237-71DD-4DE6-AC9124A1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Putting It Into Open Refine</a:t>
            </a:r>
          </a:p>
        </p:txBody>
      </p:sp>
      <p:sp>
        <p:nvSpPr>
          <p:cNvPr id="2" name="Google Shape;147;p24">
            <a:extLst>
              <a:ext uri="{FF2B5EF4-FFF2-40B4-BE49-F238E27FC236}">
                <a16:creationId xmlns:a16="http://schemas.microsoft.com/office/drawing/2014/main" id="{9E2964E7-9EAC-8E22-0332-8234D21F62FA}"/>
              </a:ext>
            </a:extLst>
          </p:cNvPr>
          <p:cNvSpPr txBox="1">
            <a:spLocks noGrp="1"/>
          </p:cNvSpPr>
          <p:nvPr/>
        </p:nvSpPr>
        <p:spPr>
          <a:xfrm>
            <a:off x="1621805" y="2069145"/>
            <a:ext cx="9293821" cy="159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Trade Gothic Next Light"/>
              </a:rPr>
              <a:t>Our HTTP API request:</a:t>
            </a:r>
            <a:endParaRPr lang="en-US" sz="1600">
              <a:solidFill>
                <a:schemeClr val="tx1"/>
              </a:solidFill>
              <a:latin typeface="Trade Gothic Next Light"/>
            </a:endParaRPr>
          </a:p>
          <a:p>
            <a:pPr marL="0" indent="0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http://fast.oclc.org/searchfast/fastsuggest?&amp;query=Humanities&amp;queryIndex=suggestall&amp;queryReturn=suggestall%2Cidroot%2Cauth%2Ctag%2Ctype&amp;suggest=autoSubject&amp;rows=1</a:t>
            </a:r>
            <a:endParaRPr lang="en-US" dirty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7" name="Google Shape;149;p24">
            <a:extLst>
              <a:ext uri="{FF2B5EF4-FFF2-40B4-BE49-F238E27FC236}">
                <a16:creationId xmlns:a16="http://schemas.microsoft.com/office/drawing/2014/main" id="{6950168D-2B00-1BF4-87A3-47F5EC69DC9D}"/>
              </a:ext>
            </a:extLst>
          </p:cNvPr>
          <p:cNvSpPr txBox="1">
            <a:spLocks noGrp="1"/>
          </p:cNvSpPr>
          <p:nvPr/>
        </p:nvSpPr>
        <p:spPr>
          <a:xfrm>
            <a:off x="1615618" y="3522780"/>
            <a:ext cx="9309331" cy="26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Trade Gothic Next Light"/>
              </a:rPr>
              <a:t>Becomes:</a:t>
            </a:r>
            <a:endParaRPr lang="en-US" sz="1600">
              <a:solidFill>
                <a:schemeClr val="tx1"/>
              </a:solidFill>
              <a:latin typeface="Trade Gothic Next Ligh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Courier New"/>
              </a:rPr>
              <a:t>[Keyword column] Edit column &gt; Add column by fetching URLs</a:t>
            </a:r>
            <a:endParaRPr sz="1600">
              <a:solidFill>
                <a:schemeClr val="tx1"/>
              </a:solidFill>
              <a:latin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Trade Gothic Next Light"/>
              </a:rPr>
              <a:t>Enter:</a:t>
            </a:r>
            <a:endParaRPr sz="1600">
              <a:solidFill>
                <a:schemeClr val="tx1"/>
              </a:solidFill>
              <a:latin typeface="Trade Gothic Next Ligh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 sz="1600" dirty="0">
                <a:solidFill>
                  <a:schemeClr val="tx1"/>
                </a:solidFill>
                <a:latin typeface="Courier New"/>
              </a:rPr>
              <a:t>'http://fast.oclc.org/</a:t>
            </a:r>
            <a:r>
              <a:rPr lang="en" sz="1600" dirty="0" err="1">
                <a:solidFill>
                  <a:schemeClr val="tx1"/>
                </a:solidFill>
                <a:latin typeface="Courier New"/>
              </a:rPr>
              <a:t>searchfast</a:t>
            </a:r>
            <a:r>
              <a:rPr lang="en" sz="1600" dirty="0">
                <a:solidFill>
                  <a:schemeClr val="tx1"/>
                </a:solidFill>
                <a:latin typeface="Courier New"/>
              </a:rPr>
              <a:t>/</a:t>
            </a:r>
            <a:r>
              <a:rPr lang="en" sz="1600" dirty="0" err="1">
                <a:solidFill>
                  <a:schemeClr val="tx1"/>
                </a:solidFill>
                <a:latin typeface="Courier New"/>
              </a:rPr>
              <a:t>fastsuggest</a:t>
            </a:r>
            <a:r>
              <a:rPr lang="en" sz="1600" dirty="0">
                <a:solidFill>
                  <a:schemeClr val="tx1"/>
                </a:solidFill>
                <a:latin typeface="Courier New"/>
              </a:rPr>
              <a:t>?&amp;query='+</a:t>
            </a:r>
            <a:r>
              <a:rPr lang="en" sz="1600" b="1" dirty="0">
                <a:solidFill>
                  <a:schemeClr val="tx1"/>
                </a:solidFill>
                <a:latin typeface="Courier New"/>
              </a:rPr>
              <a:t>escape(value,"</a:t>
            </a:r>
            <a:r>
              <a:rPr lang="en" sz="1600" b="1" dirty="0" err="1">
                <a:solidFill>
                  <a:schemeClr val="tx1"/>
                </a:solidFill>
                <a:latin typeface="Courier New"/>
              </a:rPr>
              <a:t>url</a:t>
            </a:r>
            <a:r>
              <a:rPr lang="en" sz="1600" b="1" dirty="0">
                <a:solidFill>
                  <a:schemeClr val="tx1"/>
                </a:solidFill>
                <a:latin typeface="Courier New"/>
              </a:rPr>
              <a:t>")</a:t>
            </a:r>
            <a:r>
              <a:rPr lang="en" sz="1600" dirty="0">
                <a:solidFill>
                  <a:schemeClr val="tx1"/>
                </a:solidFill>
                <a:latin typeface="Courier New"/>
              </a:rPr>
              <a:t>+'&amp;</a:t>
            </a:r>
            <a:r>
              <a:rPr lang="en" sz="1600" dirty="0" err="1">
                <a:solidFill>
                  <a:schemeClr val="tx1"/>
                </a:solidFill>
                <a:latin typeface="Courier New"/>
                <a:cs typeface="Courier New"/>
              </a:rPr>
              <a:t>queryIndex</a:t>
            </a:r>
            <a:r>
              <a:rPr lang="en" sz="1600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en" sz="1600" dirty="0" err="1">
                <a:solidFill>
                  <a:schemeClr val="tx1"/>
                </a:solidFill>
                <a:latin typeface="Courier New"/>
                <a:cs typeface="Courier New"/>
              </a:rPr>
              <a:t>suggestall</a:t>
            </a:r>
            <a:r>
              <a:rPr lang="en" sz="1600" dirty="0" err="1">
                <a:solidFill>
                  <a:schemeClr val="tx1"/>
                </a:solidFill>
                <a:latin typeface="Courier New"/>
              </a:rPr>
              <a:t>&amp;queryReturn</a:t>
            </a:r>
            <a:r>
              <a:rPr lang="en" sz="1600" dirty="0">
                <a:solidFill>
                  <a:schemeClr val="tx1"/>
                </a:solidFill>
                <a:latin typeface="Courier New"/>
              </a:rPr>
              <a:t>=</a:t>
            </a:r>
            <a:r>
              <a:rPr lang="en" sz="1600" dirty="0" err="1">
                <a:solidFill>
                  <a:schemeClr val="tx1"/>
                </a:solidFill>
                <a:latin typeface="Courier New"/>
              </a:rPr>
              <a:t>suggestall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%2Cidroot%2Cauth%2Ctag%2Ctype&amp;suggest=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autoSubject&amp;rows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=1'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335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818D3569-35F6-9F66-D447-1EB096008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8D305B8-76FF-93BA-56E6-36F898527B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48" b="881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69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7F4AB-5237-71DD-4DE6-AC9124A1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PARSING the JSON</a:t>
            </a:r>
          </a:p>
        </p:txBody>
      </p:sp>
      <p:sp>
        <p:nvSpPr>
          <p:cNvPr id="2" name="Google Shape;147;p24">
            <a:extLst>
              <a:ext uri="{FF2B5EF4-FFF2-40B4-BE49-F238E27FC236}">
                <a16:creationId xmlns:a16="http://schemas.microsoft.com/office/drawing/2014/main" id="{9E2964E7-9EAC-8E22-0332-8234D21F62FA}"/>
              </a:ext>
            </a:extLst>
          </p:cNvPr>
          <p:cNvSpPr txBox="1">
            <a:spLocks noGrp="1"/>
          </p:cNvSpPr>
          <p:nvPr/>
        </p:nvSpPr>
        <p:spPr>
          <a:xfrm>
            <a:off x="1621805" y="2069145"/>
            <a:ext cx="9293821" cy="36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r>
              <a:rPr lang="en" sz="1800" dirty="0">
                <a:solidFill>
                  <a:schemeClr val="tx1"/>
                </a:solidFill>
                <a:latin typeface="Trade Gothic Next Light"/>
              </a:rPr>
              <a:t>Edit Column &gt; Add column based on this column</a:t>
            </a:r>
            <a:endParaRPr lang="en-US" sz="1800" dirty="0">
              <a:solidFill>
                <a:schemeClr val="tx1"/>
              </a:solidFill>
              <a:latin typeface="Trade Gothic Next Light"/>
            </a:endParaRPr>
          </a:p>
          <a:p>
            <a:pPr marL="0" indent="0">
              <a:lnSpc>
                <a:spcPct val="114999"/>
              </a:lnSpc>
              <a:buNone/>
            </a:pPr>
            <a:endParaRPr lang="en" sz="1800" dirty="0">
              <a:solidFill>
                <a:schemeClr val="tx1"/>
              </a:solidFill>
              <a:latin typeface="Trade Gothic Next Light"/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" sz="1800" dirty="0">
                <a:solidFill>
                  <a:schemeClr val="tx1"/>
                </a:solidFill>
                <a:latin typeface="Trade Gothic Next Light"/>
              </a:rPr>
              <a:t>Copy authorized heading into new column:</a:t>
            </a:r>
            <a:endParaRPr lang="en-US" sz="1800" dirty="0">
              <a:solidFill>
                <a:schemeClr val="tx1"/>
              </a:solidFill>
              <a:latin typeface="Trade Gothic Next Light"/>
            </a:endParaRPr>
          </a:p>
          <a:p>
            <a:pPr marL="0" indent="0">
              <a:lnSpc>
                <a:spcPct val="114999"/>
              </a:lnSpc>
              <a:spcBef>
                <a:spcPts val="120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Trade Gothic Next Light"/>
              </a:rPr>
              <a:t>Enter:</a:t>
            </a:r>
          </a:p>
          <a:p>
            <a:pPr marL="0" indent="0">
              <a:lnSpc>
                <a:spcPct val="114999"/>
              </a:lnSpc>
              <a:spcBef>
                <a:spcPts val="1200"/>
              </a:spcBef>
              <a:buNone/>
            </a:pPr>
            <a:r>
              <a:rPr lang="en" sz="1800" err="1">
                <a:solidFill>
                  <a:schemeClr val="tx1"/>
                </a:solidFill>
                <a:latin typeface="Courier New"/>
              </a:rPr>
              <a:t>value.parseJson</a:t>
            </a:r>
            <a:r>
              <a:rPr lang="en" sz="1800" dirty="0">
                <a:solidFill>
                  <a:schemeClr val="tx1"/>
                </a:solidFill>
                <a:latin typeface="Courier New"/>
              </a:rPr>
              <a:t>()["response"]["docs"][0]["auth"]</a:t>
            </a:r>
            <a:endParaRPr lang="en" dirty="0">
              <a:solidFill>
                <a:schemeClr val="tx1"/>
              </a:solidFill>
              <a:latin typeface="Courier New"/>
            </a:endParaRPr>
          </a:p>
          <a:p>
            <a:pPr marL="0" indent="0">
              <a:lnSpc>
                <a:spcPct val="114999"/>
              </a:lnSpc>
              <a:spcBef>
                <a:spcPts val="120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Trade Gothic Next Light"/>
              </a:rPr>
              <a:t>Copy FAST ID into new column:</a:t>
            </a:r>
          </a:p>
          <a:p>
            <a:pPr marL="0" indent="0">
              <a:lnSpc>
                <a:spcPct val="114999"/>
              </a:lnSpc>
              <a:spcBef>
                <a:spcPts val="120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Trade Gothic Next Light"/>
              </a:rPr>
              <a:t>Enter:</a:t>
            </a:r>
            <a:endParaRPr lang="en">
              <a:solidFill>
                <a:schemeClr val="tx1"/>
              </a:solidFill>
              <a:latin typeface="Trade Gothic Next Light"/>
            </a:endParaRPr>
          </a:p>
          <a:p>
            <a:pPr marL="0" indent="0">
              <a:lnSpc>
                <a:spcPct val="114999"/>
              </a:lnSpc>
              <a:spcBef>
                <a:spcPts val="1200"/>
              </a:spcBef>
              <a:buNone/>
            </a:pPr>
            <a:r>
              <a:rPr lang="en" sz="1800" dirty="0" err="1">
                <a:solidFill>
                  <a:schemeClr val="tx1"/>
                </a:solidFill>
                <a:latin typeface="Courier New"/>
                <a:cs typeface="Courier New"/>
              </a:rPr>
              <a:t>value.parseJson</a:t>
            </a:r>
            <a:r>
              <a:rPr lang="en" sz="1800" dirty="0">
                <a:solidFill>
                  <a:schemeClr val="tx1"/>
                </a:solidFill>
                <a:latin typeface="Courier New"/>
                <a:cs typeface="Courier New"/>
              </a:rPr>
              <a:t>()["response"]["docs"][0]["</a:t>
            </a:r>
            <a:r>
              <a:rPr lang="en" sz="1800" dirty="0" err="1">
                <a:solidFill>
                  <a:schemeClr val="tx1"/>
                </a:solidFill>
                <a:latin typeface="Courier New"/>
                <a:cs typeface="Courier New"/>
              </a:rPr>
              <a:t>idroot</a:t>
            </a:r>
            <a:r>
              <a:rPr lang="en" sz="1800" dirty="0">
                <a:solidFill>
                  <a:schemeClr val="tx1"/>
                </a:solidFill>
                <a:latin typeface="Courier New"/>
                <a:cs typeface="Courier New"/>
              </a:rPr>
              <a:t>"]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111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7D58-3D64-CC1F-7DE2-F1EC1C5A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Reconciliation</a:t>
            </a:r>
          </a:p>
        </p:txBody>
      </p:sp>
    </p:spTree>
    <p:extLst>
      <p:ext uri="{BB962C8B-B14F-4D97-AF65-F5344CB8AC3E}">
        <p14:creationId xmlns:p14="http://schemas.microsoft.com/office/powerpoint/2010/main" val="1436891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7D58-3D64-CC1F-7DE2-F1EC1C5A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Task #4: Reconcile institution names </a:t>
            </a:r>
            <a:r>
              <a:rPr lang="en-US" dirty="0" err="1">
                <a:ea typeface="+mj-lt"/>
                <a:cs typeface="+mj-lt"/>
              </a:rPr>
              <a:t>WIth</a:t>
            </a:r>
            <a:r>
              <a:rPr lang="en-US" dirty="0">
                <a:ea typeface="+mj-lt"/>
                <a:cs typeface="+mj-lt"/>
              </a:rPr>
              <a:t> LC Names (VIA VIAF)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85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1BCE-B050-C8AE-3669-98DA42FC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Add VIAF Reconciliation Service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82746D9-D86A-9EA3-6347-077A07E33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r="16374" b="-840"/>
          <a:stretch/>
        </p:blipFill>
        <p:spPr>
          <a:xfrm>
            <a:off x="6267268" y="3194973"/>
            <a:ext cx="4335848" cy="173282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A31B8E0-ED35-7473-84A0-0E6FFDC6BA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5" b="22378"/>
          <a:stretch/>
        </p:blipFill>
        <p:spPr>
          <a:xfrm>
            <a:off x="1620135" y="2623500"/>
            <a:ext cx="3530272" cy="319400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9B5D6A3-CD19-1D88-8799-F5E63E62BB27}"/>
              </a:ext>
            </a:extLst>
          </p:cNvPr>
          <p:cNvSpPr/>
          <p:nvPr/>
        </p:nvSpPr>
        <p:spPr>
          <a:xfrm>
            <a:off x="5381393" y="3815247"/>
            <a:ext cx="718867" cy="5032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27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1BCE-B050-C8AE-3669-98DA42FC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Matched Values and IDs To New Columns 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E0328B-39FC-6A9A-1876-332C9902F7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" t="2266" r="9308" b="16430"/>
          <a:stretch/>
        </p:blipFill>
        <p:spPr>
          <a:xfrm>
            <a:off x="1622900" y="2735850"/>
            <a:ext cx="4596690" cy="303771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2D50FB4-5754-142D-1421-AD4030B3C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7" t="2305" r="10811" b="14985"/>
          <a:stretch/>
        </p:blipFill>
        <p:spPr>
          <a:xfrm>
            <a:off x="6494809" y="2735850"/>
            <a:ext cx="4475672" cy="304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14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7F4AB-5237-71DD-4DE6-AC9124A1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Tips for Reconciliation (And APIs)</a:t>
            </a:r>
          </a:p>
        </p:txBody>
      </p:sp>
      <p:sp>
        <p:nvSpPr>
          <p:cNvPr id="2" name="Google Shape;147;p24">
            <a:extLst>
              <a:ext uri="{FF2B5EF4-FFF2-40B4-BE49-F238E27FC236}">
                <a16:creationId xmlns:a16="http://schemas.microsoft.com/office/drawing/2014/main" id="{9E2964E7-9EAC-8E22-0332-8234D21F62FA}"/>
              </a:ext>
            </a:extLst>
          </p:cNvPr>
          <p:cNvSpPr txBox="1">
            <a:spLocks noGrp="1"/>
          </p:cNvSpPr>
          <p:nvPr/>
        </p:nvSpPr>
        <p:spPr>
          <a:xfrm>
            <a:off x="1621805" y="2069145"/>
            <a:ext cx="9293821" cy="36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lnSpc>
                <a:spcPct val="114999"/>
              </a:lnSpc>
              <a:spcAft>
                <a:spcPts val="700"/>
              </a:spcAft>
              <a:buAutoNum type="arabicPeriod"/>
            </a:pPr>
            <a:r>
              <a:rPr lang="en" sz="1800" dirty="0">
                <a:solidFill>
                  <a:schemeClr val="tx1"/>
                </a:solidFill>
                <a:latin typeface="Trade Gothic Next Light"/>
              </a:rPr>
              <a:t>Don't expect 100% matches </a:t>
            </a:r>
            <a:endParaRPr lang="en-US" dirty="0"/>
          </a:p>
          <a:p>
            <a:pPr marL="342900" indent="-342900">
              <a:lnSpc>
                <a:spcPct val="114999"/>
              </a:lnSpc>
              <a:spcAft>
                <a:spcPts val="700"/>
              </a:spcAft>
              <a:buAutoNum type="arabicPeriod"/>
            </a:pPr>
            <a:r>
              <a:rPr lang="en" sz="1800" dirty="0">
                <a:solidFill>
                  <a:schemeClr val="tx1"/>
                </a:solidFill>
                <a:latin typeface="Trade Gothic Next Light"/>
              </a:rPr>
              <a:t>For best results, clean up your data beforehand using the text facet, cluster, and trim whitespaces tool</a:t>
            </a:r>
          </a:p>
          <a:p>
            <a:pPr marL="342900" indent="-342900">
              <a:lnSpc>
                <a:spcPct val="114999"/>
              </a:lnSpc>
              <a:spcAft>
                <a:spcPts val="700"/>
              </a:spcAft>
              <a:buAutoNum type="arabicPeriod"/>
            </a:pPr>
            <a:r>
              <a:rPr lang="en" sz="1800" dirty="0">
                <a:solidFill>
                  <a:schemeClr val="tx1"/>
                </a:solidFill>
                <a:latin typeface="Trade Gothic Next Light"/>
              </a:rPr>
              <a:t>Use reconciliation facets and actions to group successful and unsuccessful matches, and perform actions in bulk</a:t>
            </a:r>
          </a:p>
          <a:p>
            <a:pPr marL="342900" indent="-342900">
              <a:lnSpc>
                <a:spcPct val="114999"/>
              </a:lnSpc>
              <a:spcAft>
                <a:spcPts val="700"/>
              </a:spcAft>
              <a:buAutoNum type="arabicPeriod"/>
            </a:pPr>
            <a:r>
              <a:rPr lang="en" sz="1800" dirty="0">
                <a:solidFill>
                  <a:schemeClr val="tx1"/>
                </a:solidFill>
                <a:latin typeface="Trade Gothic Next Light"/>
              </a:rPr>
              <a:t>Look for reconciliation or API documentation for that service or data source. (Getty has a 69-page Getty Vocabularies </a:t>
            </a:r>
            <a:r>
              <a:rPr lang="en" sz="1800" err="1">
                <a:solidFill>
                  <a:schemeClr val="tx1"/>
                </a:solidFill>
                <a:latin typeface="Trade Gothic Next Light"/>
              </a:rPr>
              <a:t>OpenRefine</a:t>
            </a:r>
            <a:r>
              <a:rPr lang="en" sz="1800" dirty="0">
                <a:solidFill>
                  <a:schemeClr val="tx1"/>
                </a:solidFill>
                <a:latin typeface="Trade Gothic Next Light"/>
              </a:rPr>
              <a:t> Tutorial!)</a:t>
            </a:r>
          </a:p>
          <a:p>
            <a:pPr marL="342900" indent="-342900">
              <a:lnSpc>
                <a:spcPct val="114999"/>
              </a:lnSpc>
              <a:spcAft>
                <a:spcPts val="700"/>
              </a:spcAft>
              <a:buAutoNum type="arabicPeriod"/>
            </a:pPr>
            <a:r>
              <a:rPr lang="en" sz="1800" dirty="0">
                <a:solidFill>
                  <a:schemeClr val="tx1"/>
                </a:solidFill>
                <a:latin typeface="Trade Gothic Next Light"/>
              </a:rPr>
              <a:t>If there isn't a reconciliation service for a data source, see if there is an open API</a:t>
            </a:r>
          </a:p>
          <a:p>
            <a:pPr marL="342900" indent="-342900">
              <a:lnSpc>
                <a:spcPct val="114999"/>
              </a:lnSpc>
              <a:buAutoNum type="arabicPeriod"/>
            </a:pPr>
            <a:endParaRPr lang="en" sz="1800" dirty="0">
              <a:solidFill>
                <a:schemeClr val="tx1"/>
              </a:solidFill>
              <a:latin typeface="Trade Gothic Next Light"/>
            </a:endParaRPr>
          </a:p>
          <a:p>
            <a:pPr marL="0" indent="0">
              <a:lnSpc>
                <a:spcPct val="114999"/>
              </a:lnSpc>
              <a:buNone/>
            </a:pPr>
            <a:endParaRPr lang="en" sz="1800" dirty="0">
              <a:solidFill>
                <a:schemeClr val="tx1"/>
              </a:solidFill>
              <a:latin typeface="Trade Gothic Next Light"/>
            </a:endParaRPr>
          </a:p>
          <a:p>
            <a:pPr marL="0" indent="0">
              <a:lnSpc>
                <a:spcPct val="114999"/>
              </a:lnSpc>
              <a:buNone/>
            </a:pPr>
            <a:endParaRPr lang="en" sz="1800" dirty="0">
              <a:solidFill>
                <a:schemeClr val="tx1"/>
              </a:solidFill>
              <a:latin typeface="Trade Gothic N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9200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7F4AB-5237-71DD-4DE6-AC9124A1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2" name="Google Shape;147;p24">
            <a:extLst>
              <a:ext uri="{FF2B5EF4-FFF2-40B4-BE49-F238E27FC236}">
                <a16:creationId xmlns:a16="http://schemas.microsoft.com/office/drawing/2014/main" id="{9E2964E7-9EAC-8E22-0332-8234D21F62FA}"/>
              </a:ext>
            </a:extLst>
          </p:cNvPr>
          <p:cNvSpPr txBox="1">
            <a:spLocks noGrp="1"/>
          </p:cNvSpPr>
          <p:nvPr/>
        </p:nvSpPr>
        <p:spPr>
          <a:xfrm>
            <a:off x="1621805" y="2069145"/>
            <a:ext cx="9293821" cy="36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" sz="1800">
                <a:solidFill>
                  <a:schemeClr val="tx1"/>
                </a:solidFill>
                <a:latin typeface="Trade Gothic Next Light"/>
              </a:rPr>
              <a:t>Workshop materials: 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https://bit.ly/openrefine2024</a:t>
            </a:r>
            <a:endParaRPr lang="en-US" sz="1800">
              <a:solidFill>
                <a:schemeClr val="tx1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" sz="1800">
                <a:solidFill>
                  <a:schemeClr val="tx1"/>
                </a:solidFill>
                <a:latin typeface="Trade Gothic Next Light"/>
              </a:rPr>
              <a:t>Open Refine documentation: </a:t>
            </a:r>
            <a:r>
              <a:rPr lang="en" sz="1800" dirty="0">
                <a:solidFill>
                  <a:schemeClr val="tx1"/>
                </a:solidFill>
                <a:latin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https://openrefine.org/docs</a:t>
            </a:r>
            <a:r>
              <a:rPr lang="en" sz="1800" dirty="0">
                <a:solidFill>
                  <a:schemeClr val="tx1"/>
                </a:solidFill>
                <a:latin typeface="Courier New"/>
              </a:rPr>
              <a:t> 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Aft>
                <a:spcPts val="500"/>
              </a:spcAft>
              <a:buSzPts val="1300"/>
            </a:pPr>
            <a:r>
              <a:rPr lang="en" sz="1600" dirty="0">
                <a:solidFill>
                  <a:schemeClr val="tx1"/>
                </a:solidFill>
                <a:latin typeface="Trade Gothic Next Light"/>
              </a:rPr>
              <a:t>Blog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Aft>
                <a:spcPts val="500"/>
              </a:spcAft>
              <a:buSzPts val="1300"/>
            </a:pPr>
            <a:r>
              <a:rPr lang="en" sz="1600" dirty="0">
                <a:solidFill>
                  <a:schemeClr val="tx1"/>
                </a:solidFill>
                <a:latin typeface="Trade Gothic Next Light"/>
              </a:rPr>
              <a:t>Forum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" sz="1800" dirty="0">
                <a:solidFill>
                  <a:schemeClr val="tx1"/>
                </a:solidFill>
                <a:latin typeface="Trade Gothic Next Light"/>
              </a:rPr>
              <a:t>Library Carpentry Open Refine Tutorial: </a:t>
            </a:r>
            <a:r>
              <a:rPr lang="en" sz="1800" dirty="0">
                <a:solidFill>
                  <a:schemeClr val="tx1"/>
                </a:solidFill>
                <a:latin typeface="Courier Ne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https://librarycarpentry.org/lc-open-refine/</a:t>
            </a:r>
            <a:endParaRPr lang="en" sz="1800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" sz="1800" dirty="0">
                <a:solidFill>
                  <a:schemeClr val="tx1"/>
                </a:solidFill>
                <a:latin typeface="Trade Gothic Next Light"/>
              </a:rPr>
              <a:t>Reconcile-csv:</a:t>
            </a:r>
            <a:r>
              <a:rPr lang="en" sz="1800" dirty="0">
                <a:solidFill>
                  <a:schemeClr val="tx1"/>
                </a:solidFill>
              </a:rPr>
              <a:t> </a:t>
            </a:r>
            <a:r>
              <a:rPr lang="en" sz="1800" dirty="0">
                <a:solidFill>
                  <a:schemeClr val="tx1"/>
                </a:solidFill>
                <a:latin typeface="Courier Ne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https://www.alcts.ala.org/metadatablog/2017/06/metadata-librarians-little-helper-openrefine-reconciliation-services/</a:t>
            </a: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" sz="1800" dirty="0">
                <a:solidFill>
                  <a:schemeClr val="tx1"/>
                </a:solidFill>
                <a:latin typeface="Trade Gothic Next Light"/>
              </a:rPr>
              <a:t>Cell Cross:</a:t>
            </a:r>
            <a:r>
              <a:rPr lang="en" sz="1800" dirty="0">
                <a:solidFill>
                  <a:schemeClr val="tx1"/>
                </a:solidFill>
                <a:latin typeface="Courier New"/>
              </a:rPr>
              <a:t> </a:t>
            </a:r>
            <a:r>
              <a:rPr lang="en" sz="1800" dirty="0">
                <a:solidFill>
                  <a:schemeClr val="tx1"/>
                </a:solidFill>
                <a:latin typeface="Courier New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https://ruthtillman.com/talk/cell-cross-webinar-2020-03/</a:t>
            </a:r>
            <a:r>
              <a:rPr lang="en" sz="1800" dirty="0">
                <a:solidFill>
                  <a:schemeClr val="tx1"/>
                </a:solidFill>
                <a:latin typeface="Courier New"/>
              </a:rPr>
              <a:t> </a:t>
            </a:r>
          </a:p>
          <a:p>
            <a:pPr marL="0" indent="0">
              <a:lnSpc>
                <a:spcPct val="114999"/>
              </a:lnSpc>
              <a:spcAft>
                <a:spcPts val="700"/>
              </a:spcAft>
              <a:buNone/>
            </a:pPr>
            <a:endParaRPr lang="en" sz="1800" dirty="0">
              <a:solidFill>
                <a:schemeClr val="tx1"/>
              </a:solidFill>
              <a:latin typeface="Trade Gothic Next Light"/>
            </a:endParaRPr>
          </a:p>
          <a:p>
            <a:pPr marL="342900" indent="-342900">
              <a:lnSpc>
                <a:spcPct val="114999"/>
              </a:lnSpc>
            </a:pPr>
            <a:endParaRPr lang="en" sz="1800" dirty="0">
              <a:solidFill>
                <a:schemeClr val="tx1"/>
              </a:solidFill>
              <a:latin typeface="Trade Gothic Next Light"/>
            </a:endParaRPr>
          </a:p>
          <a:p>
            <a:pPr marL="0" indent="0">
              <a:lnSpc>
                <a:spcPct val="114999"/>
              </a:lnSpc>
              <a:buNone/>
            </a:pPr>
            <a:endParaRPr lang="en" sz="1800" dirty="0">
              <a:solidFill>
                <a:schemeClr val="tx1"/>
              </a:solidFill>
              <a:latin typeface="Trade Gothic Next Light"/>
            </a:endParaRPr>
          </a:p>
          <a:p>
            <a:pPr marL="0" indent="0">
              <a:lnSpc>
                <a:spcPct val="114999"/>
              </a:lnSpc>
              <a:buNone/>
            </a:pPr>
            <a:endParaRPr lang="en" sz="1800" dirty="0">
              <a:solidFill>
                <a:schemeClr val="tx1"/>
              </a:solidFill>
              <a:latin typeface="Trade Gothic N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07597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7EF91A-AEA4-5F56-0661-A62DE8490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nowy landscape with a fence and a wire fence&#10;&#10;Description automatically generated">
            <a:extLst>
              <a:ext uri="{FF2B5EF4-FFF2-40B4-BE49-F238E27FC236}">
                <a16:creationId xmlns:a16="http://schemas.microsoft.com/office/drawing/2014/main" id="{EAA7863A-7E62-658C-2353-EFD338558D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12B501-806A-E961-4C73-E0D1677A8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2446808"/>
            <a:ext cx="12192000" cy="441749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8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B7D58-3D64-CC1F-7DE2-F1EC1C5A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81" y="2919772"/>
            <a:ext cx="6772868" cy="21504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pc="530">
                <a:solidFill>
                  <a:srgbClr val="FFFFFF"/>
                </a:solidFill>
              </a:rPr>
              <a:t>Thank you!</a:t>
            </a:r>
          </a:p>
          <a:p>
            <a:endParaRPr lang="en-US" spc="53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92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04A9-AD92-BDC2-88FE-346F2EAC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Refine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585F3-CF93-790F-7C8C-35B480882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Open-source desktop application that runs in your browser</a:t>
            </a:r>
          </a:p>
          <a:p>
            <a:r>
              <a:rPr lang="en-US" dirty="0"/>
              <a:t>Connects to the web, can bring in data from external sources</a:t>
            </a:r>
          </a:p>
          <a:p>
            <a:r>
              <a:rPr lang="en-US" dirty="0"/>
              <a:t>Can export data in various formats (XML, JSON)</a:t>
            </a:r>
          </a:p>
          <a:p>
            <a:r>
              <a:rPr lang="en-US" dirty="0"/>
              <a:t>Documentation: </a:t>
            </a:r>
            <a:r>
              <a:rPr lang="en-US" dirty="0">
                <a:latin typeface="Courier New"/>
                <a:ea typeface="+mn-lt"/>
                <a:cs typeface="+mn-lt"/>
              </a:rPr>
              <a:t>https://openrefine.org/docs</a:t>
            </a:r>
            <a:endParaRPr lang="en-US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8828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D093-870F-BAF1-C6A0-3489989A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Excel And Open Refine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5D4CF-A79F-49A3-0EA0-54819ECDE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Excel: Cell-based tasks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63371-96EC-17B3-76EC-2C31C2B8D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Open Refine: Column-based tasks</a:t>
            </a:r>
          </a:p>
        </p:txBody>
      </p:sp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320C93-343D-F14F-F48C-3D531B33358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r="-453" b="16522"/>
          <a:stretch/>
        </p:blipFill>
        <p:spPr>
          <a:xfrm>
            <a:off x="7062457" y="2879716"/>
            <a:ext cx="2974777" cy="3847876"/>
          </a:xfrm>
        </p:spPr>
      </p:pic>
      <p:pic>
        <p:nvPicPr>
          <p:cNvPr id="17" name="Content Placeholder 16" descr="A screenshot of a computer&#10;&#10;Description automatically generated">
            <a:extLst>
              <a:ext uri="{FF2B5EF4-FFF2-40B4-BE49-F238E27FC236}">
                <a16:creationId xmlns:a16="http://schemas.microsoft.com/office/drawing/2014/main" id="{B0F83EBF-F7AA-8B8D-D466-C5330426EA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07327" y="3257538"/>
            <a:ext cx="5020344" cy="2155993"/>
          </a:xfrm>
        </p:spPr>
      </p:pic>
    </p:spTree>
    <p:extLst>
      <p:ext uri="{BB962C8B-B14F-4D97-AF65-F5344CB8AC3E}">
        <p14:creationId xmlns:p14="http://schemas.microsoft.com/office/powerpoint/2010/main" val="16376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02EC-C4ED-B6B9-96C3-AAFEF926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Excel and Open Refine: Comparative Strengths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67D99-2FB5-CB41-3B29-BE7241F0D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Excel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506EA-ABC5-C2AE-8AFD-F2C2E2489D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entry</a:t>
            </a:r>
          </a:p>
          <a:p>
            <a:r>
              <a:rPr lang="en-US"/>
              <a:t>Data organization</a:t>
            </a:r>
          </a:p>
          <a:p>
            <a:r>
              <a:rPr lang="en-US">
                <a:ea typeface="+mn-lt"/>
                <a:cs typeface="+mn-lt"/>
              </a:rPr>
              <a:t>Cell value edits</a:t>
            </a:r>
          </a:p>
          <a:p>
            <a:r>
              <a:rPr lang="en-US"/>
              <a:t>Computation with functions</a:t>
            </a:r>
          </a:p>
          <a:p>
            <a:r>
              <a:rPr lang="en-US"/>
              <a:t>Data storage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1BD85-68DA-6A3D-9CCA-EB47C3B31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Open Refine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F2017-93F0-823A-076B-A42C75CD60C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Data review</a:t>
            </a:r>
          </a:p>
          <a:p>
            <a:r>
              <a:rPr lang="en-US">
                <a:ea typeface="+mn-lt"/>
                <a:cs typeface="+mn-lt"/>
              </a:rPr>
              <a:t>Data normalization</a:t>
            </a:r>
          </a:p>
          <a:p>
            <a:r>
              <a:rPr lang="en-US">
                <a:ea typeface="+mn-lt"/>
                <a:cs typeface="+mn-lt"/>
              </a:rPr>
              <a:t>Data transformation</a:t>
            </a:r>
          </a:p>
          <a:p>
            <a:r>
              <a:rPr lang="en-US">
                <a:ea typeface="+mn-lt"/>
                <a:cs typeface="+mn-lt"/>
              </a:rPr>
              <a:t>Enhancement with external data</a:t>
            </a:r>
          </a:p>
          <a:p>
            <a:r>
              <a:rPr lang="en-US">
                <a:ea typeface="+mn-lt"/>
                <a:cs typeface="+mn-lt"/>
              </a:rPr>
              <a:t>Exporting in a different data format</a:t>
            </a:r>
          </a:p>
        </p:txBody>
      </p:sp>
    </p:spTree>
    <p:extLst>
      <p:ext uri="{BB962C8B-B14F-4D97-AF65-F5344CB8AC3E}">
        <p14:creationId xmlns:p14="http://schemas.microsoft.com/office/powerpoint/2010/main" val="38536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7D58-3D64-CC1F-7DE2-F1EC1C5A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Let's Get Started!</a:t>
            </a:r>
          </a:p>
        </p:txBody>
      </p:sp>
    </p:spTree>
    <p:extLst>
      <p:ext uri="{BB962C8B-B14F-4D97-AF65-F5344CB8AC3E}">
        <p14:creationId xmlns:p14="http://schemas.microsoft.com/office/powerpoint/2010/main" val="119844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46F1-27E9-8B72-0CCB-437D6C93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Start Open Refine</a:t>
            </a:r>
            <a:endParaRPr lang="en-US" b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CFCB3-E7C4-2241-9D40-DF02FFB510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rade Gothic Next Light"/>
                <a:cs typeface="Arial"/>
              </a:rPr>
              <a:t>Start Open Refine by double clicking on the icon </a:t>
            </a:r>
          </a:p>
          <a:p>
            <a:r>
              <a:rPr lang="en-US">
                <a:latin typeface="Trade Gothic Next Light"/>
                <a:cs typeface="Arial"/>
              </a:rPr>
              <a:t>If it does not open automatically in your browser, go to:</a:t>
            </a:r>
          </a:p>
          <a:p>
            <a:pPr marL="0" indent="0">
              <a:buNone/>
            </a:pPr>
            <a:r>
              <a:rPr lang="en-US">
                <a:latin typeface="Courier New"/>
                <a:ea typeface="+mn-lt"/>
                <a:cs typeface="+mn-lt"/>
              </a:rPr>
              <a:t>http://127.0.0.1:3333/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D84C950-2372-124B-6C11-42E40CEB02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-457" r="29245" b="14612"/>
          <a:stretch/>
        </p:blipFill>
        <p:spPr>
          <a:xfrm>
            <a:off x="6208427" y="2425769"/>
            <a:ext cx="4313186" cy="2703839"/>
          </a:xfrm>
        </p:spPr>
      </p:pic>
      <p:pic>
        <p:nvPicPr>
          <p:cNvPr id="7" name="Picture 6" descr="A blue diamond on a white background&#10;&#10;Description automatically generated">
            <a:extLst>
              <a:ext uri="{FF2B5EF4-FFF2-40B4-BE49-F238E27FC236}">
                <a16:creationId xmlns:a16="http://schemas.microsoft.com/office/drawing/2014/main" id="{B87B88FF-049D-D38F-10E3-C1110FB989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700" r="6977" b="-2632"/>
          <a:stretch/>
        </p:blipFill>
        <p:spPr>
          <a:xfrm>
            <a:off x="3123197" y="2793954"/>
            <a:ext cx="357839" cy="35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2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428C55-3619-944B-57A7-3A6A98239C93}"/>
              </a:ext>
            </a:extLst>
          </p:cNvPr>
          <p:cNvSpPr txBox="1"/>
          <p:nvPr/>
        </p:nvSpPr>
        <p:spPr>
          <a:xfrm>
            <a:off x="1088190" y="2358190"/>
            <a:ext cx="1001561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Courier New"/>
                <a:cs typeface="Courier New"/>
              </a:rPr>
              <a:t>https://bit.ly/openrefine2024</a:t>
            </a:r>
          </a:p>
        </p:txBody>
      </p:sp>
    </p:spTree>
    <p:extLst>
      <p:ext uri="{BB962C8B-B14F-4D97-AF65-F5344CB8AC3E}">
        <p14:creationId xmlns:p14="http://schemas.microsoft.com/office/powerpoint/2010/main" val="3058963177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39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LimelightVTI</vt:lpstr>
      <vt:lpstr>Open Refine: Intermediate Skills for Metadata Manipulation</vt:lpstr>
      <vt:lpstr>Agenda</vt:lpstr>
      <vt:lpstr>What is Open Refine? how is it different from excel?</vt:lpstr>
      <vt:lpstr>Open Refine</vt:lpstr>
      <vt:lpstr>Excel And Open Refine</vt:lpstr>
      <vt:lpstr>Excel and Open Refine: Comparative Strengths</vt:lpstr>
      <vt:lpstr>Let's Get Started!</vt:lpstr>
      <vt:lpstr>Start Open Refine</vt:lpstr>
      <vt:lpstr>PowerPoint Presentation</vt:lpstr>
      <vt:lpstr>Create Your Project</vt:lpstr>
      <vt:lpstr>TExt Faceting and Filtering</vt:lpstr>
      <vt:lpstr>Filtering with Regular Expressions</vt:lpstr>
      <vt:lpstr>Task #1: Remove XML Tags from Titles</vt:lpstr>
      <vt:lpstr>Writing GREL Expressions</vt:lpstr>
      <vt:lpstr>GREL with REGEX</vt:lpstr>
      <vt:lpstr>GREL with REGEX</vt:lpstr>
      <vt:lpstr>Using Grel Expressions</vt:lpstr>
      <vt:lpstr>PowerPoint Presentation</vt:lpstr>
      <vt:lpstr>Task #2: Move DOIS to their own column and create URLs </vt:lpstr>
      <vt:lpstr>Text Length Facet</vt:lpstr>
      <vt:lpstr>Copy DOIs to a new Column and Add HTTP</vt:lpstr>
      <vt:lpstr>DElete DOIs from Identifier Column</vt:lpstr>
      <vt:lpstr>Change Date Format to ISO 8601</vt:lpstr>
      <vt:lpstr>break</vt:lpstr>
      <vt:lpstr>APIs</vt:lpstr>
      <vt:lpstr>What is an API?</vt:lpstr>
      <vt:lpstr>Task #3: Normalize keywords and match with FAST vocabulary  </vt:lpstr>
      <vt:lpstr>PowerPoint Presentation</vt:lpstr>
      <vt:lpstr>FAST API Query Construction</vt:lpstr>
      <vt:lpstr>Putting It Into Open Refine</vt:lpstr>
      <vt:lpstr>PowerPoint Presentation</vt:lpstr>
      <vt:lpstr>PARSING the JSON</vt:lpstr>
      <vt:lpstr>Reconciliation</vt:lpstr>
      <vt:lpstr>Task #4: Reconcile institution names WIth LC Names (VIA VIAF) </vt:lpstr>
      <vt:lpstr>Add VIAF Reconciliation Service</vt:lpstr>
      <vt:lpstr>Copy Matched Values and IDs To New Columns </vt:lpstr>
      <vt:lpstr>Tips for Reconciliation (And APIs)</vt:lpstr>
      <vt:lpstr>Resources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478</cp:revision>
  <dcterms:created xsi:type="dcterms:W3CDTF">2024-04-23T18:41:08Z</dcterms:created>
  <dcterms:modified xsi:type="dcterms:W3CDTF">2024-05-03T15:25:29Z</dcterms:modified>
</cp:coreProperties>
</file>