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 initials="M" lastIdx="2" clrIdx="0">
    <p:extLst>
      <p:ext uri="{19B8F6BF-5375-455C-9EA6-DF929625EA0E}">
        <p15:presenceInfo xmlns:p15="http://schemas.microsoft.com/office/powerpoint/2012/main" userId="d2fb5bea3dfbf6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36E2-A175-49D1-B445-0A9FD775A4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CC193-7C0B-420B-AB5A-C9313C576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16EDD9-4C65-4518-A134-7462D99FF6B4}"/>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E35BA278-BFF2-4D66-B698-BB837C989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8E947-A804-4F5A-B7AF-2B44FA98084F}"/>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270777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8CF8-F54C-4C12-96EF-EFED79D5B3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7F970-F1AA-4F68-B0AB-8685D4CC0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43DDC-807F-4A19-A6E1-640D9FF3686D}"/>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1BA5248D-D431-4098-909D-5F2D9BD37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AF3CF-A253-4137-819F-C9365C59EDB1}"/>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44273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7A94F5-3C14-445B-AB3B-F7BE34DE23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0C2190-5EDE-4A86-AC85-1E9CF42F6D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B6412-CDE2-4794-BF72-02AF30CF5834}"/>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68ECB2B0-462F-4FFC-909E-638EA8CDB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7C715-B7C5-46AE-8B18-32084115DFBA}"/>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387344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7ADA-5508-4B58-9756-73DF3E922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4429B-1553-4F19-8351-BBD7D54B9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BB5C9-4830-4A64-B7C5-406329FE59BF}"/>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E5ED3480-95C2-4BD6-BF5E-6BA6AC36B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31AC8-8453-4C30-B46C-BC68890FC0E7}"/>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6187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D3F-B687-48E4-A524-37DF6E062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8CD19A-0F8F-4538-9843-79AE7D4FCA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770DE-75B4-4565-B165-8D757BF7395A}"/>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7A1362DB-5F20-4008-A8CD-249B2D638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408F2-BFB7-4084-9AB2-EB6422FF5B73}"/>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78610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AD06-B1F9-44E4-9E7B-730CD8BBB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7497F-3BDB-4221-A002-BDAE0057F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3021D8-7656-4235-B223-171B403AF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14EE4-A7E2-40A1-B463-D612E1F22C83}"/>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6" name="Footer Placeholder 5">
            <a:extLst>
              <a:ext uri="{FF2B5EF4-FFF2-40B4-BE49-F238E27FC236}">
                <a16:creationId xmlns:a16="http://schemas.microsoft.com/office/drawing/2014/main" id="{BE2D498B-6264-4DDF-9BE9-1FA89D503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457172-E977-4502-9661-BEAA4C36B776}"/>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28375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5EFF-0251-43CC-AA5E-E7F0CC5F7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C962E6-A94C-4B7B-A478-3E40FE81F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D862D-0350-4711-952C-639FDB646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5A69BC-BA1B-49AA-87D1-E823823718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74050-33C8-452F-97BC-65CF3DCA0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8CBA8E-8DBC-471B-8149-A1A475B5FA66}"/>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8" name="Footer Placeholder 7">
            <a:extLst>
              <a:ext uri="{FF2B5EF4-FFF2-40B4-BE49-F238E27FC236}">
                <a16:creationId xmlns:a16="http://schemas.microsoft.com/office/drawing/2014/main" id="{E5DB1170-DA42-4489-A6F8-7029971C87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D3C07-2D72-4ABE-8809-7E69CD09AFAE}"/>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390854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7AB1-3227-4A08-8DC1-9DB0D0E550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A9E8D1-1AC1-40C9-8319-0D48CDF9F5FD}"/>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4" name="Footer Placeholder 3">
            <a:extLst>
              <a:ext uri="{FF2B5EF4-FFF2-40B4-BE49-F238E27FC236}">
                <a16:creationId xmlns:a16="http://schemas.microsoft.com/office/drawing/2014/main" id="{F538674F-91EF-477B-8BCB-219F38278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592BE8-700D-47CC-AFB7-78EDAACC4802}"/>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4931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E8D1B-B088-4E38-B3A3-CE035EB8E81A}"/>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3" name="Footer Placeholder 2">
            <a:extLst>
              <a:ext uri="{FF2B5EF4-FFF2-40B4-BE49-F238E27FC236}">
                <a16:creationId xmlns:a16="http://schemas.microsoft.com/office/drawing/2014/main" id="{5A92BAE8-611C-48E8-AC26-9BFC6A00E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BB4DC3-DE02-4B7C-BDAB-6D3012846EF2}"/>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610864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B4590-D336-4599-9E51-6F12FA29A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F71B18-1B01-43AF-B174-43142051C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8F806A-E1E6-42EC-A9F0-6A5B0752E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1003E-8E5D-4355-9F5A-4E91D282DFF7}"/>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6" name="Footer Placeholder 5">
            <a:extLst>
              <a:ext uri="{FF2B5EF4-FFF2-40B4-BE49-F238E27FC236}">
                <a16:creationId xmlns:a16="http://schemas.microsoft.com/office/drawing/2014/main" id="{975A12BD-E9CA-4FB1-8593-1133E8260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AF6976-2E1D-40AE-B699-2D9A3AF9B0CA}"/>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263070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FE56-BAB1-48D5-9D62-10B9D343C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4CCA5-0440-437D-8E69-2AC663F7C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96F98-60C6-439C-A3B0-AE88A5F1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1A90E9-74E1-491E-B905-3A620CA8F763}"/>
              </a:ext>
            </a:extLst>
          </p:cNvPr>
          <p:cNvSpPr>
            <a:spLocks noGrp="1"/>
          </p:cNvSpPr>
          <p:nvPr>
            <p:ph type="dt" sz="half" idx="10"/>
          </p:nvPr>
        </p:nvSpPr>
        <p:spPr/>
        <p:txBody>
          <a:bodyPr/>
          <a:lstStyle/>
          <a:p>
            <a:fld id="{6716886A-2109-4FF5-87F4-65901B0E80F9}" type="datetimeFigureOut">
              <a:rPr lang="en-US" smtClean="0"/>
              <a:t>10/13/2020</a:t>
            </a:fld>
            <a:endParaRPr lang="en-US"/>
          </a:p>
        </p:txBody>
      </p:sp>
      <p:sp>
        <p:nvSpPr>
          <p:cNvPr id="6" name="Footer Placeholder 5">
            <a:extLst>
              <a:ext uri="{FF2B5EF4-FFF2-40B4-BE49-F238E27FC236}">
                <a16:creationId xmlns:a16="http://schemas.microsoft.com/office/drawing/2014/main" id="{7FFE1B24-3BA4-4CC1-99B6-D41C9B875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CB4662-0187-4473-811F-48E1CA9CB1BC}"/>
              </a:ext>
            </a:extLst>
          </p:cNvPr>
          <p:cNvSpPr>
            <a:spLocks noGrp="1"/>
          </p:cNvSpPr>
          <p:nvPr>
            <p:ph type="sldNum" sz="quarter" idx="12"/>
          </p:nvPr>
        </p:nvSpPr>
        <p:spPr/>
        <p:txBody>
          <a:bodyPr/>
          <a:lstStyle/>
          <a:p>
            <a:fld id="{47CF44D7-6280-41C7-BD7F-443F11D5A64B}" type="slidenum">
              <a:rPr lang="en-US" smtClean="0"/>
              <a:t>‹#›</a:t>
            </a:fld>
            <a:endParaRPr lang="en-US"/>
          </a:p>
        </p:txBody>
      </p:sp>
    </p:spTree>
    <p:extLst>
      <p:ext uri="{BB962C8B-B14F-4D97-AF65-F5344CB8AC3E}">
        <p14:creationId xmlns:p14="http://schemas.microsoft.com/office/powerpoint/2010/main" val="18008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17F9D-D9F0-4318-91A9-6FD3922D7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32A8F2-ECD4-4893-9DEE-E5F7CDCA1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555F2A-BEF2-4017-AAFD-89E5B7A60A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6886A-2109-4FF5-87F4-65901B0E80F9}" type="datetimeFigureOut">
              <a:rPr lang="en-US" smtClean="0"/>
              <a:t>10/13/2020</a:t>
            </a:fld>
            <a:endParaRPr lang="en-US"/>
          </a:p>
        </p:txBody>
      </p:sp>
      <p:sp>
        <p:nvSpPr>
          <p:cNvPr id="5" name="Footer Placeholder 4">
            <a:extLst>
              <a:ext uri="{FF2B5EF4-FFF2-40B4-BE49-F238E27FC236}">
                <a16:creationId xmlns:a16="http://schemas.microsoft.com/office/drawing/2014/main" id="{6868017D-62AD-4E26-A471-EA19732C8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1445B1-C251-4AC8-B61B-FB12DC7E2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F44D7-6280-41C7-BD7F-443F11D5A64B}" type="slidenum">
              <a:rPr lang="en-US" smtClean="0"/>
              <a:t>‹#›</a:t>
            </a:fld>
            <a:endParaRPr lang="en-US"/>
          </a:p>
        </p:txBody>
      </p:sp>
    </p:spTree>
    <p:extLst>
      <p:ext uri="{BB962C8B-B14F-4D97-AF65-F5344CB8AC3E}">
        <p14:creationId xmlns:p14="http://schemas.microsoft.com/office/powerpoint/2010/main" val="1180519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626518" y="152949"/>
            <a:ext cx="10515600" cy="1325563"/>
          </a:xfrm>
        </p:spPr>
        <p:txBody>
          <a:bodyPr>
            <a:normAutofit fontScale="90000"/>
          </a:bodyPr>
          <a:lstStyle/>
          <a:p>
            <a:r>
              <a:rPr lang="en-US" sz="1800" dirty="0">
                <a:effectLst/>
                <a:latin typeface="Calibri" panose="020F0502020204030204" pitchFamily="34" charset="0"/>
              </a:rPr>
              <a:t>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a:t>
            </a:r>
            <a:br>
              <a:rPr lang="en-US" sz="1800" dirty="0">
                <a:latin typeface="Calibri" panose="020F0502020204030204" pitchFamily="34" charset="0"/>
              </a:rPr>
            </a:br>
            <a:br>
              <a:rPr lang="en-US" sz="1800" dirty="0">
                <a:latin typeface="Calibri" panose="020F0502020204030204" pitchFamily="34" charset="0"/>
              </a:rPr>
            </a:br>
            <a:br>
              <a:rPr lang="en-US" sz="1800" dirty="0">
                <a:effectLst/>
                <a:latin typeface="Calibri" panose="020F0502020204030204" pitchFamily="34" charset="0"/>
              </a:rPr>
            </a:br>
            <a:endParaRPr lang="en-US" sz="1800" dirty="0"/>
          </a:p>
        </p:txBody>
      </p:sp>
      <p:pic>
        <p:nvPicPr>
          <p:cNvPr id="18" name="Picture 17">
            <a:extLst>
              <a:ext uri="{FF2B5EF4-FFF2-40B4-BE49-F238E27FC236}">
                <a16:creationId xmlns:a16="http://schemas.microsoft.com/office/drawing/2014/main" id="{E25BE6AE-361F-4DC0-9386-96ED3991B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516" y="1281753"/>
            <a:ext cx="3674298" cy="2653660"/>
          </a:xfrm>
          <a:prstGeom prst="rect">
            <a:avLst/>
          </a:prstGeom>
        </p:spPr>
      </p:pic>
      <p:pic>
        <p:nvPicPr>
          <p:cNvPr id="20" name="Picture 19">
            <a:extLst>
              <a:ext uri="{FF2B5EF4-FFF2-40B4-BE49-F238E27FC236}">
                <a16:creationId xmlns:a16="http://schemas.microsoft.com/office/drawing/2014/main" id="{70607923-762E-4557-A059-ABD071C87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4832" y="3839215"/>
            <a:ext cx="3674298" cy="2653660"/>
          </a:xfrm>
          <a:prstGeom prst="rect">
            <a:avLst/>
          </a:prstGeom>
        </p:spPr>
      </p:pic>
      <p:pic>
        <p:nvPicPr>
          <p:cNvPr id="22" name="Picture 21">
            <a:extLst>
              <a:ext uri="{FF2B5EF4-FFF2-40B4-BE49-F238E27FC236}">
                <a16:creationId xmlns:a16="http://schemas.microsoft.com/office/drawing/2014/main" id="{E2226C8D-2BE3-4365-9F81-548976DC8C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4832" y="1312864"/>
            <a:ext cx="3674298" cy="2653660"/>
          </a:xfrm>
          <a:prstGeom prst="rect">
            <a:avLst/>
          </a:prstGeom>
        </p:spPr>
      </p:pic>
      <p:pic>
        <p:nvPicPr>
          <p:cNvPr id="24" name="Picture 23">
            <a:extLst>
              <a:ext uri="{FF2B5EF4-FFF2-40B4-BE49-F238E27FC236}">
                <a16:creationId xmlns:a16="http://schemas.microsoft.com/office/drawing/2014/main" id="{F150E3F2-ECB8-43FC-A494-F1A4ADAC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7169" y="4014314"/>
            <a:ext cx="3674298" cy="2653660"/>
          </a:xfrm>
          <a:prstGeom prst="rect">
            <a:avLst/>
          </a:prstGeom>
        </p:spPr>
      </p:pic>
      <p:pic>
        <p:nvPicPr>
          <p:cNvPr id="28" name="Picture 27">
            <a:extLst>
              <a:ext uri="{FF2B5EF4-FFF2-40B4-BE49-F238E27FC236}">
                <a16:creationId xmlns:a16="http://schemas.microsoft.com/office/drawing/2014/main" id="{C34A06D2-3881-4DBD-9EAF-03B374E80951}"/>
              </a:ext>
            </a:extLst>
          </p:cNvPr>
          <p:cNvPicPr>
            <a:picLocks noChangeAspect="1"/>
          </p:cNvPicPr>
          <p:nvPr/>
        </p:nvPicPr>
        <p:blipFill>
          <a:blip r:embed="rId6"/>
          <a:stretch>
            <a:fillRect/>
          </a:stretch>
        </p:blipFill>
        <p:spPr>
          <a:xfrm>
            <a:off x="188028" y="2354263"/>
            <a:ext cx="3343275" cy="3162300"/>
          </a:xfrm>
          <a:prstGeom prst="rect">
            <a:avLst/>
          </a:prstGeom>
        </p:spPr>
      </p:pic>
      <p:sp>
        <p:nvSpPr>
          <p:cNvPr id="30" name="TextBox 29">
            <a:extLst>
              <a:ext uri="{FF2B5EF4-FFF2-40B4-BE49-F238E27FC236}">
                <a16:creationId xmlns:a16="http://schemas.microsoft.com/office/drawing/2014/main" id="{E254E4C5-3927-4928-A58D-7CC2F9028F31}"/>
              </a:ext>
            </a:extLst>
          </p:cNvPr>
          <p:cNvSpPr txBox="1"/>
          <p:nvPr/>
        </p:nvSpPr>
        <p:spPr>
          <a:xfrm>
            <a:off x="287354" y="1077463"/>
            <a:ext cx="3823162" cy="1107996"/>
          </a:xfrm>
          <a:prstGeom prst="rect">
            <a:avLst/>
          </a:prstGeom>
          <a:noFill/>
        </p:spPr>
        <p:txBody>
          <a:bodyPr wrap="none" rtlCol="0">
            <a:spAutoFit/>
          </a:bodyPr>
          <a:lstStyle/>
          <a:p>
            <a:r>
              <a:rPr lang="en-US" sz="1600" u="sng" dirty="0"/>
              <a:t>Wholesale purchases were not exactly</a:t>
            </a:r>
          </a:p>
          <a:p>
            <a:r>
              <a:rPr lang="en-US" sz="1600" u="sng" dirty="0"/>
              <a:t>The same as the pie chart.  Relative Market </a:t>
            </a:r>
          </a:p>
          <a:p>
            <a:r>
              <a:rPr lang="en-US" sz="1600" u="sng" dirty="0"/>
              <a:t>Shares have not changed much.. Don’t drop</a:t>
            </a:r>
          </a:p>
          <a:p>
            <a:r>
              <a:rPr lang="en-US" sz="1600" u="sng" dirty="0"/>
              <a:t>Salt and Vinegar (last question)</a:t>
            </a:r>
          </a:p>
        </p:txBody>
      </p:sp>
    </p:spTree>
    <p:extLst>
      <p:ext uri="{BB962C8B-B14F-4D97-AF65-F5344CB8AC3E}">
        <p14:creationId xmlns:p14="http://schemas.microsoft.com/office/powerpoint/2010/main" val="156504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3EA8AA-F219-4992-A503-B1D661B8FB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01619" y="1966551"/>
            <a:ext cx="6119863" cy="4486522"/>
          </a:xfrm>
          <a:prstGeom prst="rect">
            <a:avLst/>
          </a:prstGeom>
        </p:spPr>
      </p:pic>
      <p:pic>
        <p:nvPicPr>
          <p:cNvPr id="12" name="Picture 11">
            <a:extLst>
              <a:ext uri="{FF2B5EF4-FFF2-40B4-BE49-F238E27FC236}">
                <a16:creationId xmlns:a16="http://schemas.microsoft.com/office/drawing/2014/main" id="{0A34A28D-572D-4CDD-9727-411759F84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619" y="2713120"/>
            <a:ext cx="5874278" cy="4242534"/>
          </a:xfrm>
          <a:prstGeom prst="rect">
            <a:avLst/>
          </a:prstGeom>
        </p:spPr>
      </p:pic>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a:xfrm>
            <a:off x="5007006" y="365125"/>
            <a:ext cx="6346794" cy="1325563"/>
          </a:xfrm>
        </p:spPr>
        <p:txBody>
          <a:bodyPr>
            <a:normAutofit/>
          </a:bodyPr>
          <a:lstStyle/>
          <a:p>
            <a:r>
              <a:rPr lang="en-US" sz="1800" dirty="0">
                <a:effectLst/>
                <a:latin typeface="Calibri" panose="020F0502020204030204" pitchFamily="34" charset="0"/>
              </a:rPr>
              <a:t>Is this a seasonal business?</a:t>
            </a:r>
            <a:br>
              <a:rPr lang="en-US" sz="1800" dirty="0">
                <a:effectLst/>
                <a:latin typeface="Calibri" panose="020F0502020204030204" pitchFamily="34" charset="0"/>
              </a:rPr>
            </a:br>
            <a:br>
              <a:rPr lang="en-US" sz="1800" dirty="0">
                <a:effectLst/>
                <a:latin typeface="Calibri" panose="020F0502020204030204" pitchFamily="34" charset="0"/>
              </a:rPr>
            </a:br>
            <a:r>
              <a:rPr lang="en-US" sz="1800" u="sng" dirty="0">
                <a:effectLst/>
                <a:latin typeface="Calibri" panose="020F0502020204030204" pitchFamily="34" charset="0"/>
              </a:rPr>
              <a:t>Yes- less purchases in winter months</a:t>
            </a:r>
            <a:endParaRPr lang="en-US" sz="1800" u="sng" dirty="0"/>
          </a:p>
        </p:txBody>
      </p:sp>
      <p:pic>
        <p:nvPicPr>
          <p:cNvPr id="3" name="Picture 2">
            <a:extLst>
              <a:ext uri="{FF2B5EF4-FFF2-40B4-BE49-F238E27FC236}">
                <a16:creationId xmlns:a16="http://schemas.microsoft.com/office/drawing/2014/main" id="{D4CB7E2D-D1FD-4449-B633-5AAF4AB9394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630" y="714544"/>
            <a:ext cx="4041875" cy="5778331"/>
          </a:xfrm>
          <a:prstGeom prst="rect">
            <a:avLst/>
          </a:prstGeom>
        </p:spPr>
      </p:pic>
    </p:spTree>
    <p:extLst>
      <p:ext uri="{BB962C8B-B14F-4D97-AF65-F5344CB8AC3E}">
        <p14:creationId xmlns:p14="http://schemas.microsoft.com/office/powerpoint/2010/main" val="33669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CD4F12-0445-4BFB-B142-99FADE535E4E}"/>
              </a:ext>
            </a:extLst>
          </p:cNvPr>
          <p:cNvSpPr>
            <a:spLocks noGrp="1"/>
          </p:cNvSpPr>
          <p:nvPr>
            <p:ph type="title"/>
          </p:nvPr>
        </p:nvSpPr>
        <p:spPr/>
        <p:txBody>
          <a:bodyPr>
            <a:normAutofit/>
          </a:bodyPr>
          <a:lstStyle/>
          <a:p>
            <a:r>
              <a:rPr lang="en-US" sz="1800" dirty="0">
                <a:effectLst/>
                <a:latin typeface="Calibri" panose="020F0502020204030204" pitchFamily="34" charset="0"/>
              </a:rPr>
              <a:t>Price Hike in Jan 08’ decreased sales from what was observed in 2007, but sales rebounded in 2009</a:t>
            </a:r>
            <a:endParaRPr lang="en-US" sz="1800" dirty="0"/>
          </a:p>
        </p:txBody>
      </p:sp>
      <p:pic>
        <p:nvPicPr>
          <p:cNvPr id="7" name="Picture 6">
            <a:extLst>
              <a:ext uri="{FF2B5EF4-FFF2-40B4-BE49-F238E27FC236}">
                <a16:creationId xmlns:a16="http://schemas.microsoft.com/office/drawing/2014/main" id="{7193F74A-1036-483D-9339-D983207C0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0128" y="1308147"/>
            <a:ext cx="6555511" cy="4963925"/>
          </a:xfrm>
          <a:prstGeom prst="rect">
            <a:avLst/>
          </a:prstGeom>
        </p:spPr>
      </p:pic>
    </p:spTree>
    <p:extLst>
      <p:ext uri="{BB962C8B-B14F-4D97-AF65-F5344CB8AC3E}">
        <p14:creationId xmlns:p14="http://schemas.microsoft.com/office/powerpoint/2010/main" val="216899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86077-7533-4FD0-ACE5-8FCB74E80864}"/>
              </a:ext>
            </a:extLst>
          </p:cNvPr>
          <p:cNvSpPr>
            <a:spLocks noGrp="1"/>
          </p:cNvSpPr>
          <p:nvPr>
            <p:ph sz="half" idx="1"/>
          </p:nvPr>
        </p:nvSpPr>
        <p:spPr>
          <a:xfrm>
            <a:off x="385437" y="150273"/>
            <a:ext cx="9344487" cy="1376686"/>
          </a:xfrm>
        </p:spPr>
        <p:txBody>
          <a:bodyPr>
            <a:normAutofit fontScale="70000" lnSpcReduction="20000"/>
          </a:bodyPr>
          <a:lstStyle/>
          <a:p>
            <a:pPr marL="0" indent="0">
              <a:buNone/>
            </a:pPr>
            <a:r>
              <a:rPr lang="en-US" sz="1800" b="0" i="1" u="sng" dirty="0">
                <a:solidFill>
                  <a:srgbClr val="000000"/>
                </a:solidFill>
                <a:effectLst/>
                <a:latin typeface="inherit"/>
              </a:rPr>
              <a:t>How did eliminating some of its flavors affect its sales?</a:t>
            </a:r>
            <a:br>
              <a:rPr lang="en-US" sz="1800" b="0" i="0" dirty="0">
                <a:solidFill>
                  <a:srgbClr val="000000"/>
                </a:solidFill>
                <a:effectLst/>
                <a:latin typeface="inherit"/>
              </a:rPr>
            </a:br>
            <a:endParaRPr lang="en-US" sz="1800" b="0" i="0" dirty="0">
              <a:solidFill>
                <a:srgbClr val="000000"/>
              </a:solidFill>
              <a:effectLst/>
              <a:latin typeface="inherit"/>
            </a:endParaRPr>
          </a:p>
          <a:p>
            <a:r>
              <a:rPr lang="en-US" sz="1800" b="0" i="0" u="none" strike="noStrike" baseline="0" dirty="0">
                <a:latin typeface="Times New Roman" panose="02020603050405020304" pitchFamily="18" charset="0"/>
              </a:rPr>
              <a:t>In the previous two years, it had discontinued the flavors </a:t>
            </a:r>
            <a:r>
              <a:rPr lang="en-US" sz="1800" b="0" i="0" u="sng" strike="noStrike" baseline="0" dirty="0">
                <a:latin typeface="Times New Roman" panose="02020603050405020304" pitchFamily="18" charset="0"/>
              </a:rPr>
              <a:t>Green Chile Enchilada, Garlic &amp; Herb, and Cinnamon &amp;Sugar Sweet Potato.</a:t>
            </a:r>
          </a:p>
          <a:p>
            <a:r>
              <a:rPr lang="en-US" sz="1800" b="0" i="0" u="none" strike="noStrike" baseline="0" dirty="0">
                <a:latin typeface="Times New Roman" panose="02020603050405020304" pitchFamily="18" charset="0"/>
              </a:rPr>
              <a:t>Next on the potential chopping block was Salt and Vinegar, and Chesapeake Crab, a flavor unique to Route 11. Both were disappointing performers whose sales probably </a:t>
            </a:r>
            <a:r>
              <a:rPr lang="en-US" sz="1800" b="0" i="0" u="none" strike="noStrike" baseline="0" dirty="0" err="1">
                <a:latin typeface="Times New Roman" panose="02020603050405020304" pitchFamily="18" charset="0"/>
              </a:rPr>
              <a:t>didnot</a:t>
            </a:r>
            <a:r>
              <a:rPr lang="en-US" sz="1800" b="0" i="0" u="none" strike="noStrike" baseline="0" dirty="0">
                <a:latin typeface="Times New Roman" panose="02020603050405020304" pitchFamily="18" charset="0"/>
              </a:rPr>
              <a:t> justify their costs.</a:t>
            </a:r>
          </a:p>
          <a:p>
            <a:pPr marL="0" indent="0">
              <a:buNone/>
            </a:pPr>
            <a:r>
              <a:rPr lang="en-US" sz="1800" u="sng" dirty="0">
                <a:latin typeface="Times New Roman" panose="02020603050405020304" pitchFamily="18" charset="0"/>
              </a:rPr>
              <a:t>Eliminating the 3 low sellers had no affect.  Recommend against eliminating S&amp;V or Chesapeake Crab</a:t>
            </a:r>
            <a:endParaRPr lang="en-US" sz="1800" b="0" i="0" u="sng" strike="noStrike" baseline="0" dirty="0">
              <a:latin typeface="Times New Roman" panose="02020603050405020304" pitchFamily="18" charset="0"/>
            </a:endParaRPr>
          </a:p>
        </p:txBody>
      </p:sp>
      <p:pic>
        <p:nvPicPr>
          <p:cNvPr id="6" name="Content Placeholder 5">
            <a:extLst>
              <a:ext uri="{FF2B5EF4-FFF2-40B4-BE49-F238E27FC236}">
                <a16:creationId xmlns:a16="http://schemas.microsoft.com/office/drawing/2014/main" id="{BA052247-D10B-4F94-B573-60C2596B7C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305194"/>
            <a:ext cx="5971541" cy="4520414"/>
          </a:xfrm>
        </p:spPr>
      </p:pic>
      <p:pic>
        <p:nvPicPr>
          <p:cNvPr id="9" name="Picture 8">
            <a:extLst>
              <a:ext uri="{FF2B5EF4-FFF2-40B4-BE49-F238E27FC236}">
                <a16:creationId xmlns:a16="http://schemas.microsoft.com/office/drawing/2014/main" id="{8087227A-2CDA-42FB-9A0F-70C6CB74E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4167" y="2305194"/>
            <a:ext cx="5817833" cy="4402533"/>
          </a:xfrm>
          <a:prstGeom prst="rect">
            <a:avLst/>
          </a:prstGeom>
        </p:spPr>
      </p:pic>
    </p:spTree>
    <p:extLst>
      <p:ext uri="{BB962C8B-B14F-4D97-AF65-F5344CB8AC3E}">
        <p14:creationId xmlns:p14="http://schemas.microsoft.com/office/powerpoint/2010/main" val="2559658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238</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inherit</vt:lpstr>
      <vt:lpstr>Times New Roman</vt:lpstr>
      <vt:lpstr>Office Theme</vt:lpstr>
      <vt:lpstr>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   </vt:lpstr>
      <vt:lpstr>Is this a seasonal business?  Yes- less purchases in winter months</vt:lpstr>
      <vt:lpstr>Price Hike in Jan 08’ decreased sales from what was observed in 2007, but sales rebounded in 2009</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pie chart in case Exhibit 2 provides guidance to wholesale buyers about the relative market share of different flavors. It was computed using the total ounces sold at Route 11’s on-site gift shop during calendar years 2006–2008. Using the data on actual wholesale purchases during this same time period, confirm (or refute) that these are accurate market share predictions for these flavors. By the 2009–2010 time frame, have these relative market shares shifted?</dc:title>
  <dc:creator>Max</dc:creator>
  <cp:lastModifiedBy>Max</cp:lastModifiedBy>
  <cp:revision>13</cp:revision>
  <dcterms:created xsi:type="dcterms:W3CDTF">2020-10-13T21:55:38Z</dcterms:created>
  <dcterms:modified xsi:type="dcterms:W3CDTF">2020-10-14T02:47:10Z</dcterms:modified>
</cp:coreProperties>
</file>