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8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11/15/2023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11/15/2023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11/15/2023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4A006-B554-80D0-9C16-17BC7FE5F629}"/>
              </a:ext>
            </a:extLst>
          </p:cNvPr>
          <p:cNvSpPr>
            <a:spLocks noGrp="1"/>
          </p:cNvSpPr>
          <p:nvPr>
            <p:ph type="title"/>
          </p:nvPr>
        </p:nvSpPr>
        <p:spPr>
          <a:xfrm>
            <a:off x="1548953" y="562640"/>
            <a:ext cx="9094093" cy="1248728"/>
          </a:xfrm>
        </p:spPr>
        <p:txBody>
          <a:bodyPr>
            <a:normAutofit/>
          </a:bodyPr>
          <a:lstStyle/>
          <a:p>
            <a:pPr algn="r"/>
            <a:r>
              <a:rPr lang="en-IN" sz="3600" dirty="0">
                <a:solidFill>
                  <a:schemeClr val="accent1">
                    <a:lumMod val="50000"/>
                  </a:schemeClr>
                </a:solidFill>
                <a:latin typeface="Times New Roman" panose="02020603050405020304" pitchFamily="18" charset="0"/>
                <a:cs typeface="Times New Roman" panose="02020603050405020304" pitchFamily="18" charset="0"/>
              </a:rPr>
              <a:t>Crime record management system</a:t>
            </a:r>
            <a:endParaRPr lang="en-US" sz="36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08E3600-1752-260C-7A3D-08CBA1CA7E67}"/>
              </a:ext>
            </a:extLst>
          </p:cNvPr>
          <p:cNvSpPr>
            <a:spLocks noGrp="1"/>
          </p:cNvSpPr>
          <p:nvPr>
            <p:ph idx="1"/>
          </p:nvPr>
        </p:nvSpPr>
        <p:spPr>
          <a:xfrm>
            <a:off x="7595810" y="3551050"/>
            <a:ext cx="3991427" cy="2473478"/>
          </a:xfrm>
        </p:spPr>
        <p:txBody>
          <a:bodyPr>
            <a:normAutofit fontScale="92500" lnSpcReduction="20000"/>
          </a:bodyPr>
          <a:lstStyle/>
          <a:p>
            <a:pPr marL="0" indent="0">
              <a:buNone/>
            </a:pPr>
            <a:r>
              <a:rPr lang="en-IN" dirty="0">
                <a:solidFill>
                  <a:schemeClr val="accent1">
                    <a:lumMod val="50000"/>
                  </a:schemeClr>
                </a:solidFill>
              </a:rPr>
              <a:t>PRESENTED BY, </a:t>
            </a:r>
          </a:p>
          <a:p>
            <a:pPr marL="0" indent="0">
              <a:buNone/>
            </a:pPr>
            <a:r>
              <a:rPr lang="en-IN">
                <a:solidFill>
                  <a:schemeClr val="accent1">
                    <a:lumMod val="50000"/>
                  </a:schemeClr>
                </a:solidFill>
              </a:rPr>
              <a:t>         Jebitha </a:t>
            </a:r>
            <a:r>
              <a:rPr lang="en-IN" dirty="0">
                <a:solidFill>
                  <a:schemeClr val="accent1">
                    <a:lumMod val="50000"/>
                  </a:schemeClr>
                </a:solidFill>
              </a:rPr>
              <a:t>W</a:t>
            </a:r>
          </a:p>
          <a:p>
            <a:pPr marL="0" indent="0">
              <a:buNone/>
            </a:pPr>
            <a:r>
              <a:rPr lang="en-IN">
                <a:solidFill>
                  <a:schemeClr val="accent1">
                    <a:lumMod val="50000"/>
                  </a:schemeClr>
                </a:solidFill>
              </a:rPr>
              <a:t>        Class </a:t>
            </a:r>
            <a:r>
              <a:rPr lang="en-IN" dirty="0">
                <a:solidFill>
                  <a:schemeClr val="accent1">
                    <a:lumMod val="50000"/>
                  </a:schemeClr>
                </a:solidFill>
              </a:rPr>
              <a:t>No. PSCP223415</a:t>
            </a:r>
          </a:p>
          <a:p>
            <a:pPr marL="0" indent="0">
              <a:buNone/>
            </a:pPr>
            <a:r>
              <a:rPr lang="en-IN">
                <a:solidFill>
                  <a:schemeClr val="accent1">
                    <a:lumMod val="50000"/>
                  </a:schemeClr>
                </a:solidFill>
              </a:rPr>
              <a:t>         Reg </a:t>
            </a:r>
            <a:r>
              <a:rPr lang="en-IN" dirty="0">
                <a:solidFill>
                  <a:schemeClr val="accent1">
                    <a:lumMod val="50000"/>
                  </a:schemeClr>
                </a:solidFill>
              </a:rPr>
              <a:t>No.  20223112506117</a:t>
            </a:r>
          </a:p>
          <a:p>
            <a:pPr marL="0" indent="0">
              <a:buNone/>
            </a:pPr>
            <a:r>
              <a:rPr lang="en-IN">
                <a:solidFill>
                  <a:schemeClr val="accent1">
                    <a:lumMod val="50000"/>
                  </a:schemeClr>
                </a:solidFill>
              </a:rPr>
              <a:t>         II </a:t>
            </a:r>
            <a:r>
              <a:rPr lang="en-IN" dirty="0">
                <a:solidFill>
                  <a:schemeClr val="accent1">
                    <a:lumMod val="50000"/>
                  </a:schemeClr>
                </a:solidFill>
              </a:rPr>
              <a:t>M. </a:t>
            </a:r>
            <a:r>
              <a:rPr lang="en-IN" dirty="0" err="1">
                <a:solidFill>
                  <a:schemeClr val="accent1">
                    <a:lumMod val="50000"/>
                  </a:schemeClr>
                </a:solidFill>
              </a:rPr>
              <a:t>Sc</a:t>
            </a:r>
            <a:r>
              <a:rPr lang="en-IN" dirty="0">
                <a:solidFill>
                  <a:schemeClr val="accent1">
                    <a:lumMod val="50000"/>
                  </a:schemeClr>
                </a:solidFill>
              </a:rPr>
              <a:t> computer Science</a:t>
            </a:r>
          </a:p>
          <a:p>
            <a:pPr marL="0" indent="0">
              <a:buNone/>
            </a:pPr>
            <a:r>
              <a:rPr lang="en-IN" dirty="0">
                <a:solidFill>
                  <a:schemeClr val="accent1">
                    <a:lumMod val="50000"/>
                  </a:schemeClr>
                </a:solidFill>
              </a:rPr>
              <a:t>       </a:t>
            </a:r>
            <a:endParaRPr lang="en-US" dirty="0">
              <a:solidFill>
                <a:schemeClr val="accent1">
                  <a:lumMod val="50000"/>
                </a:schemeClr>
              </a:solidFill>
            </a:endParaRPr>
          </a:p>
        </p:txBody>
      </p:sp>
      <p:pic>
        <p:nvPicPr>
          <p:cNvPr id="4" name="Picture 4">
            <a:extLst>
              <a:ext uri="{FF2B5EF4-FFF2-40B4-BE49-F238E27FC236}">
                <a16:creationId xmlns:a16="http://schemas.microsoft.com/office/drawing/2014/main" id="{AE93F615-B618-AC4C-A03A-646461823750}"/>
              </a:ext>
            </a:extLst>
          </p:cNvPr>
          <p:cNvPicPr>
            <a:picLocks noChangeAspect="1"/>
          </p:cNvPicPr>
          <p:nvPr/>
        </p:nvPicPr>
        <p:blipFill>
          <a:blip r:embed="rId2"/>
          <a:stretch>
            <a:fillRect/>
          </a:stretch>
        </p:blipFill>
        <p:spPr>
          <a:xfrm>
            <a:off x="1082717" y="2397775"/>
            <a:ext cx="6386285" cy="3519714"/>
          </a:xfrm>
          <a:prstGeom prst="rect">
            <a:avLst/>
          </a:prstGeom>
        </p:spPr>
      </p:pic>
    </p:spTree>
    <p:extLst>
      <p:ext uri="{BB962C8B-B14F-4D97-AF65-F5344CB8AC3E}">
        <p14:creationId xmlns:p14="http://schemas.microsoft.com/office/powerpoint/2010/main" val="211124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4056E2-CA1F-BC40-94BE-CF7184C48A31}"/>
              </a:ext>
            </a:extLst>
          </p:cNvPr>
          <p:cNvSpPr txBox="1"/>
          <p:nvPr/>
        </p:nvSpPr>
        <p:spPr>
          <a:xfrm>
            <a:off x="2225523" y="2085218"/>
            <a:ext cx="6907590" cy="461665"/>
          </a:xfrm>
          <a:prstGeom prst="rect">
            <a:avLst/>
          </a:prstGeom>
          <a:noFill/>
        </p:spPr>
        <p:txBody>
          <a:bodyPr wrap="square" rtlCol="0">
            <a:spAutoFit/>
          </a:bodyPr>
          <a:lstStyle/>
          <a:p>
            <a:pPr algn="ctr"/>
            <a:r>
              <a:rPr lang="en-IN" sz="2400" b="1" dirty="0"/>
              <a:t>DATAFLOW</a:t>
            </a:r>
            <a:r>
              <a:rPr lang="en-IN" dirty="0"/>
              <a:t> </a:t>
            </a:r>
            <a:r>
              <a:rPr lang="en-IN" sz="2400" b="1" dirty="0"/>
              <a:t>DIAGRAM</a:t>
            </a:r>
            <a:endParaRPr lang="en-US" sz="2400" b="1" dirty="0"/>
          </a:p>
        </p:txBody>
      </p:sp>
    </p:spTree>
    <p:extLst>
      <p:ext uri="{BB962C8B-B14F-4D97-AF65-F5344CB8AC3E}">
        <p14:creationId xmlns:p14="http://schemas.microsoft.com/office/powerpoint/2010/main" val="2079262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501DC8-D5B7-2BCE-671B-1DA1B9195F24}"/>
              </a:ext>
            </a:extLst>
          </p:cNvPr>
          <p:cNvSpPr txBox="1"/>
          <p:nvPr/>
        </p:nvSpPr>
        <p:spPr>
          <a:xfrm>
            <a:off x="760789" y="694265"/>
            <a:ext cx="3545115" cy="400110"/>
          </a:xfrm>
          <a:prstGeom prst="rect">
            <a:avLst/>
          </a:prstGeom>
          <a:noFill/>
        </p:spPr>
        <p:txBody>
          <a:bodyPr wrap="square" rtlCol="0">
            <a:spAutoFit/>
          </a:bodyPr>
          <a:lstStyle/>
          <a:p>
            <a:pPr algn="l"/>
            <a:r>
              <a:rPr lang="en-IN" sz="2000" b="1" dirty="0"/>
              <a:t>Context</a:t>
            </a:r>
            <a:r>
              <a:rPr lang="en-IN" dirty="0"/>
              <a:t> </a:t>
            </a:r>
            <a:r>
              <a:rPr lang="en-IN" sz="2000" b="1" dirty="0"/>
              <a:t>level</a:t>
            </a:r>
            <a:endParaRPr lang="en-US" sz="2000" b="1" dirty="0"/>
          </a:p>
        </p:txBody>
      </p:sp>
      <p:pic>
        <p:nvPicPr>
          <p:cNvPr id="5" name="Picture 4">
            <a:extLst>
              <a:ext uri="{FF2B5EF4-FFF2-40B4-BE49-F238E27FC236}">
                <a16:creationId xmlns:a16="http://schemas.microsoft.com/office/drawing/2014/main" id="{F83884B2-6531-6AC2-2732-DF4C0DF4F448}"/>
              </a:ext>
            </a:extLst>
          </p:cNvPr>
          <p:cNvPicPr>
            <a:picLocks noChangeAspect="1"/>
          </p:cNvPicPr>
          <p:nvPr/>
        </p:nvPicPr>
        <p:blipFill>
          <a:blip r:embed="rId2"/>
          <a:stretch>
            <a:fillRect/>
          </a:stretch>
        </p:blipFill>
        <p:spPr>
          <a:xfrm>
            <a:off x="1907257" y="1570382"/>
            <a:ext cx="7119566" cy="3260036"/>
          </a:xfrm>
          <a:prstGeom prst="rect">
            <a:avLst/>
          </a:prstGeom>
        </p:spPr>
      </p:pic>
    </p:spTree>
    <p:extLst>
      <p:ext uri="{BB962C8B-B14F-4D97-AF65-F5344CB8AC3E}">
        <p14:creationId xmlns:p14="http://schemas.microsoft.com/office/powerpoint/2010/main" val="2029989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E95B66-90EB-CE0B-BC02-A26D3EB3F3B7}"/>
              </a:ext>
            </a:extLst>
          </p:cNvPr>
          <p:cNvSpPr txBox="1"/>
          <p:nvPr/>
        </p:nvSpPr>
        <p:spPr>
          <a:xfrm>
            <a:off x="930122" y="416075"/>
            <a:ext cx="6496353" cy="1231106"/>
          </a:xfrm>
          <a:prstGeom prst="rect">
            <a:avLst/>
          </a:prstGeom>
          <a:noFill/>
        </p:spPr>
        <p:txBody>
          <a:bodyPr wrap="square" rtlCol="0">
            <a:spAutoFit/>
          </a:bodyPr>
          <a:lstStyle/>
          <a:p>
            <a:pPr algn="l"/>
            <a:r>
              <a:rPr lang="en-IN" b="1" dirty="0"/>
              <a:t>Crime</a:t>
            </a:r>
            <a:r>
              <a:rPr lang="en-IN" dirty="0"/>
              <a:t> </a:t>
            </a:r>
            <a:r>
              <a:rPr lang="en-IN" sz="2000" b="1" dirty="0"/>
              <a:t>record</a:t>
            </a:r>
            <a:r>
              <a:rPr lang="en-IN" dirty="0"/>
              <a:t> </a:t>
            </a:r>
            <a:r>
              <a:rPr lang="en-IN" sz="2000" b="1" dirty="0"/>
              <a:t>manager</a:t>
            </a:r>
            <a:r>
              <a:rPr lang="en-IN" dirty="0"/>
              <a:t> </a:t>
            </a:r>
            <a:r>
              <a:rPr lang="en-IN" sz="2000" b="1" dirty="0"/>
              <a:t>level</a:t>
            </a:r>
          </a:p>
          <a:p>
            <a:pPr algn="l"/>
            <a:endParaRPr lang="en-IN" dirty="0"/>
          </a:p>
          <a:p>
            <a:pPr algn="l"/>
            <a:endParaRPr lang="en-IN" dirty="0"/>
          </a:p>
          <a:p>
            <a:pPr algn="l"/>
            <a:endParaRPr lang="en-US" dirty="0"/>
          </a:p>
        </p:txBody>
      </p:sp>
      <p:pic>
        <p:nvPicPr>
          <p:cNvPr id="7" name="Picture 6">
            <a:extLst>
              <a:ext uri="{FF2B5EF4-FFF2-40B4-BE49-F238E27FC236}">
                <a16:creationId xmlns:a16="http://schemas.microsoft.com/office/drawing/2014/main" id="{EDBB1F6E-9D7A-C01A-2D62-F0262292561F}"/>
              </a:ext>
            </a:extLst>
          </p:cNvPr>
          <p:cNvPicPr>
            <a:picLocks noChangeAspect="1"/>
          </p:cNvPicPr>
          <p:nvPr/>
        </p:nvPicPr>
        <p:blipFill>
          <a:blip r:embed="rId2"/>
          <a:stretch>
            <a:fillRect/>
          </a:stretch>
        </p:blipFill>
        <p:spPr>
          <a:xfrm>
            <a:off x="1519030" y="1031628"/>
            <a:ext cx="7543800" cy="3819525"/>
          </a:xfrm>
          <a:prstGeom prst="rect">
            <a:avLst/>
          </a:prstGeom>
        </p:spPr>
      </p:pic>
    </p:spTree>
    <p:extLst>
      <p:ext uri="{BB962C8B-B14F-4D97-AF65-F5344CB8AC3E}">
        <p14:creationId xmlns:p14="http://schemas.microsoft.com/office/powerpoint/2010/main" val="3767585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BAF6B4-D93A-43FF-5717-FE08BB678BA3}"/>
              </a:ext>
            </a:extLst>
          </p:cNvPr>
          <p:cNvSpPr txBox="1"/>
          <p:nvPr/>
        </p:nvSpPr>
        <p:spPr>
          <a:xfrm>
            <a:off x="1159933" y="561219"/>
            <a:ext cx="4246638" cy="400110"/>
          </a:xfrm>
          <a:prstGeom prst="rect">
            <a:avLst/>
          </a:prstGeom>
          <a:noFill/>
        </p:spPr>
        <p:txBody>
          <a:bodyPr wrap="square" rtlCol="0">
            <a:spAutoFit/>
          </a:bodyPr>
          <a:lstStyle/>
          <a:p>
            <a:pPr algn="l"/>
            <a:r>
              <a:rPr lang="en-IN" sz="2000" b="1" dirty="0"/>
              <a:t>Crime record manager level 2</a:t>
            </a:r>
            <a:endParaRPr lang="en-US" sz="2000" b="1" dirty="0"/>
          </a:p>
        </p:txBody>
      </p:sp>
      <p:pic>
        <p:nvPicPr>
          <p:cNvPr id="5" name="Picture 4">
            <a:extLst>
              <a:ext uri="{FF2B5EF4-FFF2-40B4-BE49-F238E27FC236}">
                <a16:creationId xmlns:a16="http://schemas.microsoft.com/office/drawing/2014/main" id="{AD4F58E3-BBEB-FAFD-DE4F-E401C50EA972}"/>
              </a:ext>
            </a:extLst>
          </p:cNvPr>
          <p:cNvPicPr>
            <a:picLocks noChangeAspect="1"/>
          </p:cNvPicPr>
          <p:nvPr/>
        </p:nvPicPr>
        <p:blipFill>
          <a:blip r:embed="rId2"/>
          <a:stretch>
            <a:fillRect/>
          </a:stretch>
        </p:blipFill>
        <p:spPr>
          <a:xfrm>
            <a:off x="2324100" y="1519237"/>
            <a:ext cx="7543800" cy="3819525"/>
          </a:xfrm>
          <a:prstGeom prst="rect">
            <a:avLst/>
          </a:prstGeom>
        </p:spPr>
      </p:pic>
    </p:spTree>
    <p:extLst>
      <p:ext uri="{BB962C8B-B14F-4D97-AF65-F5344CB8AC3E}">
        <p14:creationId xmlns:p14="http://schemas.microsoft.com/office/powerpoint/2010/main" val="2931505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EDEFDC-BC25-79C1-0968-D825D1D95307}"/>
              </a:ext>
            </a:extLst>
          </p:cNvPr>
          <p:cNvSpPr txBox="1"/>
          <p:nvPr/>
        </p:nvSpPr>
        <p:spPr>
          <a:xfrm>
            <a:off x="845456" y="428171"/>
            <a:ext cx="3823305" cy="400110"/>
          </a:xfrm>
          <a:prstGeom prst="rect">
            <a:avLst/>
          </a:prstGeom>
          <a:noFill/>
        </p:spPr>
        <p:txBody>
          <a:bodyPr wrap="square" rtlCol="0">
            <a:spAutoFit/>
          </a:bodyPr>
          <a:lstStyle/>
          <a:p>
            <a:pPr algn="l"/>
            <a:r>
              <a:rPr lang="en-IN" sz="2000" b="1" dirty="0"/>
              <a:t>Police station level</a:t>
            </a:r>
            <a:endParaRPr lang="en-US" sz="2000" b="1" dirty="0"/>
          </a:p>
        </p:txBody>
      </p:sp>
      <p:pic>
        <p:nvPicPr>
          <p:cNvPr id="3" name="Picture 2">
            <a:extLst>
              <a:ext uri="{FF2B5EF4-FFF2-40B4-BE49-F238E27FC236}">
                <a16:creationId xmlns:a16="http://schemas.microsoft.com/office/drawing/2014/main" id="{007B7A24-4E08-1CD7-B930-20C3F5DD5A04}"/>
              </a:ext>
            </a:extLst>
          </p:cNvPr>
          <p:cNvPicPr>
            <a:picLocks noChangeAspect="1"/>
          </p:cNvPicPr>
          <p:nvPr/>
        </p:nvPicPr>
        <p:blipFill>
          <a:blip r:embed="rId2"/>
          <a:stretch>
            <a:fillRect/>
          </a:stretch>
        </p:blipFill>
        <p:spPr>
          <a:xfrm>
            <a:off x="2324100" y="1519237"/>
            <a:ext cx="7543800" cy="3819525"/>
          </a:xfrm>
          <a:prstGeom prst="rect">
            <a:avLst/>
          </a:prstGeom>
        </p:spPr>
      </p:pic>
    </p:spTree>
    <p:extLst>
      <p:ext uri="{BB962C8B-B14F-4D97-AF65-F5344CB8AC3E}">
        <p14:creationId xmlns:p14="http://schemas.microsoft.com/office/powerpoint/2010/main" val="2363047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A930DA-E1E1-3621-273E-ED9937E0A50C}"/>
              </a:ext>
            </a:extLst>
          </p:cNvPr>
          <p:cNvSpPr txBox="1"/>
          <p:nvPr/>
        </p:nvSpPr>
        <p:spPr>
          <a:xfrm>
            <a:off x="4226339" y="2598003"/>
            <a:ext cx="3739321" cy="830997"/>
          </a:xfrm>
          <a:prstGeom prst="rect">
            <a:avLst/>
          </a:prstGeom>
          <a:noFill/>
        </p:spPr>
        <p:txBody>
          <a:bodyPr wrap="square" rtlCol="0">
            <a:spAutoFit/>
          </a:bodyPr>
          <a:lstStyle/>
          <a:p>
            <a:pPr algn="ctr"/>
            <a:r>
              <a:rPr lang="en-IN" sz="4800" b="1" dirty="0">
                <a:latin typeface="Times New Roman" panose="02020603050405020304" pitchFamily="18" charset="0"/>
                <a:cs typeface="Times New Roman" panose="02020603050405020304" pitchFamily="18" charset="0"/>
              </a:rPr>
              <a:t>Screen</a:t>
            </a:r>
            <a:r>
              <a:rPr lang="en-IN" sz="4800" dirty="0">
                <a:latin typeface="Times New Roman" panose="02020603050405020304" pitchFamily="18" charset="0"/>
                <a:cs typeface="Times New Roman" panose="02020603050405020304" pitchFamily="18" charset="0"/>
              </a:rPr>
              <a:t> </a:t>
            </a:r>
            <a:r>
              <a:rPr lang="en-IN" sz="4800" b="1" dirty="0">
                <a:latin typeface="Times New Roman" panose="02020603050405020304" pitchFamily="18" charset="0"/>
                <a:cs typeface="Times New Roman" panose="02020603050405020304" pitchFamily="18" charset="0"/>
              </a:rPr>
              <a:t>shots</a:t>
            </a:r>
            <a:endParaRPr lang="en-US"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8726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CCA62A-4919-0C70-4C94-F9BBF3231A71}"/>
              </a:ext>
            </a:extLst>
          </p:cNvPr>
          <p:cNvSpPr txBox="1"/>
          <p:nvPr/>
        </p:nvSpPr>
        <p:spPr>
          <a:xfrm>
            <a:off x="1256694" y="1024858"/>
            <a:ext cx="1828800" cy="400110"/>
          </a:xfrm>
          <a:prstGeom prst="rect">
            <a:avLst/>
          </a:prstGeom>
          <a:noFill/>
        </p:spPr>
        <p:txBody>
          <a:bodyPr wrap="square" rtlCol="0">
            <a:spAutoFit/>
          </a:bodyPr>
          <a:lstStyle/>
          <a:p>
            <a:pPr algn="l"/>
            <a:r>
              <a:rPr lang="en-IN" sz="2000" b="1" dirty="0"/>
              <a:t>Home</a:t>
            </a:r>
            <a:r>
              <a:rPr lang="en-IN" dirty="0"/>
              <a:t> </a:t>
            </a:r>
            <a:r>
              <a:rPr lang="en-IN" sz="2000" b="1" dirty="0"/>
              <a:t>page</a:t>
            </a:r>
            <a:endParaRPr lang="en-US" sz="2000" b="1" dirty="0"/>
          </a:p>
        </p:txBody>
      </p:sp>
      <p:pic>
        <p:nvPicPr>
          <p:cNvPr id="4" name="Picture 4">
            <a:extLst>
              <a:ext uri="{FF2B5EF4-FFF2-40B4-BE49-F238E27FC236}">
                <a16:creationId xmlns:a16="http://schemas.microsoft.com/office/drawing/2014/main" id="{32D7147F-FDC8-8B13-0FE2-52DABE275C18}"/>
              </a:ext>
            </a:extLst>
          </p:cNvPr>
          <p:cNvPicPr>
            <a:picLocks noChangeAspect="1"/>
          </p:cNvPicPr>
          <p:nvPr/>
        </p:nvPicPr>
        <p:blipFill>
          <a:blip r:embed="rId2"/>
          <a:stretch>
            <a:fillRect/>
          </a:stretch>
        </p:blipFill>
        <p:spPr>
          <a:xfrm>
            <a:off x="1911048" y="1775533"/>
            <a:ext cx="8829523" cy="3872943"/>
          </a:xfrm>
          <a:prstGeom prst="rect">
            <a:avLst/>
          </a:prstGeom>
        </p:spPr>
      </p:pic>
    </p:spTree>
    <p:extLst>
      <p:ext uri="{BB962C8B-B14F-4D97-AF65-F5344CB8AC3E}">
        <p14:creationId xmlns:p14="http://schemas.microsoft.com/office/powerpoint/2010/main" val="4069414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0C9E6B-719E-8B7D-7997-1F90AFD37229}"/>
              </a:ext>
            </a:extLst>
          </p:cNvPr>
          <p:cNvSpPr txBox="1"/>
          <p:nvPr/>
        </p:nvSpPr>
        <p:spPr>
          <a:xfrm>
            <a:off x="1099457" y="706362"/>
            <a:ext cx="1828800" cy="400110"/>
          </a:xfrm>
          <a:prstGeom prst="rect">
            <a:avLst/>
          </a:prstGeom>
          <a:noFill/>
        </p:spPr>
        <p:txBody>
          <a:bodyPr wrap="square" rtlCol="0">
            <a:spAutoFit/>
          </a:bodyPr>
          <a:lstStyle/>
          <a:p>
            <a:pPr algn="l"/>
            <a:r>
              <a:rPr lang="en-IN" sz="2000" b="1" dirty="0"/>
              <a:t>Login</a:t>
            </a:r>
            <a:r>
              <a:rPr lang="en-IN" dirty="0"/>
              <a:t> </a:t>
            </a:r>
            <a:r>
              <a:rPr lang="en-IN" sz="2000" b="1" dirty="0"/>
              <a:t>page</a:t>
            </a:r>
            <a:endParaRPr lang="en-US" sz="2000" b="1" dirty="0"/>
          </a:p>
        </p:txBody>
      </p:sp>
      <p:pic>
        <p:nvPicPr>
          <p:cNvPr id="3" name="Picture 3">
            <a:extLst>
              <a:ext uri="{FF2B5EF4-FFF2-40B4-BE49-F238E27FC236}">
                <a16:creationId xmlns:a16="http://schemas.microsoft.com/office/drawing/2014/main" id="{B79DB149-56F1-2495-8A82-EB4218233798}"/>
              </a:ext>
            </a:extLst>
          </p:cNvPr>
          <p:cNvPicPr>
            <a:picLocks noChangeAspect="1"/>
          </p:cNvPicPr>
          <p:nvPr/>
        </p:nvPicPr>
        <p:blipFill>
          <a:blip r:embed="rId2"/>
          <a:stretch>
            <a:fillRect/>
          </a:stretch>
        </p:blipFill>
        <p:spPr>
          <a:xfrm>
            <a:off x="2273904" y="1584476"/>
            <a:ext cx="8454571" cy="4295322"/>
          </a:xfrm>
          <a:prstGeom prst="rect">
            <a:avLst/>
          </a:prstGeom>
        </p:spPr>
      </p:pic>
    </p:spTree>
    <p:extLst>
      <p:ext uri="{BB962C8B-B14F-4D97-AF65-F5344CB8AC3E}">
        <p14:creationId xmlns:p14="http://schemas.microsoft.com/office/powerpoint/2010/main" val="3505053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6025C7-1E53-2170-2900-5567E961F268}"/>
              </a:ext>
            </a:extLst>
          </p:cNvPr>
          <p:cNvSpPr txBox="1"/>
          <p:nvPr/>
        </p:nvSpPr>
        <p:spPr>
          <a:xfrm>
            <a:off x="627742" y="803123"/>
            <a:ext cx="2928258" cy="400110"/>
          </a:xfrm>
          <a:prstGeom prst="rect">
            <a:avLst/>
          </a:prstGeom>
          <a:noFill/>
        </p:spPr>
        <p:txBody>
          <a:bodyPr wrap="square" rtlCol="0">
            <a:spAutoFit/>
          </a:bodyPr>
          <a:lstStyle/>
          <a:p>
            <a:pPr algn="l"/>
            <a:r>
              <a:rPr lang="en-IN" sz="2000" b="1" dirty="0"/>
              <a:t>Add police station</a:t>
            </a:r>
            <a:endParaRPr lang="en-US" sz="2000" b="1" dirty="0"/>
          </a:p>
        </p:txBody>
      </p:sp>
      <p:pic>
        <p:nvPicPr>
          <p:cNvPr id="5" name="Picture 5">
            <a:extLst>
              <a:ext uri="{FF2B5EF4-FFF2-40B4-BE49-F238E27FC236}">
                <a16:creationId xmlns:a16="http://schemas.microsoft.com/office/drawing/2014/main" id="{6AD521E8-16B4-946C-71E9-EE8AC80086FA}"/>
              </a:ext>
            </a:extLst>
          </p:cNvPr>
          <p:cNvPicPr>
            <a:picLocks noChangeAspect="1"/>
          </p:cNvPicPr>
          <p:nvPr/>
        </p:nvPicPr>
        <p:blipFill>
          <a:blip r:embed="rId2"/>
          <a:stretch>
            <a:fillRect/>
          </a:stretch>
        </p:blipFill>
        <p:spPr>
          <a:xfrm>
            <a:off x="1270000" y="1747096"/>
            <a:ext cx="9156095" cy="3966788"/>
          </a:xfrm>
          <a:prstGeom prst="rect">
            <a:avLst/>
          </a:prstGeom>
        </p:spPr>
      </p:pic>
    </p:spTree>
    <p:extLst>
      <p:ext uri="{BB962C8B-B14F-4D97-AF65-F5344CB8AC3E}">
        <p14:creationId xmlns:p14="http://schemas.microsoft.com/office/powerpoint/2010/main" val="2084330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F037A9C-2048-4AA3-3210-6803136D28F5}"/>
              </a:ext>
            </a:extLst>
          </p:cNvPr>
          <p:cNvPicPr>
            <a:picLocks noChangeAspect="1"/>
          </p:cNvPicPr>
          <p:nvPr/>
        </p:nvPicPr>
        <p:blipFill>
          <a:blip r:embed="rId2"/>
          <a:stretch>
            <a:fillRect/>
          </a:stretch>
        </p:blipFill>
        <p:spPr>
          <a:xfrm>
            <a:off x="1831821" y="1144115"/>
            <a:ext cx="8128000" cy="4569769"/>
          </a:xfrm>
          <a:prstGeom prst="rect">
            <a:avLst/>
          </a:prstGeom>
        </p:spPr>
      </p:pic>
      <p:sp>
        <p:nvSpPr>
          <p:cNvPr id="5" name="TextBox 4">
            <a:extLst>
              <a:ext uri="{FF2B5EF4-FFF2-40B4-BE49-F238E27FC236}">
                <a16:creationId xmlns:a16="http://schemas.microsoft.com/office/drawing/2014/main" id="{1D7DA5E5-86A9-54CF-1D02-C2DC7B97615C}"/>
              </a:ext>
            </a:extLst>
          </p:cNvPr>
          <p:cNvSpPr txBox="1"/>
          <p:nvPr/>
        </p:nvSpPr>
        <p:spPr>
          <a:xfrm rot="10800000" flipV="1">
            <a:off x="-1005117" y="492611"/>
            <a:ext cx="5673877" cy="400110"/>
          </a:xfrm>
          <a:prstGeom prst="rect">
            <a:avLst/>
          </a:prstGeom>
          <a:noFill/>
        </p:spPr>
        <p:txBody>
          <a:bodyPr wrap="square" rtlCol="0" anchor="ctr">
            <a:spAutoFit/>
          </a:bodyPr>
          <a:lstStyle/>
          <a:p>
            <a:pPr algn="ctr"/>
            <a:r>
              <a:rPr lang="en-IN" sz="2000" b="1" dirty="0"/>
              <a:t>View vehicle theft</a:t>
            </a:r>
            <a:endParaRPr lang="en-US" sz="2000" b="1" dirty="0"/>
          </a:p>
        </p:txBody>
      </p:sp>
    </p:spTree>
    <p:extLst>
      <p:ext uri="{BB962C8B-B14F-4D97-AF65-F5344CB8AC3E}">
        <p14:creationId xmlns:p14="http://schemas.microsoft.com/office/powerpoint/2010/main" val="55580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718C3-BD49-A42C-F0F3-E7D69D652F7D}"/>
              </a:ext>
            </a:extLst>
          </p:cNvPr>
          <p:cNvSpPr>
            <a:spLocks noGrp="1"/>
          </p:cNvSpPr>
          <p:nvPr>
            <p:ph type="title" idx="4294967295"/>
          </p:nvPr>
        </p:nvSpPr>
        <p:spPr>
          <a:xfrm>
            <a:off x="895880" y="300794"/>
            <a:ext cx="9602787" cy="425450"/>
          </a:xfrm>
        </p:spPr>
        <p:txBody>
          <a:bodyPr>
            <a:normAutofit/>
          </a:bodyPr>
          <a:lstStyle/>
          <a:p>
            <a:r>
              <a:rPr lang="en-IN" sz="2400" dirty="0">
                <a:solidFill>
                  <a:schemeClr val="accent1">
                    <a:lumMod val="50000"/>
                  </a:schemeClr>
                </a:solidFill>
              </a:rPr>
              <a:t>Abstract</a:t>
            </a:r>
            <a:endParaRPr lang="en-US" sz="2400" dirty="0">
              <a:solidFill>
                <a:schemeClr val="accent1">
                  <a:lumMod val="50000"/>
                </a:schemeClr>
              </a:solidFill>
            </a:endParaRPr>
          </a:p>
        </p:txBody>
      </p:sp>
      <p:sp>
        <p:nvSpPr>
          <p:cNvPr id="3" name="Content Placeholder 2">
            <a:extLst>
              <a:ext uri="{FF2B5EF4-FFF2-40B4-BE49-F238E27FC236}">
                <a16:creationId xmlns:a16="http://schemas.microsoft.com/office/drawing/2014/main" id="{B5AF5273-B9D6-95D7-B7DC-C505CB0685E2}"/>
              </a:ext>
            </a:extLst>
          </p:cNvPr>
          <p:cNvSpPr>
            <a:spLocks noGrp="1"/>
          </p:cNvSpPr>
          <p:nvPr>
            <p:ph idx="4294967295"/>
          </p:nvPr>
        </p:nvSpPr>
        <p:spPr>
          <a:xfrm>
            <a:off x="2587625" y="1874838"/>
            <a:ext cx="9604375" cy="3590925"/>
          </a:xfrm>
        </p:spPr>
        <p:txBody>
          <a:bodyPr>
            <a:normAutofit/>
          </a:bodyPr>
          <a:lstStyle/>
          <a:p>
            <a:pPr marL="0" indent="0">
              <a:buNone/>
            </a:pPr>
            <a:endParaRPr lang="en-IN" dirty="0"/>
          </a:p>
          <a:p>
            <a:pPr marL="0" indent="0">
              <a:buNone/>
            </a:pPr>
            <a:endParaRPr lang="en-IN" dirty="0"/>
          </a:p>
          <a:p>
            <a:pPr marL="0" indent="0">
              <a:buNone/>
            </a:pPr>
            <a:endParaRPr lang="en-IN" dirty="0"/>
          </a:p>
          <a:p>
            <a:endParaRPr lang="en-US" dirty="0"/>
          </a:p>
        </p:txBody>
      </p:sp>
      <p:sp>
        <p:nvSpPr>
          <p:cNvPr id="7" name="TextBox 6">
            <a:extLst>
              <a:ext uri="{FF2B5EF4-FFF2-40B4-BE49-F238E27FC236}">
                <a16:creationId xmlns:a16="http://schemas.microsoft.com/office/drawing/2014/main" id="{54F7FC38-FA55-E50E-34CB-42A2EB84EAEA}"/>
              </a:ext>
            </a:extLst>
          </p:cNvPr>
          <p:cNvSpPr txBox="1"/>
          <p:nvPr/>
        </p:nvSpPr>
        <p:spPr>
          <a:xfrm>
            <a:off x="895880" y="726244"/>
            <a:ext cx="10570407" cy="4982005"/>
          </a:xfrm>
          <a:prstGeom prst="rect">
            <a:avLst/>
          </a:prstGeom>
          <a:noFill/>
        </p:spPr>
        <p:txBody>
          <a:bodyPr wrap="square">
            <a:spAutoFit/>
          </a:bodyPr>
          <a:lstStyle/>
          <a:p>
            <a:pPr algn="just">
              <a:lnSpc>
                <a:spcPct val="150000"/>
              </a:lnSpc>
            </a:pPr>
            <a:endParaRPr lang="en-IN" sz="1600" dirty="0">
              <a:latin typeface="Times New Roman" panose="02020603050405020304" pitchFamily="18" charset="0"/>
              <a:ea typeface="Arial" panose="020B0604020202020204" pitchFamily="34" charset="0"/>
            </a:endParaRPr>
          </a:p>
          <a:p>
            <a:pPr algn="just">
              <a:lnSpc>
                <a:spcPct val="150000"/>
              </a:lnSpc>
            </a:pPr>
            <a:r>
              <a:rPr lang="en-IN" sz="1600" dirty="0">
                <a:effectLst/>
                <a:latin typeface="Times New Roman" panose="02020603050405020304" pitchFamily="18" charset="0"/>
                <a:ea typeface="Arial" panose="020B0604020202020204" pitchFamily="34" charset="0"/>
              </a:rPr>
              <a:t>                       </a:t>
            </a:r>
            <a:r>
              <a:rPr lang="en-IN" sz="1800" dirty="0">
                <a:effectLst/>
                <a:latin typeface="Times New Roman" panose="02020603050405020304" pitchFamily="18" charset="0"/>
                <a:ea typeface="Arial" panose="020B0604020202020204" pitchFamily="34" charset="0"/>
              </a:rPr>
              <a:t>The Crime Record Management System is a comprehensive software application developed using C# .NET and SQL Server, designed to streamline the management and organization of crime-related data. The system caters to two primary types of users: Crime Record Managers and Police Stations. </a:t>
            </a:r>
            <a:endParaRPr lang="en-IN" sz="1400" dirty="0">
              <a:effectLst/>
              <a:latin typeface="Arial" panose="020B0604020202020204" pitchFamily="34" charset="0"/>
              <a:ea typeface="Arial" panose="020B0604020202020204" pitchFamily="34" charset="0"/>
            </a:endParaRPr>
          </a:p>
          <a:p>
            <a:pPr algn="just">
              <a:lnSpc>
                <a:spcPct val="150000"/>
              </a:lnSpc>
            </a:pPr>
            <a:r>
              <a:rPr lang="en-IN" dirty="0">
                <a:latin typeface="Times New Roman" panose="02020603050405020304" pitchFamily="18" charset="0"/>
                <a:ea typeface="Arial" panose="020B0604020202020204" pitchFamily="34" charset="0"/>
              </a:rPr>
              <a:t>               </a:t>
            </a:r>
            <a:r>
              <a:rPr lang="en-IN" sz="1800" dirty="0">
                <a:effectLst/>
                <a:latin typeface="Times New Roman" panose="02020603050405020304" pitchFamily="18" charset="0"/>
                <a:ea typeface="Arial" panose="020B0604020202020204" pitchFamily="34" charset="0"/>
              </a:rPr>
              <a:t> Crime Record Managers have the capability to log in to the system, and their role primarily involves the administration of police station information. They can add, view, update, and delete details related to various police stations. Additionally, Crime Record Managers can access and oversee vital information regarding missing persons, vehicle thefts, and common thefts of missing belongings. </a:t>
            </a:r>
          </a:p>
          <a:p>
            <a:pPr algn="just">
              <a:lnSpc>
                <a:spcPct val="150000"/>
              </a:lnSpc>
            </a:pPr>
            <a:r>
              <a:rPr lang="en-IN" dirty="0">
                <a:latin typeface="Times New Roman" panose="02020603050405020304" pitchFamily="18" charset="0"/>
                <a:ea typeface="Arial" panose="020B0604020202020204" pitchFamily="34" charset="0"/>
              </a:rPr>
              <a:t>                  </a:t>
            </a:r>
            <a:r>
              <a:rPr lang="en-IN" sz="1800" dirty="0">
                <a:effectLst/>
                <a:latin typeface="Times New Roman" panose="02020603050405020304" pitchFamily="18" charset="0"/>
                <a:ea typeface="Arial" panose="020B0604020202020204" pitchFamily="34" charset="0"/>
              </a:rPr>
              <a:t>  On the other hand, Police Stations are required to register with the system and subsequently log in to access their functionalities. They can report and add specific crime details such as missing persons, vehicle theft., and thefts of missing belongings. This information is crucial for maintaining accurate and up-to-date records at the police station level. </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415777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F91AB6-5992-F86A-45F9-45A605279E65}"/>
              </a:ext>
            </a:extLst>
          </p:cNvPr>
          <p:cNvSpPr txBox="1"/>
          <p:nvPr/>
        </p:nvSpPr>
        <p:spPr>
          <a:xfrm>
            <a:off x="1256693" y="296333"/>
            <a:ext cx="3986593" cy="730867"/>
          </a:xfrm>
          <a:prstGeom prst="rect">
            <a:avLst/>
          </a:prstGeom>
          <a:noFill/>
        </p:spPr>
        <p:txBody>
          <a:bodyPr wrap="square" rtlCol="0">
            <a:spAutoFit/>
          </a:bodyPr>
          <a:lstStyle/>
          <a:p>
            <a:pPr algn="l"/>
            <a:r>
              <a:rPr lang="en-IN" sz="2000" b="1" dirty="0"/>
              <a:t>Police station  </a:t>
            </a:r>
          </a:p>
          <a:p>
            <a:pPr algn="l"/>
            <a:r>
              <a:rPr lang="en-IN" sz="2000" b="1" dirty="0"/>
              <a:t>     Missing persons details</a:t>
            </a:r>
            <a:endParaRPr lang="en-US" sz="2000" b="1" dirty="0"/>
          </a:p>
        </p:txBody>
      </p:sp>
      <p:pic>
        <p:nvPicPr>
          <p:cNvPr id="3" name="Picture 3">
            <a:extLst>
              <a:ext uri="{FF2B5EF4-FFF2-40B4-BE49-F238E27FC236}">
                <a16:creationId xmlns:a16="http://schemas.microsoft.com/office/drawing/2014/main" id="{F232692D-1E95-E0B1-935C-EF42F3DE537E}"/>
              </a:ext>
            </a:extLst>
          </p:cNvPr>
          <p:cNvPicPr>
            <a:picLocks noChangeAspect="1"/>
          </p:cNvPicPr>
          <p:nvPr/>
        </p:nvPicPr>
        <p:blipFill>
          <a:blip r:embed="rId2"/>
          <a:stretch>
            <a:fillRect/>
          </a:stretch>
        </p:blipFill>
        <p:spPr>
          <a:xfrm>
            <a:off x="2032000" y="1144115"/>
            <a:ext cx="8128000" cy="4569769"/>
          </a:xfrm>
          <a:prstGeom prst="rect">
            <a:avLst/>
          </a:prstGeom>
        </p:spPr>
      </p:pic>
    </p:spTree>
    <p:extLst>
      <p:ext uri="{BB962C8B-B14F-4D97-AF65-F5344CB8AC3E}">
        <p14:creationId xmlns:p14="http://schemas.microsoft.com/office/powerpoint/2010/main" val="728522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74D371-6220-F59E-7906-EDBD052722B4}"/>
              </a:ext>
            </a:extLst>
          </p:cNvPr>
          <p:cNvSpPr txBox="1"/>
          <p:nvPr/>
        </p:nvSpPr>
        <p:spPr>
          <a:xfrm>
            <a:off x="1002695" y="609600"/>
            <a:ext cx="2631923" cy="400110"/>
          </a:xfrm>
          <a:prstGeom prst="rect">
            <a:avLst/>
          </a:prstGeom>
          <a:noFill/>
        </p:spPr>
        <p:txBody>
          <a:bodyPr wrap="square" rtlCol="0">
            <a:spAutoFit/>
          </a:bodyPr>
          <a:lstStyle/>
          <a:p>
            <a:pPr algn="l"/>
            <a:r>
              <a:rPr lang="en-IN" sz="2000" b="1" dirty="0"/>
              <a:t>Add Vehicle Theft</a:t>
            </a:r>
            <a:endParaRPr lang="en-US" sz="2000" b="1" dirty="0"/>
          </a:p>
        </p:txBody>
      </p:sp>
      <p:pic>
        <p:nvPicPr>
          <p:cNvPr id="3" name="Picture 3">
            <a:extLst>
              <a:ext uri="{FF2B5EF4-FFF2-40B4-BE49-F238E27FC236}">
                <a16:creationId xmlns:a16="http://schemas.microsoft.com/office/drawing/2014/main" id="{D5E4448F-816D-9418-6852-18A1F6FCBEE9}"/>
              </a:ext>
            </a:extLst>
          </p:cNvPr>
          <p:cNvPicPr>
            <a:picLocks noChangeAspect="1"/>
          </p:cNvPicPr>
          <p:nvPr/>
        </p:nvPicPr>
        <p:blipFill>
          <a:blip r:embed="rId2"/>
          <a:stretch>
            <a:fillRect/>
          </a:stretch>
        </p:blipFill>
        <p:spPr>
          <a:xfrm>
            <a:off x="2032000" y="1144115"/>
            <a:ext cx="8128000" cy="4569769"/>
          </a:xfrm>
          <a:prstGeom prst="rect">
            <a:avLst/>
          </a:prstGeom>
        </p:spPr>
      </p:pic>
    </p:spTree>
    <p:extLst>
      <p:ext uri="{BB962C8B-B14F-4D97-AF65-F5344CB8AC3E}">
        <p14:creationId xmlns:p14="http://schemas.microsoft.com/office/powerpoint/2010/main" val="1559680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6D56-03B0-3F53-AB38-618AF355680C}"/>
              </a:ext>
            </a:extLst>
          </p:cNvPr>
          <p:cNvSpPr>
            <a:spLocks noGrp="1"/>
          </p:cNvSpPr>
          <p:nvPr>
            <p:ph type="title"/>
          </p:nvPr>
        </p:nvSpPr>
        <p:spPr>
          <a:xfrm>
            <a:off x="1294362" y="1210227"/>
            <a:ext cx="9603275" cy="543584"/>
          </a:xfrm>
        </p:spPr>
        <p:txBody>
          <a:bodyPr/>
          <a:lstStyle/>
          <a:p>
            <a:r>
              <a:rPr lang="en-IN" dirty="0">
                <a:solidFill>
                  <a:schemeClr val="accent1">
                    <a:lumMod val="50000"/>
                  </a:schemeClr>
                </a:solidFill>
              </a:rPr>
              <a:t>Conclusion</a:t>
            </a:r>
            <a:r>
              <a:rPr lang="en-IN" dirty="0"/>
              <a:t> </a:t>
            </a:r>
            <a:endParaRPr lang="en-US" dirty="0"/>
          </a:p>
        </p:txBody>
      </p:sp>
      <p:sp>
        <p:nvSpPr>
          <p:cNvPr id="3" name="Content Placeholder 2">
            <a:extLst>
              <a:ext uri="{FF2B5EF4-FFF2-40B4-BE49-F238E27FC236}">
                <a16:creationId xmlns:a16="http://schemas.microsoft.com/office/drawing/2014/main" id="{B8CD215E-741B-BA4B-EA9F-41F8DEB216A6}"/>
              </a:ext>
            </a:extLst>
          </p:cNvPr>
          <p:cNvSpPr>
            <a:spLocks noGrp="1"/>
          </p:cNvSpPr>
          <p:nvPr>
            <p:ph idx="1"/>
          </p:nvPr>
        </p:nvSpPr>
        <p:spPr/>
        <p:txBody>
          <a:bodyPr>
            <a:normAutofit fontScale="92500" lnSpcReduction="10000"/>
          </a:bodyPr>
          <a:lstStyle/>
          <a:p>
            <a:pPr marL="0" indent="0">
              <a:buNone/>
            </a:pPr>
            <a:r>
              <a:rPr lang="en-IN" dirty="0"/>
              <a:t>              </a:t>
            </a:r>
            <a:r>
              <a:rPr lang="en-US" dirty="0"/>
              <a:t>In conclusion, the "Crime Record Management System" represents a pivotal tool in the realm of law enforcement, offering a comprehensive solution for the efficient management of crime-related data. With a robust feature set encompassing user management, data entry, reporting, and security measures, the system equips law enforcement agencies with the means to enhance public safety, investigate crimes, and analyze trends. Its ability to support real-time updates and data exchange with external systems underscores its significance in the ever-evolving landscape of law enforcement. While the project presents substantial benefits, ongoing maintenance, regular updates, and a commitment to data security and user training will be crucial to ensuring the system's continued effectiveness and relevance in the service of safeguarding communities and maintaining the highest standards of public safety.</a:t>
            </a:r>
          </a:p>
        </p:txBody>
      </p:sp>
    </p:spTree>
    <p:extLst>
      <p:ext uri="{BB962C8B-B14F-4D97-AF65-F5344CB8AC3E}">
        <p14:creationId xmlns:p14="http://schemas.microsoft.com/office/powerpoint/2010/main" val="2076688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9AC4A-D387-9690-A7D5-8BE3CA8488C0}"/>
              </a:ext>
            </a:extLst>
          </p:cNvPr>
          <p:cNvSpPr>
            <a:spLocks noGrp="1"/>
          </p:cNvSpPr>
          <p:nvPr>
            <p:ph type="title"/>
          </p:nvPr>
        </p:nvSpPr>
        <p:spPr>
          <a:xfrm>
            <a:off x="1451579" y="1214663"/>
            <a:ext cx="9603275" cy="692611"/>
          </a:xfrm>
        </p:spPr>
        <p:txBody>
          <a:bodyPr/>
          <a:lstStyle/>
          <a:p>
            <a:r>
              <a:rPr lang="en-IN" dirty="0">
                <a:solidFill>
                  <a:schemeClr val="accent1">
                    <a:lumMod val="50000"/>
                  </a:schemeClr>
                </a:solidFill>
              </a:rPr>
              <a:t>Future</a:t>
            </a:r>
            <a:r>
              <a:rPr lang="en-IN" dirty="0"/>
              <a:t> </a:t>
            </a:r>
            <a:r>
              <a:rPr lang="en-IN" dirty="0">
                <a:solidFill>
                  <a:schemeClr val="accent1">
                    <a:lumMod val="50000"/>
                  </a:schemeClr>
                </a:solidFill>
              </a:rPr>
              <a:t>work</a:t>
            </a:r>
            <a:endParaRPr lang="en-US" dirty="0">
              <a:solidFill>
                <a:schemeClr val="accent1">
                  <a:lumMod val="50000"/>
                </a:schemeClr>
              </a:solidFill>
            </a:endParaRPr>
          </a:p>
        </p:txBody>
      </p:sp>
      <p:sp>
        <p:nvSpPr>
          <p:cNvPr id="3" name="Content Placeholder 2">
            <a:extLst>
              <a:ext uri="{FF2B5EF4-FFF2-40B4-BE49-F238E27FC236}">
                <a16:creationId xmlns:a16="http://schemas.microsoft.com/office/drawing/2014/main" id="{82149C04-6D29-459E-C4E9-3DDCE1558282}"/>
              </a:ext>
            </a:extLst>
          </p:cNvPr>
          <p:cNvSpPr>
            <a:spLocks noGrp="1"/>
          </p:cNvSpPr>
          <p:nvPr>
            <p:ph idx="1"/>
          </p:nvPr>
        </p:nvSpPr>
        <p:spPr>
          <a:xfrm>
            <a:off x="1451579" y="2015732"/>
            <a:ext cx="10026802" cy="3947220"/>
          </a:xfrm>
        </p:spPr>
        <p:txBody>
          <a:bodyPr>
            <a:normAutofit lnSpcReduction="10000"/>
          </a:bodyPr>
          <a:lstStyle/>
          <a:p>
            <a:pPr marL="0" indent="0">
              <a:buNone/>
            </a:pPr>
            <a:r>
              <a:rPr lang="en-IN" dirty="0"/>
              <a:t>                 </a:t>
            </a:r>
            <a:r>
              <a:rPr lang="en-US" dirty="0"/>
              <a:t>The "Crime Record Management System" serves as a crucial tool for law enforcement agencies in the efficient management of crime-related data. To ensure its continued effectiveness and relevance, several future enhancements can be considered. One possible avenue for improvement is the integration of advanced analytics and artificial intelligence (AI) capabilities. By leveraging machine learning algorithms, the system can provide predictive analytics to help identify emerging crime trends and potential hotspots. This proactive approach can assist law enforcement agencies in deploying resources more effectively and preventing criminal </a:t>
            </a:r>
            <a:r>
              <a:rPr lang="en-US" dirty="0" err="1"/>
              <a:t>activities.In</a:t>
            </a:r>
            <a:r>
              <a:rPr lang="en-US" dirty="0"/>
              <a:t> addition, enhancing the system's mobility and support for field officers could greatly benefit its usability. Mobile applications that enable officers to input data, access information, and receive real-time updates while in the field can expedite investigations and improve response times.</a:t>
            </a:r>
          </a:p>
        </p:txBody>
      </p:sp>
    </p:spTree>
    <p:extLst>
      <p:ext uri="{BB962C8B-B14F-4D97-AF65-F5344CB8AC3E}">
        <p14:creationId xmlns:p14="http://schemas.microsoft.com/office/powerpoint/2010/main" val="740889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E52F72-725E-FC2D-2D0B-331160280185}"/>
              </a:ext>
            </a:extLst>
          </p:cNvPr>
          <p:cNvSpPr txBox="1"/>
          <p:nvPr/>
        </p:nvSpPr>
        <p:spPr>
          <a:xfrm>
            <a:off x="4094342" y="2721114"/>
            <a:ext cx="3847024" cy="707886"/>
          </a:xfrm>
          <a:prstGeom prst="rect">
            <a:avLst/>
          </a:prstGeom>
          <a:noFill/>
        </p:spPr>
        <p:txBody>
          <a:bodyPr wrap="square" rtlCol="0">
            <a:spAutoFit/>
          </a:bodyPr>
          <a:lstStyle/>
          <a:p>
            <a:pPr algn="l"/>
            <a:r>
              <a:rPr lang="en-IN" sz="4000" b="1" dirty="0">
                <a:solidFill>
                  <a:schemeClr val="accent1">
                    <a:lumMod val="50000"/>
                  </a:schemeClr>
                </a:solidFill>
                <a:latin typeface="Times New Roman" panose="02020603050405020304" pitchFamily="18" charset="0"/>
                <a:cs typeface="Times New Roman" panose="02020603050405020304" pitchFamily="18" charset="0"/>
              </a:rPr>
              <a:t>THANK YOU</a:t>
            </a:r>
            <a:endParaRPr lang="en-US" sz="4000" b="1"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280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61C1CD-84D6-6FE9-B306-23B7D20192FA}"/>
              </a:ext>
            </a:extLst>
          </p:cNvPr>
          <p:cNvSpPr txBox="1"/>
          <p:nvPr/>
        </p:nvSpPr>
        <p:spPr>
          <a:xfrm>
            <a:off x="468689" y="604761"/>
            <a:ext cx="11254621" cy="5166671"/>
          </a:xfrm>
          <a:prstGeom prst="rect">
            <a:avLst/>
          </a:prstGeom>
          <a:noFill/>
        </p:spPr>
        <p:txBody>
          <a:bodyPr wrap="square">
            <a:spAutoFit/>
          </a:bodyPr>
          <a:lstStyle/>
          <a:p>
            <a:pPr indent="457200" algn="just">
              <a:lnSpc>
                <a:spcPct val="150000"/>
              </a:lnSpc>
            </a:pPr>
            <a:r>
              <a:rPr lang="en-IN" sz="2400" b="1" dirty="0">
                <a:solidFill>
                  <a:schemeClr val="accent1">
                    <a:lumMod val="50000"/>
                  </a:schemeClr>
                </a:solidFill>
                <a:latin typeface="Times New Roman" panose="02020603050405020304" pitchFamily="18" charset="0"/>
                <a:ea typeface="Arial" panose="020B0604020202020204" pitchFamily="34" charset="0"/>
              </a:rPr>
              <a:t>INTRODUCTION</a:t>
            </a:r>
            <a:r>
              <a:rPr lang="en-IN" b="1" dirty="0">
                <a:latin typeface="Times New Roman" panose="02020603050405020304" pitchFamily="18" charset="0"/>
                <a:ea typeface="Arial" panose="020B0604020202020204" pitchFamily="34" charset="0"/>
              </a:rPr>
              <a:t>:</a:t>
            </a:r>
          </a:p>
          <a:p>
            <a:pPr indent="457200" algn="just">
              <a:lnSpc>
                <a:spcPct val="150000"/>
              </a:lnSpc>
            </a:pPr>
            <a:r>
              <a:rPr lang="en-IN" sz="1800" dirty="0">
                <a:effectLst/>
                <a:latin typeface="Times New Roman" panose="02020603050405020304" pitchFamily="18" charset="0"/>
                <a:ea typeface="Arial" panose="020B0604020202020204" pitchFamily="34" charset="0"/>
              </a:rPr>
              <a:t>           In an era where the management and organization of crime-related data are of utmost importance, the Crime Record Management System emerges as a vital solution. Developed using the powerful C# .NET framework and supported by the reliability of SQL Server, this project aims to revolutionize the way crime-related information is handled. </a:t>
            </a:r>
            <a:endParaRPr lang="en-IN" sz="1400" dirty="0">
              <a:effectLst/>
              <a:latin typeface="Arial" panose="020B0604020202020204" pitchFamily="34" charset="0"/>
              <a:ea typeface="Arial" panose="020B0604020202020204" pitchFamily="34" charset="0"/>
            </a:endParaRPr>
          </a:p>
          <a:p>
            <a:pPr indent="457200" algn="just">
              <a:lnSpc>
                <a:spcPct val="150000"/>
              </a:lnSpc>
            </a:pPr>
            <a:r>
              <a:rPr lang="en-IN" sz="1800" dirty="0">
                <a:effectLst/>
                <a:latin typeface="Times New Roman" panose="02020603050405020304" pitchFamily="18" charset="0"/>
                <a:ea typeface="Arial" panose="020B0604020202020204" pitchFamily="34" charset="0"/>
              </a:rPr>
              <a:t>This software system caters to the needs of two distinct user roles: Crime Record Managers and Police Stations. By facilitating a seamless and efficient interaction between these two entities, the system seeks to enhance the overall management of criminal activities and investigations.</a:t>
            </a:r>
            <a:endParaRPr lang="en-IN" sz="1400" dirty="0">
              <a:effectLst/>
              <a:latin typeface="Arial" panose="020B0604020202020204" pitchFamily="34" charset="0"/>
              <a:ea typeface="Arial" panose="020B0604020202020204" pitchFamily="34" charset="0"/>
            </a:endParaRPr>
          </a:p>
          <a:p>
            <a:pPr indent="457200" algn="just">
              <a:lnSpc>
                <a:spcPct val="150000"/>
              </a:lnSpc>
            </a:pPr>
            <a:r>
              <a:rPr lang="en-IN" sz="1800" dirty="0">
                <a:effectLst/>
                <a:latin typeface="Times New Roman" panose="02020603050405020304" pitchFamily="18" charset="0"/>
                <a:ea typeface="Arial" panose="020B0604020202020204" pitchFamily="34" charset="0"/>
              </a:rPr>
              <a:t>This project not only simplifies the process of registering and accessing police station data but also empowers Crime Record Managers with the ability to oversee, update, and maintain vital information about missing persons, vehicle thefts, and common thefts of missing belongings. Likewise, it equips Police Stations with the means to swiftly report and document crime details, ensuring that records are always up-to-date and accurate.</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570906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55EFBA-1BC6-18D5-94C6-60751D093DA5}"/>
              </a:ext>
            </a:extLst>
          </p:cNvPr>
          <p:cNvSpPr txBox="1"/>
          <p:nvPr/>
        </p:nvSpPr>
        <p:spPr>
          <a:xfrm>
            <a:off x="1330477" y="1354666"/>
            <a:ext cx="5829905" cy="461665"/>
          </a:xfrm>
          <a:prstGeom prst="rect">
            <a:avLst/>
          </a:prstGeom>
          <a:noFill/>
        </p:spPr>
        <p:txBody>
          <a:bodyPr wrap="square" rtlCol="0">
            <a:spAutoFit/>
          </a:bodyPr>
          <a:lstStyle/>
          <a:p>
            <a:pPr algn="l"/>
            <a:r>
              <a:rPr lang="en-IN" sz="2400" b="1" dirty="0">
                <a:solidFill>
                  <a:schemeClr val="accent1">
                    <a:lumMod val="50000"/>
                  </a:schemeClr>
                </a:solidFill>
              </a:rPr>
              <a:t>EXISTING  SYSTEM</a:t>
            </a:r>
            <a:endParaRPr lang="en-US" sz="2400" b="1" dirty="0">
              <a:solidFill>
                <a:schemeClr val="accent1">
                  <a:lumMod val="50000"/>
                </a:schemeClr>
              </a:solidFill>
            </a:endParaRPr>
          </a:p>
        </p:txBody>
      </p:sp>
      <p:sp>
        <p:nvSpPr>
          <p:cNvPr id="5" name="TextBox 4">
            <a:extLst>
              <a:ext uri="{FF2B5EF4-FFF2-40B4-BE49-F238E27FC236}">
                <a16:creationId xmlns:a16="http://schemas.microsoft.com/office/drawing/2014/main" id="{610A69FA-29EE-BD5B-2E62-34C5D18D4A06}"/>
              </a:ext>
            </a:extLst>
          </p:cNvPr>
          <p:cNvSpPr txBox="1"/>
          <p:nvPr/>
        </p:nvSpPr>
        <p:spPr>
          <a:xfrm>
            <a:off x="1451429" y="2237619"/>
            <a:ext cx="8853713" cy="2585323"/>
          </a:xfrm>
          <a:prstGeom prst="rect">
            <a:avLst/>
          </a:prstGeom>
          <a:noFill/>
        </p:spPr>
        <p:txBody>
          <a:bodyPr wrap="square" rtlCol="0">
            <a:spAutoFit/>
          </a:bodyPr>
          <a:lstStyle/>
          <a:p>
            <a:r>
              <a:rPr lang="en-IN" dirty="0"/>
              <a:t>         In the existing system people who want to file a complaint must go to the police station all  by themselves which is time consuming.
           Police people usually maintain records manually which is again time consuming and it difficult to manage those records.
</a:t>
            </a:r>
            <a:r>
              <a:rPr lang="en-IN" b="1" dirty="0"/>
              <a:t>
     Major issues are:
 </a:t>
            </a:r>
            <a:r>
              <a:rPr lang="en-IN" dirty="0"/>
              <a:t>              Time consuming
                paper work needed
                Loss of records</a:t>
            </a:r>
            <a:endParaRPr lang="en-US" dirty="0"/>
          </a:p>
        </p:txBody>
      </p:sp>
    </p:spTree>
    <p:extLst>
      <p:ext uri="{BB962C8B-B14F-4D97-AF65-F5344CB8AC3E}">
        <p14:creationId xmlns:p14="http://schemas.microsoft.com/office/powerpoint/2010/main" val="3109763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3F3A83-F719-4BA9-AA94-C9AA61376944}"/>
              </a:ext>
            </a:extLst>
          </p:cNvPr>
          <p:cNvSpPr txBox="1"/>
          <p:nvPr/>
        </p:nvSpPr>
        <p:spPr>
          <a:xfrm flipH="1" flipV="1">
            <a:off x="977307" y="-2927048"/>
            <a:ext cx="5239643" cy="369332"/>
          </a:xfrm>
          <a:prstGeom prst="rect">
            <a:avLst/>
          </a:prstGeom>
          <a:noFill/>
        </p:spPr>
        <p:txBody>
          <a:bodyPr wrap="square" rtlCol="0">
            <a:spAutoFit/>
          </a:bodyPr>
          <a:lstStyle/>
          <a:p>
            <a:pPr algn="l"/>
            <a:r>
              <a:rPr lang="en-IN" b="1" dirty="0"/>
              <a:t>PROPOSED SYSTEM</a:t>
            </a:r>
            <a:r>
              <a:rPr lang="en-IN" dirty="0"/>
              <a:t>:</a:t>
            </a:r>
            <a:endParaRPr lang="en-US" dirty="0"/>
          </a:p>
        </p:txBody>
      </p:sp>
      <p:sp>
        <p:nvSpPr>
          <p:cNvPr id="4" name="TextBox 3">
            <a:extLst>
              <a:ext uri="{FF2B5EF4-FFF2-40B4-BE49-F238E27FC236}">
                <a16:creationId xmlns:a16="http://schemas.microsoft.com/office/drawing/2014/main" id="{B6AF6FD0-1F08-CE81-1FBC-545D0AF24EAE}"/>
              </a:ext>
            </a:extLst>
          </p:cNvPr>
          <p:cNvSpPr txBox="1"/>
          <p:nvPr/>
        </p:nvSpPr>
        <p:spPr>
          <a:xfrm>
            <a:off x="1505857" y="2189240"/>
            <a:ext cx="8787191" cy="4524315"/>
          </a:xfrm>
          <a:prstGeom prst="rect">
            <a:avLst/>
          </a:prstGeom>
          <a:noFill/>
        </p:spPr>
        <p:txBody>
          <a:bodyPr wrap="square" rtlCol="0">
            <a:spAutoFit/>
          </a:bodyPr>
          <a:lstStyle/>
          <a:p>
            <a:pPr algn="l"/>
            <a:r>
              <a:rPr lang="en-IN" dirty="0"/>
              <a:t>The manual system has some drawbacks which can be overcome by using our web based software “Crime Management System” .</a:t>
            </a:r>
          </a:p>
          <a:p>
            <a:pPr algn="l"/>
            <a:endParaRPr lang="en-IN" dirty="0"/>
          </a:p>
          <a:p>
            <a:pPr algn="l"/>
            <a:r>
              <a:rPr lang="en-IN" dirty="0"/>
              <a:t>Police need not have to maintain records manually since our software maintains all the records with centralized database.</a:t>
            </a:r>
          </a:p>
          <a:p>
            <a:pPr algn="l"/>
            <a:endParaRPr lang="en-IN" dirty="0"/>
          </a:p>
          <a:p>
            <a:pPr algn="l"/>
            <a:r>
              <a:rPr lang="en-IN" dirty="0"/>
              <a:t>In these work the reduce Time consuming and no paper work needed.</a:t>
            </a:r>
          </a:p>
          <a:p>
            <a:pPr algn="l"/>
            <a:r>
              <a:rPr lang="en-IN" dirty="0"/>
              <a:t>
There is no loss of records and it is centralised database management.</a:t>
            </a:r>
          </a:p>
          <a:p>
            <a:pPr marL="285750" indent="-285750" algn="l">
              <a:buFont typeface="Arial" panose="020B0604020202020204" pitchFamily="34" charset="0"/>
              <a:buChar char="•"/>
            </a:pPr>
            <a:endParaRPr lang="en-IN" dirty="0"/>
          </a:p>
          <a:p>
            <a:pPr marL="285750" indent="-285750" algn="l">
              <a:buFont typeface="Arial" panose="020B0604020202020204" pitchFamily="34" charset="0"/>
              <a:buChar char="•"/>
            </a:pPr>
            <a:endParaRPr lang="en-IN" dirty="0"/>
          </a:p>
          <a:p>
            <a:pPr marL="285750" indent="-285750" algn="l">
              <a:buFont typeface="Arial" panose="020B0604020202020204" pitchFamily="34" charset="0"/>
              <a:buChar char="•"/>
            </a:pPr>
            <a:endParaRPr lang="en-IN" dirty="0"/>
          </a:p>
          <a:p>
            <a:pPr marL="285750" indent="-285750" algn="l">
              <a:buFont typeface="Arial" panose="020B0604020202020204" pitchFamily="34" charset="0"/>
              <a:buChar char="•"/>
            </a:pPr>
            <a:endParaRPr lang="en-IN" dirty="0"/>
          </a:p>
          <a:p>
            <a:pPr marL="285750" indent="-285750" algn="l">
              <a:buFont typeface="Arial" panose="020B0604020202020204" pitchFamily="34" charset="0"/>
              <a:buChar char="•"/>
            </a:pPr>
            <a:endParaRPr lang="en-IN" dirty="0"/>
          </a:p>
          <a:p>
            <a:pPr marL="285750" indent="-285750" algn="l">
              <a:buFont typeface="Arial" panose="020B0604020202020204" pitchFamily="34" charset="0"/>
              <a:buChar char="•"/>
            </a:pPr>
            <a:endParaRPr lang="en-IN" dirty="0"/>
          </a:p>
          <a:p>
            <a:pPr marL="285750" indent="-285750" algn="l">
              <a:buFont typeface="Arial" panose="020B0604020202020204" pitchFamily="34" charset="0"/>
              <a:buChar char="•"/>
            </a:pPr>
            <a:endParaRPr lang="en-US" dirty="0"/>
          </a:p>
        </p:txBody>
      </p:sp>
      <p:sp>
        <p:nvSpPr>
          <p:cNvPr id="12" name="TextBox 11">
            <a:extLst>
              <a:ext uri="{FF2B5EF4-FFF2-40B4-BE49-F238E27FC236}">
                <a16:creationId xmlns:a16="http://schemas.microsoft.com/office/drawing/2014/main" id="{D9791E14-39B4-BC3B-6ADB-A3516254678C}"/>
              </a:ext>
            </a:extLst>
          </p:cNvPr>
          <p:cNvSpPr txBox="1"/>
          <p:nvPr/>
        </p:nvSpPr>
        <p:spPr>
          <a:xfrm>
            <a:off x="1318379" y="1251550"/>
            <a:ext cx="6605209" cy="461665"/>
          </a:xfrm>
          <a:prstGeom prst="rect">
            <a:avLst/>
          </a:prstGeom>
          <a:noFill/>
        </p:spPr>
        <p:txBody>
          <a:bodyPr wrap="square" rtlCol="0">
            <a:spAutoFit/>
          </a:bodyPr>
          <a:lstStyle/>
          <a:p>
            <a:pPr algn="l"/>
            <a:r>
              <a:rPr lang="en-IN" sz="2400" b="1" dirty="0">
                <a:solidFill>
                  <a:schemeClr val="accent1">
                    <a:lumMod val="50000"/>
                  </a:schemeClr>
                </a:solidFill>
              </a:rPr>
              <a:t>PROPOSED</a:t>
            </a:r>
            <a:r>
              <a:rPr lang="en-IN" dirty="0"/>
              <a:t> </a:t>
            </a:r>
            <a:r>
              <a:rPr lang="en-IN" sz="2400" b="1" dirty="0">
                <a:solidFill>
                  <a:schemeClr val="accent1">
                    <a:lumMod val="50000"/>
                  </a:schemeClr>
                </a:solidFill>
              </a:rPr>
              <a:t>SYSTEM</a:t>
            </a:r>
            <a:r>
              <a:rPr lang="en-IN" dirty="0"/>
              <a:t>:</a:t>
            </a:r>
            <a:endParaRPr lang="en-US" dirty="0"/>
          </a:p>
        </p:txBody>
      </p:sp>
    </p:spTree>
    <p:extLst>
      <p:ext uri="{BB962C8B-B14F-4D97-AF65-F5344CB8AC3E}">
        <p14:creationId xmlns:p14="http://schemas.microsoft.com/office/powerpoint/2010/main" val="4102604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97DD2-455E-9BDE-56DC-EF6874171A37}"/>
              </a:ext>
            </a:extLst>
          </p:cNvPr>
          <p:cNvSpPr>
            <a:spLocks noGrp="1"/>
          </p:cNvSpPr>
          <p:nvPr>
            <p:ph type="title"/>
          </p:nvPr>
        </p:nvSpPr>
        <p:spPr>
          <a:xfrm>
            <a:off x="1451579" y="1028095"/>
            <a:ext cx="9603275" cy="628953"/>
          </a:xfrm>
        </p:spPr>
        <p:txBody>
          <a:bodyPr/>
          <a:lstStyle/>
          <a:p>
            <a:r>
              <a:rPr lang="en-IN" dirty="0">
                <a:solidFill>
                  <a:schemeClr val="accent1">
                    <a:lumMod val="50000"/>
                  </a:schemeClr>
                </a:solidFill>
              </a:rPr>
              <a:t>User Roles:</a:t>
            </a:r>
            <a:endParaRPr lang="en-US" dirty="0">
              <a:solidFill>
                <a:schemeClr val="accent1">
                  <a:lumMod val="50000"/>
                </a:schemeClr>
              </a:solidFill>
            </a:endParaRPr>
          </a:p>
        </p:txBody>
      </p:sp>
      <p:sp>
        <p:nvSpPr>
          <p:cNvPr id="3" name="Content Placeholder 2">
            <a:extLst>
              <a:ext uri="{FF2B5EF4-FFF2-40B4-BE49-F238E27FC236}">
                <a16:creationId xmlns:a16="http://schemas.microsoft.com/office/drawing/2014/main" id="{F989B138-9C58-F4C7-A37E-E49C41D82A5A}"/>
              </a:ext>
            </a:extLst>
          </p:cNvPr>
          <p:cNvSpPr>
            <a:spLocks noGrp="1"/>
          </p:cNvSpPr>
          <p:nvPr>
            <p:ph idx="1"/>
          </p:nvPr>
        </p:nvSpPr>
        <p:spPr>
          <a:xfrm>
            <a:off x="1451579" y="2165048"/>
            <a:ext cx="9119658" cy="2927047"/>
          </a:xfrm>
        </p:spPr>
        <p:txBody>
          <a:bodyPr/>
          <a:lstStyle/>
          <a:p>
            <a:pPr marL="0" indent="0">
              <a:buNone/>
            </a:pPr>
            <a:r>
              <a:rPr lang="en-IN" dirty="0"/>
              <a:t>            </a:t>
            </a:r>
            <a:r>
              <a:rPr lang="en-IN" b="1" dirty="0"/>
              <a:t>  Crime Record Manager</a:t>
            </a:r>
          </a:p>
          <a:p>
            <a:pPr marL="0" indent="0">
              <a:buNone/>
            </a:pPr>
            <a:r>
              <a:rPr lang="en-IN" dirty="0"/>
              <a:t>               </a:t>
            </a:r>
            <a:r>
              <a:rPr lang="en-IN" b="1" dirty="0"/>
              <a:t>Police</a:t>
            </a:r>
            <a:r>
              <a:rPr lang="en-IN" dirty="0"/>
              <a:t> </a:t>
            </a:r>
            <a:r>
              <a:rPr lang="en-IN" b="1" dirty="0"/>
              <a:t>station</a:t>
            </a:r>
          </a:p>
          <a:p>
            <a:pPr marL="0" indent="0">
              <a:buNone/>
            </a:pPr>
            <a:endParaRPr lang="en-IN" dirty="0"/>
          </a:p>
          <a:p>
            <a:pPr marL="0" indent="0">
              <a:buNone/>
            </a:pPr>
            <a:endParaRPr lang="en-US" dirty="0"/>
          </a:p>
        </p:txBody>
      </p:sp>
    </p:spTree>
    <p:extLst>
      <p:ext uri="{BB962C8B-B14F-4D97-AF65-F5344CB8AC3E}">
        <p14:creationId xmlns:p14="http://schemas.microsoft.com/office/powerpoint/2010/main" val="356015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AC38D-38D7-CA6A-83D8-3E71A7B75F58}"/>
              </a:ext>
            </a:extLst>
          </p:cNvPr>
          <p:cNvSpPr>
            <a:spLocks noGrp="1"/>
          </p:cNvSpPr>
          <p:nvPr>
            <p:ph type="title"/>
          </p:nvPr>
        </p:nvSpPr>
        <p:spPr>
          <a:xfrm>
            <a:off x="1076627" y="1112762"/>
            <a:ext cx="9603275" cy="704706"/>
          </a:xfrm>
        </p:spPr>
        <p:txBody>
          <a:bodyPr/>
          <a:lstStyle/>
          <a:p>
            <a:r>
              <a:rPr lang="en-IN" dirty="0">
                <a:solidFill>
                  <a:schemeClr val="accent1">
                    <a:lumMod val="50000"/>
                  </a:schemeClr>
                </a:solidFill>
              </a:rPr>
              <a:t>Key</a:t>
            </a:r>
            <a:r>
              <a:rPr lang="en-IN" dirty="0"/>
              <a:t> </a:t>
            </a:r>
            <a:r>
              <a:rPr lang="en-IN" dirty="0">
                <a:solidFill>
                  <a:schemeClr val="accent1">
                    <a:lumMod val="50000"/>
                  </a:schemeClr>
                </a:solidFill>
              </a:rPr>
              <a:t>features</a:t>
            </a:r>
            <a:r>
              <a:rPr lang="en-IN" dirty="0"/>
              <a:t> </a:t>
            </a:r>
            <a:r>
              <a:rPr lang="en-IN" dirty="0">
                <a:solidFill>
                  <a:schemeClr val="accent1">
                    <a:lumMod val="50000"/>
                  </a:schemeClr>
                </a:solidFill>
              </a:rPr>
              <a:t>of</a:t>
            </a:r>
            <a:r>
              <a:rPr lang="en-IN" dirty="0"/>
              <a:t> </a:t>
            </a:r>
            <a:r>
              <a:rPr lang="en-IN" dirty="0">
                <a:solidFill>
                  <a:schemeClr val="accent1">
                    <a:lumMod val="50000"/>
                  </a:schemeClr>
                </a:solidFill>
              </a:rPr>
              <a:t>crime</a:t>
            </a:r>
            <a:r>
              <a:rPr lang="en-IN" dirty="0"/>
              <a:t> </a:t>
            </a:r>
            <a:r>
              <a:rPr lang="en-IN" dirty="0">
                <a:solidFill>
                  <a:schemeClr val="accent1">
                    <a:lumMod val="50000"/>
                  </a:schemeClr>
                </a:solidFill>
              </a:rPr>
              <a:t>record</a:t>
            </a:r>
            <a:r>
              <a:rPr lang="en-IN" dirty="0"/>
              <a:t> </a:t>
            </a:r>
            <a:r>
              <a:rPr lang="en-IN" dirty="0">
                <a:solidFill>
                  <a:schemeClr val="accent1">
                    <a:lumMod val="50000"/>
                  </a:schemeClr>
                </a:solidFill>
              </a:rPr>
              <a:t>manager</a:t>
            </a:r>
            <a:r>
              <a:rPr lang="en-IN" dirty="0"/>
              <a:t>:</a:t>
            </a:r>
            <a:endParaRPr lang="en-US" dirty="0"/>
          </a:p>
        </p:txBody>
      </p:sp>
      <p:sp>
        <p:nvSpPr>
          <p:cNvPr id="3" name="Content Placeholder 2">
            <a:extLst>
              <a:ext uri="{FF2B5EF4-FFF2-40B4-BE49-F238E27FC236}">
                <a16:creationId xmlns:a16="http://schemas.microsoft.com/office/drawing/2014/main" id="{C91C0321-E771-B595-16B8-BAEA0A463AD3}"/>
              </a:ext>
            </a:extLst>
          </p:cNvPr>
          <p:cNvSpPr>
            <a:spLocks noGrp="1"/>
          </p:cNvSpPr>
          <p:nvPr>
            <p:ph idx="1"/>
          </p:nvPr>
        </p:nvSpPr>
        <p:spPr>
          <a:xfrm>
            <a:off x="1826532" y="2241580"/>
            <a:ext cx="8502801" cy="2374839"/>
          </a:xfrm>
        </p:spPr>
        <p:txBody>
          <a:bodyPr/>
          <a:lstStyle/>
          <a:p>
            <a:r>
              <a:rPr lang="en-IN" dirty="0"/>
              <a:t>Secure login for crime record manager</a:t>
            </a:r>
          </a:p>
          <a:p>
            <a:r>
              <a:rPr lang="en-IN" dirty="0"/>
              <a:t>Police station Management :  Add, vie, update and delete police stations. </a:t>
            </a:r>
          </a:p>
          <a:p>
            <a:r>
              <a:rPr lang="en-IN" dirty="0"/>
              <a:t>Crime Management : View the complete crime details. </a:t>
            </a:r>
          </a:p>
          <a:p>
            <a:endParaRPr lang="en-US" dirty="0"/>
          </a:p>
        </p:txBody>
      </p:sp>
    </p:spTree>
    <p:extLst>
      <p:ext uri="{BB962C8B-B14F-4D97-AF65-F5344CB8AC3E}">
        <p14:creationId xmlns:p14="http://schemas.microsoft.com/office/powerpoint/2010/main" val="231021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3EA12-E0B4-4E31-FCEE-DB09816B71F4}"/>
              </a:ext>
            </a:extLst>
          </p:cNvPr>
          <p:cNvSpPr>
            <a:spLocks noGrp="1"/>
          </p:cNvSpPr>
          <p:nvPr>
            <p:ph type="title"/>
          </p:nvPr>
        </p:nvSpPr>
        <p:spPr>
          <a:xfrm>
            <a:off x="1131152" y="1312519"/>
            <a:ext cx="9603275" cy="525957"/>
          </a:xfrm>
        </p:spPr>
        <p:txBody>
          <a:bodyPr>
            <a:normAutofit fontScale="90000"/>
          </a:bodyPr>
          <a:lstStyle/>
          <a:p>
            <a:r>
              <a:rPr lang="en-IN" dirty="0">
                <a:solidFill>
                  <a:schemeClr val="accent1">
                    <a:lumMod val="50000"/>
                  </a:schemeClr>
                </a:solidFill>
              </a:rPr>
              <a:t>Key</a:t>
            </a:r>
            <a:r>
              <a:rPr lang="en-IN" dirty="0"/>
              <a:t> </a:t>
            </a:r>
            <a:r>
              <a:rPr lang="en-IN" dirty="0">
                <a:solidFill>
                  <a:schemeClr val="accent1">
                    <a:lumMod val="50000"/>
                  </a:schemeClr>
                </a:solidFill>
              </a:rPr>
              <a:t>features</a:t>
            </a:r>
            <a:r>
              <a:rPr lang="en-IN" dirty="0"/>
              <a:t> </a:t>
            </a:r>
            <a:r>
              <a:rPr lang="en-IN" dirty="0">
                <a:solidFill>
                  <a:schemeClr val="accent1">
                    <a:lumMod val="50000"/>
                  </a:schemeClr>
                </a:solidFill>
              </a:rPr>
              <a:t>for</a:t>
            </a:r>
            <a:r>
              <a:rPr lang="en-IN" dirty="0"/>
              <a:t> </a:t>
            </a:r>
            <a:r>
              <a:rPr lang="en-IN" dirty="0">
                <a:solidFill>
                  <a:schemeClr val="accent1">
                    <a:lumMod val="50000"/>
                  </a:schemeClr>
                </a:solidFill>
              </a:rPr>
              <a:t>police</a:t>
            </a:r>
            <a:r>
              <a:rPr lang="en-IN" dirty="0"/>
              <a:t> </a:t>
            </a:r>
            <a:r>
              <a:rPr lang="en-IN" dirty="0">
                <a:solidFill>
                  <a:schemeClr val="accent1">
                    <a:lumMod val="50000"/>
                  </a:schemeClr>
                </a:solidFill>
              </a:rPr>
              <a:t>station</a:t>
            </a:r>
            <a:r>
              <a:rPr lang="en-IN" dirty="0"/>
              <a:t>:</a:t>
            </a:r>
            <a:endParaRPr lang="en-US" dirty="0"/>
          </a:p>
        </p:txBody>
      </p:sp>
      <p:sp>
        <p:nvSpPr>
          <p:cNvPr id="3" name="Content Placeholder 2">
            <a:extLst>
              <a:ext uri="{FF2B5EF4-FFF2-40B4-BE49-F238E27FC236}">
                <a16:creationId xmlns:a16="http://schemas.microsoft.com/office/drawing/2014/main" id="{095292E9-7171-11A2-D512-61120599EDC5}"/>
              </a:ext>
            </a:extLst>
          </p:cNvPr>
          <p:cNvSpPr>
            <a:spLocks noGrp="1"/>
          </p:cNvSpPr>
          <p:nvPr>
            <p:ph idx="1"/>
          </p:nvPr>
        </p:nvSpPr>
        <p:spPr>
          <a:xfrm>
            <a:off x="1451579" y="2302056"/>
            <a:ext cx="8623754" cy="2556268"/>
          </a:xfrm>
        </p:spPr>
        <p:txBody>
          <a:bodyPr/>
          <a:lstStyle/>
          <a:p>
            <a:r>
              <a:rPr lang="en-IN" dirty="0"/>
              <a:t> Secure login for police station. </a:t>
            </a:r>
          </a:p>
          <a:p>
            <a:r>
              <a:rPr lang="en-IN" b="1" dirty="0"/>
              <a:t>Crime</a:t>
            </a:r>
            <a:r>
              <a:rPr lang="en-IN" dirty="0"/>
              <a:t> </a:t>
            </a:r>
            <a:r>
              <a:rPr lang="en-IN" b="1" dirty="0"/>
              <a:t>Management</a:t>
            </a:r>
            <a:r>
              <a:rPr lang="en-IN" dirty="0"/>
              <a:t> :  Add crime details  such as, </a:t>
            </a:r>
            <a:r>
              <a:rPr lang="en-IN" b="1" dirty="0"/>
              <a:t>Missing</a:t>
            </a:r>
            <a:r>
              <a:rPr lang="en-IN" dirty="0"/>
              <a:t> </a:t>
            </a:r>
            <a:r>
              <a:rPr lang="en-IN" b="1" dirty="0"/>
              <a:t>persons</a:t>
            </a:r>
            <a:r>
              <a:rPr lang="en-IN" dirty="0"/>
              <a:t> </a:t>
            </a:r>
            <a:r>
              <a:rPr lang="en-IN" b="1" dirty="0"/>
              <a:t>details</a:t>
            </a:r>
            <a:r>
              <a:rPr lang="en-IN" dirty="0"/>
              <a:t>  , </a:t>
            </a:r>
            <a:r>
              <a:rPr lang="en-IN" b="1" dirty="0"/>
              <a:t>vehicle</a:t>
            </a:r>
            <a:r>
              <a:rPr lang="en-IN" dirty="0"/>
              <a:t> </a:t>
            </a:r>
            <a:r>
              <a:rPr lang="en-IN" b="1" dirty="0"/>
              <a:t>theft</a:t>
            </a:r>
            <a:r>
              <a:rPr lang="en-IN" dirty="0"/>
              <a:t> </a:t>
            </a:r>
            <a:r>
              <a:rPr lang="en-IN" b="1" dirty="0"/>
              <a:t>details</a:t>
            </a:r>
            <a:r>
              <a:rPr lang="en-IN" dirty="0"/>
              <a:t> ,</a:t>
            </a:r>
            <a:r>
              <a:rPr lang="en-IN" b="1" dirty="0"/>
              <a:t>common</a:t>
            </a:r>
            <a:r>
              <a:rPr lang="en-IN" dirty="0"/>
              <a:t> </a:t>
            </a:r>
            <a:r>
              <a:rPr lang="en-IN" b="1" dirty="0"/>
              <a:t>theft</a:t>
            </a:r>
            <a:r>
              <a:rPr lang="en-IN" dirty="0"/>
              <a:t> </a:t>
            </a:r>
            <a:r>
              <a:rPr lang="en-IN" b="1" dirty="0"/>
              <a:t>of missing</a:t>
            </a:r>
            <a:r>
              <a:rPr lang="en-IN" dirty="0"/>
              <a:t> </a:t>
            </a:r>
            <a:r>
              <a:rPr lang="en-IN" b="1" dirty="0"/>
              <a:t>things</a:t>
            </a:r>
            <a:r>
              <a:rPr lang="en-IN" dirty="0"/>
              <a:t>. </a:t>
            </a:r>
          </a:p>
          <a:p>
            <a:endParaRPr lang="en-IN" dirty="0"/>
          </a:p>
          <a:p>
            <a:endParaRPr lang="en-US" dirty="0"/>
          </a:p>
        </p:txBody>
      </p:sp>
    </p:spTree>
    <p:extLst>
      <p:ext uri="{BB962C8B-B14F-4D97-AF65-F5344CB8AC3E}">
        <p14:creationId xmlns:p14="http://schemas.microsoft.com/office/powerpoint/2010/main" val="1253579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52BEA-8885-63AD-1DEE-79BC9C990B33}"/>
              </a:ext>
            </a:extLst>
          </p:cNvPr>
          <p:cNvSpPr>
            <a:spLocks noGrp="1"/>
          </p:cNvSpPr>
          <p:nvPr>
            <p:ph type="title"/>
          </p:nvPr>
        </p:nvSpPr>
        <p:spPr>
          <a:xfrm>
            <a:off x="1112912" y="1209524"/>
            <a:ext cx="9603275" cy="583754"/>
          </a:xfrm>
        </p:spPr>
        <p:txBody>
          <a:bodyPr/>
          <a:lstStyle/>
          <a:p>
            <a:r>
              <a:rPr lang="en-IN" dirty="0">
                <a:solidFill>
                  <a:schemeClr val="accent1">
                    <a:lumMod val="50000"/>
                  </a:schemeClr>
                </a:solidFill>
              </a:rPr>
              <a:t>TECHNOLOGIES</a:t>
            </a:r>
            <a:r>
              <a:rPr lang="en-IN" dirty="0"/>
              <a:t> </a:t>
            </a:r>
            <a:r>
              <a:rPr lang="en-IN" dirty="0">
                <a:solidFill>
                  <a:schemeClr val="accent1">
                    <a:lumMod val="50000"/>
                  </a:schemeClr>
                </a:solidFill>
              </a:rPr>
              <a:t>USED</a:t>
            </a:r>
            <a:r>
              <a:rPr lang="en-IN" dirty="0"/>
              <a:t> :</a:t>
            </a:r>
            <a:endParaRPr lang="en-US" dirty="0"/>
          </a:p>
        </p:txBody>
      </p:sp>
      <p:sp>
        <p:nvSpPr>
          <p:cNvPr id="5" name="Content Placeholder 4">
            <a:extLst>
              <a:ext uri="{FF2B5EF4-FFF2-40B4-BE49-F238E27FC236}">
                <a16:creationId xmlns:a16="http://schemas.microsoft.com/office/drawing/2014/main" id="{7417A888-18D6-C2BE-D1C0-52006702334F}"/>
              </a:ext>
            </a:extLst>
          </p:cNvPr>
          <p:cNvSpPr txBox="1">
            <a:spLocks noGrp="1"/>
          </p:cNvSpPr>
          <p:nvPr>
            <p:ph idx="1"/>
          </p:nvPr>
        </p:nvSpPr>
        <p:spPr>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IDE				:         Visual Studio 2022</a:t>
            </a:r>
          </a:p>
          <a:p>
            <a:pPr marL="342900"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Framework			:          . NET</a:t>
            </a:r>
          </a:p>
          <a:p>
            <a:pPr marL="342900"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Front-end			:          C#</a:t>
            </a:r>
          </a:p>
          <a:p>
            <a:pPr marL="342900"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Back-end			:          C#</a:t>
            </a:r>
          </a:p>
          <a:p>
            <a:pPr marL="342900"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Database			:          SQL server 2019</a:t>
            </a:r>
          </a:p>
          <a:p>
            <a:pPr marL="342900"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Documentation Tool 		:          Microsoft Word 2021</a:t>
            </a:r>
          </a:p>
          <a:p>
            <a:pPr marL="342900"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Presentation Tool 		:          Microsoft PowerPoint 2021</a:t>
            </a:r>
          </a:p>
        </p:txBody>
      </p:sp>
    </p:spTree>
    <p:extLst>
      <p:ext uri="{BB962C8B-B14F-4D97-AF65-F5344CB8AC3E}">
        <p14:creationId xmlns:p14="http://schemas.microsoft.com/office/powerpoint/2010/main" val="129533703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3</TotalTime>
  <Words>1000</Words>
  <Application>Microsoft Office PowerPoint</Application>
  <PresentationFormat>Widescreen</PresentationFormat>
  <Paragraphs>70</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Gill Sans MT</vt:lpstr>
      <vt:lpstr>Times New Roman</vt:lpstr>
      <vt:lpstr>Gallery</vt:lpstr>
      <vt:lpstr>Crime record management system</vt:lpstr>
      <vt:lpstr>Abstract</vt:lpstr>
      <vt:lpstr>PowerPoint Presentation</vt:lpstr>
      <vt:lpstr>PowerPoint Presentation</vt:lpstr>
      <vt:lpstr>PowerPoint Presentation</vt:lpstr>
      <vt:lpstr>User Roles:</vt:lpstr>
      <vt:lpstr>Key features of crime record manager:</vt:lpstr>
      <vt:lpstr>Key features for police station:</vt:lpstr>
      <vt:lpstr>TECHNOLOGIES USED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record management system</dc:title>
  <dc:creator>jebithaw63@gmail.com</dc:creator>
  <cp:lastModifiedBy>Greeshma G S</cp:lastModifiedBy>
  <cp:revision>18</cp:revision>
  <dcterms:created xsi:type="dcterms:W3CDTF">2023-11-14T15:56:33Z</dcterms:created>
  <dcterms:modified xsi:type="dcterms:W3CDTF">2023-11-15T04:07:37Z</dcterms:modified>
</cp:coreProperties>
</file>