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75" r:id="rId7"/>
    <p:sldId id="276" r:id="rId8"/>
    <p:sldId id="271" r:id="rId9"/>
    <p:sldId id="277" r:id="rId10"/>
    <p:sldId id="272"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249177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362560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4565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2884005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3920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173475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2794257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323175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391280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C0918-BF75-4199-97E8-76D145D162A1}"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369380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C0918-BF75-4199-97E8-76D145D162A1}"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42791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C0918-BF75-4199-97E8-76D145D162A1}" type="datetimeFigureOut">
              <a:rPr lang="en-IN" smtClean="0"/>
              <a:t>20-07-2021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215697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C0918-BF75-4199-97E8-76D145D162A1}" type="datetimeFigureOut">
              <a:rPr lang="en-IN" smtClean="0"/>
              <a:t>20-07-2021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368312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C0918-BF75-4199-97E8-76D145D162A1}" type="datetimeFigureOut">
              <a:rPr lang="en-IN" smtClean="0"/>
              <a:t>20-07-2021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16568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C0918-BF75-4199-97E8-76D145D162A1}"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137852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3C0918-BF75-4199-97E8-76D145D162A1}"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854A2-3512-4AA5-ADE5-C66721ED4A1A}" type="slidenum">
              <a:rPr lang="en-IN" smtClean="0"/>
              <a:t>‹#›</a:t>
            </a:fld>
            <a:endParaRPr lang="en-IN"/>
          </a:p>
        </p:txBody>
      </p:sp>
    </p:spTree>
    <p:extLst>
      <p:ext uri="{BB962C8B-B14F-4D97-AF65-F5344CB8AC3E}">
        <p14:creationId xmlns:p14="http://schemas.microsoft.com/office/powerpoint/2010/main" val="403220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3C0918-BF75-4199-97E8-76D145D162A1}" type="datetimeFigureOut">
              <a:rPr lang="en-IN" smtClean="0"/>
              <a:t>20-07-2021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F854A2-3512-4AA5-ADE5-C66721ED4A1A}" type="slidenum">
              <a:rPr lang="en-IN" smtClean="0"/>
              <a:t>‹#›</a:t>
            </a:fld>
            <a:endParaRPr lang="en-IN"/>
          </a:p>
        </p:txBody>
      </p:sp>
    </p:spTree>
    <p:extLst>
      <p:ext uri="{BB962C8B-B14F-4D97-AF65-F5344CB8AC3E}">
        <p14:creationId xmlns:p14="http://schemas.microsoft.com/office/powerpoint/2010/main" val="329299543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827" y="0"/>
            <a:ext cx="9718768" cy="5525589"/>
          </a:xfrm>
        </p:spPr>
        <p:txBody>
          <a:bodyPr>
            <a:noAutofit/>
          </a:bodyPr>
          <a:lstStyle/>
          <a:p>
            <a:pPr marL="464185" indent="-6350" algn="ctr">
              <a:spcAft>
                <a:spcPts val="770"/>
              </a:spcAft>
            </a:pPr>
            <a:r>
              <a:rPr lang="en-IN" sz="2800" b="1" dirty="0">
                <a:solidFill>
                  <a:srgbClr val="000000"/>
                </a:solidFill>
                <a:latin typeface="Times New Roman" panose="02020603050405020304" pitchFamily="18" charset="0"/>
                <a:ea typeface="Times New Roman" panose="02020603050405020304" pitchFamily="18" charset="0"/>
              </a:rPr>
              <a:t>A </a:t>
            </a:r>
            <a:br>
              <a:rPr lang="en-IN" sz="2800" b="1" dirty="0">
                <a:solidFill>
                  <a:srgbClr val="000000"/>
                </a:solidFill>
                <a:latin typeface="Times New Roman" panose="02020603050405020304" pitchFamily="18" charset="0"/>
                <a:ea typeface="Times New Roman" panose="02020603050405020304" pitchFamily="18" charset="0"/>
              </a:rPr>
            </a:br>
            <a:r>
              <a:rPr lang="en-US" sz="2800" b="1" dirty="0">
                <a:solidFill>
                  <a:srgbClr val="000000"/>
                </a:solidFill>
                <a:latin typeface="Times New Roman" panose="02020603050405020304" pitchFamily="18" charset="0"/>
                <a:ea typeface="Times New Roman" panose="02020603050405020304" pitchFamily="18" charset="0"/>
              </a:rPr>
              <a:t>    PRESENTATION  ON </a:t>
            </a:r>
            <a:br>
              <a:rPr lang="en-US" sz="2800" b="1" dirty="0">
                <a:solidFill>
                  <a:srgbClr val="000000"/>
                </a:solidFill>
                <a:latin typeface="Times New Roman" panose="02020603050405020304" pitchFamily="18" charset="0"/>
                <a:ea typeface="Times New Roman" panose="02020603050405020304" pitchFamily="18" charset="0"/>
              </a:rPr>
            </a:br>
            <a:r>
              <a:rPr lang="en-US" sz="2800" b="1" dirty="0">
                <a:solidFill>
                  <a:srgbClr val="000000"/>
                </a:solidFill>
                <a:latin typeface="Times New Roman" panose="02020603050405020304" pitchFamily="18" charset="0"/>
                <a:ea typeface="Times New Roman" panose="02020603050405020304" pitchFamily="18" charset="0"/>
              </a:rPr>
              <a:t>“PULWAMA ATTACK</a:t>
            </a:r>
            <a:r>
              <a:rPr lang="en-IN" sz="2800" b="1" dirty="0">
                <a:solidFill>
                  <a:srgbClr val="000000"/>
                </a:solidFill>
                <a:latin typeface="Times New Roman" panose="02020603050405020304" pitchFamily="18" charset="0"/>
                <a:ea typeface="Times New Roman" panose="02020603050405020304" pitchFamily="18" charset="0"/>
              </a:rPr>
              <a:t>” </a:t>
            </a:r>
            <a:endParaRPr lang="en-IN" sz="2800" dirty="0"/>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465571315"/>
      </p:ext>
    </p:extLst>
  </p:cSld>
  <p:clrMapOvr>
    <a:masterClrMapping/>
  </p:clrMapOvr>
  <mc:AlternateContent xmlns:mc="http://schemas.openxmlformats.org/markup-compatibility/2006" xmlns:p14="http://schemas.microsoft.com/office/powerpoint/2010/main">
    <mc:Choice Requires="p14">
      <p:transition spd="slow" p14:dur="2000" advTm="5259"/>
    </mc:Choice>
    <mc:Fallback xmlns="">
      <p:transition spd="slow" advTm="52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656" y="791852"/>
            <a:ext cx="8199346" cy="762629"/>
          </a:xfrm>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20434" y="1461154"/>
            <a:ext cx="10073398" cy="4430193"/>
          </a:xfrm>
        </p:spPr>
        <p:txBody>
          <a:bodyPr>
            <a:noAutofit/>
          </a:bodyPr>
          <a:lstStyle/>
          <a:p>
            <a:pPr marL="0" indent="0" algn="just">
              <a:buNone/>
            </a:pPr>
            <a:endParaRPr lang="en-IN" sz="2400" dirty="0">
              <a:latin typeface="Times New Roman" panose="02020603050405020304" pitchFamily="18" charset="0"/>
              <a:cs typeface="Times New Roman" panose="02020603050405020304" pitchFamily="18" charset="0"/>
            </a:endParaRPr>
          </a:p>
          <a:p>
            <a:pPr marL="0" indent="0">
              <a:buNone/>
            </a:pPr>
            <a:r>
              <a:rPr lang="en-US" b="1" dirty="0"/>
              <a:t> </a:t>
            </a:r>
            <a:endParaRPr lang="en-US" dirty="0"/>
          </a:p>
          <a:p>
            <a:pPr marL="0" indent="0">
              <a:buNone/>
            </a:pPr>
            <a:r>
              <a:rPr lang="en-US" sz="2400" dirty="0">
                <a:latin typeface="Times New Roman" panose="02020603050405020304" pitchFamily="18" charset="0"/>
                <a:cs typeface="Times New Roman" panose="02020603050405020304" pitchFamily="18" charset="0"/>
              </a:rPr>
              <a:t>	Pulwama attack lead to the death of 40 CRF </a:t>
            </a:r>
            <a:r>
              <a:rPr lang="en-US" sz="2400" dirty="0" err="1">
                <a:latin typeface="Times New Roman" panose="02020603050405020304" pitchFamily="18" charset="0"/>
                <a:cs typeface="Times New Roman" panose="02020603050405020304" pitchFamily="18" charset="0"/>
              </a:rPr>
              <a:t>jawans</a:t>
            </a:r>
            <a:r>
              <a:rPr lang="en-US" sz="2400" dirty="0">
                <a:latin typeface="Times New Roman" panose="02020603050405020304" pitchFamily="18" charset="0"/>
                <a:cs typeface="Times New Roman" panose="02020603050405020304" pitchFamily="18" charset="0"/>
              </a:rPr>
              <a:t>, which is indeed great loss to the nation .may their rest in peace. Jai Hind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90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90"/>
            <a:ext cx="8596668" cy="1457822"/>
          </a:xfrm>
        </p:spPr>
        <p:txBody>
          <a:bodyPr>
            <a:normAutofit/>
          </a:bodyPr>
          <a:lstStyle/>
          <a:p>
            <a:pPr marL="0" indent="0">
              <a:buNone/>
            </a:pPr>
            <a:r>
              <a:rPr lang="en-IN" sz="4000"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3697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Presentation Outline</a:t>
            </a:r>
          </a:p>
        </p:txBody>
      </p:sp>
      <p:sp>
        <p:nvSpPr>
          <p:cNvPr id="3" name="Content Placeholder 2"/>
          <p:cNvSpPr>
            <a:spLocks noGrp="1"/>
          </p:cNvSpPr>
          <p:nvPr>
            <p:ph idx="1"/>
          </p:nvPr>
        </p:nvSpPr>
        <p:spPr>
          <a:xfrm>
            <a:off x="677334" y="1763487"/>
            <a:ext cx="8596668" cy="4277876"/>
          </a:xfrm>
        </p:spPr>
        <p:txBody>
          <a:bodyPr>
            <a:normAutofit/>
          </a:bodyPr>
          <a:lstStyle/>
          <a:p>
            <a:r>
              <a:rPr lang="en-IN" sz="2800" dirty="0">
                <a:latin typeface="Times New Roman" panose="02020603050405020304" pitchFamily="18" charset="0"/>
                <a:cs typeface="Times New Roman" panose="02020603050405020304" pitchFamily="18" charset="0"/>
              </a:rPr>
              <a:t>INTRODUCTION</a:t>
            </a:r>
          </a:p>
          <a:p>
            <a:r>
              <a:rPr lang="en-IN" sz="2800" dirty="0">
                <a:latin typeface="Times New Roman" panose="02020603050405020304" pitchFamily="18" charset="0"/>
                <a:cs typeface="Times New Roman" panose="02020603050405020304" pitchFamily="18" charset="0"/>
              </a:rPr>
              <a:t>FEATURES OF OPENGL</a:t>
            </a:r>
          </a:p>
          <a:p>
            <a:r>
              <a:rPr lang="en-IN" sz="2800" dirty="0">
                <a:latin typeface="Times New Roman" panose="02020603050405020304" pitchFamily="18" charset="0"/>
                <a:cs typeface="Times New Roman" panose="02020603050405020304" pitchFamily="18" charset="0"/>
              </a:rPr>
              <a:t>BASIC OPENGL OPERATION</a:t>
            </a:r>
          </a:p>
          <a:p>
            <a:r>
              <a:rPr lang="en-IN" sz="2800" dirty="0">
                <a:latin typeface="Times New Roman" panose="02020603050405020304" pitchFamily="18" charset="0"/>
                <a:cs typeface="Times New Roman" panose="02020603050405020304" pitchFamily="18" charset="0"/>
              </a:rPr>
              <a:t>SYSTEM REQUIREMENTS</a:t>
            </a:r>
          </a:p>
          <a:p>
            <a:r>
              <a:rPr lang="en-IN" sz="2800" dirty="0">
                <a:latin typeface="Times New Roman" panose="02020603050405020304" pitchFamily="18" charset="0"/>
                <a:cs typeface="Times New Roman" panose="02020603050405020304" pitchFamily="18" charset="0"/>
              </a:rPr>
              <a:t>HARDWARE AND SOFTWARE REQUIREMENTS</a:t>
            </a:r>
          </a:p>
          <a:p>
            <a:r>
              <a:rPr lang="en-IN" sz="2800" dirty="0">
                <a:latin typeface="Times New Roman" panose="02020603050405020304" pitchFamily="18" charset="0"/>
                <a:cs typeface="Times New Roman" panose="02020603050405020304" pitchFamily="18" charset="0"/>
              </a:rPr>
              <a:t>IMPLEMENTATION</a:t>
            </a:r>
          </a:p>
          <a:p>
            <a:r>
              <a:rPr lang="en-IN" sz="2800" dirty="0">
                <a:latin typeface="Times New Roman" panose="02020603050405020304" pitchFamily="18" charset="0"/>
                <a:cs typeface="Times New Roman" panose="02020603050405020304" pitchFamily="18" charset="0"/>
              </a:rPr>
              <a:t>CONCLUSION</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943493136"/>
      </p:ext>
    </p:extLst>
  </p:cSld>
  <p:clrMapOvr>
    <a:masterClrMapping/>
  </p:clrMapOvr>
  <mc:AlternateContent xmlns:mc="http://schemas.openxmlformats.org/markup-compatibility/2006" xmlns:p14="http://schemas.microsoft.com/office/powerpoint/2010/main">
    <mc:Choice Requires="p14">
      <p:transition spd="slow" p14:dur="2000" advTm="6467"/>
    </mc:Choice>
    <mc:Fallback xmlns="">
      <p:transition spd="slow" advTm="64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0829"/>
            <a:ext cx="8596668" cy="829559"/>
          </a:xfrm>
        </p:spPr>
        <p:txBody>
          <a:bodyPr>
            <a:normAutofit/>
          </a:bodyPr>
          <a:lstStyle/>
          <a:p>
            <a:r>
              <a:rPr lang="en-IN" sz="40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29194" y="895547"/>
            <a:ext cx="10515600" cy="5962454"/>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OpenGL is the abbreviation for open Graphics </a:t>
            </a:r>
            <a:r>
              <a:rPr lang="en-US" sz="2400" dirty="0" err="1">
                <a:latin typeface="Times New Roman" panose="02020603050405020304" pitchFamily="18" charset="0"/>
                <a:cs typeface="Times New Roman" panose="02020603050405020304" pitchFamily="18" charset="0"/>
              </a:rPr>
              <a:t>Library.It</a:t>
            </a:r>
            <a:r>
              <a:rPr lang="en-US" sz="2400" dirty="0">
                <a:latin typeface="Times New Roman" panose="02020603050405020304" pitchFamily="18" charset="0"/>
                <a:cs typeface="Times New Roman" panose="02020603050405020304" pitchFamily="18" charset="0"/>
              </a:rPr>
              <a:t> is the software interface for graphics hardware.</a:t>
            </a:r>
          </a:p>
          <a:p>
            <a:pPr algn="just">
              <a:lnSpc>
                <a:spcPct val="150000"/>
              </a:lnSpc>
            </a:pPr>
            <a:r>
              <a:rPr lang="en-US" sz="2400" dirty="0">
                <a:latin typeface="Times New Roman" panose="02020603050405020304" pitchFamily="18" charset="0"/>
                <a:cs typeface="Times New Roman" panose="02020603050405020304" pitchFamily="18" charset="0"/>
              </a:rPr>
              <a:t>This interface consists of several hundred functions that allow you, a graphics programmer, to specify the objects and operations needed to produce high-quality color images of two-dimensional and three-dimensional objects.</a:t>
            </a:r>
          </a:p>
          <a:p>
            <a:pPr algn="just">
              <a:lnSpc>
                <a:spcPct val="150000"/>
              </a:lnSpc>
            </a:pPr>
            <a:r>
              <a:rPr lang="en-US" sz="2400" dirty="0">
                <a:latin typeface="Times New Roman" panose="02020603050405020304" pitchFamily="18" charset="0"/>
                <a:cs typeface="Times New Roman" panose="02020603050405020304" pitchFamily="18" charset="0"/>
              </a:rPr>
              <a:t>The main purpose of OpenGL is to render two-dimensional and three-dimensional objects into the frame buffer.</a:t>
            </a:r>
          </a:p>
          <a:p>
            <a:pPr algn="just">
              <a:lnSpc>
                <a:spcPct val="150000"/>
              </a:lnSpc>
            </a:pPr>
            <a:r>
              <a:rPr lang="en-US" sz="2400" dirty="0">
                <a:latin typeface="Times New Roman" panose="02020603050405020304" pitchFamily="18" charset="0"/>
                <a:cs typeface="Times New Roman" panose="02020603050405020304" pitchFamily="18" charset="0"/>
              </a:rPr>
              <a:t>The aim of the project entitled is to illustrate the concepts and usage of </a:t>
            </a:r>
            <a:r>
              <a:rPr lang="en-US" sz="2400" b="1" dirty="0">
                <a:latin typeface="Times New Roman" panose="02020603050405020304" pitchFamily="18" charset="0"/>
                <a:cs typeface="Times New Roman" panose="02020603050405020304" pitchFamily="18" charset="0"/>
              </a:rPr>
              <a:t>“PULWAMA ATTACK”</a:t>
            </a:r>
            <a:r>
              <a:rPr lang="en-US" sz="2400" dirty="0">
                <a:latin typeface="Times New Roman" panose="02020603050405020304" pitchFamily="18" charset="0"/>
                <a:cs typeface="Times New Roman" panose="02020603050405020304" pitchFamily="18" charset="0"/>
              </a:rPr>
              <a:t> using OpenGL technology and Visual Studio C++ as the platform for compilation</a:t>
            </a:r>
            <a:r>
              <a:rPr lang="en-US" sz="2400" dirty="0"/>
              <a:t>. </a:t>
            </a:r>
          </a:p>
          <a:p>
            <a:pPr algn="just">
              <a:lnSpc>
                <a:spcPct val="150000"/>
              </a:lnSpc>
            </a:pPr>
            <a:endParaRPr lang="en-US" sz="2000" dirty="0"/>
          </a:p>
          <a:p>
            <a:pPr algn="just">
              <a:lnSpc>
                <a:spcPct val="150000"/>
              </a:lnSpc>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434459"/>
      </p:ext>
    </p:extLst>
  </p:cSld>
  <p:clrMapOvr>
    <a:masterClrMapping/>
  </p:clrMapOvr>
  <mc:AlternateContent xmlns:mc="http://schemas.openxmlformats.org/markup-compatibility/2006" xmlns:p14="http://schemas.microsoft.com/office/powerpoint/2010/main">
    <mc:Choice Requires="p14">
      <p:transition spd="slow" p14:dur="2000" advTm="6385"/>
    </mc:Choice>
    <mc:Fallback xmlns="">
      <p:transition spd="slow" advTm="638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3"/>
          </a:xfrm>
        </p:spPr>
        <p:txBody>
          <a:bodyPr/>
          <a:lstStyle/>
          <a:p>
            <a:r>
              <a:rPr lang="en-IN"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FEATURES OF OPENGL</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
        <p:nvSpPr>
          <p:cNvPr id="5" name="Content Placeholder 4">
            <a:extLst>
              <a:ext uri="{FF2B5EF4-FFF2-40B4-BE49-F238E27FC236}">
                <a16:creationId xmlns:a16="http://schemas.microsoft.com/office/drawing/2014/main" id="{017918E3-90D1-4AE2-AC6C-088ABD1B4947}"/>
              </a:ext>
            </a:extLst>
          </p:cNvPr>
          <p:cNvSpPr>
            <a:spLocks noGrp="1"/>
          </p:cNvSpPr>
          <p:nvPr>
            <p:ph idx="1"/>
          </p:nvPr>
        </p:nvSpPr>
        <p:spPr>
          <a:xfrm>
            <a:off x="694267" y="1178456"/>
            <a:ext cx="8596668" cy="3880773"/>
          </a:xfrm>
        </p:spPr>
        <p:txBody>
          <a:bodyPr/>
          <a:lstStyle/>
          <a:p>
            <a:r>
              <a:rPr lang="x-none" sz="2800" dirty="0">
                <a:latin typeface="Times New Roman" panose="02020603050405020304" pitchFamily="18" charset="0"/>
                <a:cs typeface="Times New Roman" panose="02020603050405020304" pitchFamily="18" charset="0"/>
              </a:rPr>
              <a:t>Industry standard</a:t>
            </a:r>
            <a:endParaRPr lang="en-US"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Stable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Reliable and portable</a:t>
            </a:r>
          </a:p>
          <a:p>
            <a:r>
              <a:rPr lang="x-none" sz="2800" dirty="0">
                <a:latin typeface="Times New Roman" panose="02020603050405020304" pitchFamily="18" charset="0"/>
                <a:cs typeface="Times New Roman" panose="02020603050405020304" pitchFamily="18" charset="0"/>
              </a:rPr>
              <a:t>Evolving</a:t>
            </a:r>
            <a:endParaRPr lang="en-US"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Scalable</a:t>
            </a:r>
            <a:endParaRPr lang="en-US"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Easy to use</a:t>
            </a:r>
            <a:endParaRPr lang="en-US"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Well-documented</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3334101"/>
      </p:ext>
    </p:extLst>
  </p:cSld>
  <p:clrMapOvr>
    <a:masterClrMapping/>
  </p:clrMapOvr>
  <mc:AlternateContent xmlns:mc="http://schemas.openxmlformats.org/markup-compatibility/2006" xmlns:p14="http://schemas.microsoft.com/office/powerpoint/2010/main">
    <mc:Choice Requires="p14">
      <p:transition spd="slow" p14:dur="2000" advTm="14342"/>
    </mc:Choice>
    <mc:Fallback xmlns="">
      <p:transition spd="slow" advTm="143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977D93-CEB6-45BB-AA9C-8BF0EC928177}"/>
              </a:ext>
            </a:extLst>
          </p:cNvPr>
          <p:cNvSpPr>
            <a:spLocks noGrp="1"/>
          </p:cNvSpPr>
          <p:nvPr>
            <p:ph type="ctrTitle"/>
          </p:nvPr>
        </p:nvSpPr>
        <p:spPr>
          <a:xfrm>
            <a:off x="914400" y="262468"/>
            <a:ext cx="5850467" cy="1278465"/>
          </a:xfrm>
        </p:spPr>
        <p:txBody>
          <a:bodyPr/>
          <a:lstStyle/>
          <a:p>
            <a:r>
              <a:rPr lang="en-US" b="1" dirty="0"/>
              <a:t> </a:t>
            </a:r>
            <a:r>
              <a:rPr lang="en-US" sz="2800" b="1" dirty="0">
                <a:latin typeface="Times New Roman" panose="02020603050405020304" pitchFamily="18" charset="0"/>
                <a:cs typeface="Times New Roman" panose="02020603050405020304" pitchFamily="18" charset="0"/>
              </a:rPr>
              <a:t>BASIC OPENGL OPERATION</a:t>
            </a:r>
            <a:br>
              <a:rPr lang="en-US" dirty="0"/>
            </a:br>
            <a:endParaRPr lang="en-US" sz="24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902B1A62-2BD2-4F3B-890F-CA507DCD8F68}"/>
              </a:ext>
            </a:extLst>
          </p:cNvPr>
          <p:cNvSpPr>
            <a:spLocks noGrp="1"/>
          </p:cNvSpPr>
          <p:nvPr>
            <p:ph type="subTitle" idx="1"/>
          </p:nvPr>
        </p:nvSpPr>
        <p:spPr>
          <a:xfrm>
            <a:off x="846667" y="1307633"/>
            <a:ext cx="7766936" cy="4873034"/>
          </a:xfrm>
        </p:spPr>
        <p:txBody>
          <a:bodyPr/>
          <a:lstStyle/>
          <a:p>
            <a:pPr algn="l"/>
            <a:r>
              <a:rPr lang="en-US" sz="2000" dirty="0">
                <a:solidFill>
                  <a:schemeClr val="tx1"/>
                </a:solidFill>
                <a:latin typeface="Times New Roman" panose="02020603050405020304" pitchFamily="18" charset="0"/>
                <a:cs typeface="Times New Roman" panose="02020603050405020304" pitchFamily="18" charset="0"/>
              </a:rPr>
              <a:t>The following diagram illustrates how OpenGL processes data</a:t>
            </a:r>
            <a:r>
              <a:rPr lang="en-US" dirty="0"/>
              <a:t>.</a:t>
            </a:r>
          </a:p>
        </p:txBody>
      </p:sp>
      <p:pic>
        <p:nvPicPr>
          <p:cNvPr id="1026" name="Picture 1">
            <a:extLst>
              <a:ext uri="{FF2B5EF4-FFF2-40B4-BE49-F238E27FC236}">
                <a16:creationId xmlns:a16="http://schemas.microsoft.com/office/drawing/2014/main" id="{F4F077BB-D065-45AF-AF4E-E8F674427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33" y="1972734"/>
            <a:ext cx="7086600" cy="303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4DFF11A-032F-4884-A9E7-16B42FD8F9C1}"/>
              </a:ext>
            </a:extLst>
          </p:cNvPr>
          <p:cNvSpPr/>
          <p:nvPr/>
        </p:nvSpPr>
        <p:spPr>
          <a:xfrm>
            <a:off x="2743200" y="5484234"/>
            <a:ext cx="3759200"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 Fig: OpenGL Block Diagram</a:t>
            </a:r>
            <a:endParaRPr lang="en-US" dirty="0"/>
          </a:p>
        </p:txBody>
      </p:sp>
    </p:spTree>
    <p:extLst>
      <p:ext uri="{BB962C8B-B14F-4D97-AF65-F5344CB8AC3E}">
        <p14:creationId xmlns:p14="http://schemas.microsoft.com/office/powerpoint/2010/main" val="414829690"/>
      </p:ext>
    </p:extLst>
  </p:cSld>
  <p:clrMapOvr>
    <a:masterClrMapping/>
  </p:clrMapOvr>
  <mc:AlternateContent xmlns:mc="http://schemas.openxmlformats.org/markup-compatibility/2006" xmlns:p14="http://schemas.microsoft.com/office/powerpoint/2010/main">
    <mc:Choice Requires="p14">
      <p:transition spd="slow" p14:dur="2000" advTm="9250"/>
    </mc:Choice>
    <mc:Fallback xmlns="">
      <p:transition spd="slow" advTm="925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BB4A0-4DCC-47B7-B057-F20926CE2FF4}"/>
              </a:ext>
            </a:extLst>
          </p:cNvPr>
          <p:cNvSpPr>
            <a:spLocks noGrp="1"/>
          </p:cNvSpPr>
          <p:nvPr>
            <p:ph idx="1"/>
          </p:nvPr>
        </p:nvSpPr>
        <p:spPr>
          <a:xfrm>
            <a:off x="719668" y="787400"/>
            <a:ext cx="8596668" cy="5465233"/>
          </a:xfrm>
        </p:spPr>
        <p:txBody>
          <a:bodyPr/>
          <a:lstStyle/>
          <a:p>
            <a:pPr marL="400050" lvl="1" indent="0">
              <a:buNone/>
            </a:pPr>
            <a:r>
              <a:rPr lang="en-US" sz="1800" b="1" dirty="0">
                <a:latin typeface="Times New Roman" panose="02020603050405020304" pitchFamily="18" charset="0"/>
                <a:cs typeface="Times New Roman" panose="02020603050405020304" pitchFamily="18" charset="0"/>
              </a:rPr>
              <a:t>      THE OPENGL INTERFACE</a:t>
            </a:r>
          </a:p>
          <a:p>
            <a:pPr marL="0" indent="0">
              <a:buNone/>
            </a:pPr>
            <a:r>
              <a:rPr lang="en-US" b="1" dirty="0">
                <a:latin typeface="Times New Roman" panose="02020603050405020304" pitchFamily="18" charset="0"/>
                <a:cs typeface="Times New Roman" panose="02020603050405020304" pitchFamily="18" charset="0"/>
              </a:rPr>
              <a:t>      GL – Graphics Library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Functions in the main GL (or OpenGL in Windows) library have names that begin with the letters </a:t>
            </a:r>
            <a:r>
              <a:rPr lang="en-US" dirty="0" err="1">
                <a:latin typeface="Times New Roman" panose="02020603050405020304" pitchFamily="18" charset="0"/>
                <a:cs typeface="Times New Roman" panose="02020603050405020304" pitchFamily="18" charset="0"/>
              </a:rPr>
              <a:t>gl</a:t>
            </a:r>
            <a:r>
              <a:rPr lang="en-US" dirty="0">
                <a:latin typeface="Times New Roman" panose="02020603050405020304" pitchFamily="18" charset="0"/>
                <a:cs typeface="Times New Roman" panose="02020603050405020304" pitchFamily="18" charset="0"/>
              </a:rPr>
              <a:t> and are stored in a library usually referred to as GL (or OpenGL in Windows).</a:t>
            </a:r>
          </a:p>
          <a:p>
            <a:pPr marL="0" indent="0">
              <a:buNone/>
            </a:pPr>
            <a:r>
              <a:rPr lang="en-US" b="1" dirty="0">
                <a:latin typeface="Times New Roman" panose="02020603050405020304" pitchFamily="18" charset="0"/>
                <a:cs typeface="Times New Roman" panose="02020603050405020304" pitchFamily="18" charset="0"/>
              </a:rPr>
              <a:t>      GLU – Graphics Utility Library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library uses only GL functions but contain code for creating common objects and simplifying viewing. All functions in GLU can be created from the core GL library but application programmers prefer not to write the code repeatedly.</a:t>
            </a:r>
          </a:p>
          <a:p>
            <a:pPr marL="0" indent="0">
              <a:buNone/>
            </a:pPr>
            <a:r>
              <a:rPr lang="en-US" b="1" dirty="0">
                <a:latin typeface="Times New Roman" panose="02020603050405020304" pitchFamily="18" charset="0"/>
                <a:cs typeface="Times New Roman" panose="02020603050405020304" pitchFamily="18" charset="0"/>
              </a:rPr>
              <a:t>       GLUT – OpenGL Utility Toolkit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interface with the window system and to get input from external devices into our programs we need at least one more library. For the X window System, this library is called GLX, for Windows, it is </a:t>
            </a:r>
            <a:r>
              <a:rPr lang="en-US" dirty="0" err="1">
                <a:latin typeface="Times New Roman" panose="02020603050405020304" pitchFamily="18" charset="0"/>
                <a:cs typeface="Times New Roman" panose="02020603050405020304" pitchFamily="18" charset="0"/>
              </a:rPr>
              <a:t>wgl</a:t>
            </a:r>
            <a:r>
              <a:rPr lang="en-US" dirty="0">
                <a:latin typeface="Times New Roman" panose="02020603050405020304" pitchFamily="18" charset="0"/>
                <a:cs typeface="Times New Roman" panose="02020603050405020304" pitchFamily="18" charset="0"/>
              </a:rPr>
              <a:t>, and for the Macintosh, it is </a:t>
            </a:r>
            <a:r>
              <a:rPr lang="en-US" dirty="0" err="1">
                <a:latin typeface="Times New Roman" panose="02020603050405020304" pitchFamily="18" charset="0"/>
                <a:cs typeface="Times New Roman" panose="02020603050405020304" pitchFamily="18" charset="0"/>
              </a:rPr>
              <a:t>agl</a:t>
            </a:r>
            <a:r>
              <a:rPr lang="en-US" dirty="0">
                <a:latin typeface="Times New Roman" panose="02020603050405020304" pitchFamily="18" charset="0"/>
                <a:cs typeface="Times New Roman" panose="02020603050405020304" pitchFamily="18" charset="0"/>
              </a:rPr>
              <a:t>. Rather than using a different library for each system, we use a readily available library called the OpenGL Utility Toolkit (GLUT) </a:t>
            </a:r>
            <a:r>
              <a:rPr lang="en-US"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10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C24702-71A9-4C83-A962-5569F7AC1702}"/>
              </a:ext>
            </a:extLst>
          </p:cNvPr>
          <p:cNvSpPr>
            <a:spLocks noGrp="1"/>
          </p:cNvSpPr>
          <p:nvPr>
            <p:ph idx="1"/>
          </p:nvPr>
        </p:nvSpPr>
        <p:spPr>
          <a:xfrm>
            <a:off x="677863" y="820738"/>
            <a:ext cx="8596312" cy="4259262"/>
          </a:xfrm>
        </p:spPr>
        <p:txBody>
          <a:bodyPr/>
          <a:lstStyle/>
          <a:p>
            <a:r>
              <a:rPr lang="en-US" dirty="0"/>
              <a:t> </a:t>
            </a:r>
            <a:r>
              <a:rPr lang="en-US" b="1" dirty="0">
                <a:latin typeface="Times New Roman" panose="02020603050405020304" pitchFamily="18" charset="0"/>
                <a:cs typeface="Times New Roman" panose="02020603050405020304" pitchFamily="18" charset="0"/>
              </a:rPr>
              <a:t>Fig: Library Organization</a:t>
            </a:r>
            <a:endParaRPr lang="en-US" dirty="0">
              <a:latin typeface="Times New Roman" panose="02020603050405020304" pitchFamily="18" charset="0"/>
              <a:cs typeface="Times New Roman" panose="02020603050405020304" pitchFamily="18" charset="0"/>
            </a:endParaRPr>
          </a:p>
        </p:txBody>
      </p:sp>
      <p:pic>
        <p:nvPicPr>
          <p:cNvPr id="2050" name="Picture 4">
            <a:extLst>
              <a:ext uri="{FF2B5EF4-FFF2-40B4-BE49-F238E27FC236}">
                <a16:creationId xmlns:a16="http://schemas.microsoft.com/office/drawing/2014/main" id="{946A3C4A-6739-4000-A368-7A78F7D05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498600"/>
            <a:ext cx="69310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38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p:spPr>
        <p:txBody>
          <a:bodyPr>
            <a:normAutofit/>
          </a:bodyPr>
          <a:lstStyle/>
          <a:p>
            <a:r>
              <a:rPr lang="en-US" sz="3200" b="1" dirty="0">
                <a:latin typeface="Times New Roman" panose="02020603050405020304" pitchFamily="18" charset="0"/>
                <a:cs typeface="Times New Roman" panose="02020603050405020304" pitchFamily="18" charset="0"/>
              </a:rPr>
              <a:t>SYSTEM REQUIREMENTS</a:t>
            </a:r>
            <a:endParaRPr lang="en-IN"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97F4545-2BD6-455E-980C-D9777ABEF873}"/>
              </a:ext>
            </a:extLst>
          </p:cNvPr>
          <p:cNvSpPr>
            <a:spLocks noGrp="1"/>
          </p:cNvSpPr>
          <p:nvPr>
            <p:ph idx="1"/>
          </p:nvPr>
        </p:nvSpPr>
        <p:spPr>
          <a:xfrm>
            <a:off x="677334" y="1608667"/>
            <a:ext cx="8596668" cy="4432695"/>
          </a:xfrm>
        </p:spPr>
        <p:txBody>
          <a:bodyPr/>
          <a:lstStyle/>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Software Requirements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operating System : Microsoft Windows </a:t>
            </a:r>
            <a:r>
              <a:rPr lang="en-US" sz="2000" dirty="0" err="1">
                <a:latin typeface="Times New Roman" panose="02020603050405020304" pitchFamily="18" charset="0"/>
                <a:cs typeface="Times New Roman" panose="02020603050405020304" pitchFamily="18" charset="0"/>
              </a:rPr>
              <a:t>XP,Microsoft</a:t>
            </a:r>
            <a:r>
              <a:rPr lang="en-US" sz="2000" dirty="0">
                <a:latin typeface="Times New Roman" panose="02020603050405020304" pitchFamily="18" charset="0"/>
                <a:cs typeface="Times New Roman" panose="02020603050405020304" pitchFamily="18" charset="0"/>
              </a:rPr>
              <a:t> Windows 7</a:t>
            </a:r>
          </a:p>
          <a:p>
            <a:r>
              <a:rPr lang="en-US" sz="2000" dirty="0">
                <a:latin typeface="Times New Roman" panose="02020603050405020304" pitchFamily="18" charset="0"/>
                <a:cs typeface="Times New Roman" panose="02020603050405020304" pitchFamily="18" charset="0"/>
              </a:rPr>
              <a:t>2. Compiler used: VC++ 6.0 compiler</a:t>
            </a:r>
          </a:p>
          <a:p>
            <a:r>
              <a:rPr lang="en-US" sz="2000" dirty="0">
                <a:latin typeface="Times New Roman" panose="02020603050405020304" pitchFamily="18" charset="0"/>
                <a:cs typeface="Times New Roman" panose="02020603050405020304" pitchFamily="18" charset="0"/>
              </a:rPr>
              <a:t>3. Language used:  Visual C++</a:t>
            </a:r>
          </a:p>
          <a:p>
            <a:pPr marL="0" indent="0">
              <a:buNone/>
            </a:pPr>
            <a:r>
              <a:rPr lang="en-US"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Hardware Requirements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Main Processor: PENTIUM III</a:t>
            </a:r>
          </a:p>
          <a:p>
            <a:r>
              <a:rPr lang="en-US" sz="2000" dirty="0">
                <a:latin typeface="Times New Roman" panose="02020603050405020304" pitchFamily="18" charset="0"/>
                <a:cs typeface="Times New Roman" panose="02020603050405020304" pitchFamily="18" charset="0"/>
              </a:rPr>
              <a:t>2. Processor  Speed: 800 MHz</a:t>
            </a:r>
          </a:p>
          <a:p>
            <a:r>
              <a:rPr lang="en-US" sz="2000" dirty="0">
                <a:latin typeface="Times New Roman" panose="02020603050405020304" pitchFamily="18" charset="0"/>
                <a:cs typeface="Times New Roman" panose="02020603050405020304" pitchFamily="18" charset="0"/>
              </a:rPr>
              <a:t>3. RAM Size: 128MB DDR</a:t>
            </a:r>
          </a:p>
          <a:p>
            <a:pPr marL="0" indent="0">
              <a:buNone/>
            </a:pP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34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7848-827E-488D-AAB5-77E1ADB72F3B}"/>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IMPLEMENTATION</a:t>
            </a:r>
            <a:br>
              <a:rPr lang="en-US" dirty="0"/>
            </a:br>
            <a:endParaRPr lang="en-US" dirty="0"/>
          </a:p>
        </p:txBody>
      </p:sp>
      <p:sp>
        <p:nvSpPr>
          <p:cNvPr id="3" name="Content Placeholder 2">
            <a:extLst>
              <a:ext uri="{FF2B5EF4-FFF2-40B4-BE49-F238E27FC236}">
                <a16:creationId xmlns:a16="http://schemas.microsoft.com/office/drawing/2014/main" id="{412810F1-1FAE-481D-A572-2147E218E4C9}"/>
              </a:ext>
            </a:extLst>
          </p:cNvPr>
          <p:cNvSpPr>
            <a:spLocks noGrp="1"/>
          </p:cNvSpPr>
          <p:nvPr>
            <p:ph idx="1"/>
          </p:nvPr>
        </p:nvSpPr>
        <p:spPr>
          <a:xfrm>
            <a:off x="677334" y="1442302"/>
            <a:ext cx="8596668" cy="4308050"/>
          </a:xfrm>
        </p:spPr>
        <p:txBody>
          <a:bodyPr/>
          <a:lstStyle/>
          <a:p>
            <a:r>
              <a:rPr lang="en-US" dirty="0">
                <a:latin typeface="Times New Roman" panose="02020603050405020304" pitchFamily="18" charset="0"/>
                <a:cs typeface="Times New Roman" panose="02020603050405020304" pitchFamily="18" charset="0"/>
              </a:rPr>
              <a:t>OVERVIEW</a:t>
            </a:r>
          </a:p>
          <a:p>
            <a:pPr marL="0" indent="0">
              <a:buNone/>
            </a:pPr>
            <a:r>
              <a:rPr lang="en-US" sz="2400" dirty="0">
                <a:latin typeface="Times New Roman" panose="02020603050405020304" pitchFamily="18" charset="0"/>
                <a:cs typeface="Times New Roman" panose="02020603050405020304" pitchFamily="18" charset="0"/>
              </a:rPr>
              <a:t>        This project is demonstration of “PULWAMA ATTACK” .We have taken the help of built () in functions present in the header file. To provide functionality to our project we have sub functions. These functions provide us the efficient way to design the project. In this chapter we are describing functionality of our project using these functions.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9974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573</TotalTime>
  <Words>511</Words>
  <Application>Microsoft Office PowerPoint</Application>
  <PresentationFormat>Widescreen</PresentationFormat>
  <Paragraphs>52</Paragraphs>
  <Slides>11</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A      PRESENTATION  ON  “PULWAMA ATTACK” </vt:lpstr>
      <vt:lpstr>Presentation Outline</vt:lpstr>
      <vt:lpstr>   INTRODUCTION</vt:lpstr>
      <vt:lpstr>  FEATURES OF OPENGL</vt:lpstr>
      <vt:lpstr> BASIC OPENGL OPERATION </vt:lpstr>
      <vt:lpstr>PowerPoint Presentation</vt:lpstr>
      <vt:lpstr>PowerPoint Presentation</vt:lpstr>
      <vt:lpstr>SYSTEM REQUIREMENTS</vt:lpstr>
      <vt:lpstr>IMPLEMENTATION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STUDENT PERFORMANCE AND EVALUATION  Presented By    Suvarna Rekha V  4BD15CS112        Vidyashree G    4BD17CS424        Ashwini K M    4BD17CS404  Suma S bagavathi  4BD17CS419     Under the guidance of        Dr. Ashoka K            Prof. Vani G M</dc:title>
  <dc:creator>User</dc:creator>
  <cp:lastModifiedBy>User</cp:lastModifiedBy>
  <cp:revision>110</cp:revision>
  <dcterms:created xsi:type="dcterms:W3CDTF">2019-10-31T09:54:50Z</dcterms:created>
  <dcterms:modified xsi:type="dcterms:W3CDTF">2021-07-20T05:52:21Z</dcterms:modified>
</cp:coreProperties>
</file>