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82" r:id="rId2"/>
    <p:sldId id="269" r:id="rId3"/>
    <p:sldId id="267" r:id="rId4"/>
    <p:sldId id="274" r:id="rId5"/>
    <p:sldId id="275" r:id="rId6"/>
    <p:sldId id="276" r:id="rId7"/>
    <p:sldId id="305" r:id="rId8"/>
    <p:sldId id="259" r:id="rId9"/>
    <p:sldId id="271" r:id="rId10"/>
    <p:sldId id="257" r:id="rId11"/>
    <p:sldId id="256" r:id="rId12"/>
    <p:sldId id="260" r:id="rId13"/>
    <p:sldId id="262" r:id="rId14"/>
    <p:sldId id="261" r:id="rId15"/>
    <p:sldId id="265" r:id="rId16"/>
    <p:sldId id="278" r:id="rId17"/>
    <p:sldId id="291" r:id="rId18"/>
    <p:sldId id="295" r:id="rId19"/>
    <p:sldId id="293" r:id="rId20"/>
    <p:sldId id="302" r:id="rId21"/>
    <p:sldId id="289" r:id="rId22"/>
    <p:sldId id="304" r:id="rId23"/>
    <p:sldId id="298" r:id="rId24"/>
    <p:sldId id="300" r:id="rId25"/>
    <p:sldId id="299" r:id="rId26"/>
    <p:sldId id="301" r:id="rId27"/>
    <p:sldId id="279" r:id="rId28"/>
    <p:sldId id="306" r:id="rId29"/>
    <p:sldId id="307"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56" autoAdjust="0"/>
  </p:normalViewPr>
  <p:slideViewPr>
    <p:cSldViewPr snapToGrid="0">
      <p:cViewPr varScale="1">
        <p:scale>
          <a:sx n="86" d="100"/>
          <a:sy n="86"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A7396-F5C1-4640-A3BD-095557736640}" type="datetimeFigureOut">
              <a:rPr lang="en-IN" smtClean="0"/>
              <a:pPr/>
              <a:t>21-06-2022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6B1F7-ECA6-4538-99A8-55434A525CAB}" type="slidenum">
              <a:rPr lang="en-IN" smtClean="0"/>
              <a:pPr/>
              <a:t>‹#›</a:t>
            </a:fld>
            <a:endParaRPr lang="en-IN"/>
          </a:p>
        </p:txBody>
      </p:sp>
    </p:spTree>
    <p:extLst>
      <p:ext uri="{BB962C8B-B14F-4D97-AF65-F5344CB8AC3E}">
        <p14:creationId xmlns:p14="http://schemas.microsoft.com/office/powerpoint/2010/main" val="425392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6B1F7-ECA6-4538-99A8-55434A525CAB}" type="slidenum">
              <a:rPr lang="en-IN" smtClean="0"/>
              <a:pPr/>
              <a:t>13</a:t>
            </a:fld>
            <a:endParaRPr lang="en-IN"/>
          </a:p>
        </p:txBody>
      </p:sp>
    </p:spTree>
    <p:extLst>
      <p:ext uri="{BB962C8B-B14F-4D97-AF65-F5344CB8AC3E}">
        <p14:creationId xmlns:p14="http://schemas.microsoft.com/office/powerpoint/2010/main" val="404315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42FE-2400-418D-9114-CBA0E5E1C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82F188-31B8-4244-8539-49D725697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9D686C-116F-44AA-A84C-3A603C243B64}"/>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D5B5DA49-24E4-4757-8E66-CB4AD3E74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AF981-D65D-46C6-8EA2-C6F064C6D2CC}"/>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327801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E93E-48CB-4735-9A1F-4FEE41E253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206C9-7A91-4EEF-A019-D92E16183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08079-9117-4AE9-B525-FC4A923EFC34}"/>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F2E74B3E-CEDB-4CEB-89BD-A37CBAFC9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9DADA-898E-458C-BEBE-3242B537E69E}"/>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108815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9B012-83DE-46B0-A0BB-FBC660CE2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0AA51-35F2-46F6-AA3E-8B3BAC614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21256-396D-421C-A9C8-239640DD30B7}"/>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DB591E9D-C735-4699-BAB3-E2E6AA7E9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7D703-4D10-4534-B26A-1973F03DE29A}"/>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214277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C7AF-8474-484B-A011-F7ACFF883B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C0BA4-0D50-47BF-8981-D82591076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E468D-C3AC-453D-8109-CFDF5A7DAD6E}"/>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A60C39D8-DFD3-410C-8025-0FBA9A7E87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147E0-75DF-4FBA-BD8D-C6540A764D22}"/>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173355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E299-8AA7-45DB-B161-2A45BA795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9A678-BB9D-4AC0-B80C-696D3AC85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C1087-98F5-44B2-A21A-B6CE19C97D2F}"/>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697114B1-9DBD-47AE-8FA5-F48CDEB1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2CD1A-07FD-489E-9DD9-DE75D6548EAE}"/>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254241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8D9E-F070-4FDB-9892-8C42F4772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4792E-34BF-4DC2-85ED-FB514216C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FBD11F-2C60-4140-8BF3-3762CC2C6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48A511-F062-4A9A-A4D7-DA89C3334E54}"/>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6" name="Footer Placeholder 5">
            <a:extLst>
              <a:ext uri="{FF2B5EF4-FFF2-40B4-BE49-F238E27FC236}">
                <a16:creationId xmlns:a16="http://schemas.microsoft.com/office/drawing/2014/main" id="{60E3D139-481A-4E99-B574-9BAE0B58B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5D1E0-4670-4B0E-9F1E-0B5D2CBC75AC}"/>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157004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9D5C-6814-4C9B-9C91-B3AE4D9C42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CC7BD-9F83-4285-8999-416E24513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F28AD-292C-4B4C-9D73-C1FC3206C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BEF586-C717-42BF-8802-E16A7A008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160B92-F7A1-48F8-A414-7A71E3CF09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643A31-A7E4-469E-BD15-EE4FAF04F3A1}"/>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8" name="Footer Placeholder 7">
            <a:extLst>
              <a:ext uri="{FF2B5EF4-FFF2-40B4-BE49-F238E27FC236}">
                <a16:creationId xmlns:a16="http://schemas.microsoft.com/office/drawing/2014/main" id="{03DC39BA-FF11-4C79-BE26-98F6C624EE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A60F98-3063-453D-AACF-B3DB680EDF1C}"/>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7263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2958-B28C-434E-8970-CB66E0F1C1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0C4C78-ACAE-4A30-8774-E0504035657B}"/>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4" name="Footer Placeholder 3">
            <a:extLst>
              <a:ext uri="{FF2B5EF4-FFF2-40B4-BE49-F238E27FC236}">
                <a16:creationId xmlns:a16="http://schemas.microsoft.com/office/drawing/2014/main" id="{025C6D54-D4B0-4BF3-B227-F997D5A38A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98776-CF6B-4B23-8C66-FC4D0B9732BE}"/>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24480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3BEDC-E45F-46B6-8EAC-91E222A28923}"/>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3" name="Footer Placeholder 2">
            <a:extLst>
              <a:ext uri="{FF2B5EF4-FFF2-40B4-BE49-F238E27FC236}">
                <a16:creationId xmlns:a16="http://schemas.microsoft.com/office/drawing/2014/main" id="{7C0EB58D-14FD-4770-BD14-39C7D701E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FC070-CE70-4FB8-BF36-249732D3DDA0}"/>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79367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8EF0-D5E9-45A5-B3C8-8767621D4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2C32CC-E554-425A-A167-A68160B86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307430-7D26-4D62-859D-5F5629306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371D6-A523-4B55-91AE-77B8BBAB9602}"/>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6" name="Footer Placeholder 5">
            <a:extLst>
              <a:ext uri="{FF2B5EF4-FFF2-40B4-BE49-F238E27FC236}">
                <a16:creationId xmlns:a16="http://schemas.microsoft.com/office/drawing/2014/main" id="{7D1A3DE3-4346-4A14-9F28-2BB8CDB79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B6B6B-4B33-4EBA-BA5E-89754372914B}"/>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348112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BE4C-4F44-4922-B444-DEC20B55E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FA15FC-F18C-43F1-92C1-E6828AC63C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DB6E4F-26F0-460A-826B-2A6EFB203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98DB7-7D55-4B2A-A951-CA8591C6B124}"/>
              </a:ext>
            </a:extLst>
          </p:cNvPr>
          <p:cNvSpPr>
            <a:spLocks noGrp="1"/>
          </p:cNvSpPr>
          <p:nvPr>
            <p:ph type="dt" sz="half" idx="10"/>
          </p:nvPr>
        </p:nvSpPr>
        <p:spPr/>
        <p:txBody>
          <a:bodyPr/>
          <a:lstStyle/>
          <a:p>
            <a:fld id="{CA918445-4458-4E9F-882E-09F3A9504EF9}" type="datetimeFigureOut">
              <a:rPr lang="en-IN" smtClean="0"/>
              <a:pPr/>
              <a:t>21-06-2022</a:t>
            </a:fld>
            <a:endParaRPr lang="en-IN"/>
          </a:p>
        </p:txBody>
      </p:sp>
      <p:sp>
        <p:nvSpPr>
          <p:cNvPr id="6" name="Footer Placeholder 5">
            <a:extLst>
              <a:ext uri="{FF2B5EF4-FFF2-40B4-BE49-F238E27FC236}">
                <a16:creationId xmlns:a16="http://schemas.microsoft.com/office/drawing/2014/main" id="{99974097-500E-4C71-834E-EA7E71A43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D36A4-BB16-4DB4-98FF-2FEB6B11CC5C}"/>
              </a:ext>
            </a:extLst>
          </p:cNvPr>
          <p:cNvSpPr>
            <a:spLocks noGrp="1"/>
          </p:cNvSpPr>
          <p:nvPr>
            <p:ph type="sldNum" sz="quarter" idx="12"/>
          </p:nvPr>
        </p:nvSpPr>
        <p:spPr/>
        <p:txBody>
          <a:bodyPr/>
          <a:lstStyle/>
          <a:p>
            <a:fld id="{E574BBEC-4BCB-426B-A0E9-AE4FD64690A9}" type="slidenum">
              <a:rPr lang="en-IN" smtClean="0"/>
              <a:pPr/>
              <a:t>‹#›</a:t>
            </a:fld>
            <a:endParaRPr lang="en-IN"/>
          </a:p>
        </p:txBody>
      </p:sp>
    </p:spTree>
    <p:extLst>
      <p:ext uri="{BB962C8B-B14F-4D97-AF65-F5344CB8AC3E}">
        <p14:creationId xmlns:p14="http://schemas.microsoft.com/office/powerpoint/2010/main" val="426272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A3055-0C83-4AE3-A15F-ADFA18CC1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9EEB2-2148-4D83-A0C9-FC18A9C59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D6CEA-5C41-45BE-8CD9-D55ADAA5D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18445-4458-4E9F-882E-09F3A9504EF9}" type="datetimeFigureOut">
              <a:rPr lang="en-IN" smtClean="0"/>
              <a:pPr/>
              <a:t>21-06-2022</a:t>
            </a:fld>
            <a:endParaRPr lang="en-IN"/>
          </a:p>
        </p:txBody>
      </p:sp>
      <p:sp>
        <p:nvSpPr>
          <p:cNvPr id="5" name="Footer Placeholder 4">
            <a:extLst>
              <a:ext uri="{FF2B5EF4-FFF2-40B4-BE49-F238E27FC236}">
                <a16:creationId xmlns:a16="http://schemas.microsoft.com/office/drawing/2014/main" id="{590AD0C6-C47F-4114-82BE-6884FE453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02D0B4-6FBC-4282-BAF3-5D3093359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4BBEC-4BCB-426B-A0E9-AE4FD64690A9}" type="slidenum">
              <a:rPr lang="en-IN" smtClean="0"/>
              <a:pPr/>
              <a:t>‹#›</a:t>
            </a:fld>
            <a:endParaRPr lang="en-IN"/>
          </a:p>
        </p:txBody>
      </p:sp>
    </p:spTree>
    <p:extLst>
      <p:ext uri="{BB962C8B-B14F-4D97-AF65-F5344CB8AC3E}">
        <p14:creationId xmlns:p14="http://schemas.microsoft.com/office/powerpoint/2010/main" val="1820248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hingspeak.com/channels" TargetMode="External"/><Relationship Id="rId2" Type="http://schemas.openxmlformats.org/officeDocument/2006/relationships/hyperlink" Target="https://www.experts-exchange.com/articles/29567/How-to-connect-Arduino-Uno-WiFi-to-ThingSpeak.html" TargetMode="External"/><Relationship Id="rId1" Type="http://schemas.openxmlformats.org/officeDocument/2006/relationships/slideLayout" Target="../slideLayouts/slideLayout2.xml"/><Relationship Id="rId5" Type="http://schemas.openxmlformats.org/officeDocument/2006/relationships/hyperlink" Target="https://en.wikipedia.org/wiki/Web_Server_Gateway_Interface" TargetMode="External"/><Relationship Id="rId4" Type="http://schemas.openxmlformats.org/officeDocument/2006/relationships/hyperlink" Target="https://www.tutorialkart.com/kotlin-android/kotlin-android-button-text-colo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4B011FB9-A113-4771-8A15-6D117A1ACCCC}"/>
              </a:ext>
            </a:extLst>
          </p:cNvPr>
          <p:cNvSpPr txBox="1">
            <a:spLocks/>
          </p:cNvSpPr>
          <p:nvPr/>
        </p:nvSpPr>
        <p:spPr>
          <a:xfrm>
            <a:off x="2466975" y="0"/>
            <a:ext cx="7657432" cy="1275990"/>
          </a:xfrm>
          <a:prstGeom prst="rect">
            <a:avLst/>
          </a:prstGeom>
        </p:spPr>
        <p:txBody>
          <a:bodyPr vert="horz" wrap="square" lIns="0" tIns="13081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30"/>
              </a:spcBef>
            </a:pPr>
            <a:r>
              <a:rPr lang="en-US" sz="1800" spc="-25" dirty="0">
                <a:solidFill>
                  <a:srgbClr val="000000"/>
                </a:solidFill>
                <a:latin typeface="Times New Roman" panose="02020603050405020304" pitchFamily="18" charset="0"/>
                <a:cs typeface="Times New Roman" panose="02020603050405020304" pitchFamily="18" charset="0"/>
              </a:rPr>
              <a:t>DEPARTMENT </a:t>
            </a:r>
            <a:r>
              <a:rPr lang="en-US" sz="1800" spc="-5" dirty="0">
                <a:solidFill>
                  <a:srgbClr val="000000"/>
                </a:solidFill>
                <a:latin typeface="Times New Roman" panose="02020603050405020304" pitchFamily="18" charset="0"/>
                <a:cs typeface="Times New Roman" panose="02020603050405020304" pitchFamily="18" charset="0"/>
              </a:rPr>
              <a:t>OF COMPUTER SCIENCE </a:t>
            </a:r>
            <a:r>
              <a:rPr lang="en-US" sz="1800" dirty="0">
                <a:solidFill>
                  <a:srgbClr val="000000"/>
                </a:solidFill>
                <a:latin typeface="Times New Roman" panose="02020603050405020304" pitchFamily="18" charset="0"/>
                <a:cs typeface="Times New Roman" panose="02020603050405020304" pitchFamily="18" charset="0"/>
              </a:rPr>
              <a:t>&amp; </a:t>
            </a:r>
            <a:r>
              <a:rPr lang="en-US" sz="1800" spc="-5" dirty="0">
                <a:solidFill>
                  <a:srgbClr val="000000"/>
                </a:solidFill>
                <a:latin typeface="Times New Roman" panose="02020603050405020304" pitchFamily="18" charset="0"/>
                <a:cs typeface="Times New Roman" panose="02020603050405020304" pitchFamily="18" charset="0"/>
              </a:rPr>
              <a:t>ENGINEERING</a:t>
            </a:r>
          </a:p>
          <a:p>
            <a:pPr algn="ctr">
              <a:lnSpc>
                <a:spcPct val="100000"/>
              </a:lnSpc>
              <a:spcBef>
                <a:spcPts val="1030"/>
              </a:spcBef>
            </a:pPr>
            <a:r>
              <a:rPr lang="en-IN" sz="2400" u="sng" dirty="0">
                <a:latin typeface="Times New Roman" panose="02020603050405020304" pitchFamily="18" charset="0"/>
                <a:cs typeface="Times New Roman" panose="02020603050405020304" pitchFamily="18" charset="0"/>
              </a:rPr>
              <a:t>Jawaharlal Nehru New College of Engineering</a:t>
            </a:r>
            <a:r>
              <a:rPr lang="en-US" sz="2400" spc="245" dirty="0">
                <a:latin typeface="Times New Roman" panose="02020603050405020304" pitchFamily="18" charset="0"/>
                <a:cs typeface="Times New Roman" panose="02020603050405020304" pitchFamily="18" charset="0"/>
              </a:rPr>
              <a:t> </a:t>
            </a:r>
          </a:p>
          <a:p>
            <a:pPr marL="19685" algn="ctr">
              <a:lnSpc>
                <a:spcPct val="100000"/>
              </a:lnSpc>
              <a:spcBef>
                <a:spcPts val="550"/>
              </a:spcBef>
            </a:pPr>
            <a:r>
              <a:rPr lang="en-US" sz="1900" spc="-5" dirty="0" err="1">
                <a:solidFill>
                  <a:srgbClr val="000000"/>
                </a:solidFill>
                <a:latin typeface="Times New Roman" panose="02020603050405020304" pitchFamily="18" charset="0"/>
                <a:cs typeface="Times New Roman" panose="02020603050405020304" pitchFamily="18" charset="0"/>
              </a:rPr>
              <a:t>Shimoga</a:t>
            </a:r>
            <a:r>
              <a:rPr lang="en-US" sz="1900" spc="-5" dirty="0">
                <a:solidFill>
                  <a:srgbClr val="000000"/>
                </a:solidFill>
                <a:latin typeface="Times New Roman" panose="02020603050405020304" pitchFamily="18" charset="0"/>
                <a:cs typeface="Times New Roman" panose="02020603050405020304" pitchFamily="18" charset="0"/>
              </a:rPr>
              <a:t> </a:t>
            </a:r>
            <a:r>
              <a:rPr lang="en-US" sz="1900" dirty="0">
                <a:solidFill>
                  <a:srgbClr val="000000"/>
                </a:solidFill>
                <a:latin typeface="Times New Roman" panose="02020603050405020304" pitchFamily="18" charset="0"/>
                <a:cs typeface="Times New Roman" panose="02020603050405020304" pitchFamily="18" charset="0"/>
              </a:rPr>
              <a:t>- 577204.</a:t>
            </a:r>
            <a:endParaRPr lang="en-US" sz="19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68902F15-0F42-4BD9-AA71-0055B82D6B48}"/>
              </a:ext>
            </a:extLst>
          </p:cNvPr>
          <p:cNvSpPr txBox="1"/>
          <p:nvPr/>
        </p:nvSpPr>
        <p:spPr>
          <a:xfrm>
            <a:off x="561975" y="1402876"/>
            <a:ext cx="11630025" cy="1956946"/>
          </a:xfrm>
          <a:prstGeom prst="rect">
            <a:avLst/>
          </a:prstGeom>
        </p:spPr>
        <p:txBody>
          <a:bodyPr vert="horz" wrap="square" lIns="0" tIns="109220" rIns="0" bIns="0" rtlCol="0">
            <a:spAutoFit/>
          </a:bodyPr>
          <a:lstStyle/>
          <a:p>
            <a:pPr algn="ctr">
              <a:lnSpc>
                <a:spcPct val="100000"/>
              </a:lnSpc>
              <a:spcBef>
                <a:spcPts val="860"/>
              </a:spcBef>
            </a:pPr>
            <a:r>
              <a:rPr lang="en-IN" sz="1600" spc="-5" dirty="0">
                <a:latin typeface="Times New Roman"/>
                <a:cs typeface="Times New Roman"/>
              </a:rPr>
              <a:t>    </a:t>
            </a:r>
            <a:r>
              <a:rPr sz="1600" b="1" spc="-5" dirty="0">
                <a:latin typeface="Times New Roman"/>
                <a:cs typeface="Times New Roman"/>
              </a:rPr>
              <a:t>Phase-</a:t>
            </a:r>
            <a:r>
              <a:rPr lang="en-IN" sz="1600" b="1" spc="-5" dirty="0">
                <a:latin typeface="Times New Roman"/>
                <a:cs typeface="Times New Roman"/>
              </a:rPr>
              <a:t>2</a:t>
            </a:r>
            <a:r>
              <a:rPr sz="1600" b="1" spc="-5" dirty="0">
                <a:latin typeface="Times New Roman"/>
                <a:cs typeface="Times New Roman"/>
              </a:rPr>
              <a:t> Project</a:t>
            </a:r>
            <a:r>
              <a:rPr sz="1600" b="1" spc="-35" dirty="0">
                <a:latin typeface="Times New Roman"/>
                <a:cs typeface="Times New Roman"/>
              </a:rPr>
              <a:t> </a:t>
            </a:r>
            <a:r>
              <a:rPr sz="1600" b="1" spc="-5" dirty="0">
                <a:latin typeface="Times New Roman"/>
                <a:cs typeface="Times New Roman"/>
              </a:rPr>
              <a:t>Seminar</a:t>
            </a:r>
            <a:endParaRPr sz="1600" b="1" dirty="0">
              <a:latin typeface="Times New Roman"/>
              <a:cs typeface="Times New Roman"/>
            </a:endParaRPr>
          </a:p>
          <a:p>
            <a:pPr algn="ctr">
              <a:lnSpc>
                <a:spcPct val="100000"/>
              </a:lnSpc>
              <a:spcBef>
                <a:spcPts val="760"/>
              </a:spcBef>
            </a:pPr>
            <a:r>
              <a:rPr sz="2000" b="1" spc="-5" dirty="0">
                <a:latin typeface="Times New Roman"/>
                <a:cs typeface="Times New Roman"/>
              </a:rPr>
              <a:t>“</a:t>
            </a:r>
            <a:r>
              <a:rPr lang="en-US" sz="2400" b="1" dirty="0">
                <a:latin typeface="Times New Roman" panose="02020603050405020304" pitchFamily="18" charset="0"/>
                <a:cs typeface="Times New Roman" panose="02020603050405020304" pitchFamily="18" charset="0"/>
              </a:rPr>
              <a:t>IoT based Water Purity Level Indicator for Household and Water Distribution points.’’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Funded by NSTEDB, DST, Govt of India &amp; Implemented by EDII, Ahmedabad )</a:t>
            </a:r>
          </a:p>
          <a:p>
            <a:pPr algn="ctr">
              <a:lnSpc>
                <a:spcPct val="100000"/>
              </a:lnSpc>
              <a:spcBef>
                <a:spcPts val="760"/>
              </a:spcBef>
            </a:pPr>
            <a:r>
              <a:rPr lang="en-US" b="1" spc="-10" dirty="0">
                <a:latin typeface="Times New Roman"/>
                <a:cs typeface="Times New Roman"/>
              </a:rPr>
              <a:t>      </a:t>
            </a:r>
            <a:r>
              <a:rPr b="1" spc="-10" dirty="0">
                <a:latin typeface="Times New Roman"/>
                <a:cs typeface="Times New Roman"/>
              </a:rPr>
              <a:t>Project Presentation </a:t>
            </a:r>
            <a:r>
              <a:rPr b="1" spc="-5" dirty="0">
                <a:latin typeface="Times New Roman"/>
                <a:cs typeface="Times New Roman"/>
              </a:rPr>
              <a:t>by</a:t>
            </a:r>
            <a:r>
              <a:rPr b="1" dirty="0">
                <a:latin typeface="Times New Roman"/>
                <a:cs typeface="Times New Roman"/>
              </a:rPr>
              <a:t> :</a:t>
            </a:r>
            <a:endParaRPr lang="en-IN" b="1" dirty="0">
              <a:latin typeface="Times New Roman"/>
              <a:cs typeface="Times New Roman"/>
            </a:endParaRPr>
          </a:p>
          <a:p>
            <a:pPr algn="ctr">
              <a:lnSpc>
                <a:spcPct val="100000"/>
              </a:lnSpc>
              <a:spcBef>
                <a:spcPts val="760"/>
              </a:spcBef>
            </a:pPr>
            <a:endParaRPr dirty="0">
              <a:latin typeface="Times New Roman"/>
              <a:cs typeface="Times New Roman"/>
            </a:endParaRPr>
          </a:p>
        </p:txBody>
      </p:sp>
      <p:sp>
        <p:nvSpPr>
          <p:cNvPr id="5" name="object 10">
            <a:extLst>
              <a:ext uri="{FF2B5EF4-FFF2-40B4-BE49-F238E27FC236}">
                <a16:creationId xmlns:a16="http://schemas.microsoft.com/office/drawing/2014/main" id="{9298CB1D-4C66-48E2-960E-E70175CDA7E1}"/>
              </a:ext>
            </a:extLst>
          </p:cNvPr>
          <p:cNvSpPr txBox="1"/>
          <p:nvPr/>
        </p:nvSpPr>
        <p:spPr>
          <a:xfrm>
            <a:off x="4069697" y="3333750"/>
            <a:ext cx="2426281" cy="1370375"/>
          </a:xfrm>
          <a:prstGeom prst="rect">
            <a:avLst/>
          </a:prstGeom>
        </p:spPr>
        <p:txBody>
          <a:bodyPr vert="horz" wrap="square" lIns="0" tIns="12700" rIns="0" bIns="0" rtlCol="0">
            <a:spAutoFit/>
          </a:bodyPr>
          <a:lstStyle/>
          <a:p>
            <a:pPr marL="12700" marR="5080">
              <a:lnSpc>
                <a:spcPct val="123100"/>
              </a:lnSpc>
              <a:spcBef>
                <a:spcPts val="100"/>
              </a:spcBef>
            </a:pPr>
            <a:r>
              <a:rPr lang="en-US" sz="1800" b="1" spc="-5" dirty="0">
                <a:latin typeface="Times New Roman"/>
                <a:cs typeface="Times New Roman"/>
              </a:rPr>
              <a:t>GREESHMA VS HARSHA KL</a:t>
            </a:r>
          </a:p>
          <a:p>
            <a:pPr marL="12700" marR="5080">
              <a:lnSpc>
                <a:spcPct val="123100"/>
              </a:lnSpc>
              <a:spcBef>
                <a:spcPts val="100"/>
              </a:spcBef>
            </a:pPr>
            <a:r>
              <a:rPr lang="en-US" b="1" spc="-5" dirty="0">
                <a:latin typeface="Times New Roman"/>
                <a:cs typeface="Times New Roman"/>
              </a:rPr>
              <a:t>MR VAISHANAVI</a:t>
            </a:r>
          </a:p>
          <a:p>
            <a:pPr marL="12700" marR="5080">
              <a:lnSpc>
                <a:spcPct val="123100"/>
              </a:lnSpc>
              <a:spcBef>
                <a:spcPts val="100"/>
              </a:spcBef>
            </a:pPr>
            <a:r>
              <a:rPr lang="en-US" sz="1800" b="1" spc="-5" dirty="0">
                <a:latin typeface="Times New Roman"/>
                <a:cs typeface="Times New Roman"/>
              </a:rPr>
              <a:t>NEHA CB</a:t>
            </a:r>
          </a:p>
        </p:txBody>
      </p:sp>
      <p:sp>
        <p:nvSpPr>
          <p:cNvPr id="6" name="object 11">
            <a:extLst>
              <a:ext uri="{FF2B5EF4-FFF2-40B4-BE49-F238E27FC236}">
                <a16:creationId xmlns:a16="http://schemas.microsoft.com/office/drawing/2014/main" id="{B01C556A-A610-4226-ACD1-A1CC31CED6E8}"/>
              </a:ext>
            </a:extLst>
          </p:cNvPr>
          <p:cNvSpPr txBox="1"/>
          <p:nvPr/>
        </p:nvSpPr>
        <p:spPr>
          <a:xfrm>
            <a:off x="7260951" y="3286413"/>
            <a:ext cx="1395663" cy="1377300"/>
          </a:xfrm>
          <a:prstGeom prst="rect">
            <a:avLst/>
          </a:prstGeom>
        </p:spPr>
        <p:txBody>
          <a:bodyPr vert="horz" wrap="square" lIns="0" tIns="76200" rIns="0" bIns="0" rtlCol="0">
            <a:spAutoFit/>
          </a:bodyPr>
          <a:lstStyle/>
          <a:p>
            <a:pPr marL="12700">
              <a:lnSpc>
                <a:spcPct val="100000"/>
              </a:lnSpc>
              <a:spcBef>
                <a:spcPts val="600"/>
              </a:spcBef>
            </a:pPr>
            <a:r>
              <a:rPr sz="1800" b="1" dirty="0">
                <a:latin typeface="Times New Roman"/>
                <a:cs typeface="Times New Roman"/>
              </a:rPr>
              <a:t>4JN18CS0</a:t>
            </a:r>
            <a:r>
              <a:rPr lang="en-US" b="1" dirty="0">
                <a:latin typeface="Times New Roman"/>
                <a:cs typeface="Times New Roman"/>
              </a:rPr>
              <a:t>29</a:t>
            </a:r>
            <a:endParaRPr sz="1800" dirty="0">
              <a:latin typeface="Times New Roman"/>
              <a:cs typeface="Times New Roman"/>
            </a:endParaRPr>
          </a:p>
          <a:p>
            <a:pPr marL="12700">
              <a:lnSpc>
                <a:spcPct val="100000"/>
              </a:lnSpc>
              <a:spcBef>
                <a:spcPts val="500"/>
              </a:spcBef>
            </a:pPr>
            <a:r>
              <a:rPr sz="1800" b="1" dirty="0">
                <a:latin typeface="Times New Roman"/>
                <a:cs typeface="Times New Roman"/>
              </a:rPr>
              <a:t>4JN18CS</a:t>
            </a:r>
            <a:r>
              <a:rPr lang="en-US" sz="1800" b="1" dirty="0">
                <a:latin typeface="Times New Roman"/>
                <a:cs typeface="Times New Roman"/>
              </a:rPr>
              <a:t>032</a:t>
            </a:r>
            <a:endParaRPr sz="1800" dirty="0">
              <a:latin typeface="Times New Roman"/>
              <a:cs typeface="Times New Roman"/>
            </a:endParaRPr>
          </a:p>
          <a:p>
            <a:pPr marL="12700">
              <a:lnSpc>
                <a:spcPct val="100000"/>
              </a:lnSpc>
              <a:spcBef>
                <a:spcPts val="500"/>
              </a:spcBef>
            </a:pPr>
            <a:r>
              <a:rPr sz="1800" b="1" dirty="0">
                <a:latin typeface="Times New Roman"/>
                <a:cs typeface="Times New Roman"/>
              </a:rPr>
              <a:t>4JN18CS</a:t>
            </a:r>
            <a:r>
              <a:rPr lang="en-US" sz="1800" b="1" dirty="0">
                <a:latin typeface="Times New Roman"/>
                <a:cs typeface="Times New Roman"/>
              </a:rPr>
              <a:t>042</a:t>
            </a:r>
            <a:endParaRPr sz="1800" dirty="0">
              <a:latin typeface="Times New Roman"/>
              <a:cs typeface="Times New Roman"/>
            </a:endParaRPr>
          </a:p>
          <a:p>
            <a:pPr marL="12700">
              <a:lnSpc>
                <a:spcPct val="100000"/>
              </a:lnSpc>
              <a:spcBef>
                <a:spcPts val="500"/>
              </a:spcBef>
            </a:pPr>
            <a:r>
              <a:rPr sz="1800" b="1" dirty="0">
                <a:latin typeface="Times New Roman"/>
                <a:cs typeface="Times New Roman"/>
              </a:rPr>
              <a:t>4JN1</a:t>
            </a:r>
            <a:r>
              <a:rPr lang="en-IN" sz="1800" b="1" dirty="0">
                <a:latin typeface="Times New Roman"/>
                <a:cs typeface="Times New Roman"/>
              </a:rPr>
              <a:t>8</a:t>
            </a:r>
            <a:r>
              <a:rPr sz="1800" b="1" dirty="0">
                <a:latin typeface="Times New Roman"/>
                <a:cs typeface="Times New Roman"/>
              </a:rPr>
              <a:t>CS</a:t>
            </a:r>
            <a:r>
              <a:rPr lang="en-US" sz="1800" b="1" dirty="0">
                <a:latin typeface="Times New Roman"/>
                <a:cs typeface="Times New Roman"/>
              </a:rPr>
              <a:t>056</a:t>
            </a:r>
            <a:endParaRPr sz="1800" dirty="0">
              <a:latin typeface="Times New Roman"/>
              <a:cs typeface="Times New Roman"/>
            </a:endParaRPr>
          </a:p>
        </p:txBody>
      </p:sp>
      <p:sp>
        <p:nvSpPr>
          <p:cNvPr id="7" name="object 15">
            <a:extLst>
              <a:ext uri="{FF2B5EF4-FFF2-40B4-BE49-F238E27FC236}">
                <a16:creationId xmlns:a16="http://schemas.microsoft.com/office/drawing/2014/main" id="{51F6728E-B782-4148-9C15-3D2BE1365927}"/>
              </a:ext>
            </a:extLst>
          </p:cNvPr>
          <p:cNvSpPr txBox="1"/>
          <p:nvPr/>
        </p:nvSpPr>
        <p:spPr>
          <a:xfrm>
            <a:off x="466726" y="5067011"/>
            <a:ext cx="5229224" cy="569451"/>
          </a:xfrm>
          <a:prstGeom prst="rect">
            <a:avLst/>
          </a:prstGeom>
        </p:spPr>
        <p:txBody>
          <a:bodyPr vert="horz" wrap="square" lIns="0" tIns="12700" rIns="0" bIns="0" rtlCol="0">
            <a:spAutoFit/>
          </a:bodyPr>
          <a:lstStyle/>
          <a:p>
            <a:pPr marL="38100" marR="30480" indent="12700" algn="ctr">
              <a:lnSpc>
                <a:spcPct val="109200"/>
              </a:lnSpc>
              <a:spcBef>
                <a:spcPts val="100"/>
              </a:spcBef>
            </a:pPr>
            <a:br>
              <a:rPr lang="en-US" sz="1700" dirty="0">
                <a:latin typeface="Times New Roman" panose="02020603050405020304" pitchFamily="18" charset="0"/>
                <a:cs typeface="Times New Roman" panose="02020603050405020304" pitchFamily="18" charset="0"/>
              </a:rPr>
            </a:br>
            <a:endParaRPr sz="1700" dirty="0">
              <a:latin typeface="TeXGyreAdventor"/>
              <a:cs typeface="TeXGyreAdventor"/>
            </a:endParaRPr>
          </a:p>
        </p:txBody>
      </p:sp>
      <p:pic>
        <p:nvPicPr>
          <p:cNvPr id="10" name="Picture 9">
            <a:extLst>
              <a:ext uri="{FF2B5EF4-FFF2-40B4-BE49-F238E27FC236}">
                <a16:creationId xmlns:a16="http://schemas.microsoft.com/office/drawing/2014/main" id="{A588C140-B22E-4096-9D93-68062486A7AA}"/>
              </a:ext>
            </a:extLst>
          </p:cNvPr>
          <p:cNvPicPr>
            <a:picLocks noChangeAspect="1"/>
          </p:cNvPicPr>
          <p:nvPr/>
        </p:nvPicPr>
        <p:blipFill>
          <a:blip r:embed="rId2" cstate="print"/>
          <a:stretch>
            <a:fillRect/>
          </a:stretch>
        </p:blipFill>
        <p:spPr>
          <a:xfrm>
            <a:off x="1861684" y="0"/>
            <a:ext cx="1187182" cy="1421388"/>
          </a:xfrm>
          <a:prstGeom prst="rect">
            <a:avLst/>
          </a:prstGeom>
        </p:spPr>
      </p:pic>
      <p:sp>
        <p:nvSpPr>
          <p:cNvPr id="12" name="TextBox 11">
            <a:extLst>
              <a:ext uri="{FF2B5EF4-FFF2-40B4-BE49-F238E27FC236}">
                <a16:creationId xmlns:a16="http://schemas.microsoft.com/office/drawing/2014/main" id="{5DFD21EA-3F8C-1FD8-23CB-22AADC35D574}"/>
              </a:ext>
            </a:extLst>
          </p:cNvPr>
          <p:cNvSpPr txBox="1"/>
          <p:nvPr/>
        </p:nvSpPr>
        <p:spPr>
          <a:xfrm>
            <a:off x="3710866" y="4807598"/>
            <a:ext cx="5495278"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Under the Guidance of : </a:t>
            </a:r>
          </a:p>
          <a:p>
            <a:pPr algn="ctr"/>
            <a:r>
              <a:rPr lang="en-US" b="1" dirty="0">
                <a:latin typeface="Times New Roman" panose="02020603050405020304" pitchFamily="18" charset="0"/>
                <a:cs typeface="Times New Roman" panose="02020603050405020304" pitchFamily="18" charset="0"/>
              </a:rPr>
              <a:t>Dr. NIRMALA SHIVANAND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 ,Ph.D. </a:t>
            </a:r>
          </a:p>
          <a:p>
            <a:pPr algn="ctr"/>
            <a:r>
              <a:rPr lang="en-US" dirty="0">
                <a:latin typeface="Times New Roman" panose="02020603050405020304" pitchFamily="18" charset="0"/>
                <a:cs typeface="Times New Roman" panose="02020603050405020304" pitchFamily="18" charset="0"/>
              </a:rPr>
              <a:t>Professor, Dept. of CS&amp;E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73F87EF-D67F-2CAD-8939-69BAE41A74C7}"/>
              </a:ext>
            </a:extLst>
          </p:cNvPr>
          <p:cNvSpPr txBox="1"/>
          <p:nvPr/>
        </p:nvSpPr>
        <p:spPr>
          <a:xfrm>
            <a:off x="825623" y="5846076"/>
            <a:ext cx="3622089" cy="1077218"/>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Dr.Sankhya</a:t>
            </a:r>
            <a:r>
              <a:rPr lang="en-IN" b="1" dirty="0">
                <a:latin typeface="Times New Roman" panose="02020603050405020304" pitchFamily="18" charset="0"/>
                <a:cs typeface="Times New Roman" panose="02020603050405020304" pitchFamily="18" charset="0"/>
              </a:rPr>
              <a:t> N Nayak </a:t>
            </a:r>
            <a:r>
              <a:rPr lang="en-IN" sz="1400" dirty="0" err="1"/>
              <a:t>M.Tech</a:t>
            </a:r>
            <a:r>
              <a:rPr lang="en-IN" sz="1400" dirty="0"/>
              <a:t>, </a:t>
            </a:r>
            <a:r>
              <a:rPr lang="en-IN" sz="1400" dirty="0" err="1"/>
              <a:t>Ph.D</a:t>
            </a:r>
            <a:r>
              <a:rPr lang="en-IN" sz="1400" dirty="0"/>
              <a:t>                          </a:t>
            </a:r>
            <a:r>
              <a:rPr lang="en-IN" sz="1400" dirty="0" err="1"/>
              <a:t>Associate.Prof</a:t>
            </a:r>
            <a:r>
              <a:rPr lang="en-IN" sz="1400" dirty="0"/>
              <a:t>                                                   </a:t>
            </a:r>
            <a:r>
              <a:rPr lang="en-IN" b="1" dirty="0" err="1">
                <a:latin typeface="Times New Roman" panose="02020603050405020304" pitchFamily="18" charset="0"/>
                <a:cs typeface="Times New Roman" panose="02020603050405020304" pitchFamily="18" charset="0"/>
              </a:rPr>
              <a:t>Dr.Ravindra</a:t>
            </a:r>
            <a:r>
              <a:rPr lang="en-IN" b="1" dirty="0">
                <a:latin typeface="Times New Roman" panose="02020603050405020304" pitchFamily="18" charset="0"/>
                <a:cs typeface="Times New Roman" panose="02020603050405020304" pitchFamily="18" charset="0"/>
              </a:rPr>
              <a:t> S </a:t>
            </a:r>
            <a:r>
              <a:rPr lang="en-IN" sz="1200" dirty="0" err="1"/>
              <a:t>M.Tech</a:t>
            </a:r>
            <a:r>
              <a:rPr lang="en-IN" sz="1200" dirty="0"/>
              <a:t> ,</a:t>
            </a:r>
            <a:r>
              <a:rPr lang="en-IN" sz="1200" dirty="0" err="1"/>
              <a:t>Ph.D</a:t>
            </a:r>
            <a:r>
              <a:rPr lang="en-IN" sz="1200" dirty="0"/>
              <a:t> </a:t>
            </a:r>
          </a:p>
          <a:p>
            <a:r>
              <a:rPr lang="en-IN" sz="1400" dirty="0" err="1"/>
              <a:t>Associate.Prof</a:t>
            </a:r>
            <a:r>
              <a:rPr lang="en-IN" sz="1400" dirty="0"/>
              <a:t> </a:t>
            </a:r>
          </a:p>
        </p:txBody>
      </p:sp>
      <p:sp>
        <p:nvSpPr>
          <p:cNvPr id="13" name="TextBox 12">
            <a:extLst>
              <a:ext uri="{FF2B5EF4-FFF2-40B4-BE49-F238E27FC236}">
                <a16:creationId xmlns:a16="http://schemas.microsoft.com/office/drawing/2014/main" id="{D64722A0-5F6D-92F5-DD52-4A80021D5B28}"/>
              </a:ext>
            </a:extLst>
          </p:cNvPr>
          <p:cNvSpPr txBox="1"/>
          <p:nvPr/>
        </p:nvSpPr>
        <p:spPr>
          <a:xfrm>
            <a:off x="5007006" y="5636462"/>
            <a:ext cx="288524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Project </a:t>
            </a:r>
            <a:r>
              <a:rPr lang="en-IN" b="1" dirty="0" err="1">
                <a:latin typeface="Times New Roman" panose="02020603050405020304" pitchFamily="18" charset="0"/>
                <a:cs typeface="Times New Roman" panose="02020603050405020304" pitchFamily="18" charset="0"/>
              </a:rPr>
              <a:t>Cordinators</a:t>
            </a:r>
            <a:r>
              <a:rPr lang="en-IN" b="1"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114901C0-06C0-25EA-3C49-6A798B886D73}"/>
              </a:ext>
            </a:extLst>
          </p:cNvPr>
          <p:cNvSpPr txBox="1"/>
          <p:nvPr/>
        </p:nvSpPr>
        <p:spPr>
          <a:xfrm>
            <a:off x="8656613" y="5730929"/>
            <a:ext cx="3328241" cy="113877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Sandeep S </a:t>
            </a:r>
            <a:r>
              <a:rPr lang="en-IN" dirty="0"/>
              <a:t>,</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p>
          <a:p>
            <a:r>
              <a:rPr lang="en-IN" sz="1400" dirty="0" err="1"/>
              <a:t>Assistant.Prof</a:t>
            </a:r>
            <a:r>
              <a:rPr lang="en-IN" sz="1400" dirty="0"/>
              <a:t>  </a:t>
            </a:r>
            <a:r>
              <a:rPr lang="en-IN" dirty="0"/>
              <a:t>                                                                                       </a:t>
            </a:r>
            <a:r>
              <a:rPr lang="en-IN" b="1" dirty="0" err="1">
                <a:latin typeface="Times New Roman" panose="02020603050405020304" pitchFamily="18" charset="0"/>
                <a:cs typeface="Times New Roman" panose="02020603050405020304" pitchFamily="18" charset="0"/>
              </a:rPr>
              <a:t>Namitha</a:t>
            </a:r>
            <a:r>
              <a:rPr lang="en-IN" b="1" dirty="0">
                <a:latin typeface="Times New Roman" panose="02020603050405020304" pitchFamily="18" charset="0"/>
                <a:cs typeface="Times New Roman" panose="02020603050405020304" pitchFamily="18" charset="0"/>
              </a:rPr>
              <a:t> M.V </a:t>
            </a:r>
            <a:r>
              <a:rPr lang="en-IN" dirty="0"/>
              <a:t>,</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p>
          <a:p>
            <a:r>
              <a:rPr lang="en-IN" sz="1400" dirty="0" err="1">
                <a:latin typeface="Times New Roman" panose="02020603050405020304" pitchFamily="18" charset="0"/>
                <a:cs typeface="Times New Roman" panose="02020603050405020304" pitchFamily="18" charset="0"/>
              </a:rPr>
              <a:t>Assistant.Prof</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22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75C7A71-8BAD-4B86-95CB-7A95FE966EEF}"/>
              </a:ext>
            </a:extLst>
          </p:cNvPr>
          <p:cNvGraphicFramePr>
            <a:graphicFrameLocks noGrp="1"/>
          </p:cNvGraphicFramePr>
          <p:nvPr>
            <p:extLst>
              <p:ext uri="{D42A27DB-BD31-4B8C-83A1-F6EECF244321}">
                <p14:modId xmlns:p14="http://schemas.microsoft.com/office/powerpoint/2010/main" val="4089439634"/>
              </p:ext>
            </p:extLst>
          </p:nvPr>
        </p:nvGraphicFramePr>
        <p:xfrm>
          <a:off x="9625" y="0"/>
          <a:ext cx="12182374" cy="7040880"/>
        </p:xfrm>
        <a:graphic>
          <a:graphicData uri="http://schemas.openxmlformats.org/drawingml/2006/table">
            <a:tbl>
              <a:tblPr firstRow="1" bandRow="1">
                <a:tableStyleId>{5C22544A-7EE6-4342-B048-85BDC9FD1C3A}</a:tableStyleId>
              </a:tblPr>
              <a:tblGrid>
                <a:gridCol w="877066">
                  <a:extLst>
                    <a:ext uri="{9D8B030D-6E8A-4147-A177-3AD203B41FA5}">
                      <a16:colId xmlns:a16="http://schemas.microsoft.com/office/drawing/2014/main" val="4116768535"/>
                    </a:ext>
                  </a:extLst>
                </a:gridCol>
                <a:gridCol w="1874982">
                  <a:extLst>
                    <a:ext uri="{9D8B030D-6E8A-4147-A177-3AD203B41FA5}">
                      <a16:colId xmlns:a16="http://schemas.microsoft.com/office/drawing/2014/main" val="1509734207"/>
                    </a:ext>
                  </a:extLst>
                </a:gridCol>
                <a:gridCol w="1052945">
                  <a:extLst>
                    <a:ext uri="{9D8B030D-6E8A-4147-A177-3AD203B41FA5}">
                      <a16:colId xmlns:a16="http://schemas.microsoft.com/office/drawing/2014/main" val="668091797"/>
                    </a:ext>
                  </a:extLst>
                </a:gridCol>
                <a:gridCol w="2706255">
                  <a:extLst>
                    <a:ext uri="{9D8B030D-6E8A-4147-A177-3AD203B41FA5}">
                      <a16:colId xmlns:a16="http://schemas.microsoft.com/office/drawing/2014/main" val="3795754406"/>
                    </a:ext>
                  </a:extLst>
                </a:gridCol>
                <a:gridCol w="2059709">
                  <a:extLst>
                    <a:ext uri="{9D8B030D-6E8A-4147-A177-3AD203B41FA5}">
                      <a16:colId xmlns:a16="http://schemas.microsoft.com/office/drawing/2014/main" val="2020959658"/>
                    </a:ext>
                  </a:extLst>
                </a:gridCol>
                <a:gridCol w="1912392">
                  <a:extLst>
                    <a:ext uri="{9D8B030D-6E8A-4147-A177-3AD203B41FA5}">
                      <a16:colId xmlns:a16="http://schemas.microsoft.com/office/drawing/2014/main" val="1300062434"/>
                    </a:ext>
                  </a:extLst>
                </a:gridCol>
                <a:gridCol w="1699025">
                  <a:extLst>
                    <a:ext uri="{9D8B030D-6E8A-4147-A177-3AD203B41FA5}">
                      <a16:colId xmlns:a16="http://schemas.microsoft.com/office/drawing/2014/main" val="2592947795"/>
                    </a:ext>
                  </a:extLst>
                </a:gridCol>
              </a:tblGrid>
              <a:tr h="771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Sl. No</a:t>
                      </a:r>
                      <a:endParaRPr lang="en-IN">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4168193"/>
                  </a:ext>
                </a:extLst>
              </a:tr>
              <a:tr h="6086123">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Title/Paper:</a:t>
                      </a:r>
                    </a:p>
                    <a:p>
                      <a:r>
                        <a:rPr lang="en-US" b="0" dirty="0">
                          <a:latin typeface="Times New Roman" panose="02020603050405020304" pitchFamily="18" charset="0"/>
                          <a:cs typeface="Times New Roman" panose="02020603050405020304" pitchFamily="18" charset="0"/>
                        </a:rPr>
                        <a:t>Design of Robotic Fish for Aquatic Environment Monitoring</a:t>
                      </a: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Authors:</a:t>
                      </a:r>
                    </a:p>
                    <a:p>
                      <a:r>
                        <a:rPr lang="en-IN" dirty="0">
                          <a:latin typeface="Times New Roman" panose="02020603050405020304" pitchFamily="18" charset="0"/>
                          <a:cs typeface="Times New Roman" panose="02020603050405020304" pitchFamily="18" charset="0"/>
                        </a:rPr>
                        <a:t>Anuradha A. Maindalkar, Saniya M. Ansari</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2015</a:t>
                      </a:r>
                    </a:p>
                  </a:txBody>
                  <a:tcPr/>
                </a:tc>
                <a:tc>
                  <a:txBody>
                    <a:bodyPr/>
                    <a:lstStyle/>
                    <a:p>
                      <a:r>
                        <a:rPr lang="en-US" dirty="0">
                          <a:latin typeface="Times New Roman" panose="02020603050405020304" pitchFamily="18" charset="0"/>
                          <a:cs typeface="Times New Roman" panose="02020603050405020304" pitchFamily="18" charset="0"/>
                        </a:rPr>
                        <a:t>Here Robotic fish consist of sensor and camera </a:t>
                      </a:r>
                    </a:p>
                    <a:p>
                      <a:r>
                        <a:rPr lang="en-US" dirty="0">
                          <a:latin typeface="Times New Roman" panose="02020603050405020304" pitchFamily="18" charset="0"/>
                          <a:cs typeface="Times New Roman" panose="02020603050405020304" pitchFamily="18" charset="0"/>
                        </a:rPr>
                        <a:t>Raspberry Pi is used for video processing and sending the video to the user through the Bluetooth is used for communication.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System work between Arduino and Raspberry Pi(ARM Processor).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robotic fish is capable of moving in water by DC motor</a:t>
                      </a:r>
                    </a:p>
                    <a:p>
                      <a:r>
                        <a:rPr lang="en-US" dirty="0">
                          <a:latin typeface="Times New Roman" panose="02020603050405020304" pitchFamily="18" charset="0"/>
                          <a:cs typeface="Times New Roman" panose="02020603050405020304" pitchFamily="18" charset="0"/>
                        </a:rPr>
                        <a:t>This motor is manipulated by a programmable control broad</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robotic fish was deployed in water to measure</a:t>
                      </a:r>
                    </a:p>
                    <a:p>
                      <a:r>
                        <a:rPr lang="en-US" dirty="0">
                          <a:latin typeface="Times New Roman" panose="02020603050405020304" pitchFamily="18" charset="0"/>
                          <a:cs typeface="Times New Roman" panose="02020603050405020304" pitchFamily="18" charset="0"/>
                        </a:rPr>
                        <a:t>Water quality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design the robotic fish system where they implement through android smartphone through this they accurately detect the debris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can detect the behavior of water which can occur due to chemical, natural weather change</a:t>
                      </a:r>
                    </a:p>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1.aquatic robot can accurately detect debris.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It measures various contaminants</a:t>
                      </a:r>
                    </a:p>
                  </a:txBody>
                  <a:tcPr/>
                </a:tc>
                <a:tc>
                  <a:txBody>
                    <a:bodyPr/>
                    <a:lstStyle/>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1.chances of battery depletion from the robotic fish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2.It requires a man to go into water and deploy the hardware system inside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623473"/>
                  </a:ext>
                </a:extLst>
              </a:tr>
            </a:tbl>
          </a:graphicData>
        </a:graphic>
      </p:graphicFrame>
    </p:spTree>
    <p:extLst>
      <p:ext uri="{BB962C8B-B14F-4D97-AF65-F5344CB8AC3E}">
        <p14:creationId xmlns:p14="http://schemas.microsoft.com/office/powerpoint/2010/main" val="239368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D6EF87F-9790-4CAE-A02B-0CECEE96BCB8}"/>
              </a:ext>
            </a:extLst>
          </p:cNvPr>
          <p:cNvGraphicFramePr>
            <a:graphicFrameLocks noGrp="1"/>
          </p:cNvGraphicFramePr>
          <p:nvPr>
            <p:extLst>
              <p:ext uri="{D42A27DB-BD31-4B8C-83A1-F6EECF244321}">
                <p14:modId xmlns:p14="http://schemas.microsoft.com/office/powerpoint/2010/main" val="1133716937"/>
              </p:ext>
            </p:extLst>
          </p:nvPr>
        </p:nvGraphicFramePr>
        <p:xfrm>
          <a:off x="-1" y="0"/>
          <a:ext cx="12192000" cy="6858000"/>
        </p:xfrm>
        <a:graphic>
          <a:graphicData uri="http://schemas.openxmlformats.org/drawingml/2006/table">
            <a:tbl>
              <a:tblPr firstRow="1" bandRow="1">
                <a:tableStyleId>{5C22544A-7EE6-4342-B048-85BDC9FD1C3A}</a:tableStyleId>
              </a:tblPr>
              <a:tblGrid>
                <a:gridCol w="740997">
                  <a:extLst>
                    <a:ext uri="{9D8B030D-6E8A-4147-A177-3AD203B41FA5}">
                      <a16:colId xmlns:a16="http://schemas.microsoft.com/office/drawing/2014/main" val="994282097"/>
                    </a:ext>
                  </a:extLst>
                </a:gridCol>
                <a:gridCol w="2291921">
                  <a:extLst>
                    <a:ext uri="{9D8B030D-6E8A-4147-A177-3AD203B41FA5}">
                      <a16:colId xmlns:a16="http://schemas.microsoft.com/office/drawing/2014/main" val="1188367925"/>
                    </a:ext>
                  </a:extLst>
                </a:gridCol>
                <a:gridCol w="844394">
                  <a:extLst>
                    <a:ext uri="{9D8B030D-6E8A-4147-A177-3AD203B41FA5}">
                      <a16:colId xmlns:a16="http://schemas.microsoft.com/office/drawing/2014/main" val="650104884"/>
                    </a:ext>
                  </a:extLst>
                </a:gridCol>
                <a:gridCol w="2557271">
                  <a:extLst>
                    <a:ext uri="{9D8B030D-6E8A-4147-A177-3AD203B41FA5}">
                      <a16:colId xmlns:a16="http://schemas.microsoft.com/office/drawing/2014/main" val="3120343488"/>
                    </a:ext>
                  </a:extLst>
                </a:gridCol>
                <a:gridCol w="1933060">
                  <a:extLst>
                    <a:ext uri="{9D8B030D-6E8A-4147-A177-3AD203B41FA5}">
                      <a16:colId xmlns:a16="http://schemas.microsoft.com/office/drawing/2014/main" val="655815836"/>
                    </a:ext>
                  </a:extLst>
                </a:gridCol>
                <a:gridCol w="2049407">
                  <a:extLst>
                    <a:ext uri="{9D8B030D-6E8A-4147-A177-3AD203B41FA5}">
                      <a16:colId xmlns:a16="http://schemas.microsoft.com/office/drawing/2014/main" val="3769176862"/>
                    </a:ext>
                  </a:extLst>
                </a:gridCol>
                <a:gridCol w="1774950">
                  <a:extLst>
                    <a:ext uri="{9D8B030D-6E8A-4147-A177-3AD203B41FA5}">
                      <a16:colId xmlns:a16="http://schemas.microsoft.com/office/drawing/2014/main" val="4101687507"/>
                    </a:ext>
                  </a:extLst>
                </a:gridCol>
              </a:tblGrid>
              <a:tr h="760252">
                <a:tc>
                  <a:txBody>
                    <a:bodyPr/>
                    <a:lstStyle/>
                    <a:p>
                      <a:pPr algn="ct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690082"/>
                  </a:ext>
                </a:extLst>
              </a:tr>
              <a:tr h="6097748">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4</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Title/Paper:</a:t>
                      </a:r>
                    </a:p>
                    <a:p>
                      <a:r>
                        <a:rPr lang="en-US" b="0" dirty="0">
                          <a:latin typeface="Times New Roman" panose="02020603050405020304" pitchFamily="18" charset="0"/>
                          <a:cs typeface="Times New Roman" panose="02020603050405020304" pitchFamily="18" charset="0"/>
                        </a:rPr>
                        <a:t>Detection of Impurities in Water by Measuring Capacitance</a:t>
                      </a:r>
                    </a:p>
                    <a:p>
                      <a:endPar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Authors:</a:t>
                      </a:r>
                    </a:p>
                    <a:p>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Jamil Wahid and Q. Ahsan</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2014</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analysis are The sensor consists of two parallel conducting (copper) plates.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Constructed on copper clad substrate boards.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Insulated the copper plates by coating it with varnish oil.</a:t>
                      </a:r>
                    </a:p>
                    <a:p>
                      <a:r>
                        <a:rPr lang="en-US" dirty="0">
                          <a:latin typeface="Times New Roman" panose="02020603050405020304" pitchFamily="18" charset="0"/>
                          <a:cs typeface="Times New Roman" panose="02020603050405020304" pitchFamily="18" charset="0"/>
                        </a:rPr>
                        <a:t>At first sensor circuit was immersed into the sample by taking the average value we will detect the impurities </a:t>
                      </a:r>
                    </a:p>
                  </a:txBody>
                  <a:tcPr/>
                </a:tc>
                <a:tc>
                  <a:txBody>
                    <a:bodyPr/>
                    <a:lstStyle/>
                    <a:p>
                      <a:r>
                        <a:rPr lang="en-US" dirty="0">
                          <a:latin typeface="Times New Roman" panose="02020603050405020304" pitchFamily="18" charset="0"/>
                          <a:cs typeface="Times New Roman" panose="02020603050405020304" pitchFamily="18" charset="0"/>
                        </a:rPr>
                        <a:t>This paper investigates the impurities present in water </a:t>
                      </a:r>
                    </a:p>
                    <a:p>
                      <a:r>
                        <a:rPr lang="en-US" dirty="0">
                          <a:latin typeface="Times New Roman" panose="02020603050405020304" pitchFamily="18" charset="0"/>
                          <a:cs typeface="Times New Roman" panose="02020603050405020304" pitchFamily="18" charset="0"/>
                        </a:rPr>
                        <a:t>A low cost parallel plate based capacitive sensor is designed and implemented for the experimental setup.</a:t>
                      </a:r>
                    </a:p>
                    <a:p>
                      <a:r>
                        <a:rPr lang="en-US" dirty="0">
                          <a:latin typeface="Times New Roman" panose="02020603050405020304" pitchFamily="18" charset="0"/>
                          <a:cs typeface="Times New Roman" panose="02020603050405020304" pitchFamily="18" charset="0"/>
                        </a:rPr>
                        <a:t>It analysis different concentrations of Sodium Chloride , </a:t>
                      </a:r>
                      <a:r>
                        <a:rPr lang="en-US" dirty="0" err="1">
                          <a:latin typeface="Times New Roman" panose="02020603050405020304" pitchFamily="18" charset="0"/>
                          <a:cs typeface="Times New Roman" panose="02020603050405020304" pitchFamily="18" charset="0"/>
                        </a:rPr>
                        <a:t>FerrousSulphate</a:t>
                      </a:r>
                      <a:r>
                        <a:rPr lang="en-US" dirty="0">
                          <a:latin typeface="Times New Roman" panose="02020603050405020304" pitchFamily="18" charset="0"/>
                          <a:cs typeface="Times New Roman" panose="02020603050405020304" pitchFamily="18" charset="0"/>
                        </a:rPr>
                        <a:t>  and Copper Sulphate</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1.Detects  unhygienic impurities in water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2.Low  cost effective</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1.Difficult to determine impurity by direct chemical analysis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2. Copper plate can be corded easily</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3.Detection of impurities in non-binary solutions is not possible.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4135475"/>
                  </a:ext>
                </a:extLst>
              </a:tr>
            </a:tbl>
          </a:graphicData>
        </a:graphic>
      </p:graphicFrame>
    </p:spTree>
    <p:extLst>
      <p:ext uri="{BB962C8B-B14F-4D97-AF65-F5344CB8AC3E}">
        <p14:creationId xmlns:p14="http://schemas.microsoft.com/office/powerpoint/2010/main" val="43220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D596684-B7A0-4931-AA8C-19A551EE2728}"/>
              </a:ext>
            </a:extLst>
          </p:cNvPr>
          <p:cNvGraphicFramePr>
            <a:graphicFrameLocks noGrp="1"/>
          </p:cNvGraphicFramePr>
          <p:nvPr>
            <p:extLst>
              <p:ext uri="{D42A27DB-BD31-4B8C-83A1-F6EECF244321}">
                <p14:modId xmlns:p14="http://schemas.microsoft.com/office/powerpoint/2010/main" val="2112918089"/>
              </p:ext>
            </p:extLst>
          </p:nvPr>
        </p:nvGraphicFramePr>
        <p:xfrm>
          <a:off x="0" y="0"/>
          <a:ext cx="12191999" cy="6858000"/>
        </p:xfrm>
        <a:graphic>
          <a:graphicData uri="http://schemas.openxmlformats.org/drawingml/2006/table">
            <a:tbl>
              <a:tblPr firstRow="1" bandRow="1">
                <a:tableStyleId>{5C22544A-7EE6-4342-B048-85BDC9FD1C3A}</a:tableStyleId>
              </a:tblPr>
              <a:tblGrid>
                <a:gridCol w="803674">
                  <a:extLst>
                    <a:ext uri="{9D8B030D-6E8A-4147-A177-3AD203B41FA5}">
                      <a16:colId xmlns:a16="http://schemas.microsoft.com/office/drawing/2014/main" val="4116768535"/>
                    </a:ext>
                  </a:extLst>
                </a:gridCol>
                <a:gridCol w="2077026">
                  <a:extLst>
                    <a:ext uri="{9D8B030D-6E8A-4147-A177-3AD203B41FA5}">
                      <a16:colId xmlns:a16="http://schemas.microsoft.com/office/drawing/2014/main" val="1509734207"/>
                    </a:ext>
                  </a:extLst>
                </a:gridCol>
                <a:gridCol w="981107">
                  <a:extLst>
                    <a:ext uri="{9D8B030D-6E8A-4147-A177-3AD203B41FA5}">
                      <a16:colId xmlns:a16="http://schemas.microsoft.com/office/drawing/2014/main" val="668091797"/>
                    </a:ext>
                  </a:extLst>
                </a:gridCol>
                <a:gridCol w="2922449">
                  <a:extLst>
                    <a:ext uri="{9D8B030D-6E8A-4147-A177-3AD203B41FA5}">
                      <a16:colId xmlns:a16="http://schemas.microsoft.com/office/drawing/2014/main" val="3795754406"/>
                    </a:ext>
                  </a:extLst>
                </a:gridCol>
                <a:gridCol w="1836968">
                  <a:extLst>
                    <a:ext uri="{9D8B030D-6E8A-4147-A177-3AD203B41FA5}">
                      <a16:colId xmlns:a16="http://schemas.microsoft.com/office/drawing/2014/main" val="2020959658"/>
                    </a:ext>
                  </a:extLst>
                </a:gridCol>
                <a:gridCol w="1825249">
                  <a:extLst>
                    <a:ext uri="{9D8B030D-6E8A-4147-A177-3AD203B41FA5}">
                      <a16:colId xmlns:a16="http://schemas.microsoft.com/office/drawing/2014/main" val="1300062434"/>
                    </a:ext>
                  </a:extLst>
                </a:gridCol>
                <a:gridCol w="1745526">
                  <a:extLst>
                    <a:ext uri="{9D8B030D-6E8A-4147-A177-3AD203B41FA5}">
                      <a16:colId xmlns:a16="http://schemas.microsoft.com/office/drawing/2014/main" val="2592947795"/>
                    </a:ext>
                  </a:extLst>
                </a:gridCol>
              </a:tblGrid>
              <a:tr h="10000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4168193"/>
                  </a:ext>
                </a:extLst>
              </a:tr>
              <a:tr h="5857946">
                <a:tc>
                  <a:txBody>
                    <a:bodyPr/>
                    <a:lstStyle/>
                    <a:p>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5</a:t>
                      </a:r>
                    </a:p>
                    <a:p>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Title/Paper:</a:t>
                      </a:r>
                    </a:p>
                    <a:p>
                      <a:r>
                        <a:rPr lang="en-US" b="0" dirty="0">
                          <a:latin typeface="Times New Roman" panose="02020603050405020304" pitchFamily="18" charset="0"/>
                          <a:cs typeface="Times New Roman" panose="02020603050405020304" pitchFamily="18" charset="0"/>
                        </a:rPr>
                        <a:t>Water Quality monitering and control using Wireless Sensor Networks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Mr. Vikas Mane1,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Mr. Pranav Medsinge2,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Mr. Akash Chavan3,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Mr. Sudhakar Patil4</a:t>
                      </a:r>
                      <a:endParaRPr lang="en-IN" b="0" dirty="0">
                        <a:latin typeface="Times New Roman" panose="02020603050405020304" pitchFamily="18" charset="0"/>
                        <a:cs typeface="Times New Roman" panose="02020603050405020304" pitchFamily="18" charset="0"/>
                      </a:endParaRPr>
                    </a:p>
                  </a:txBody>
                  <a:tcPr/>
                </a:tc>
                <a:tc>
                  <a:txBody>
                    <a:bodyPr/>
                    <a:lstStyle/>
                    <a:p>
                      <a:pPr algn="ctr"/>
                      <a:endParaRPr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paper they used different sensors to measure water pH, conductivity, dissolved oxygen (DO) and temperature. Different push buttons are provided for reading the temperature, pH, rain and turbidity values .Once the user clicks on any of the push buttons of the panel the RF transceiver on the transmitter side sends a signal to the RF receiver on the receiver side. GUI is provided at base station.</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proposed system is using high power RF based WSN for water quality monitoring system offers low power consumption with high reliability. The use of natural solar energy helps to reduce power consumption &amp; operating cost.</a:t>
                      </a:r>
                    </a:p>
                  </a:txBody>
                  <a:tcPr/>
                </a:tc>
                <a:tc>
                  <a:txBody>
                    <a:bodyPr/>
                    <a:lstStyle/>
                    <a:p>
                      <a:pPr marL="342900" indent="-342900">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dirty="0">
                          <a:latin typeface="Times New Roman" panose="02020603050405020304" pitchFamily="18" charset="0"/>
                          <a:cs typeface="Times New Roman" panose="02020603050405020304" pitchFamily="18" charset="0"/>
                        </a:rPr>
                        <a:t>Long battery life sensors are powered by solar panel.</a:t>
                      </a: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dirty="0">
                          <a:latin typeface="Times New Roman" panose="02020603050405020304" pitchFamily="18" charset="0"/>
                          <a:cs typeface="Times New Roman" panose="02020603050405020304" pitchFamily="18" charset="0"/>
                        </a:rPr>
                        <a:t>Easy installation of the system where the base station can be placed at the local residence close to the target area.</a:t>
                      </a:r>
                      <a:endParaRPr lang="en-IN" dirty="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cannot be used in industrial standards.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maintenance could be a bit more as there is a possibility of corrosion of sensors due to temperature.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623473"/>
                  </a:ext>
                </a:extLst>
              </a:tr>
            </a:tbl>
          </a:graphicData>
        </a:graphic>
      </p:graphicFrame>
    </p:spTree>
    <p:extLst>
      <p:ext uri="{BB962C8B-B14F-4D97-AF65-F5344CB8AC3E}">
        <p14:creationId xmlns:p14="http://schemas.microsoft.com/office/powerpoint/2010/main" val="24747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787FD1-432E-4850-B9BE-053F60A69217}"/>
              </a:ext>
            </a:extLst>
          </p:cNvPr>
          <p:cNvGraphicFramePr>
            <a:graphicFrameLocks noGrp="1"/>
          </p:cNvGraphicFramePr>
          <p:nvPr>
            <p:extLst>
              <p:ext uri="{D42A27DB-BD31-4B8C-83A1-F6EECF244321}">
                <p14:modId xmlns:p14="http://schemas.microsoft.com/office/powerpoint/2010/main" val="3355838504"/>
              </p:ext>
            </p:extLst>
          </p:nvPr>
        </p:nvGraphicFramePr>
        <p:xfrm>
          <a:off x="0" y="0"/>
          <a:ext cx="12192001" cy="6858000"/>
        </p:xfrm>
        <a:graphic>
          <a:graphicData uri="http://schemas.openxmlformats.org/drawingml/2006/table">
            <a:tbl>
              <a:tblPr firstRow="1" bandRow="1">
                <a:tableStyleId>{5C22544A-7EE6-4342-B048-85BDC9FD1C3A}</a:tableStyleId>
              </a:tblPr>
              <a:tblGrid>
                <a:gridCol w="674255">
                  <a:extLst>
                    <a:ext uri="{9D8B030D-6E8A-4147-A177-3AD203B41FA5}">
                      <a16:colId xmlns:a16="http://schemas.microsoft.com/office/drawing/2014/main" val="1998699534"/>
                    </a:ext>
                  </a:extLst>
                </a:gridCol>
                <a:gridCol w="1985818">
                  <a:extLst>
                    <a:ext uri="{9D8B030D-6E8A-4147-A177-3AD203B41FA5}">
                      <a16:colId xmlns:a16="http://schemas.microsoft.com/office/drawing/2014/main" val="4263742497"/>
                    </a:ext>
                  </a:extLst>
                </a:gridCol>
                <a:gridCol w="794327">
                  <a:extLst>
                    <a:ext uri="{9D8B030D-6E8A-4147-A177-3AD203B41FA5}">
                      <a16:colId xmlns:a16="http://schemas.microsoft.com/office/drawing/2014/main" val="1253598016"/>
                    </a:ext>
                  </a:extLst>
                </a:gridCol>
                <a:gridCol w="2780145">
                  <a:extLst>
                    <a:ext uri="{9D8B030D-6E8A-4147-A177-3AD203B41FA5}">
                      <a16:colId xmlns:a16="http://schemas.microsoft.com/office/drawing/2014/main" val="2095592134"/>
                    </a:ext>
                  </a:extLst>
                </a:gridCol>
                <a:gridCol w="2346439">
                  <a:extLst>
                    <a:ext uri="{9D8B030D-6E8A-4147-A177-3AD203B41FA5}">
                      <a16:colId xmlns:a16="http://schemas.microsoft.com/office/drawing/2014/main" val="2727783219"/>
                    </a:ext>
                  </a:extLst>
                </a:gridCol>
                <a:gridCol w="1768026">
                  <a:extLst>
                    <a:ext uri="{9D8B030D-6E8A-4147-A177-3AD203B41FA5}">
                      <a16:colId xmlns:a16="http://schemas.microsoft.com/office/drawing/2014/main" val="709093381"/>
                    </a:ext>
                  </a:extLst>
                </a:gridCol>
                <a:gridCol w="1842991">
                  <a:extLst>
                    <a:ext uri="{9D8B030D-6E8A-4147-A177-3AD203B41FA5}">
                      <a16:colId xmlns:a16="http://schemas.microsoft.com/office/drawing/2014/main" val="745285833"/>
                    </a:ext>
                  </a:extLst>
                </a:gridCol>
              </a:tblGrid>
              <a:tr h="955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Sl. No</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Paper information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Year</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Methodology</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contribution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3482573050"/>
                  </a:ext>
                </a:extLst>
              </a:tr>
              <a:tr h="5902279">
                <a:tc>
                  <a:txBody>
                    <a:bodyPr/>
                    <a:lstStyle/>
                    <a:p>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Title/Paper:</a:t>
                      </a:r>
                    </a:p>
                    <a:p>
                      <a:r>
                        <a:rPr lang="en-US" b="0" dirty="0">
                          <a:latin typeface="Times New Roman" pitchFamily="18" charset="0"/>
                          <a:cs typeface="Times New Roman" pitchFamily="18" charset="0"/>
                        </a:rPr>
                        <a:t>Advanced Water Impurity Detection System</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Times New Roman" pitchFamily="18" charset="0"/>
                          <a:ea typeface="+mn-ea"/>
                          <a:cs typeface="Times New Roman" pitchFamily="18" charset="0"/>
                        </a:rPr>
                        <a:t>Authors:</a:t>
                      </a:r>
                    </a:p>
                    <a:p>
                      <a:pPr algn="l">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K R, </a:t>
                      </a:r>
                    </a:p>
                    <a:p>
                      <a:pPr algn="l">
                        <a:buFont typeface="Arial" pitchFamily="34" charset="0"/>
                        <a:buChar char="•"/>
                      </a:pPr>
                      <a:r>
                        <a:rPr lang="en-US" dirty="0">
                          <a:latin typeface="Times New Roman" pitchFamily="18" charset="0"/>
                          <a:cs typeface="Times New Roman" pitchFamily="18" charset="0"/>
                        </a:rPr>
                        <a:t>  Antony K A, </a:t>
                      </a:r>
                    </a:p>
                    <a:p>
                      <a:pPr algn="l">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Gipin</a:t>
                      </a:r>
                      <a:r>
                        <a:rPr lang="en-US" dirty="0">
                          <a:latin typeface="Times New Roman" pitchFamily="18" charset="0"/>
                          <a:cs typeface="Times New Roman" pitchFamily="18" charset="0"/>
                        </a:rPr>
                        <a:t> Antony</a:t>
                      </a:r>
                    </a:p>
                    <a:p>
                      <a:pPr algn="l">
                        <a:buFont typeface="Arial" pitchFamily="34" charset="0"/>
                        <a:buNone/>
                      </a:pPr>
                      <a:r>
                        <a:rPr lang="en-US" dirty="0">
                          <a:latin typeface="Times New Roman" pitchFamily="18" charset="0"/>
                          <a:cs typeface="Times New Roman" pitchFamily="18" charset="0"/>
                        </a:rPr>
                        <a:t>   Joseph,</a:t>
                      </a:r>
                    </a:p>
                    <a:p>
                      <a:pPr algn="l">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Sabareesh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Sajin</a:t>
                      </a:r>
                      <a:r>
                        <a:rPr lang="en-US" baseline="0" dirty="0">
                          <a:latin typeface="Times New Roman" pitchFamily="18" charset="0"/>
                          <a:cs typeface="Times New Roman" pitchFamily="18" charset="0"/>
                        </a:rPr>
                        <a:t> </a:t>
                      </a:r>
                    </a:p>
                    <a:p>
                      <a:pPr algn="l">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Fareeda</a:t>
                      </a:r>
                      <a:r>
                        <a:rPr lang="en-US" dirty="0">
                          <a:latin typeface="Times New Roman" pitchFamily="18" charset="0"/>
                          <a:cs typeface="Times New Roman" pitchFamily="18" charset="0"/>
                        </a:rPr>
                        <a:t> A </a:t>
                      </a:r>
                    </a:p>
                    <a:p>
                      <a:pPr algn="l">
                        <a:buFont typeface="Arial" pitchFamily="34" charset="0"/>
                        <a:buNone/>
                      </a:pPr>
                      <a:r>
                        <a:rPr lang="en-US" dirty="0">
                          <a:latin typeface="Times New Roman" pitchFamily="18" charset="0"/>
                          <a:cs typeface="Times New Roman" pitchFamily="18" charset="0"/>
                        </a:rPr>
                        <a:t>   Kareem</a:t>
                      </a:r>
                      <a:endParaRPr lang="en-IN"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pPr algn="ctr"/>
                      <a:r>
                        <a:rPr lang="en-US" b="0" baseline="0" dirty="0">
                          <a:latin typeface="Times New Roman" pitchFamily="18" charset="0"/>
                          <a:cs typeface="Times New Roman" pitchFamily="18" charset="0"/>
                        </a:rPr>
                        <a:t>  </a:t>
                      </a:r>
                      <a:r>
                        <a:rPr lang="en-US" b="1" dirty="0">
                          <a:latin typeface="Times New Roman" pitchFamily="18" charset="0"/>
                          <a:cs typeface="Times New Roman" pitchFamily="18" charset="0"/>
                        </a:rPr>
                        <a:t>2017</a:t>
                      </a:r>
                    </a:p>
                    <a:p>
                      <a:endParaRPr lang="en-IN"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Two</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solenoid values</a:t>
                      </a:r>
                      <a:r>
                        <a:rPr lang="en-US" baseline="0" dirty="0">
                          <a:latin typeface="Times New Roman" pitchFamily="18" charset="0"/>
                          <a:cs typeface="Times New Roman" pitchFamily="18" charset="0"/>
                        </a:rPr>
                        <a:t> to control input and output outlets are controlled based on the values measured by sensors like Ph sensors, Laser etc.</a:t>
                      </a:r>
                    </a:p>
                    <a:p>
                      <a:endParaRPr lang="en-US" baseline="0" dirty="0">
                        <a:latin typeface="Times New Roman" pitchFamily="18" charset="0"/>
                        <a:cs typeface="Times New Roman" pitchFamily="18" charset="0"/>
                      </a:endParaRPr>
                    </a:p>
                    <a:p>
                      <a:r>
                        <a:rPr lang="en-US" baseline="0" dirty="0">
                          <a:latin typeface="Times New Roman" pitchFamily="18" charset="0"/>
                          <a:cs typeface="Times New Roman" pitchFamily="18" charset="0"/>
                        </a:rPr>
                        <a:t>Pure water is supplied only when it passes the quality check otherwise it will be released for agriculture and other purposes.</a:t>
                      </a:r>
                      <a:endParaRPr lang="en-US"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system was tested and found to</a:t>
                      </a:r>
                      <a:r>
                        <a:rPr lang="en-US" sz="1800" baseline="0" dirty="0">
                          <a:latin typeface="Times New Roman" pitchFamily="18" charset="0"/>
                          <a:cs typeface="Times New Roman" pitchFamily="18" charset="0"/>
                        </a:rPr>
                        <a:t> detect </a:t>
                      </a:r>
                      <a:r>
                        <a:rPr lang="en-US" sz="1800" dirty="0">
                          <a:latin typeface="Times New Roman" pitchFamily="18" charset="0"/>
                          <a:cs typeface="Times New Roman" pitchFamily="18" charset="0"/>
                        </a:rPr>
                        <a:t>multiple impurities</a:t>
                      </a:r>
                      <a:r>
                        <a:rPr lang="en-US" sz="1800" baseline="0" dirty="0">
                          <a:latin typeface="Times New Roman" pitchFamily="18" charset="0"/>
                          <a:cs typeface="Times New Roman" pitchFamily="18" charset="0"/>
                        </a:rPr>
                        <a:t> with alerts.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Physical impurities like deposition of sand, mud, rust etc</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analyzed and</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report is sent</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immediately and documented.</a:t>
                      </a:r>
                      <a:endParaRPr lang="en-IN" sz="180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Detects  unhygienic impurities in water.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Controls</a:t>
                      </a:r>
                      <a:r>
                        <a:rPr lang="en-US" baseline="0" dirty="0">
                          <a:latin typeface="Times New Roman" pitchFamily="18" charset="0"/>
                          <a:cs typeface="Times New Roman" pitchFamily="18" charset="0"/>
                        </a:rPr>
                        <a:t> input and output of water for efficiency.</a:t>
                      </a:r>
                      <a:endParaRPr lang="en-IN"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By</a:t>
                      </a:r>
                      <a:r>
                        <a:rPr lang="en-US" baseline="0" dirty="0">
                          <a:latin typeface="Times New Roman" pitchFamily="18" charset="0"/>
                          <a:cs typeface="Times New Roman" pitchFamily="18" charset="0"/>
                        </a:rPr>
                        <a:t> making sensors more precise we can extent it to industrial use.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Flush</a:t>
                      </a:r>
                      <a:r>
                        <a:rPr lang="en-US" baseline="0" dirty="0">
                          <a:latin typeface="Times New Roman" pitchFamily="18" charset="0"/>
                          <a:cs typeface="Times New Roman" pitchFamily="18" charset="0"/>
                        </a:rPr>
                        <a:t> on Request’ option must be modified as water should be used wisely and is no good for irrigation.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2145451274"/>
                  </a:ext>
                </a:extLst>
              </a:tr>
            </a:tbl>
          </a:graphicData>
        </a:graphic>
      </p:graphicFrame>
    </p:spTree>
    <p:extLst>
      <p:ext uri="{BB962C8B-B14F-4D97-AF65-F5344CB8AC3E}">
        <p14:creationId xmlns:p14="http://schemas.microsoft.com/office/powerpoint/2010/main" val="337735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5DFBEA-7B8A-4A8A-9610-8FBAE892CDAA}"/>
              </a:ext>
            </a:extLst>
          </p:cNvPr>
          <p:cNvGraphicFramePr>
            <a:graphicFrameLocks noGrp="1"/>
          </p:cNvGraphicFramePr>
          <p:nvPr>
            <p:extLst>
              <p:ext uri="{D42A27DB-BD31-4B8C-83A1-F6EECF244321}">
                <p14:modId xmlns:p14="http://schemas.microsoft.com/office/powerpoint/2010/main" val="3153902124"/>
              </p:ext>
            </p:extLst>
          </p:nvPr>
        </p:nvGraphicFramePr>
        <p:xfrm>
          <a:off x="1" y="0"/>
          <a:ext cx="12192001" cy="6982691"/>
        </p:xfrm>
        <a:graphic>
          <a:graphicData uri="http://schemas.openxmlformats.org/drawingml/2006/table">
            <a:tbl>
              <a:tblPr firstRow="1" bandRow="1">
                <a:tableStyleId>{5C22544A-7EE6-4342-B048-85BDC9FD1C3A}</a:tableStyleId>
              </a:tblPr>
              <a:tblGrid>
                <a:gridCol w="558051">
                  <a:extLst>
                    <a:ext uri="{9D8B030D-6E8A-4147-A177-3AD203B41FA5}">
                      <a16:colId xmlns:a16="http://schemas.microsoft.com/office/drawing/2014/main" val="1998699534"/>
                    </a:ext>
                  </a:extLst>
                </a:gridCol>
                <a:gridCol w="2349720">
                  <a:extLst>
                    <a:ext uri="{9D8B030D-6E8A-4147-A177-3AD203B41FA5}">
                      <a16:colId xmlns:a16="http://schemas.microsoft.com/office/drawing/2014/main" val="4263742497"/>
                    </a:ext>
                  </a:extLst>
                </a:gridCol>
                <a:gridCol w="705374">
                  <a:extLst>
                    <a:ext uri="{9D8B030D-6E8A-4147-A177-3AD203B41FA5}">
                      <a16:colId xmlns:a16="http://schemas.microsoft.com/office/drawing/2014/main" val="1253598016"/>
                    </a:ext>
                  </a:extLst>
                </a:gridCol>
                <a:gridCol w="2981619">
                  <a:extLst>
                    <a:ext uri="{9D8B030D-6E8A-4147-A177-3AD203B41FA5}">
                      <a16:colId xmlns:a16="http://schemas.microsoft.com/office/drawing/2014/main" val="2095592134"/>
                    </a:ext>
                  </a:extLst>
                </a:gridCol>
                <a:gridCol w="2087418">
                  <a:extLst>
                    <a:ext uri="{9D8B030D-6E8A-4147-A177-3AD203B41FA5}">
                      <a16:colId xmlns:a16="http://schemas.microsoft.com/office/drawing/2014/main" val="2727783219"/>
                    </a:ext>
                  </a:extLst>
                </a:gridCol>
                <a:gridCol w="1762787">
                  <a:extLst>
                    <a:ext uri="{9D8B030D-6E8A-4147-A177-3AD203B41FA5}">
                      <a16:colId xmlns:a16="http://schemas.microsoft.com/office/drawing/2014/main" val="709093381"/>
                    </a:ext>
                  </a:extLst>
                </a:gridCol>
                <a:gridCol w="1747032">
                  <a:extLst>
                    <a:ext uri="{9D8B030D-6E8A-4147-A177-3AD203B41FA5}">
                      <a16:colId xmlns:a16="http://schemas.microsoft.com/office/drawing/2014/main" val="745285833"/>
                    </a:ext>
                  </a:extLst>
                </a:gridCol>
              </a:tblGrid>
              <a:tr h="1068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573050"/>
                  </a:ext>
                </a:extLst>
              </a:tr>
              <a:tr h="5914288">
                <a:tc>
                  <a:txBody>
                    <a:bodyPr/>
                    <a:lstStyle/>
                    <a:p>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7</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Title/Paper:</a:t>
                      </a:r>
                    </a:p>
                    <a:p>
                      <a:r>
                        <a:rPr lang="en-US" b="0" dirty="0">
                          <a:latin typeface="Times New Roman" panose="02020603050405020304" pitchFamily="18" charset="0"/>
                          <a:cs typeface="Times New Roman" panose="02020603050405020304" pitchFamily="18" charset="0"/>
                        </a:rPr>
                        <a:t>Reconfigurable Smart Water Quality Monitoring System in IoT Environment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Authors:</a:t>
                      </a:r>
                    </a:p>
                    <a:p>
                      <a:pPr>
                        <a:buFont typeface="Arial" pitchFamily="34" charset="0"/>
                        <a:buChar char="•"/>
                      </a:pPr>
                      <a:r>
                        <a:rPr lang="en-US" dirty="0">
                          <a:latin typeface="Times New Roman" pitchFamily="18" charset="0"/>
                          <a:cs typeface="Times New Roman" pitchFamily="18" charset="0"/>
                        </a:rPr>
                        <a:t>   Cho </a:t>
                      </a:r>
                      <a:r>
                        <a:rPr lang="en-US" dirty="0" err="1">
                          <a:latin typeface="Times New Roman" pitchFamily="18" charset="0"/>
                          <a:cs typeface="Times New Roman" pitchFamily="18" charset="0"/>
                        </a:rPr>
                        <a:t>Zin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Myint</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Lenin </a:t>
                      </a:r>
                      <a:r>
                        <a:rPr lang="en-US" dirty="0" err="1">
                          <a:latin typeface="Times New Roman" pitchFamily="18" charset="0"/>
                          <a:cs typeface="Times New Roman" pitchFamily="18" charset="0"/>
                        </a:rPr>
                        <a:t>Gopal</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Yan Lin </a:t>
                      </a:r>
                      <a:r>
                        <a:rPr lang="en-US" dirty="0" err="1">
                          <a:latin typeface="Times New Roman" pitchFamily="18" charset="0"/>
                          <a:cs typeface="Times New Roman" pitchFamily="18" charset="0"/>
                        </a:rPr>
                        <a:t>Aung</a:t>
                      </a:r>
                      <a:endParaRPr lang="en-US" dirty="0">
                        <a:latin typeface="Times New Roman" pitchFamily="18" charset="0"/>
                        <a:cs typeface="Times New Roman" pitchFamily="18" charset="0"/>
                      </a:endParaRPr>
                    </a:p>
                    <a:p>
                      <a:pPr>
                        <a:buFont typeface="Courier New" pitchFamily="49" charset="0"/>
                        <a:buNone/>
                      </a:pPr>
                      <a:endParaRPr lang="en-IN" u="sng" dirty="0">
                        <a:solidFill>
                          <a:schemeClr val="tx1"/>
                        </a:solidFill>
                        <a:latin typeface="Times New Roman" pitchFamily="18" charset="0"/>
                        <a:cs typeface="Times New Roman"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2017</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reconfigurable smart sensor interface device that integrates data collection, data processing, and wireless transmission is designed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water quality monitoring system consists of a group of sensors to monitor the water parameters.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reconfigurable smart sensor devise.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Uses</a:t>
                      </a:r>
                      <a:r>
                        <a:rPr lang="en-US" baseline="0" dirty="0">
                          <a:latin typeface="Times New Roman" panose="02020603050405020304" pitchFamily="18" charset="0"/>
                          <a:cs typeface="Times New Roman" panose="02020603050405020304" pitchFamily="18" charset="0"/>
                        </a:rPr>
                        <a:t> 5 parameters like </a:t>
                      </a:r>
                      <a:r>
                        <a:rPr lang="en-US" dirty="0">
                          <a:latin typeface="Times New Roman" panose="02020603050405020304" pitchFamily="18" charset="0"/>
                          <a:cs typeface="Times New Roman" panose="02020603050405020304" pitchFamily="18" charset="0"/>
                        </a:rPr>
                        <a:t>water level, pH, turbidity, temperature, and co2 levels making it more reliable and</a:t>
                      </a:r>
                      <a:r>
                        <a:rPr lang="en-US" baseline="0" dirty="0">
                          <a:latin typeface="Times New Roman" panose="02020603050405020304" pitchFamily="18" charset="0"/>
                          <a:cs typeface="Times New Roman" panose="02020603050405020304" pitchFamily="18" charset="0"/>
                        </a:rPr>
                        <a:t> feasible.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a reconfigurable smart sensor devise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proposed system will assist in protecting the ecological environment of water resources.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has high complex</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hardware and software.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Needs</a:t>
                      </a:r>
                      <a:r>
                        <a:rPr lang="en-US" baseline="0" dirty="0">
                          <a:latin typeface="Times New Roman" panose="02020603050405020304" pitchFamily="18" charset="0"/>
                          <a:cs typeface="Times New Roman" panose="02020603050405020304" pitchFamily="18" charset="0"/>
                        </a:rPr>
                        <a:t> more man power and maintenance.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Maintenance becomes costly. </a:t>
                      </a:r>
                    </a:p>
                  </a:txBody>
                  <a:tcPr/>
                </a:tc>
                <a:extLst>
                  <a:ext uri="{0D108BD9-81ED-4DB2-BD59-A6C34878D82A}">
                    <a16:rowId xmlns:a16="http://schemas.microsoft.com/office/drawing/2014/main" val="2145451274"/>
                  </a:ext>
                </a:extLst>
              </a:tr>
            </a:tbl>
          </a:graphicData>
        </a:graphic>
      </p:graphicFrame>
    </p:spTree>
    <p:extLst>
      <p:ext uri="{BB962C8B-B14F-4D97-AF65-F5344CB8AC3E}">
        <p14:creationId xmlns:p14="http://schemas.microsoft.com/office/powerpoint/2010/main" val="157567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60D721-A839-4766-AA98-D967535F3923}"/>
              </a:ext>
            </a:extLst>
          </p:cNvPr>
          <p:cNvGraphicFramePr>
            <a:graphicFrameLocks noGrp="1"/>
          </p:cNvGraphicFramePr>
          <p:nvPr>
            <p:extLst>
              <p:ext uri="{D42A27DB-BD31-4B8C-83A1-F6EECF244321}">
                <p14:modId xmlns:p14="http://schemas.microsoft.com/office/powerpoint/2010/main" val="3282751368"/>
              </p:ext>
            </p:extLst>
          </p:nvPr>
        </p:nvGraphicFramePr>
        <p:xfrm>
          <a:off x="-1" y="0"/>
          <a:ext cx="12192000" cy="7021936"/>
        </p:xfrm>
        <a:graphic>
          <a:graphicData uri="http://schemas.openxmlformats.org/drawingml/2006/table">
            <a:tbl>
              <a:tblPr firstRow="1" bandRow="1">
                <a:tableStyleId>{5C22544A-7EE6-4342-B048-85BDC9FD1C3A}</a:tableStyleId>
              </a:tblPr>
              <a:tblGrid>
                <a:gridCol w="581892">
                  <a:extLst>
                    <a:ext uri="{9D8B030D-6E8A-4147-A177-3AD203B41FA5}">
                      <a16:colId xmlns:a16="http://schemas.microsoft.com/office/drawing/2014/main" val="3882789962"/>
                    </a:ext>
                  </a:extLst>
                </a:gridCol>
                <a:gridCol w="2512291">
                  <a:extLst>
                    <a:ext uri="{9D8B030D-6E8A-4147-A177-3AD203B41FA5}">
                      <a16:colId xmlns:a16="http://schemas.microsoft.com/office/drawing/2014/main" val="2790114200"/>
                    </a:ext>
                  </a:extLst>
                </a:gridCol>
                <a:gridCol w="794327">
                  <a:extLst>
                    <a:ext uri="{9D8B030D-6E8A-4147-A177-3AD203B41FA5}">
                      <a16:colId xmlns:a16="http://schemas.microsoft.com/office/drawing/2014/main" val="3390121455"/>
                    </a:ext>
                  </a:extLst>
                </a:gridCol>
                <a:gridCol w="2595418">
                  <a:extLst>
                    <a:ext uri="{9D8B030D-6E8A-4147-A177-3AD203B41FA5}">
                      <a16:colId xmlns:a16="http://schemas.microsoft.com/office/drawing/2014/main" val="630088318"/>
                    </a:ext>
                  </a:extLst>
                </a:gridCol>
                <a:gridCol w="2217020">
                  <a:extLst>
                    <a:ext uri="{9D8B030D-6E8A-4147-A177-3AD203B41FA5}">
                      <a16:colId xmlns:a16="http://schemas.microsoft.com/office/drawing/2014/main" val="3391148047"/>
                    </a:ext>
                  </a:extLst>
                </a:gridCol>
                <a:gridCol w="1745526">
                  <a:extLst>
                    <a:ext uri="{9D8B030D-6E8A-4147-A177-3AD203B41FA5}">
                      <a16:colId xmlns:a16="http://schemas.microsoft.com/office/drawing/2014/main" val="2639501591"/>
                    </a:ext>
                  </a:extLst>
                </a:gridCol>
                <a:gridCol w="1745526">
                  <a:extLst>
                    <a:ext uri="{9D8B030D-6E8A-4147-A177-3AD203B41FA5}">
                      <a16:colId xmlns:a16="http://schemas.microsoft.com/office/drawing/2014/main" val="1613817962"/>
                    </a:ext>
                  </a:extLst>
                </a:gridCol>
              </a:tblGrid>
              <a:tr h="750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4758930"/>
                  </a:ext>
                </a:extLst>
              </a:tr>
              <a:tr h="61075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b="1">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Title/Paper:</a:t>
                      </a:r>
                      <a:endParaRPr lang="en-US"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Water Quality Measuring System Using Wireless Sensor Network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Authors:</a:t>
                      </a:r>
                    </a:p>
                    <a:p>
                      <a:pPr marL="285750" indent="-285750">
                        <a:buFont typeface="Arial" panose="020B0604020202020204" pitchFamily="34" charset="0"/>
                        <a:buChar char="•"/>
                      </a:pPr>
                      <a:r>
                        <a:rPr lang="en-IN" sz="1800" b="0" i="0" u="none" kern="1200" dirty="0" err="1">
                          <a:solidFill>
                            <a:schemeClr val="dk1"/>
                          </a:solidFill>
                          <a:effectLst/>
                          <a:latin typeface="Times New Roman" panose="02020603050405020304" pitchFamily="18" charset="0"/>
                          <a:ea typeface="+mn-ea"/>
                          <a:cs typeface="Times New Roman" panose="02020603050405020304" pitchFamily="18" charset="0"/>
                        </a:rPr>
                        <a:t>Bishwajit</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Paul</a:t>
                      </a: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2018</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have developed a system  using  pH and Temperature  sensors.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microcontroller is used as a sensor node which stores real time data and sends the data to the cloud storage via Wi-Fi.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is also a GSM shield connected to microcontroller which sends the text notification to mobile device</a:t>
                      </a:r>
                    </a:p>
                  </a:txBody>
                  <a:tcPr/>
                </a:tc>
                <a:tc>
                  <a:txBody>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model can detect pollution remotely and take necessary actions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they monitored water parameters such as temperature.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checks quality of water at the places where generally it is inconvenient to take frequent tests manually. </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Less power consumption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Natural resources like solar energy can be used.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Connection is easy.</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establishing a system with more sensor nodes and more base stations.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connections between nodes and base station can be done using Ethernet.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129352"/>
                  </a:ext>
                </a:extLst>
              </a:tr>
            </a:tbl>
          </a:graphicData>
        </a:graphic>
      </p:graphicFrame>
    </p:spTree>
    <p:extLst>
      <p:ext uri="{BB962C8B-B14F-4D97-AF65-F5344CB8AC3E}">
        <p14:creationId xmlns:p14="http://schemas.microsoft.com/office/powerpoint/2010/main" val="315801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949A-62AA-4F13-AC04-3DA6A9B86870}"/>
              </a:ext>
            </a:extLst>
          </p:cNvPr>
          <p:cNvSpPr>
            <a:spLocks noGrp="1"/>
          </p:cNvSpPr>
          <p:nvPr>
            <p:ph type="title"/>
          </p:nvPr>
        </p:nvSpPr>
        <p:spPr>
          <a:xfrm>
            <a:off x="754225" y="-93306"/>
            <a:ext cx="10515600" cy="1325563"/>
          </a:xfrm>
        </p:spPr>
        <p:txBody>
          <a:bodyPr>
            <a:normAutofit/>
          </a:bodyPr>
          <a:lstStyle/>
          <a:p>
            <a:pPr algn="ctr"/>
            <a:r>
              <a:rPr lang="en-IN" altLang="en-US" sz="4000" b="1" dirty="0">
                <a:latin typeface="Times New Roman" panose="02020603050405020304" pitchFamily="18" charset="0"/>
                <a:cs typeface="Times New Roman" panose="02020603050405020304" pitchFamily="18" charset="0"/>
              </a:rPr>
              <a:t>System Architecture</a:t>
            </a:r>
            <a:endParaRPr lang="en-IN" sz="4000" dirty="0"/>
          </a:p>
        </p:txBody>
      </p:sp>
      <p:sp>
        <p:nvSpPr>
          <p:cNvPr id="3" name="TextBox 2">
            <a:extLst>
              <a:ext uri="{FF2B5EF4-FFF2-40B4-BE49-F238E27FC236}">
                <a16:creationId xmlns:a16="http://schemas.microsoft.com/office/drawing/2014/main" id="{B640E53D-BB8B-8E2F-AE7B-3E4AACC95A24}"/>
              </a:ext>
            </a:extLst>
          </p:cNvPr>
          <p:cNvSpPr txBox="1"/>
          <p:nvPr/>
        </p:nvSpPr>
        <p:spPr>
          <a:xfrm>
            <a:off x="4740676" y="6098959"/>
            <a:ext cx="4598633" cy="369332"/>
          </a:xfrm>
          <a:prstGeom prst="rect">
            <a:avLst/>
          </a:prstGeom>
          <a:noFill/>
        </p:spPr>
        <p:txBody>
          <a:bodyPr wrap="square" rtlCol="0">
            <a:spAutoFit/>
          </a:bodyPr>
          <a:lstStyle/>
          <a:p>
            <a:r>
              <a:rPr lang="en-IN" b="1" dirty="0"/>
              <a:t>Fig 1: System Architecture </a:t>
            </a:r>
          </a:p>
        </p:txBody>
      </p:sp>
      <p:pic>
        <p:nvPicPr>
          <p:cNvPr id="6" name="Picture 5">
            <a:extLst>
              <a:ext uri="{FF2B5EF4-FFF2-40B4-BE49-F238E27FC236}">
                <a16:creationId xmlns:a16="http://schemas.microsoft.com/office/drawing/2014/main" id="{0B7F7335-D0A2-01D8-80F2-FB0F4B22F369}"/>
              </a:ext>
            </a:extLst>
          </p:cNvPr>
          <p:cNvPicPr>
            <a:picLocks noChangeAspect="1"/>
          </p:cNvPicPr>
          <p:nvPr/>
        </p:nvPicPr>
        <p:blipFill>
          <a:blip r:embed="rId2"/>
          <a:stretch>
            <a:fillRect/>
          </a:stretch>
        </p:blipFill>
        <p:spPr>
          <a:xfrm>
            <a:off x="1417830" y="814580"/>
            <a:ext cx="8977921" cy="5228840"/>
          </a:xfrm>
          <a:prstGeom prst="rect">
            <a:avLst/>
          </a:prstGeom>
        </p:spPr>
      </p:pic>
    </p:spTree>
    <p:extLst>
      <p:ext uri="{BB962C8B-B14F-4D97-AF65-F5344CB8AC3E}">
        <p14:creationId xmlns:p14="http://schemas.microsoft.com/office/powerpoint/2010/main" val="425222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600D7-88EF-DF9D-A077-7D44D8DA5064}"/>
              </a:ext>
            </a:extLst>
          </p:cNvPr>
          <p:cNvSpPr>
            <a:spLocks noGrp="1"/>
          </p:cNvSpPr>
          <p:nvPr>
            <p:ph idx="1"/>
          </p:nvPr>
        </p:nvSpPr>
        <p:spPr>
          <a:xfrm>
            <a:off x="462988" y="729205"/>
            <a:ext cx="10809790" cy="5578998"/>
          </a:xfrm>
        </p:spPr>
        <p:txBody>
          <a:bodyPr>
            <a:normAutofit fontScale="85000" lnSpcReduction="20000"/>
          </a:bodyPr>
          <a:lstStyle/>
          <a:p>
            <a:pPr algn="just">
              <a:lnSpc>
                <a:spcPct val="170000"/>
              </a:lnSpc>
            </a:pPr>
            <a:r>
              <a:rPr lang="en-IN" b="1" dirty="0">
                <a:latin typeface="Times New Roman" panose="02020603050405020304" pitchFamily="18" charset="0"/>
                <a:cs typeface="Times New Roman" panose="02020603050405020304" pitchFamily="18" charset="0"/>
              </a:rPr>
              <a:t>Step 1:  Creation of dataset</a:t>
            </a:r>
          </a:p>
          <a:p>
            <a:pPr lvl="2" algn="just">
              <a:lnSpc>
                <a:spcPct val="170000"/>
              </a:lnSpc>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dataset is created on our own .</a:t>
            </a:r>
          </a:p>
          <a:p>
            <a:pPr lvl="2" algn="just">
              <a:lnSpc>
                <a:spcPct val="170000"/>
              </a:lnSpc>
            </a:pPr>
            <a:r>
              <a:rPr lang="en-IN" sz="2800" dirty="0">
                <a:latin typeface="Times New Roman" panose="02020603050405020304" pitchFamily="18" charset="0"/>
                <a:cs typeface="Times New Roman" panose="02020603050405020304" pitchFamily="18" charset="0"/>
              </a:rPr>
              <a:t>for training the ML algorithm, for creating water samples used are  Drinking water, Bore water, RO water, River water, salt water etc.</a:t>
            </a:r>
          </a:p>
          <a:p>
            <a:pPr lvl="2" algn="just">
              <a:lnSpc>
                <a:spcPct val="170000"/>
              </a:lnSpc>
            </a:pPr>
            <a:r>
              <a:rPr lang="en-IN" sz="2800" dirty="0">
                <a:latin typeface="Times New Roman" panose="02020603050405020304" pitchFamily="18" charset="0"/>
                <a:cs typeface="Times New Roman" panose="02020603050405020304" pitchFamily="18" charset="0"/>
              </a:rPr>
              <a:t>No of samples are  500+</a:t>
            </a:r>
          </a:p>
          <a:p>
            <a:pPr algn="just">
              <a:lnSpc>
                <a:spcPct val="170000"/>
              </a:lnSpc>
            </a:pPr>
            <a:r>
              <a:rPr lang="en-IN" b="1" dirty="0">
                <a:latin typeface="Times New Roman" panose="02020603050405020304" pitchFamily="18" charset="0"/>
                <a:cs typeface="Times New Roman" panose="02020603050405020304" pitchFamily="18" charset="0"/>
              </a:rPr>
              <a:t>Step 2:  </a:t>
            </a:r>
            <a:r>
              <a:rPr lang="en-IN" dirty="0">
                <a:latin typeface="Times New Roman" panose="02020603050405020304" pitchFamily="18" charset="0"/>
                <a:cs typeface="Times New Roman" panose="02020603050405020304" pitchFamily="18" charset="0"/>
              </a:rPr>
              <a:t>An IoT device -Arduino is connected with all the sensors and their data is sent to Thingspeak.</a:t>
            </a:r>
          </a:p>
          <a:p>
            <a:pPr algn="just">
              <a:lnSpc>
                <a:spcPct val="17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Thingspeak –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is IoT Cloud platform where you can send  sensor 			data to the cloud.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83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CF8FE-F5BD-10A7-51D4-F6B4D9508339}"/>
              </a:ext>
            </a:extLst>
          </p:cNvPr>
          <p:cNvSpPr>
            <a:spLocks noGrp="1"/>
          </p:cNvSpPr>
          <p:nvPr>
            <p:ph idx="1"/>
          </p:nvPr>
        </p:nvSpPr>
        <p:spPr>
          <a:xfrm>
            <a:off x="770965" y="312720"/>
            <a:ext cx="10650070" cy="4849906"/>
          </a:xfrm>
        </p:spPr>
        <p:txBody>
          <a:bodyPr>
            <a:normAutofit/>
          </a:bodyPr>
          <a:lstStyle/>
          <a:p>
            <a:pPr marL="0" indent="0">
              <a:lnSpc>
                <a:spcPct val="170000"/>
              </a:lnSpc>
              <a:buNone/>
            </a:pPr>
            <a:endParaRPr lang="en-US" dirty="0"/>
          </a:p>
          <a:p>
            <a:pPr algn="just">
              <a:lnSpc>
                <a:spcPct val="170000"/>
              </a:lnSpc>
            </a:pP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The data sent to Thing speak is retrieved by web-server called Flask and data analysis is done here.</a:t>
            </a:r>
          </a:p>
          <a:p>
            <a:pPr algn="just">
              <a:lnSpc>
                <a:spcPct val="17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Data analysis and prediction about the water quality is carried   using   Random forest algorithm .</a:t>
            </a:r>
          </a:p>
        </p:txBody>
      </p:sp>
    </p:spTree>
    <p:extLst>
      <p:ext uri="{BB962C8B-B14F-4D97-AF65-F5344CB8AC3E}">
        <p14:creationId xmlns:p14="http://schemas.microsoft.com/office/powerpoint/2010/main" val="182761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0D87D-CCFC-B876-84CE-DAF2D586A0E9}"/>
              </a:ext>
            </a:extLst>
          </p:cNvPr>
          <p:cNvSpPr>
            <a:spLocks noGrp="1"/>
          </p:cNvSpPr>
          <p:nvPr>
            <p:ph idx="1"/>
          </p:nvPr>
        </p:nvSpPr>
        <p:spPr>
          <a:xfrm>
            <a:off x="671332" y="856527"/>
            <a:ext cx="10682468" cy="5320436"/>
          </a:xfrm>
        </p:spPr>
        <p:txBody>
          <a:bodyPr>
            <a:noAutofit/>
          </a:bodyPr>
          <a:lstStyle/>
          <a:p>
            <a:pPr>
              <a:lnSpc>
                <a:spcPct val="200000"/>
              </a:lnSpc>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The  result is uploaded into the cloud fire store. </a:t>
            </a:r>
          </a:p>
          <a:p>
            <a:pPr>
              <a:lnSpc>
                <a:spcPct val="200000"/>
              </a:lnSpc>
            </a:pPr>
            <a:r>
              <a:rPr lang="en-US" sz="2400" b="1" dirty="0">
                <a:latin typeface="Times New Roman" panose="02020603050405020304" pitchFamily="18" charset="0"/>
                <a:cs typeface="Times New Roman" panose="02020603050405020304" pitchFamily="18" charset="0"/>
              </a:rPr>
              <a:t>Step 6: </a:t>
            </a:r>
            <a:r>
              <a:rPr lang="en-US" sz="2400" dirty="0">
                <a:latin typeface="Times New Roman" panose="02020603050405020304" pitchFamily="18" charset="0"/>
                <a:cs typeface="Times New Roman" panose="02020603050405020304" pitchFamily="18" charset="0"/>
              </a:rPr>
              <a:t>An app is built  to display the current parameters with quality of water and a notification is sent  when water  quality  is impure.</a:t>
            </a:r>
          </a:p>
          <a:p>
            <a:pPr>
              <a:lnSpc>
                <a:spcPct val="200000"/>
              </a:lnSpc>
            </a:pPr>
            <a:r>
              <a:rPr lang="en-US" sz="2400" b="1" dirty="0">
                <a:latin typeface="Times New Roman" panose="02020603050405020304" pitchFamily="18" charset="0"/>
                <a:cs typeface="Times New Roman" panose="02020603050405020304" pitchFamily="18" charset="0"/>
              </a:rPr>
              <a:t>Step 7: </a:t>
            </a:r>
            <a:r>
              <a:rPr lang="en-US" sz="2400" dirty="0">
                <a:latin typeface="Times New Roman" panose="02020603050405020304" pitchFamily="18" charset="0"/>
                <a:cs typeface="Times New Roman" panose="02020603050405020304" pitchFamily="18" charset="0"/>
              </a:rPr>
              <a:t>A website is also present to display the current parameters and also thing speak gives a detailed statistics about the overall measurements which is helpful for data analysis of water.</a:t>
            </a:r>
            <a:br>
              <a:rPr lang="en-US" dirty="0">
                <a:latin typeface="Times New Roman" panose="02020603050405020304" pitchFamily="18" charset="0"/>
                <a:cs typeface="Times New Roman" panose="02020603050405020304" pitchFamily="18" charset="0"/>
              </a:rPr>
            </a:br>
            <a:br>
              <a:rPr lang="en-US" dirty="0"/>
            </a:br>
            <a:endParaRPr lang="en-IN" dirty="0"/>
          </a:p>
        </p:txBody>
      </p:sp>
    </p:spTree>
    <p:extLst>
      <p:ext uri="{BB962C8B-B14F-4D97-AF65-F5344CB8AC3E}">
        <p14:creationId xmlns:p14="http://schemas.microsoft.com/office/powerpoint/2010/main" val="372220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0E1C-6AB7-4C99-8EED-F977D8CD7E4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List of Content:</a:t>
            </a:r>
            <a:endParaRPr lang="en-IN" sz="4000" b="1" dirty="0"/>
          </a:p>
        </p:txBody>
      </p:sp>
      <p:sp>
        <p:nvSpPr>
          <p:cNvPr id="3" name="Content Placeholder 2">
            <a:extLst>
              <a:ext uri="{FF2B5EF4-FFF2-40B4-BE49-F238E27FC236}">
                <a16:creationId xmlns:a16="http://schemas.microsoft.com/office/drawing/2014/main" id="{E2937DD3-B93E-48F8-A5C1-35450537BC7C}"/>
              </a:ext>
            </a:extLst>
          </p:cNvPr>
          <p:cNvSpPr>
            <a:spLocks noGrp="1"/>
          </p:cNvSpPr>
          <p:nvPr>
            <p:ph idx="1"/>
          </p:nvPr>
        </p:nvSpPr>
        <p:spPr/>
        <p:txBody>
          <a:bodyPr>
            <a:norm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Abstract</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Motivation for selecting this project</a:t>
            </a:r>
          </a:p>
          <a:p>
            <a:pPr marL="571500" indent="-5715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mn-ea"/>
              </a:rPr>
              <a:t>Problem Statement</a:t>
            </a:r>
          </a:p>
          <a:p>
            <a:pPr marL="571500" indent="-5715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 </a:t>
            </a:r>
            <a:r>
              <a:rPr lang="en-US" sz="2800" dirty="0">
                <a:latin typeface="Times New Roman" panose="02020603050405020304" pitchFamily="18" charset="0"/>
                <a:cs typeface="Times New Roman" panose="02020603050405020304" pitchFamily="18" charset="0"/>
                <a:sym typeface="+mn-ea"/>
              </a:rPr>
              <a:t>Goals and Objectives</a:t>
            </a:r>
          </a:p>
          <a:p>
            <a:pPr marL="571500" indent="-5715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sym typeface="+mn-ea"/>
              </a:rPr>
              <a:t>literature survey</a:t>
            </a:r>
          </a:p>
          <a:p>
            <a:pPr marL="571500" indent="-5715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sym typeface="+mn-ea"/>
              </a:rPr>
              <a:t>Results and analysis</a:t>
            </a:r>
          </a:p>
          <a:p>
            <a:pPr marL="571500" indent="-5715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Conclusions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56696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1BC9-A654-DD6D-D08D-8DBA92A871F4}"/>
              </a:ext>
            </a:extLst>
          </p:cNvPr>
          <p:cNvSpPr>
            <a:spLocks noGrp="1"/>
          </p:cNvSpPr>
          <p:nvPr>
            <p:ph type="title"/>
          </p:nvPr>
        </p:nvSpPr>
        <p:spPr>
          <a:xfrm>
            <a:off x="838200" y="190871"/>
            <a:ext cx="10515600" cy="1325563"/>
          </a:xfrm>
        </p:spPr>
        <p:txBody>
          <a:bodyPr/>
          <a:lstStyle/>
          <a:p>
            <a:r>
              <a:rPr lang="en-IN" b="1" dirty="0">
                <a:latin typeface="Times New Roman" panose="02020603050405020304" pitchFamily="18" charset="0"/>
                <a:cs typeface="Times New Roman" panose="02020603050405020304" pitchFamily="18" charset="0"/>
              </a:rPr>
              <a:t>Results and analysis:</a:t>
            </a:r>
            <a:endParaRPr lang="en-IN" dirty="0"/>
          </a:p>
        </p:txBody>
      </p:sp>
      <p:sp>
        <p:nvSpPr>
          <p:cNvPr id="3" name="Content Placeholder 2">
            <a:extLst>
              <a:ext uri="{FF2B5EF4-FFF2-40B4-BE49-F238E27FC236}">
                <a16:creationId xmlns:a16="http://schemas.microsoft.com/office/drawing/2014/main" id="{B1BC8B15-5AA9-6AFF-B213-F7EE485DE2E0}"/>
              </a:ext>
            </a:extLst>
          </p:cNvPr>
          <p:cNvSpPr>
            <a:spLocks noGrp="1"/>
          </p:cNvSpPr>
          <p:nvPr>
            <p:ph idx="1"/>
          </p:nvPr>
        </p:nvSpPr>
        <p:spPr>
          <a:xfrm>
            <a:off x="838200" y="1305018"/>
            <a:ext cx="10636623" cy="536211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implementation of project is done using python programming</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Hardware requirements</a:t>
            </a:r>
          </a:p>
          <a:p>
            <a:r>
              <a:rPr lang="en-IN" sz="2400" dirty="0">
                <a:latin typeface="Times New Roman" panose="02020603050405020304" pitchFamily="18" charset="0"/>
                <a:cs typeface="Times New Roman" panose="02020603050405020304" pitchFamily="18" charset="0"/>
              </a:rPr>
              <a:t>pH, Turbidity, TDS and Temperature.</a:t>
            </a:r>
          </a:p>
          <a:p>
            <a:r>
              <a:rPr lang="en-IN" sz="2400" dirty="0">
                <a:latin typeface="Times New Roman" panose="02020603050405020304" pitchFamily="18" charset="0"/>
                <a:cs typeface="Times New Roman" panose="02020603050405020304" pitchFamily="18" charset="0"/>
              </a:rPr>
              <a:t>Arduino Uno Rev2 Wi-Fi module(IoT device)</a:t>
            </a:r>
          </a:p>
          <a:p>
            <a:r>
              <a:rPr lang="en-IN" sz="2400" dirty="0">
                <a:latin typeface="Times New Roman" panose="02020603050405020304" pitchFamily="18" charset="0"/>
                <a:cs typeface="Times New Roman" panose="02020603050405020304" pitchFamily="18" charset="0"/>
              </a:rPr>
              <a:t>Breadboard, Convertors and Jumper wires </a:t>
            </a:r>
          </a:p>
          <a:p>
            <a:r>
              <a:rPr lang="en-IN" sz="2400" b="1" dirty="0">
                <a:latin typeface="Times New Roman" panose="02020603050405020304" pitchFamily="18" charset="0"/>
                <a:cs typeface="Times New Roman" panose="02020603050405020304" pitchFamily="18" charset="0"/>
              </a:rPr>
              <a:t>Software requirements</a:t>
            </a:r>
          </a:p>
          <a:p>
            <a:r>
              <a:rPr lang="en-IN" sz="2400">
                <a:latin typeface="Times New Roman" panose="02020603050405020304" pitchFamily="18" charset="0"/>
                <a:cs typeface="Times New Roman" panose="02020603050405020304" pitchFamily="18" charset="0"/>
              </a:rPr>
              <a:t>Cpp </a:t>
            </a:r>
            <a:r>
              <a:rPr lang="en-IN" sz="2400" dirty="0">
                <a:latin typeface="Times New Roman" panose="02020603050405020304" pitchFamily="18" charset="0"/>
                <a:cs typeface="Times New Roman" panose="02020603050405020304" pitchFamily="18" charset="0"/>
              </a:rPr>
              <a:t>programming in Arduino and ML algorithms</a:t>
            </a:r>
          </a:p>
          <a:p>
            <a:r>
              <a:rPr lang="en-IN" sz="2400" dirty="0">
                <a:latin typeface="Times New Roman" panose="02020603050405020304" pitchFamily="18" charset="0"/>
                <a:cs typeface="Times New Roman" panose="02020603050405020304" pitchFamily="18" charset="0"/>
              </a:rPr>
              <a:t>Arduino IDE- An IoT Platform</a:t>
            </a:r>
          </a:p>
          <a:p>
            <a:r>
              <a:rPr lang="en-IN" sz="2400" dirty="0" err="1">
                <a:latin typeface="Times New Roman" panose="02020603050405020304" pitchFamily="18" charset="0"/>
                <a:cs typeface="Times New Roman" panose="02020603050405020304" pitchFamily="18" charset="0"/>
              </a:rPr>
              <a:t>Firestore</a:t>
            </a:r>
            <a:r>
              <a:rPr lang="en-IN" sz="2400" dirty="0">
                <a:latin typeface="Times New Roman" panose="02020603050405020304" pitchFamily="18" charset="0"/>
                <a:cs typeface="Times New Roman" panose="02020603050405020304" pitchFamily="18" charset="0"/>
              </a:rPr>
              <a:t>/cloud store for storage</a:t>
            </a:r>
          </a:p>
          <a:p>
            <a:r>
              <a:rPr lang="en-IN" sz="2400" dirty="0">
                <a:latin typeface="Times New Roman" panose="02020603050405020304" pitchFamily="18" charset="0"/>
                <a:cs typeface="Times New Roman" panose="02020603050405020304" pitchFamily="18" charset="0"/>
              </a:rPr>
              <a:t>Web interface / Alerts in android app</a:t>
            </a:r>
          </a:p>
          <a:p>
            <a:endParaRPr lang="en-IN" dirty="0"/>
          </a:p>
        </p:txBody>
      </p:sp>
    </p:spTree>
    <p:extLst>
      <p:ext uri="{BB962C8B-B14F-4D97-AF65-F5344CB8AC3E}">
        <p14:creationId xmlns:p14="http://schemas.microsoft.com/office/powerpoint/2010/main" val="10769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500F-13D1-ADE2-71A8-9BC1F23F79F0}"/>
              </a:ext>
            </a:extLst>
          </p:cNvPr>
          <p:cNvSpPr>
            <a:spLocks noGrp="1"/>
          </p:cNvSpPr>
          <p:nvPr>
            <p:ph type="title"/>
          </p:nvPr>
        </p:nvSpPr>
        <p:spPr>
          <a:xfrm>
            <a:off x="838200" y="365126"/>
            <a:ext cx="10515600" cy="836146"/>
          </a:xfrm>
        </p:spPr>
        <p:txBody>
          <a:bodyPr>
            <a:normAutofit/>
          </a:bodyPr>
          <a:lstStyle/>
          <a:p>
            <a:r>
              <a:rPr lang="en-IN" sz="4000" b="1" dirty="0">
                <a:latin typeface="Times New Roman" panose="02020603050405020304" pitchFamily="18" charset="0"/>
                <a:cs typeface="Times New Roman" panose="02020603050405020304" pitchFamily="18" charset="0"/>
              </a:rPr>
              <a:t>Snapshots:</a:t>
            </a:r>
          </a:p>
        </p:txBody>
      </p:sp>
      <p:sp>
        <p:nvSpPr>
          <p:cNvPr id="3" name="TextBox 2">
            <a:extLst>
              <a:ext uri="{FF2B5EF4-FFF2-40B4-BE49-F238E27FC236}">
                <a16:creationId xmlns:a16="http://schemas.microsoft.com/office/drawing/2014/main" id="{3AC65C9E-E8CC-D42A-9CEE-43C7F7AA203C}"/>
              </a:ext>
            </a:extLst>
          </p:cNvPr>
          <p:cNvSpPr txBox="1"/>
          <p:nvPr/>
        </p:nvSpPr>
        <p:spPr>
          <a:xfrm>
            <a:off x="1591236" y="5997388"/>
            <a:ext cx="957878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2:Graphical representation of current parameter values of water in </a:t>
            </a:r>
            <a:r>
              <a:rPr lang="en-IN" sz="2000" b="1" dirty="0" err="1">
                <a:latin typeface="Times New Roman" panose="02020603050405020304" pitchFamily="18" charset="0"/>
                <a:cs typeface="Times New Roman" panose="02020603050405020304" pitchFamily="18" charset="0"/>
              </a:rPr>
              <a:t>ThingSpeak</a:t>
            </a:r>
            <a:endParaRPr lang="en-IN" sz="20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E172A8A-518C-4BB6-0A6B-2CCB98A566C8}"/>
              </a:ext>
            </a:extLst>
          </p:cNvPr>
          <p:cNvPicPr>
            <a:picLocks noGrp="1" noChangeAspect="1"/>
          </p:cNvPicPr>
          <p:nvPr>
            <p:ph idx="1"/>
          </p:nvPr>
        </p:nvPicPr>
        <p:blipFill>
          <a:blip r:embed="rId2"/>
          <a:stretch>
            <a:fillRect/>
          </a:stretch>
        </p:blipFill>
        <p:spPr>
          <a:xfrm>
            <a:off x="968188" y="1272989"/>
            <a:ext cx="10201836" cy="4652682"/>
          </a:xfrm>
          <a:prstGeom prst="rect">
            <a:avLst/>
          </a:prstGeom>
        </p:spPr>
      </p:pic>
    </p:spTree>
    <p:extLst>
      <p:ext uri="{BB962C8B-B14F-4D97-AF65-F5344CB8AC3E}">
        <p14:creationId xmlns:p14="http://schemas.microsoft.com/office/powerpoint/2010/main" val="3859023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599A76-AAF4-19D9-CBDC-0470A53FD7C2}"/>
              </a:ext>
            </a:extLst>
          </p:cNvPr>
          <p:cNvPicPr>
            <a:picLocks noGrp="1" noChangeAspect="1"/>
          </p:cNvPicPr>
          <p:nvPr>
            <p:ph idx="1"/>
          </p:nvPr>
        </p:nvPicPr>
        <p:blipFill>
          <a:blip r:embed="rId2"/>
          <a:stretch>
            <a:fillRect/>
          </a:stretch>
        </p:blipFill>
        <p:spPr>
          <a:xfrm>
            <a:off x="717799" y="504879"/>
            <a:ext cx="10041937" cy="5848241"/>
          </a:xfrm>
          <a:prstGeom prst="rect">
            <a:avLst/>
          </a:prstGeom>
        </p:spPr>
      </p:pic>
    </p:spTree>
    <p:extLst>
      <p:ext uri="{BB962C8B-B14F-4D97-AF65-F5344CB8AC3E}">
        <p14:creationId xmlns:p14="http://schemas.microsoft.com/office/powerpoint/2010/main" val="3125027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ED3C3F-DDE8-EEE8-BC8E-DF85245A581D}"/>
              </a:ext>
            </a:extLst>
          </p:cNvPr>
          <p:cNvPicPr>
            <a:picLocks noGrp="1" noChangeAspect="1"/>
          </p:cNvPicPr>
          <p:nvPr>
            <p:ph idx="1"/>
          </p:nvPr>
        </p:nvPicPr>
        <p:blipFill>
          <a:blip r:embed="rId2"/>
          <a:stretch>
            <a:fillRect/>
          </a:stretch>
        </p:blipFill>
        <p:spPr>
          <a:xfrm>
            <a:off x="3907565" y="289367"/>
            <a:ext cx="4376870" cy="5562666"/>
          </a:xfrm>
          <a:prstGeom prst="rect">
            <a:avLst/>
          </a:prstGeom>
        </p:spPr>
      </p:pic>
      <p:sp>
        <p:nvSpPr>
          <p:cNvPr id="6" name="TextBox 5">
            <a:extLst>
              <a:ext uri="{FF2B5EF4-FFF2-40B4-BE49-F238E27FC236}">
                <a16:creationId xmlns:a16="http://schemas.microsoft.com/office/drawing/2014/main" id="{03914BCC-3177-118E-CAB1-92699D72CFD6}"/>
              </a:ext>
            </a:extLst>
          </p:cNvPr>
          <p:cNvSpPr txBox="1"/>
          <p:nvPr/>
        </p:nvSpPr>
        <p:spPr>
          <a:xfrm>
            <a:off x="1747777" y="5991261"/>
            <a:ext cx="899352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3:  Showing current parameter values and status as Impure in App</a:t>
            </a:r>
          </a:p>
        </p:txBody>
      </p:sp>
    </p:spTree>
    <p:extLst>
      <p:ext uri="{BB962C8B-B14F-4D97-AF65-F5344CB8AC3E}">
        <p14:creationId xmlns:p14="http://schemas.microsoft.com/office/powerpoint/2010/main" val="253277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50588-852F-2E01-B57B-8765D8B58BAD}"/>
              </a:ext>
            </a:extLst>
          </p:cNvPr>
          <p:cNvSpPr>
            <a:spLocks noGrp="1"/>
          </p:cNvSpPr>
          <p:nvPr>
            <p:ph type="body" idx="1"/>
          </p:nvPr>
        </p:nvSpPr>
        <p:spPr>
          <a:xfrm>
            <a:off x="822968" y="5937813"/>
            <a:ext cx="10546064" cy="522227"/>
          </a:xfrm>
        </p:spPr>
        <p:txBody>
          <a:bodyPr>
            <a:normAutofit/>
          </a:bodyPr>
          <a:lstStyle/>
          <a:p>
            <a:pPr algn="ctr"/>
            <a:r>
              <a:rPr lang="en-IN" sz="2000" b="1" dirty="0">
                <a:solidFill>
                  <a:schemeClr val="tx1"/>
                </a:solidFill>
                <a:latin typeface="Times New Roman" panose="02020603050405020304" pitchFamily="18" charset="0"/>
                <a:cs typeface="Times New Roman" panose="02020603050405020304" pitchFamily="18" charset="0"/>
              </a:rPr>
              <a:t>Fig 4 : Alert Message when water is Impure</a:t>
            </a:r>
          </a:p>
        </p:txBody>
      </p:sp>
      <p:pic>
        <p:nvPicPr>
          <p:cNvPr id="5" name="Picture 4">
            <a:extLst>
              <a:ext uri="{FF2B5EF4-FFF2-40B4-BE49-F238E27FC236}">
                <a16:creationId xmlns:a16="http://schemas.microsoft.com/office/drawing/2014/main" id="{D4C79B0F-449A-C3C4-7DEF-38524A780854}"/>
              </a:ext>
            </a:extLst>
          </p:cNvPr>
          <p:cNvPicPr>
            <a:picLocks noChangeAspect="1"/>
          </p:cNvPicPr>
          <p:nvPr/>
        </p:nvPicPr>
        <p:blipFill>
          <a:blip r:embed="rId2"/>
          <a:stretch>
            <a:fillRect/>
          </a:stretch>
        </p:blipFill>
        <p:spPr>
          <a:xfrm>
            <a:off x="4053068" y="532435"/>
            <a:ext cx="4085863" cy="5162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913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063562-9FD7-817D-542F-C5979AD71B8F}"/>
              </a:ext>
            </a:extLst>
          </p:cNvPr>
          <p:cNvSpPr>
            <a:spLocks noGrp="1"/>
          </p:cNvSpPr>
          <p:nvPr>
            <p:ph type="body" idx="1"/>
          </p:nvPr>
        </p:nvSpPr>
        <p:spPr>
          <a:xfrm>
            <a:off x="2314936" y="6088284"/>
            <a:ext cx="8912507" cy="462986"/>
          </a:xfrm>
        </p:spPr>
        <p:txBody>
          <a:bodyPr>
            <a:normAutofit fontScale="92500"/>
          </a:bodyPr>
          <a:lstStyle/>
          <a:p>
            <a:r>
              <a:rPr lang="en-IN" b="1" dirty="0">
                <a:solidFill>
                  <a:schemeClr val="tx1"/>
                </a:solidFill>
                <a:latin typeface="Times New Roman" panose="02020603050405020304" pitchFamily="18" charset="0"/>
                <a:cs typeface="Times New Roman" panose="02020603050405020304" pitchFamily="18" charset="0"/>
              </a:rPr>
              <a:t>Fig 5</a:t>
            </a:r>
            <a:r>
              <a:rPr lang="en-IN" sz="2400" b="1" dirty="0">
                <a:solidFill>
                  <a:schemeClr val="tx1"/>
                </a:solidFill>
                <a:latin typeface="Times New Roman" panose="02020603050405020304" pitchFamily="18" charset="0"/>
                <a:cs typeface="Times New Roman" panose="02020603050405020304" pitchFamily="18" charset="0"/>
              </a:rPr>
              <a:t> :  Showing current parameter values and status as pure in App</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D6F233-6842-4A28-6DB6-E9773246D538}"/>
              </a:ext>
            </a:extLst>
          </p:cNvPr>
          <p:cNvPicPr>
            <a:picLocks noChangeAspect="1"/>
          </p:cNvPicPr>
          <p:nvPr/>
        </p:nvPicPr>
        <p:blipFill>
          <a:blip r:embed="rId2"/>
          <a:stretch>
            <a:fillRect/>
          </a:stretch>
        </p:blipFill>
        <p:spPr>
          <a:xfrm>
            <a:off x="4167187" y="306731"/>
            <a:ext cx="3726747" cy="5526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188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731843-0C16-9E18-EB6A-8C3AE1065B4B}"/>
              </a:ext>
            </a:extLst>
          </p:cNvPr>
          <p:cNvSpPr>
            <a:spLocks noGrp="1"/>
          </p:cNvSpPr>
          <p:nvPr>
            <p:ph type="body" idx="1"/>
          </p:nvPr>
        </p:nvSpPr>
        <p:spPr>
          <a:xfrm>
            <a:off x="1527858" y="5497975"/>
            <a:ext cx="9819592" cy="591675"/>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Fig 6: Current parameters are shown in website</a:t>
            </a:r>
          </a:p>
        </p:txBody>
      </p:sp>
      <p:pic>
        <p:nvPicPr>
          <p:cNvPr id="5" name="Picture 4">
            <a:extLst>
              <a:ext uri="{FF2B5EF4-FFF2-40B4-BE49-F238E27FC236}">
                <a16:creationId xmlns:a16="http://schemas.microsoft.com/office/drawing/2014/main" id="{CBC8FFF6-D3D4-4BF8-312F-B2001044275A}"/>
              </a:ext>
            </a:extLst>
          </p:cNvPr>
          <p:cNvPicPr>
            <a:picLocks noChangeAspect="1"/>
          </p:cNvPicPr>
          <p:nvPr/>
        </p:nvPicPr>
        <p:blipFill>
          <a:blip r:embed="rId2"/>
          <a:stretch>
            <a:fillRect/>
          </a:stretch>
        </p:blipFill>
        <p:spPr>
          <a:xfrm>
            <a:off x="525231" y="567161"/>
            <a:ext cx="11141537" cy="4797706"/>
          </a:xfrm>
          <a:prstGeom prst="rect">
            <a:avLst/>
          </a:prstGeom>
        </p:spPr>
      </p:pic>
    </p:spTree>
    <p:extLst>
      <p:ext uri="{BB962C8B-B14F-4D97-AF65-F5344CB8AC3E}">
        <p14:creationId xmlns:p14="http://schemas.microsoft.com/office/powerpoint/2010/main" val="353555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BA8C-3D9A-4D2F-951B-C2ADE5993049}"/>
              </a:ext>
            </a:extLst>
          </p:cNvPr>
          <p:cNvSpPr>
            <a:spLocks noGrp="1"/>
          </p:cNvSpPr>
          <p:nvPr>
            <p:ph type="title"/>
          </p:nvPr>
        </p:nvSpPr>
        <p:spPr>
          <a:xfrm>
            <a:off x="838200" y="203201"/>
            <a:ext cx="10515600" cy="1487488"/>
          </a:xfrm>
        </p:spPr>
        <p:txBody>
          <a:bodyPr>
            <a:normAutofit/>
          </a:bodyPr>
          <a:lstStyle/>
          <a:p>
            <a:r>
              <a:rPr lang="en-IN" altLang="en-US" sz="4000" b="1" dirty="0">
                <a:latin typeface="Times New Roman" panose="02020603050405020304" pitchFamily="18" charset="0"/>
                <a:cs typeface="Times New Roman" panose="02020603050405020304" pitchFamily="18" charset="0"/>
              </a:rPr>
              <a:t>Conclusion:</a:t>
            </a:r>
            <a:endParaRPr lang="en-IN" sz="4000" dirty="0"/>
          </a:p>
        </p:txBody>
      </p:sp>
      <p:sp>
        <p:nvSpPr>
          <p:cNvPr id="3" name="Content Placeholder 2">
            <a:extLst>
              <a:ext uri="{FF2B5EF4-FFF2-40B4-BE49-F238E27FC236}">
                <a16:creationId xmlns:a16="http://schemas.microsoft.com/office/drawing/2014/main" id="{476891D2-D33A-4E3A-B6E7-F28DF5798A45}"/>
              </a:ext>
            </a:extLst>
          </p:cNvPr>
          <p:cNvSpPr>
            <a:spLocks noGrp="1"/>
          </p:cNvSpPr>
          <p:nvPr>
            <p:ph idx="1"/>
          </p:nvPr>
        </p:nvSpPr>
        <p:spPr>
          <a:xfrm>
            <a:off x="748145" y="1514764"/>
            <a:ext cx="10757089" cy="5117530"/>
          </a:xfrm>
        </p:spPr>
        <p:txBody>
          <a:bodyPr>
            <a:normAutofit/>
          </a:bodyPr>
          <a:lstStyle/>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The product is a compact device that records various water quality measuring parameters in real-time.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The water quality is displayed through smart alerts on a user-friendly App.</a:t>
            </a:r>
          </a:p>
          <a:p>
            <a:pPr marL="0" indent="0" algn="just">
              <a:buFont typeface="Wingdings" pitchFamily="2" charset="2"/>
              <a:buChar char="q"/>
            </a:pP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The product can give detailed analytics to offices monitoring water distribution points. Based on the analytics, different actions can be adapted.</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66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80CA-57F4-E12B-49D1-63AC5790ABF1}"/>
              </a:ext>
            </a:extLst>
          </p:cNvPr>
          <p:cNvSpPr>
            <a:spLocks noGrp="1"/>
          </p:cNvSpPr>
          <p:nvPr>
            <p:ph type="title"/>
          </p:nvPr>
        </p:nvSpPr>
        <p:spPr>
          <a:xfrm>
            <a:off x="909222" y="116550"/>
            <a:ext cx="10515600" cy="655807"/>
          </a:xfrm>
        </p:spPr>
        <p:txBody>
          <a:bodyPr>
            <a:normAutofit/>
          </a:bodyPr>
          <a:lstStyle/>
          <a:p>
            <a:r>
              <a:rPr lang="en-IN" sz="3200"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C9361E72-60A6-2334-CA5C-09DAB2DD6D9A}"/>
              </a:ext>
            </a:extLst>
          </p:cNvPr>
          <p:cNvSpPr>
            <a:spLocks noGrp="1"/>
          </p:cNvSpPr>
          <p:nvPr>
            <p:ph idx="1"/>
          </p:nvPr>
        </p:nvSpPr>
        <p:spPr>
          <a:xfrm>
            <a:off x="447041" y="656948"/>
            <a:ext cx="11306994" cy="6084502"/>
          </a:xfrm>
        </p:spPr>
        <p:txBody>
          <a:bodyPr>
            <a:normAutofit fontScale="40000" lnSpcReduction="20000"/>
          </a:bodyPr>
          <a:lstStyle/>
          <a:p>
            <a:pPr marL="443865" indent="0" algn="just">
              <a:lnSpc>
                <a:spcPct val="120000"/>
              </a:lnSpc>
              <a:spcAft>
                <a:spcPts val="935"/>
              </a:spcAft>
              <a:buNone/>
            </a:pPr>
            <a:r>
              <a:rPr lang="en-US" sz="5500" dirty="0">
                <a:latin typeface="Times New Roman" panose="02020603050405020304" pitchFamily="18" charset="0"/>
                <a:ea typeface="Times New Roman" panose="02020603050405020304" pitchFamily="18" charset="0"/>
                <a:cs typeface="Tunga" panose="020B0502040204020203" pitchFamily="34" charset="0"/>
              </a:rPr>
              <a:t>[1]</a:t>
            </a:r>
            <a:r>
              <a:rPr lang="en-US" sz="5500" dirty="0">
                <a:effectLst/>
                <a:latin typeface="Times New Roman" panose="02020603050405020304" pitchFamily="18" charset="0"/>
                <a:ea typeface="Times New Roman" panose="02020603050405020304" pitchFamily="18" charset="0"/>
                <a:cs typeface="Tunga" panose="020B0502040204020203" pitchFamily="34" charset="0"/>
              </a:rPr>
              <a:t> </a:t>
            </a:r>
            <a:r>
              <a:rPr lang="en-US" sz="5500" dirty="0">
                <a:effectLst/>
                <a:latin typeface="Times New Roman" panose="02020603050405020304" pitchFamily="18" charset="0"/>
                <a:ea typeface="Times New Roman" panose="02020603050405020304" pitchFamily="18" charset="0"/>
                <a:cs typeface="Tunga" panose="020B0502040204020203" pitchFamily="34" charset="0"/>
                <a:hlinkClick r:id="rId2">
                  <a:extLst>
                    <a:ext uri="{A12FA001-AC4F-418D-AE19-62706E023703}">
                      <ahyp:hlinkClr xmlns:ahyp="http://schemas.microsoft.com/office/drawing/2018/hyperlinkcolor" val="tx"/>
                    </a:ext>
                  </a:extLst>
                </a:hlinkClick>
              </a:rPr>
              <a:t>https://www.experts-exchange.com/articles/29567/How-to-connect-Arduino-Uno-WiFi-to- ThingSpeak.html</a:t>
            </a:r>
            <a:endParaRPr lang="en-US" sz="55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20000"/>
              </a:lnSpc>
              <a:spcAft>
                <a:spcPts val="935"/>
              </a:spcAft>
              <a:buNone/>
            </a:pPr>
            <a:r>
              <a:rPr lang="en-IN" sz="5500" dirty="0">
                <a:effectLst/>
                <a:latin typeface="Times New Roman" panose="02020603050405020304" pitchFamily="18" charset="0"/>
                <a:ea typeface="Times New Roman" panose="02020603050405020304" pitchFamily="18" charset="0"/>
                <a:cs typeface="Tunga" panose="020B0502040204020203" pitchFamily="34" charset="0"/>
              </a:rPr>
              <a:t>[2] </a:t>
            </a:r>
            <a:r>
              <a:rPr lang="en-IN" sz="5500" dirty="0">
                <a:effectLst/>
                <a:latin typeface="Times New Roman" panose="02020603050405020304" pitchFamily="18" charset="0"/>
                <a:ea typeface="Times New Roman" panose="02020603050405020304" pitchFamily="18" charset="0"/>
                <a:cs typeface="Tunga" panose="020B0502040204020203" pitchFamily="34" charset="0"/>
                <a:hlinkClick r:id="rId3">
                  <a:extLst>
                    <a:ext uri="{A12FA001-AC4F-418D-AE19-62706E023703}">
                      <ahyp:hlinkClr xmlns:ahyp="http://schemas.microsoft.com/office/drawing/2018/hyperlinkcolor" val="tx"/>
                    </a:ext>
                  </a:extLst>
                </a:hlinkClick>
              </a:rPr>
              <a:t>https://thingspeak.com/channels</a:t>
            </a:r>
            <a:endParaRPr lang="en-IN" sz="55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20000"/>
              </a:lnSpc>
              <a:spcAft>
                <a:spcPts val="935"/>
              </a:spcAft>
              <a:buNone/>
            </a:pPr>
            <a:r>
              <a:rPr lang="en-US" sz="5500" dirty="0">
                <a:effectLst/>
                <a:latin typeface="Times New Roman" panose="02020603050405020304" pitchFamily="18" charset="0"/>
                <a:ea typeface="Times New Roman" panose="02020603050405020304" pitchFamily="18" charset="0"/>
                <a:cs typeface="Tunga" panose="020B0502040204020203" pitchFamily="34" charset="0"/>
              </a:rPr>
              <a:t>[3] </a:t>
            </a:r>
            <a:r>
              <a:rPr lang="en-US" sz="5500" dirty="0">
                <a:effectLst/>
                <a:latin typeface="Times New Roman" panose="02020603050405020304" pitchFamily="18" charset="0"/>
                <a:ea typeface="Times New Roman" panose="02020603050405020304" pitchFamily="18" charset="0"/>
                <a:cs typeface="Tunga" panose="020B0502040204020203" pitchFamily="34" charset="0"/>
                <a:hlinkClick r:id="rId4">
                  <a:extLst>
                    <a:ext uri="{A12FA001-AC4F-418D-AE19-62706E023703}">
                      <ahyp:hlinkClr xmlns:ahyp="http://schemas.microsoft.com/office/drawing/2018/hyperlinkcolor" val="tx"/>
                    </a:ext>
                  </a:extLst>
                </a:hlinkClick>
              </a:rPr>
              <a:t>https://www.tutorialkart.com/kotlin-android/kotlin-android-button-text-color/</a:t>
            </a:r>
            <a:endParaRPr lang="en-US" sz="55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20000"/>
              </a:lnSpc>
              <a:spcAft>
                <a:spcPts val="935"/>
              </a:spcAft>
              <a:buNone/>
            </a:pPr>
            <a:r>
              <a:rPr lang="en-IN" sz="5500" dirty="0">
                <a:effectLst/>
                <a:latin typeface="Times New Roman" panose="02020603050405020304" pitchFamily="18" charset="0"/>
                <a:ea typeface="Times New Roman" panose="02020603050405020304" pitchFamily="18" charset="0"/>
                <a:cs typeface="Tunga" panose="020B0502040204020203" pitchFamily="34" charset="0"/>
              </a:rPr>
              <a:t>[4] </a:t>
            </a:r>
            <a:r>
              <a:rPr lang="en-IN" sz="5500" dirty="0">
                <a:latin typeface="Times New Roman" panose="02020603050405020304" pitchFamily="18" charset="0"/>
                <a:ea typeface="Times New Roman" panose="02020603050405020304" pitchFamily="18" charset="0"/>
                <a:cs typeface="Tunga" panose="020B0502040204020203" pitchFamily="34" charset="0"/>
                <a:hlinkClick r:id="rId5">
                  <a:extLst>
                    <a:ext uri="{A12FA001-AC4F-418D-AE19-62706E023703}">
                      <ahyp:hlinkClr xmlns:ahyp="http://schemas.microsoft.com/office/drawing/2018/hyperlinkcolor" val="tx"/>
                    </a:ext>
                  </a:extLst>
                </a:hlinkClick>
              </a:rPr>
              <a:t>https://en.wikipedia.org/wiki/Web_Server_Gateway_Interface</a:t>
            </a:r>
            <a:endParaRPr lang="en-IN" sz="5500" dirty="0">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20000"/>
              </a:lnSpc>
              <a:spcAft>
                <a:spcPts val="935"/>
              </a:spcAft>
              <a:buNone/>
            </a:pPr>
            <a:r>
              <a:rPr lang="en-IN" sz="5500" dirty="0">
                <a:effectLst/>
                <a:latin typeface="Times New Roman" panose="02020603050405020304" pitchFamily="18" charset="0"/>
                <a:ea typeface="Times New Roman" panose="02020603050405020304" pitchFamily="18" charset="0"/>
                <a:cs typeface="Tunga" panose="020B0502040204020203" pitchFamily="34" charset="0"/>
              </a:rPr>
              <a:t>[5]</a:t>
            </a:r>
            <a:r>
              <a:rPr lang="en-US" sz="5500" dirty="0">
                <a:solidFill>
                  <a:srgbClr val="000000"/>
                </a:solidFill>
                <a:latin typeface="Times New Roman" panose="02020603050405020304" pitchFamily="18" charset="0"/>
                <a:ea typeface="Times New Roman" panose="02020603050405020304" pitchFamily="18" charset="0"/>
                <a:cs typeface="Tunga" panose="020B0502040204020203" pitchFamily="34" charset="0"/>
              </a:rPr>
              <a:t> </a:t>
            </a:r>
            <a:r>
              <a:rPr lang="en-US" sz="55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Jamil Wahid and Q. Ahsan, “Detection of impurities in water by measuring capacitance”, (IEEE) 8th International Conference on Electrical and Computer Engineering, 20-22 December, 2014, ISBN: 978-1-4799- 4166-7.</a:t>
            </a:r>
            <a:endParaRPr lang="en-IN" sz="55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20000"/>
              </a:lnSpc>
              <a:spcAft>
                <a:spcPts val="935"/>
              </a:spcAft>
              <a:buNone/>
            </a:pPr>
            <a:r>
              <a:rPr lang="en-IN" sz="55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[6] </a:t>
            </a:r>
            <a:r>
              <a:rPr lang="en-IN" sz="55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Maindalkar</a:t>
            </a:r>
            <a:r>
              <a:rPr lang="en-IN" sz="55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A and </a:t>
            </a:r>
            <a:r>
              <a:rPr lang="en-IN" sz="55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Ansair</a:t>
            </a:r>
            <a:r>
              <a:rPr lang="en-IN" sz="55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S M (2015). “Design of Robotic Fish For Aquatic Environment Monitoring”, International Journal of Computer Applications,Vol.117(17), pp.31-34 </a:t>
            </a:r>
          </a:p>
          <a:p>
            <a:pPr marL="443865" indent="0" algn="just">
              <a:lnSpc>
                <a:spcPct val="120000"/>
              </a:lnSpc>
              <a:spcAft>
                <a:spcPts val="935"/>
              </a:spcAft>
              <a:buNone/>
            </a:pPr>
            <a:endParaRPr lang="en-IN" sz="55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50000"/>
              </a:lnSpc>
              <a:spcAft>
                <a:spcPts val="935"/>
              </a:spcAft>
              <a:buNone/>
            </a:pPr>
            <a:endParaRPr lang="en-IN" sz="2200" dirty="0">
              <a:effectLst/>
              <a:latin typeface="Times New Roman" panose="02020603050405020304" pitchFamily="18"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2263841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BC902-50C7-7972-A587-0860D96A3B0B}"/>
              </a:ext>
            </a:extLst>
          </p:cNvPr>
          <p:cNvSpPr>
            <a:spLocks noGrp="1"/>
          </p:cNvSpPr>
          <p:nvPr>
            <p:ph idx="1"/>
          </p:nvPr>
        </p:nvSpPr>
        <p:spPr>
          <a:xfrm>
            <a:off x="834501" y="310718"/>
            <a:ext cx="10519299" cy="6223247"/>
          </a:xfrm>
        </p:spPr>
        <p:txBody>
          <a:bodyPr>
            <a:normAutofit/>
          </a:bodyPr>
          <a:lstStyle/>
          <a:p>
            <a:pPr marL="443865" indent="0" algn="just">
              <a:lnSpc>
                <a:spcPct val="150000"/>
              </a:lnSpc>
              <a:spcAft>
                <a:spcPts val="935"/>
              </a:spcAft>
              <a:buNone/>
            </a:pPr>
            <a:endParaRPr lang="en-IN" sz="2200" dirty="0">
              <a:effectLst/>
              <a:latin typeface="Times New Roman" panose="02020603050405020304" pitchFamily="18" charset="0"/>
              <a:ea typeface="Times New Roman" panose="02020603050405020304" pitchFamily="18" charset="0"/>
              <a:cs typeface="Tunga" panose="020B0502040204020203" pitchFamily="34" charset="0"/>
            </a:endParaRPr>
          </a:p>
          <a:p>
            <a:endParaRPr lang="en-IN" dirty="0"/>
          </a:p>
        </p:txBody>
      </p:sp>
      <p:sp>
        <p:nvSpPr>
          <p:cNvPr id="5" name="TextBox 4">
            <a:extLst>
              <a:ext uri="{FF2B5EF4-FFF2-40B4-BE49-F238E27FC236}">
                <a16:creationId xmlns:a16="http://schemas.microsoft.com/office/drawing/2014/main" id="{381736F5-C785-1EA5-0FD4-3C96474C7EA8}"/>
              </a:ext>
            </a:extLst>
          </p:cNvPr>
          <p:cNvSpPr txBox="1"/>
          <p:nvPr/>
        </p:nvSpPr>
        <p:spPr>
          <a:xfrm>
            <a:off x="514905" y="386026"/>
            <a:ext cx="11026065" cy="4659224"/>
          </a:xfrm>
          <a:prstGeom prst="rect">
            <a:avLst/>
          </a:prstGeom>
          <a:noFill/>
        </p:spPr>
        <p:txBody>
          <a:bodyPr wrap="square">
            <a:spAutoFit/>
          </a:bodyPr>
          <a:lstStyle/>
          <a:p>
            <a:pPr marL="443865" indent="0" algn="just">
              <a:lnSpc>
                <a:spcPct val="150000"/>
              </a:lnSpc>
              <a:spcAft>
                <a:spcPts val="935"/>
              </a:spcAft>
              <a:buNone/>
            </a:pPr>
            <a:r>
              <a:rPr lang="en-US"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[7] </a:t>
            </a:r>
            <a:r>
              <a:rPr lang="en-US"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A.N.Prasad</a:t>
            </a:r>
            <a:r>
              <a:rPr lang="en-US"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K. A. Mamun, F. R. Islam, H. </a:t>
            </a:r>
            <a:r>
              <a:rPr lang="en-US"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Haqva</a:t>
            </a:r>
            <a:r>
              <a:rPr lang="en-US"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 “Smart Water Quality Monitoring System”, School of Engineering and Physics University of the South Pacific </a:t>
            </a:r>
            <a:r>
              <a:rPr lang="en-US"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Laucala</a:t>
            </a:r>
            <a:r>
              <a:rPr lang="en-US"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(2015), Fiji Islands</a:t>
            </a:r>
          </a:p>
          <a:p>
            <a:pPr marL="443865" indent="0" algn="just">
              <a:lnSpc>
                <a:spcPct val="150000"/>
              </a:lnSpc>
              <a:spcAft>
                <a:spcPts val="935"/>
              </a:spcAft>
              <a:buNone/>
            </a:pP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50000"/>
              </a:lnSpc>
              <a:spcAft>
                <a:spcPts val="935"/>
              </a:spcAft>
              <a:buNone/>
            </a:pP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[8] “Water Quality Measuring System Using Wireless Sensor Network” Mr. Vikas Mane, Mr. Pranav </a:t>
            </a:r>
            <a:r>
              <a:rPr lang="en-IN"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Medsinge</a:t>
            </a: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Mr. Akash Chavan, Mr. Sudhakar Patil Department of E&amp;TC, </a:t>
            </a:r>
            <a:r>
              <a:rPr lang="en-IN"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Sanjeevan</a:t>
            </a: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Engineering &amp; Technology Institute, </a:t>
            </a:r>
            <a:r>
              <a:rPr lang="en-IN"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Panhala</a:t>
            </a: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Shivaji University Kolhapur, Maharashtra, India</a:t>
            </a:r>
          </a:p>
          <a:p>
            <a:pPr marL="443865" indent="0" algn="just">
              <a:lnSpc>
                <a:spcPct val="150000"/>
              </a:lnSpc>
              <a:spcAft>
                <a:spcPts val="935"/>
              </a:spcAft>
              <a:buNone/>
            </a:pPr>
            <a:endPar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endParaRPr>
          </a:p>
          <a:p>
            <a:pPr marL="443865" indent="0" algn="just">
              <a:lnSpc>
                <a:spcPct val="150000"/>
              </a:lnSpc>
              <a:spcAft>
                <a:spcPts val="935"/>
              </a:spcAft>
              <a:buNone/>
            </a:pP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[9] Cho Zin </a:t>
            </a:r>
            <a:r>
              <a:rPr lang="en-IN" sz="1800" dirty="0" err="1">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Myint</a:t>
            </a: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Lenin Gopal and Yan Lin Aung, “Reconfigurable smart water quality monitoring system in IoT environment”, (IEEE) 2017 IEEE/ACIS 16th International Conference on Computer and Information Science (ICIS), ISBN: 978-1-5090-5507-4.</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427220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1B06-F701-4195-B674-B41F066DF2D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7990F4D-95BC-4A40-8D2B-A4F720C1B258}"/>
              </a:ext>
            </a:extLst>
          </p:cNvPr>
          <p:cNvSpPr>
            <a:spLocks noGrp="1"/>
          </p:cNvSpPr>
          <p:nvPr>
            <p:ph idx="1"/>
          </p:nvPr>
        </p:nvSpPr>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Water is an important resource for life of every living organism. Water Pollution is a major global problem. It has been surveyed that water pollution is the leading cause of deaths and diseases in human and marine life. In this project work  an IoT based model for water quality monitoring is proposed and developed. The values for parameters   pH, turbidity, TDS etc. Are collected using sensors in real time basis and values are uploaded to cloud layer. Data is analyzed and prediction about the water quality is carried   using  ML </a:t>
            </a:r>
            <a:r>
              <a:rPr lang="en-US" sz="2400" dirty="0" err="1">
                <a:latin typeface="Times New Roman" panose="02020603050405020304" pitchFamily="18" charset="0"/>
                <a:cs typeface="Times New Roman" panose="02020603050405020304" pitchFamily="18" charset="0"/>
              </a:rPr>
              <a:t>algorithm.An</a:t>
            </a:r>
            <a:r>
              <a:rPr lang="en-US" sz="2400" dirty="0">
                <a:latin typeface="Times New Roman" panose="02020603050405020304" pitchFamily="18" charset="0"/>
                <a:cs typeface="Times New Roman" panose="02020603050405020304" pitchFamily="18" charset="0"/>
              </a:rPr>
              <a:t> application program is developed  to send the message regarding the water </a:t>
            </a:r>
            <a:r>
              <a:rPr lang="en-US" sz="2400" dirty="0" err="1">
                <a:latin typeface="Times New Roman" panose="02020603050405020304" pitchFamily="18" charset="0"/>
                <a:cs typeface="Times New Roman" panose="02020603050405020304" pitchFamily="18" charset="0"/>
              </a:rPr>
              <a:t>qulity</a:t>
            </a:r>
            <a:r>
              <a:rPr lang="en-US" sz="2400" dirty="0">
                <a:latin typeface="Times New Roman" panose="02020603050405020304" pitchFamily="18" charset="0"/>
                <a:cs typeface="Times New Roman" panose="02020603050405020304" pitchFamily="18" charset="0"/>
              </a:rPr>
              <a:t> to users. Also message is  sent to concerned authority for further actions.</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91052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5734A8-431A-10B0-5A80-633B66D7C821}"/>
              </a:ext>
            </a:extLst>
          </p:cNvPr>
          <p:cNvPicPr>
            <a:picLocks noChangeAspect="1"/>
          </p:cNvPicPr>
          <p:nvPr/>
        </p:nvPicPr>
        <p:blipFill>
          <a:blip r:embed="rId2"/>
          <a:stretch>
            <a:fillRect/>
          </a:stretch>
        </p:blipFill>
        <p:spPr>
          <a:xfrm>
            <a:off x="1412111" y="956948"/>
            <a:ext cx="9583838" cy="4795670"/>
          </a:xfrm>
          <a:prstGeom prst="rect">
            <a:avLst/>
          </a:prstGeom>
        </p:spPr>
      </p:pic>
    </p:spTree>
    <p:extLst>
      <p:ext uri="{BB962C8B-B14F-4D97-AF65-F5344CB8AC3E}">
        <p14:creationId xmlns:p14="http://schemas.microsoft.com/office/powerpoint/2010/main" val="11648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2FEE-9291-41A3-B564-04644881D7DA}"/>
              </a:ext>
            </a:extLst>
          </p:cNvPr>
          <p:cNvSpPr>
            <a:spLocks noGrp="1"/>
          </p:cNvSpPr>
          <p:nvPr>
            <p:ph type="title"/>
          </p:nvPr>
        </p:nvSpPr>
        <p:spPr>
          <a:xfrm>
            <a:off x="810491" y="3466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Motivation :</a:t>
            </a:r>
            <a:endParaRPr lang="en-IN" sz="4000" b="1" dirty="0"/>
          </a:p>
        </p:txBody>
      </p:sp>
      <p:sp>
        <p:nvSpPr>
          <p:cNvPr id="3" name="Content Placeholder 2">
            <a:extLst>
              <a:ext uri="{FF2B5EF4-FFF2-40B4-BE49-F238E27FC236}">
                <a16:creationId xmlns:a16="http://schemas.microsoft.com/office/drawing/2014/main" id="{08B8A938-C585-4BC8-82DD-87EC718645DE}"/>
              </a:ext>
            </a:extLst>
          </p:cNvPr>
          <p:cNvSpPr>
            <a:spLocks noGrp="1"/>
          </p:cNvSpPr>
          <p:nvPr>
            <p:ph idx="1"/>
          </p:nvPr>
        </p:nvSpPr>
        <p:spPr>
          <a:xfrm>
            <a:off x="838200" y="1523784"/>
            <a:ext cx="7446818" cy="4396725"/>
          </a:xfrm>
        </p:spPr>
        <p:txBody>
          <a:bodyPr>
            <a:normAutofit fontScale="77500" lnSpcReduction="20000"/>
          </a:bodyPr>
          <a:lstStyle/>
          <a:p>
            <a:pPr algn="just">
              <a:lnSpc>
                <a:spcPct val="120000"/>
              </a:lnSpc>
            </a:pPr>
            <a:r>
              <a:rPr lang="en-IN" dirty="0">
                <a:latin typeface="Times New Roman" pitchFamily="18" charset="0"/>
                <a:cs typeface="Times New Roman" pitchFamily="18" charset="0"/>
              </a:rPr>
              <a:t>Water pollution is a major global problem.</a:t>
            </a:r>
          </a:p>
          <a:p>
            <a:pPr algn="just">
              <a:lnSpc>
                <a:spcPct val="120000"/>
              </a:lnSpc>
            </a:pPr>
            <a:r>
              <a:rPr lang="en-US" sz="2800" dirty="0">
                <a:latin typeface="Times New Roman" panose="02020603050405020304" pitchFamily="18" charset="0"/>
                <a:cs typeface="Times New Roman" panose="02020603050405020304" pitchFamily="18" charset="0"/>
              </a:rPr>
              <a:t> It has been surveyed that water pollution is the leading cause of deaths and diseases in human and marine life. </a:t>
            </a:r>
          </a:p>
          <a:p>
            <a:pPr algn="just">
              <a:lnSpc>
                <a:spcPct val="120000"/>
              </a:lnSpc>
            </a:pPr>
            <a:r>
              <a:rPr lang="en-IN" sz="2800" dirty="0">
                <a:latin typeface="Times New Roman" pitchFamily="18" charset="0"/>
                <a:cs typeface="Times New Roman" pitchFamily="18" charset="0"/>
              </a:rPr>
              <a:t>Existing solution is manual and </a:t>
            </a:r>
            <a:r>
              <a:rPr lang="en-IN" dirty="0">
                <a:latin typeface="Times New Roman" pitchFamily="18" charset="0"/>
                <a:cs typeface="Times New Roman" pitchFamily="18" charset="0"/>
              </a:rPr>
              <a:t>time consuming so an automatic real time product is in demand.</a:t>
            </a:r>
          </a:p>
          <a:p>
            <a:pPr algn="just">
              <a:lnSpc>
                <a:spcPct val="120000"/>
              </a:lnSpc>
            </a:pPr>
            <a:r>
              <a:rPr lang="en-IN" dirty="0">
                <a:latin typeface="Times New Roman" pitchFamily="18" charset="0"/>
                <a:cs typeface="Times New Roman" pitchFamily="18" charset="0"/>
              </a:rPr>
              <a:t>As human intervention is prone to error, machine learning algorithm for water quality measurement is preferred. </a:t>
            </a:r>
          </a:p>
          <a:p>
            <a:pPr algn="just">
              <a:lnSpc>
                <a:spcPct val="120000"/>
              </a:lnSpc>
            </a:pPr>
            <a:r>
              <a:rPr lang="en-IN" dirty="0">
                <a:latin typeface="Times New Roman" pitchFamily="18" charset="0"/>
                <a:cs typeface="Times New Roman" pitchFamily="18" charset="0"/>
              </a:rPr>
              <a:t>As phones are the fastest way to communicate with people, building an app for the output display is convenient.</a:t>
            </a:r>
          </a:p>
          <a:p>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F7C577-58D2-4976-8283-9115520172FE}"/>
              </a:ext>
            </a:extLst>
          </p:cNvPr>
          <p:cNvPicPr>
            <a:picLocks noChangeAspect="1"/>
          </p:cNvPicPr>
          <p:nvPr/>
        </p:nvPicPr>
        <p:blipFill>
          <a:blip r:embed="rId2" cstate="print"/>
          <a:stretch>
            <a:fillRect/>
          </a:stretch>
        </p:blipFill>
        <p:spPr>
          <a:xfrm>
            <a:off x="8655726" y="221942"/>
            <a:ext cx="3133633" cy="2308194"/>
          </a:xfrm>
          <a:prstGeom prst="rect">
            <a:avLst/>
          </a:prstGeom>
        </p:spPr>
      </p:pic>
    </p:spTree>
    <p:extLst>
      <p:ext uri="{BB962C8B-B14F-4D97-AF65-F5344CB8AC3E}">
        <p14:creationId xmlns:p14="http://schemas.microsoft.com/office/powerpoint/2010/main" val="299898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6FAB47-4FE0-49BE-9307-94ADC6997B83}"/>
              </a:ext>
            </a:extLst>
          </p:cNvPr>
          <p:cNvPicPr>
            <a:picLocks noChangeAspect="1"/>
          </p:cNvPicPr>
          <p:nvPr/>
        </p:nvPicPr>
        <p:blipFill>
          <a:blip r:embed="rId2" cstate="print"/>
          <a:stretch>
            <a:fillRect/>
          </a:stretch>
        </p:blipFill>
        <p:spPr>
          <a:xfrm>
            <a:off x="3047736" y="1714351"/>
            <a:ext cx="6096528" cy="3429297"/>
          </a:xfrm>
          <a:prstGeom prst="rect">
            <a:avLst/>
          </a:prstGeom>
        </p:spPr>
      </p:pic>
      <p:sp>
        <p:nvSpPr>
          <p:cNvPr id="2" name="Title 1">
            <a:extLst>
              <a:ext uri="{FF2B5EF4-FFF2-40B4-BE49-F238E27FC236}">
                <a16:creationId xmlns:a16="http://schemas.microsoft.com/office/drawing/2014/main" id="{817AFAF9-8C2B-44AD-A14C-79F8CA75D7B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Problem Statement:			</a:t>
            </a:r>
          </a:p>
        </p:txBody>
      </p:sp>
      <p:sp>
        <p:nvSpPr>
          <p:cNvPr id="3" name="Content Placeholder 2">
            <a:extLst>
              <a:ext uri="{FF2B5EF4-FFF2-40B4-BE49-F238E27FC236}">
                <a16:creationId xmlns:a16="http://schemas.microsoft.com/office/drawing/2014/main" id="{AF7BD135-5529-47BE-AF4B-9980C405CACF}"/>
              </a:ext>
            </a:extLst>
          </p:cNvPr>
          <p:cNvSpPr>
            <a:spLocks noGrp="1"/>
          </p:cNvSpPr>
          <p:nvPr>
            <p:ph idx="1"/>
          </p:nvPr>
        </p:nvSpPr>
        <p:spPr/>
        <p:txBody>
          <a:bodyPr>
            <a:normAutofit/>
          </a:bodyPr>
          <a:lstStyle/>
          <a:p>
            <a:pPr algn="just">
              <a:lnSpc>
                <a:spcPct val="160000"/>
              </a:lnSpc>
              <a:buNone/>
            </a:pPr>
            <a:r>
              <a:rPr lang="en-US" sz="2400" dirty="0">
                <a:solidFill>
                  <a:srgbClr val="000000"/>
                </a:solidFill>
                <a:latin typeface="Times New Roman" panose="02020603050405020304" pitchFamily="18" charset="0"/>
                <a:ea typeface="Times New Roman" panose="02020603050405020304" pitchFamily="18" charset="0"/>
              </a:rPr>
              <a:t>   Due to the fast-growing urbanization supply of safe drinking water is a challenge. Using traditional approaches of monitoring water quality in the water management system are not completely safe and time consuming. Existing solution accumulate all possible values of water quality deciding parameters and manually come to a conclusion whether the water is consumable or not. So, an automatic real-time monitoring system is required to monitor the status of the water.</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1026" name="Picture 2" descr="How to write a problem statement - Tuko.co.ke">
            <a:extLst>
              <a:ext uri="{FF2B5EF4-FFF2-40B4-BE49-F238E27FC236}">
                <a16:creationId xmlns:a16="http://schemas.microsoft.com/office/drawing/2014/main" id="{E6FDEEC8-B585-4806-9FF4-5098A17CC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3765" y="162139"/>
            <a:ext cx="2772476" cy="166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0E61-832B-4017-B9A3-07C25EEA46EE}"/>
              </a:ext>
            </a:extLst>
          </p:cNvPr>
          <p:cNvSpPr>
            <a:spLocks noGrp="1"/>
          </p:cNvSpPr>
          <p:nvPr>
            <p:ph type="title"/>
          </p:nvPr>
        </p:nvSpPr>
        <p:spPr>
          <a:xfrm>
            <a:off x="1006288" y="462248"/>
            <a:ext cx="10179423" cy="1120588"/>
          </a:xfrm>
        </p:spPr>
        <p:txBody>
          <a:bodyPr>
            <a:noAutofit/>
          </a:bodyPr>
          <a:lstStyle/>
          <a:p>
            <a:r>
              <a:rPr lang="en-US" altLang="zh-TW" sz="4000" b="1" dirty="0">
                <a:latin typeface="Times New Roman" pitchFamily="18" charset="0"/>
                <a:cs typeface="Times New Roman" pitchFamily="18" charset="0"/>
              </a:rPr>
              <a:t>Objectives:</a:t>
            </a:r>
            <a:br>
              <a:rPr lang="en-US" altLang="zh-TW" sz="4000" b="1" dirty="0">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EAE3EC2-3BB9-4FBE-BBCE-041801977E87}"/>
              </a:ext>
            </a:extLst>
          </p:cNvPr>
          <p:cNvSpPr>
            <a:spLocks noGrp="1"/>
          </p:cNvSpPr>
          <p:nvPr>
            <p:ph idx="1"/>
          </p:nvPr>
        </p:nvSpPr>
        <p:spPr>
          <a:xfrm>
            <a:off x="1006288" y="1396182"/>
            <a:ext cx="10648264" cy="4370436"/>
          </a:xfrm>
        </p:spPr>
        <p:txBody>
          <a:bodyPr>
            <a:normAutofit/>
          </a:bodyPr>
          <a:lstStyle/>
          <a:p>
            <a:pPr marL="457200" indent="-457200" algn="just" fontAlgn="base">
              <a:lnSpc>
                <a:spcPct val="150000"/>
              </a:lnSpc>
              <a:spcAft>
                <a:spcPts val="935"/>
              </a:spcAft>
              <a:buClr>
                <a:srgbClr val="000000"/>
              </a:buClr>
              <a:buSzPts val="1200"/>
              <a:buFont typeface="Wingdings" pitchFamily="2" charset="2"/>
              <a:buChar char="q"/>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Acquiring the water quality measuring parameters by sensors.</a:t>
            </a:r>
          </a:p>
          <a:p>
            <a:pPr marL="457200" indent="-457200" algn="just" fontAlgn="base">
              <a:lnSpc>
                <a:spcPct val="150000"/>
              </a:lnSpc>
              <a:spcAft>
                <a:spcPts val="935"/>
              </a:spcAft>
              <a:buClr>
                <a:srgbClr val="000000"/>
              </a:buClr>
              <a:buSzPts val="1200"/>
              <a:buFont typeface="Wingdings" pitchFamily="2" charset="2"/>
              <a:buChar char="q"/>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Storing data in cloud for </a:t>
            </a:r>
            <a:r>
              <a:rPr lang="en-IN"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easy access and </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security.</a:t>
            </a:r>
          </a:p>
          <a:p>
            <a:pPr marL="457200" indent="-457200" algn="just" fontAlgn="base">
              <a:lnSpc>
                <a:spcPct val="150000"/>
              </a:lnSpc>
              <a:spcAft>
                <a:spcPts val="935"/>
              </a:spcAft>
              <a:buClr>
                <a:srgbClr val="000000"/>
              </a:buClr>
              <a:buSzPts val="1200"/>
              <a:buFont typeface="Wingdings" pitchFamily="2" charset="2"/>
              <a:buChar char="q"/>
            </a:pPr>
            <a:r>
              <a:rPr lang="en-IN"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 of ML algorithm for quick analysis to classify water quality</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as drinkable, utility or other purpose.</a:t>
            </a:r>
          </a:p>
          <a:p>
            <a:pPr marL="457200" indent="-457200" algn="just" fontAlgn="base">
              <a:lnSpc>
                <a:spcPct val="150000"/>
              </a:lnSpc>
              <a:spcAft>
                <a:spcPts val="935"/>
              </a:spcAft>
              <a:buClr>
                <a:srgbClr val="000000"/>
              </a:buClr>
              <a:buSzPts val="1200"/>
              <a:buFont typeface="Wingdings" pitchFamily="2" charset="2"/>
              <a:buChar char="q"/>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Designing of user friendly app for displaying the output along with alerts.</a:t>
            </a:r>
          </a:p>
          <a:p>
            <a:pPr>
              <a:buNone/>
            </a:pPr>
            <a:endParaRPr lang="en-US" sz="4400" dirty="0">
              <a:solidFill>
                <a:srgbClr val="000000"/>
              </a:solidFill>
              <a:uFill>
                <a:solidFill>
                  <a:srgbClr val="000000"/>
                </a:solidFill>
              </a:uFill>
              <a:latin typeface="Times New Roman" pitchFamily="18" charset="0"/>
              <a:ea typeface="Times New Roman" panose="02020603050405020304" pitchFamily="18" charset="0"/>
              <a:cs typeface="Times New Roman" pitchFamily="18" charset="0"/>
            </a:endParaRPr>
          </a:p>
          <a:p>
            <a:pPr>
              <a:buNone/>
            </a:pPr>
            <a:endParaRPr lang="en-US" sz="4400" u="none" strike="noStrike" dirty="0">
              <a:solidFill>
                <a:srgbClr val="000000"/>
              </a:solidFill>
              <a:effectLst/>
              <a:uFill>
                <a:solidFill>
                  <a:srgbClr val="000000"/>
                </a:solidFill>
              </a:uFill>
              <a:latin typeface="Times New Roman" pitchFamily="18" charset="0"/>
              <a:ea typeface="Times New Roman" panose="02020603050405020304"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5" name="AutoShape 2" descr="Free target Images, Pictures, and Royalty-Free Stock Photos - FreeImages.com">
            <a:extLst>
              <a:ext uri="{FF2B5EF4-FFF2-40B4-BE49-F238E27FC236}">
                <a16:creationId xmlns:a16="http://schemas.microsoft.com/office/drawing/2014/main" id="{3857AEAA-5E56-4F4E-8D43-7B38167E46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412070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FAEE9-A9B1-94B9-CB66-F7D9CA55E7E0}"/>
              </a:ext>
            </a:extLst>
          </p:cNvPr>
          <p:cNvSpPr>
            <a:spLocks noGrp="1"/>
          </p:cNvSpPr>
          <p:nvPr>
            <p:ph idx="1"/>
          </p:nvPr>
        </p:nvSpPr>
        <p:spPr>
          <a:xfrm>
            <a:off x="523783" y="239697"/>
            <a:ext cx="10830017" cy="6618303"/>
          </a:xfrm>
        </p:spPr>
        <p:txBody>
          <a:bodyPr>
            <a:normAutofit fontScale="85000" lnSpcReduction="20000"/>
          </a:bodyPr>
          <a:lstStyle/>
          <a:p>
            <a:pPr marL="0" indent="0">
              <a:buNone/>
            </a:pPr>
            <a:r>
              <a:rPr lang="en-IN" sz="3600" b="1" dirty="0">
                <a:latin typeface="Times New Roman" panose="02020603050405020304" pitchFamily="18" charset="0"/>
                <a:cs typeface="Times New Roman" panose="02020603050405020304" pitchFamily="18" charset="0"/>
              </a:rPr>
              <a:t>Goals</a:t>
            </a:r>
          </a:p>
          <a:p>
            <a:pPr marL="0" indent="0">
              <a:buNone/>
            </a:pPr>
            <a:endParaRPr lang="en-IN" sz="36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Hardware Requirement</a:t>
            </a:r>
          </a:p>
          <a:p>
            <a:pPr marL="0" indent="0" algn="just">
              <a:buNone/>
            </a:pPr>
            <a:r>
              <a:rPr lang="en-IN" sz="2800" dirty="0">
                <a:latin typeface="Times New Roman" panose="02020603050405020304" pitchFamily="18" charset="0"/>
                <a:cs typeface="Times New Roman" panose="02020603050405020304" pitchFamily="18" charset="0"/>
              </a:rPr>
              <a:t>An IoT device Arduino uno Wi-Fi rev 2 is selected and sensors like pH, TDS, Turbidity are connected together and measured the parameters which decide the water quality.</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set creation</a:t>
            </a:r>
          </a:p>
          <a:p>
            <a:pPr marL="0" indent="0" algn="just">
              <a:buNone/>
            </a:pPr>
            <a:r>
              <a:rPr lang="en-IN" sz="2800" dirty="0">
                <a:latin typeface="Times New Roman" panose="02020603050405020304" pitchFamily="18" charset="0"/>
                <a:cs typeface="Times New Roman" panose="02020603050405020304" pitchFamily="18" charset="0"/>
              </a:rPr>
              <a:t>Water samples like Drinking water, Bore water, RO water, River water, salt water etc are used and created datasets are uploaded to cloud </a:t>
            </a:r>
            <a:r>
              <a:rPr lang="en-IN" sz="2800" dirty="0" err="1">
                <a:latin typeface="Times New Roman" panose="02020603050405020304" pitchFamily="18" charset="0"/>
                <a:cs typeface="Times New Roman" panose="02020603050405020304" pitchFamily="18" charset="0"/>
              </a:rPr>
              <a:t>firestore</a:t>
            </a:r>
            <a:r>
              <a:rPr lang="en-IN" sz="2800" dirty="0">
                <a:latin typeface="Times New Roman" panose="02020603050405020304" pitchFamily="18" charset="0"/>
                <a:cs typeface="Times New Roman" panose="02020603050405020304" pitchFamily="18" charset="0"/>
              </a:rPr>
              <a:t>.</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Training the datasets</a:t>
            </a:r>
          </a:p>
          <a:p>
            <a:pPr marL="0" indent="0" algn="just">
              <a:buNone/>
            </a:pPr>
            <a:r>
              <a:rPr lang="en-IN" sz="2800" dirty="0">
                <a:latin typeface="Times New Roman" panose="02020603050405020304" pitchFamily="18" charset="0"/>
                <a:cs typeface="Times New Roman" panose="02020603050405020304" pitchFamily="18" charset="0"/>
              </a:rPr>
              <a:t>Datasets generated are fed into ML algorithm like random forest, for training.</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Deploy the result in App and website</a:t>
            </a:r>
          </a:p>
          <a:p>
            <a:pPr marL="0" indent="0" algn="just">
              <a:buNone/>
            </a:pPr>
            <a:r>
              <a:rPr lang="en-IN" sz="2800" dirty="0">
                <a:latin typeface="Times New Roman" panose="02020603050405020304" pitchFamily="18" charset="0"/>
                <a:cs typeface="Times New Roman" panose="02020603050405020304" pitchFamily="18" charset="0"/>
              </a:rPr>
              <a:t>The current parameters of water are displayed in app and website, alerts are sent to the android phone when the water is impure.</a:t>
            </a:r>
          </a:p>
          <a:p>
            <a:endParaRPr lang="en-IN" dirty="0"/>
          </a:p>
        </p:txBody>
      </p:sp>
    </p:spTree>
    <p:extLst>
      <p:ext uri="{BB962C8B-B14F-4D97-AF65-F5344CB8AC3E}">
        <p14:creationId xmlns:p14="http://schemas.microsoft.com/office/powerpoint/2010/main" val="115868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2BD6659-2F0E-4202-B424-5F4AA457F3F2}"/>
              </a:ext>
            </a:extLst>
          </p:cNvPr>
          <p:cNvGraphicFramePr>
            <a:graphicFrameLocks noGrp="1"/>
          </p:cNvGraphicFramePr>
          <p:nvPr>
            <p:extLst>
              <p:ext uri="{D42A27DB-BD31-4B8C-83A1-F6EECF244321}">
                <p14:modId xmlns:p14="http://schemas.microsoft.com/office/powerpoint/2010/main" val="3731660784"/>
              </p:ext>
            </p:extLst>
          </p:nvPr>
        </p:nvGraphicFramePr>
        <p:xfrm>
          <a:off x="-1" y="914400"/>
          <a:ext cx="12191999" cy="6279898"/>
        </p:xfrm>
        <a:graphic>
          <a:graphicData uri="http://schemas.openxmlformats.org/drawingml/2006/table">
            <a:tbl>
              <a:tblPr firstRow="1" bandRow="1">
                <a:tableStyleId>{5C22544A-7EE6-4342-B048-85BDC9FD1C3A}</a:tableStyleId>
              </a:tblPr>
              <a:tblGrid>
                <a:gridCol w="936171">
                  <a:extLst>
                    <a:ext uri="{9D8B030D-6E8A-4147-A177-3AD203B41FA5}">
                      <a16:colId xmlns:a16="http://schemas.microsoft.com/office/drawing/2014/main" val="4116768535"/>
                    </a:ext>
                  </a:extLst>
                </a:gridCol>
                <a:gridCol w="2002972">
                  <a:extLst>
                    <a:ext uri="{9D8B030D-6E8A-4147-A177-3AD203B41FA5}">
                      <a16:colId xmlns:a16="http://schemas.microsoft.com/office/drawing/2014/main" val="1509734207"/>
                    </a:ext>
                  </a:extLst>
                </a:gridCol>
                <a:gridCol w="1073565">
                  <a:extLst>
                    <a:ext uri="{9D8B030D-6E8A-4147-A177-3AD203B41FA5}">
                      <a16:colId xmlns:a16="http://schemas.microsoft.com/office/drawing/2014/main" val="668091797"/>
                    </a:ext>
                  </a:extLst>
                </a:gridCol>
                <a:gridCol w="2733326">
                  <a:extLst>
                    <a:ext uri="{9D8B030D-6E8A-4147-A177-3AD203B41FA5}">
                      <a16:colId xmlns:a16="http://schemas.microsoft.com/office/drawing/2014/main" val="3795754406"/>
                    </a:ext>
                  </a:extLst>
                </a:gridCol>
                <a:gridCol w="1855169">
                  <a:extLst>
                    <a:ext uri="{9D8B030D-6E8A-4147-A177-3AD203B41FA5}">
                      <a16:colId xmlns:a16="http://schemas.microsoft.com/office/drawing/2014/main" val="2020959658"/>
                    </a:ext>
                  </a:extLst>
                </a:gridCol>
                <a:gridCol w="1849084">
                  <a:extLst>
                    <a:ext uri="{9D8B030D-6E8A-4147-A177-3AD203B41FA5}">
                      <a16:colId xmlns:a16="http://schemas.microsoft.com/office/drawing/2014/main" val="1300062434"/>
                    </a:ext>
                  </a:extLst>
                </a:gridCol>
                <a:gridCol w="1741712">
                  <a:extLst>
                    <a:ext uri="{9D8B030D-6E8A-4147-A177-3AD203B41FA5}">
                      <a16:colId xmlns:a16="http://schemas.microsoft.com/office/drawing/2014/main" val="2592947795"/>
                    </a:ext>
                  </a:extLst>
                </a:gridCol>
              </a:tblGrid>
              <a:tr h="886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4168193"/>
                  </a:ext>
                </a:extLst>
              </a:tr>
              <a:tr h="5393032">
                <a:tc>
                  <a:txBody>
                    <a:bodyPr/>
                    <a:lstStyle/>
                    <a:p>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Title/Paper:</a:t>
                      </a:r>
                    </a:p>
                    <a:p>
                      <a:r>
                        <a:rPr lang="en-US" b="0" dirty="0">
                          <a:latin typeface="Times New Roman" panose="02020603050405020304" pitchFamily="18" charset="0"/>
                          <a:cs typeface="Times New Roman" panose="02020603050405020304" pitchFamily="18" charset="0"/>
                        </a:rPr>
                        <a:t>Smart water quality monitoring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a:t>
                      </a: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b="0" dirty="0">
                          <a:latin typeface="Times New Roman" panose="02020603050405020304" pitchFamily="18" charset="0"/>
                          <a:cs typeface="Times New Roman" panose="02020603050405020304" pitchFamily="18" charset="0"/>
                        </a:rPr>
                        <a:t>A.N.Prasad, K.</a:t>
                      </a:r>
                    </a:p>
                    <a:p>
                      <a:pPr marL="285750" indent="-285750">
                        <a:buFont typeface="Arial" panose="020B0604020202020204" pitchFamily="34" charset="0"/>
                        <a:buChar char="•"/>
                      </a:pPr>
                      <a:r>
                        <a:rPr lang="sv-SE" b="0" dirty="0">
                          <a:latin typeface="Times New Roman" panose="02020603050405020304" pitchFamily="18" charset="0"/>
                          <a:cs typeface="Times New Roman" panose="02020603050405020304" pitchFamily="18" charset="0"/>
                        </a:rPr>
                        <a:t> A. Mamun, F.</a:t>
                      </a:r>
                    </a:p>
                    <a:p>
                      <a:pPr marL="285750" indent="-285750">
                        <a:buFont typeface="Arial" panose="020B0604020202020204" pitchFamily="34" charset="0"/>
                        <a:buChar char="•"/>
                      </a:pPr>
                      <a:r>
                        <a:rPr lang="sv-SE" b="0" dirty="0">
                          <a:latin typeface="Times New Roman" panose="02020603050405020304" pitchFamily="18" charset="0"/>
                          <a:cs typeface="Times New Roman" panose="02020603050405020304" pitchFamily="18" charset="0"/>
                        </a:rPr>
                        <a:t> R. Islam, </a:t>
                      </a:r>
                    </a:p>
                    <a:p>
                      <a:pPr marL="285750" indent="-285750">
                        <a:buFont typeface="Arial" panose="020B0604020202020204" pitchFamily="34" charset="0"/>
                        <a:buChar char="•"/>
                      </a:pPr>
                      <a:r>
                        <a:rPr lang="sv-SE" b="0" dirty="0">
                          <a:latin typeface="Times New Roman" panose="02020603050405020304" pitchFamily="18" charset="0"/>
                          <a:cs typeface="Times New Roman" panose="02020603050405020304" pitchFamily="18" charset="0"/>
                        </a:rPr>
                        <a:t> H.Haqva</a:t>
                      </a:r>
                      <a:endParaRPr lang="en-US" b="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2015</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parameters were chosen to be composed of pH, oxidation and reduction potential (ORP) and temperature. </a:t>
                      </a:r>
                    </a:p>
                    <a:p>
                      <a:r>
                        <a:rPr lang="en-US" dirty="0">
                          <a:latin typeface="Times New Roman" panose="02020603050405020304" pitchFamily="18" charset="0"/>
                          <a:cs typeface="Times New Roman" panose="02020603050405020304" pitchFamily="18" charset="0"/>
                        </a:rPr>
                        <a:t>Further these values are sent through ADC (Analog &amp; digital converter), &amp; the data is further processed in micro controller. The data collected is stored on cloud that can be accessed later.</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presents a smart seawater quality monitoring system in an effort to aid in water pollution control in Fiji with the help of IoT and RS technology. </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notification battery life and progress report.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has proved its worth by delivering accurate and consistent data throughout the testing period.</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measures water quality in sea water only.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gets a 15 minutes sleep time after an hour of continuous readings.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623473"/>
                  </a:ext>
                </a:extLst>
              </a:tr>
            </a:tbl>
          </a:graphicData>
        </a:graphic>
      </p:graphicFrame>
      <p:sp>
        <p:nvSpPr>
          <p:cNvPr id="3" name="TextBox 2">
            <a:extLst>
              <a:ext uri="{FF2B5EF4-FFF2-40B4-BE49-F238E27FC236}">
                <a16:creationId xmlns:a16="http://schemas.microsoft.com/office/drawing/2014/main" id="{77FCA60B-F7EE-057B-BDCD-F46F2D3AB32E}"/>
              </a:ext>
            </a:extLst>
          </p:cNvPr>
          <p:cNvSpPr txBox="1"/>
          <p:nvPr/>
        </p:nvSpPr>
        <p:spPr>
          <a:xfrm>
            <a:off x="2885242" y="124287"/>
            <a:ext cx="5983549"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6850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60D721-A839-4766-AA98-D967535F3923}"/>
              </a:ext>
            </a:extLst>
          </p:cNvPr>
          <p:cNvGraphicFramePr>
            <a:graphicFrameLocks noGrp="1"/>
          </p:cNvGraphicFramePr>
          <p:nvPr>
            <p:extLst>
              <p:ext uri="{D42A27DB-BD31-4B8C-83A1-F6EECF244321}">
                <p14:modId xmlns:p14="http://schemas.microsoft.com/office/powerpoint/2010/main" val="2899104815"/>
              </p:ext>
            </p:extLst>
          </p:nvPr>
        </p:nvGraphicFramePr>
        <p:xfrm>
          <a:off x="0" y="0"/>
          <a:ext cx="12192000" cy="7021936"/>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3882789962"/>
                    </a:ext>
                  </a:extLst>
                </a:gridCol>
                <a:gridCol w="2595418">
                  <a:extLst>
                    <a:ext uri="{9D8B030D-6E8A-4147-A177-3AD203B41FA5}">
                      <a16:colId xmlns:a16="http://schemas.microsoft.com/office/drawing/2014/main" val="2790114200"/>
                    </a:ext>
                  </a:extLst>
                </a:gridCol>
                <a:gridCol w="1034473">
                  <a:extLst>
                    <a:ext uri="{9D8B030D-6E8A-4147-A177-3AD203B41FA5}">
                      <a16:colId xmlns:a16="http://schemas.microsoft.com/office/drawing/2014/main" val="3390121455"/>
                    </a:ext>
                  </a:extLst>
                </a:gridCol>
                <a:gridCol w="2476959">
                  <a:extLst>
                    <a:ext uri="{9D8B030D-6E8A-4147-A177-3AD203B41FA5}">
                      <a16:colId xmlns:a16="http://schemas.microsoft.com/office/drawing/2014/main" val="630088318"/>
                    </a:ext>
                  </a:extLst>
                </a:gridCol>
                <a:gridCol w="1882898">
                  <a:extLst>
                    <a:ext uri="{9D8B030D-6E8A-4147-A177-3AD203B41FA5}">
                      <a16:colId xmlns:a16="http://schemas.microsoft.com/office/drawing/2014/main" val="3391148047"/>
                    </a:ext>
                  </a:extLst>
                </a:gridCol>
                <a:gridCol w="1745526">
                  <a:extLst>
                    <a:ext uri="{9D8B030D-6E8A-4147-A177-3AD203B41FA5}">
                      <a16:colId xmlns:a16="http://schemas.microsoft.com/office/drawing/2014/main" val="2639501591"/>
                    </a:ext>
                  </a:extLst>
                </a:gridCol>
                <a:gridCol w="1745526">
                  <a:extLst>
                    <a:ext uri="{9D8B030D-6E8A-4147-A177-3AD203B41FA5}">
                      <a16:colId xmlns:a16="http://schemas.microsoft.com/office/drawing/2014/main" val="1613817962"/>
                    </a:ext>
                  </a:extLst>
                </a:gridCol>
              </a:tblGrid>
              <a:tr h="750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4758930"/>
                  </a:ext>
                </a:extLst>
              </a:tr>
              <a:tr h="61075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Title/Paper:</a:t>
                      </a:r>
                      <a:endParaRPr lang="en-US"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Real Time Water Quality Monitoring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Authors:</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err="1">
                          <a:latin typeface="Times New Roman" panose="02020603050405020304" pitchFamily="18" charset="0"/>
                          <a:cs typeface="Times New Roman" panose="02020603050405020304" pitchFamily="18" charset="0"/>
                        </a:rPr>
                        <a:t>Jyotirmaya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Ijaradar</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Subhasish</a:t>
                      </a:r>
                      <a:r>
                        <a:rPr lang="en-IN" dirty="0">
                          <a:latin typeface="Times New Roman" panose="02020603050405020304" pitchFamily="18" charset="0"/>
                          <a:cs typeface="Times New Roman" panose="02020603050405020304" pitchFamily="18" charset="0"/>
                        </a:rPr>
                        <a:t> Chatterjee</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b="0" i="0" u="sng"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2017</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have developed a system  using Raspberry Pi. pH, Turbidity and Temperature  sensors.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corresponding data is stored in the cloud .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Trigger alarm when any impurities are found in the water quality.</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Monitor water quality automatically.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Triggers alarms immediately  </a:t>
                      </a:r>
                    </a:p>
                    <a:p>
                      <a:r>
                        <a:rPr lang="en-US" dirty="0">
                          <a:latin typeface="Times New Roman" panose="02020603050405020304" pitchFamily="18" charset="0"/>
                          <a:cs typeface="Times New Roman" panose="02020603050405020304" pitchFamily="18" charset="0"/>
                        </a:rPr>
                        <a:t>does not require people on duty.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 the system is likely to be more economical, convenient and fast.</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Does not require people on duty</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low in cost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system has good flexibility.</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operation is simple.</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Less reliable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frequency of testing is very low.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129352"/>
                  </a:ext>
                </a:extLst>
              </a:tr>
            </a:tbl>
          </a:graphicData>
        </a:graphic>
      </p:graphicFrame>
    </p:spTree>
    <p:extLst>
      <p:ext uri="{BB962C8B-B14F-4D97-AF65-F5344CB8AC3E}">
        <p14:creationId xmlns:p14="http://schemas.microsoft.com/office/powerpoint/2010/main" val="707980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2972</TotalTime>
  <Words>2716</Words>
  <Application>Microsoft Office PowerPoint</Application>
  <PresentationFormat>Widescreen</PresentationFormat>
  <Paragraphs>452</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TeXGyreAdventor</vt:lpstr>
      <vt:lpstr>Times New Roman</vt:lpstr>
      <vt:lpstr>Wingdings</vt:lpstr>
      <vt:lpstr>Office Theme</vt:lpstr>
      <vt:lpstr>PowerPoint Presentation</vt:lpstr>
      <vt:lpstr>List of Content:</vt:lpstr>
      <vt:lpstr>ABSTRACT:</vt:lpstr>
      <vt:lpstr>Motivation :</vt:lpstr>
      <vt:lpstr> Problem Statement: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PowerPoint Presentation</vt:lpstr>
      <vt:lpstr>Results and analysis:</vt:lpstr>
      <vt:lpstr>Snapshots:</vt:lpstr>
      <vt:lpstr>PowerPoint Presentation</vt:lpstr>
      <vt:lpstr>PowerPoint Presentation</vt:lpstr>
      <vt:lpstr>PowerPoint Presentation</vt:lpstr>
      <vt:lpstr>PowerPoint Presentation</vt:lpstr>
      <vt:lpstr>PowerPoint Presentation</vt:lpstr>
      <vt:lpstr>Conclusion:</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R VAISHNAVI</dc:creator>
  <cp:lastModifiedBy>harshakl2000@outlook.com</cp:lastModifiedBy>
  <cp:revision>102</cp:revision>
  <dcterms:created xsi:type="dcterms:W3CDTF">2022-01-15T07:15:02Z</dcterms:created>
  <dcterms:modified xsi:type="dcterms:W3CDTF">2022-06-21T09:07:02Z</dcterms:modified>
</cp:coreProperties>
</file>