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gn/T3Eeqjfm7S0DuMsiu691s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323cd76eb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323cd76eb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9323cd76eb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323cd76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323cd76e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19323cd76e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323cd76e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323cd76e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9323cd76e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4"/>
          <p:cNvSpPr txBox="1"/>
          <p:nvPr>
            <p:ph type="ctrTitle"/>
          </p:nvPr>
        </p:nvSpPr>
        <p:spPr>
          <a:xfrm>
            <a:off x="907080" y="1808225"/>
            <a:ext cx="794066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907080" y="3793390"/>
            <a:ext cx="7940481" cy="61082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0000"/>
              </a:buClr>
              <a:buSzPts val="2800"/>
              <a:buNone/>
              <a:defRPr b="0" i="0" sz="2800">
                <a:solidFill>
                  <a:srgbClr val="FF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idx="2" type="pic"/>
          </p:nvPr>
        </p:nvSpPr>
        <p:spPr>
          <a:xfrm>
            <a:off x="1792288" y="459581"/>
            <a:ext cx="5486400" cy="3086100"/>
          </a:xfrm>
          <a:prstGeom prst="rect">
            <a:avLst/>
          </a:prstGeom>
          <a:noFill/>
          <a:ln>
            <a:noFill/>
          </a:ln>
        </p:spPr>
      </p:sp>
      <p:sp>
        <p:nvSpPr>
          <p:cNvPr id="75" name="Google Shape;75;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E:\websites\free-power-point-templates\2012\logos.png" id="91" name="Google Shape;91;p25"/>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448965" y="281175"/>
            <a:ext cx="8246070" cy="91623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 type="body"/>
          </p:nvPr>
        </p:nvSpPr>
        <p:spPr>
          <a:xfrm>
            <a:off x="448966" y="1350110"/>
            <a:ext cx="8246070" cy="351221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16"/>
          <p:cNvSpPr txBox="1"/>
          <p:nvPr>
            <p:ph type="title"/>
          </p:nvPr>
        </p:nvSpPr>
        <p:spPr>
          <a:xfrm>
            <a:off x="2281425" y="433880"/>
            <a:ext cx="6566315"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body"/>
          </p:nvPr>
        </p:nvSpPr>
        <p:spPr>
          <a:xfrm>
            <a:off x="2281425" y="1044700"/>
            <a:ext cx="6566315"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8"/>
          <p:cNvSpPr txBox="1"/>
          <p:nvPr>
            <p:ph type="title"/>
          </p:nvPr>
        </p:nvSpPr>
        <p:spPr>
          <a:xfrm>
            <a:off x="601670" y="281175"/>
            <a:ext cx="7940659"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 type="body"/>
          </p:nvPr>
        </p:nvSpPr>
        <p:spPr>
          <a:xfrm>
            <a:off x="536879" y="180822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8"/>
          <p:cNvSpPr txBox="1"/>
          <p:nvPr>
            <p:ph idx="2" type="body"/>
          </p:nvPr>
        </p:nvSpPr>
        <p:spPr>
          <a:xfrm>
            <a:off x="536879" y="2288046"/>
            <a:ext cx="4040188"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8"/>
          <p:cNvSpPr txBox="1"/>
          <p:nvPr>
            <p:ph idx="3" type="body"/>
          </p:nvPr>
        </p:nvSpPr>
        <p:spPr>
          <a:xfrm>
            <a:off x="4572000" y="180822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8"/>
          <p:cNvSpPr txBox="1"/>
          <p:nvPr>
            <p:ph idx="4" type="body"/>
          </p:nvPr>
        </p:nvSpPr>
        <p:spPr>
          <a:xfrm>
            <a:off x="4572000" y="2288046"/>
            <a:ext cx="4041775"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3" name="Google Shape;53;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13"/>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I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www.kaggle.com/"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907080" y="1808225"/>
            <a:ext cx="794066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rgbClr val="F2F2F2"/>
              </a:buClr>
              <a:buSzPts val="3800"/>
              <a:buFont typeface="Calibri"/>
              <a:buNone/>
            </a:pPr>
            <a:r>
              <a:rPr b="1" lang="en-IN" sz="3800">
                <a:solidFill>
                  <a:srgbClr val="F2F2F2"/>
                </a:solidFill>
              </a:rPr>
              <a:t>STOCK PRICE PREDICTION </a:t>
            </a:r>
            <a:endParaRPr/>
          </a:p>
        </p:txBody>
      </p:sp>
      <p:sp>
        <p:nvSpPr>
          <p:cNvPr id="97" name="Google Shape;97;p1"/>
          <p:cNvSpPr txBox="1"/>
          <p:nvPr>
            <p:ph idx="1" type="subTitle"/>
          </p:nvPr>
        </p:nvSpPr>
        <p:spPr>
          <a:xfrm>
            <a:off x="907218" y="3554090"/>
            <a:ext cx="7940400" cy="6108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366092"/>
              </a:buClr>
              <a:buSzPts val="2800"/>
              <a:buNone/>
            </a:pPr>
            <a:r>
              <a:rPr b="1" lang="en-IN">
                <a:solidFill>
                  <a:srgbClr val="366092"/>
                </a:solidFill>
              </a:rPr>
              <a:t>-TEAM DATABOTS</a:t>
            </a:r>
            <a:endParaRPr/>
          </a:p>
        </p:txBody>
      </p:sp>
      <p:sp>
        <p:nvSpPr>
          <p:cNvPr id="98" name="Google Shape;98;p1"/>
          <p:cNvSpPr txBox="1"/>
          <p:nvPr/>
        </p:nvSpPr>
        <p:spPr>
          <a:xfrm>
            <a:off x="5640935" y="1808225"/>
            <a:ext cx="45872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MLDS PROJECT</a:t>
            </a:r>
            <a:endParaRPr sz="1800">
              <a:solidFill>
                <a:schemeClr val="dk1"/>
              </a:solidFill>
              <a:latin typeface="Calibri"/>
              <a:ea typeface="Calibri"/>
              <a:cs typeface="Calibri"/>
              <a:sym typeface="Calibri"/>
            </a:endParaRPr>
          </a:p>
        </p:txBody>
      </p:sp>
      <p:sp>
        <p:nvSpPr>
          <p:cNvPr id="99" name="Google Shape;99;p1"/>
          <p:cNvSpPr txBox="1"/>
          <p:nvPr>
            <p:ph idx="1" type="subTitle"/>
          </p:nvPr>
        </p:nvSpPr>
        <p:spPr>
          <a:xfrm>
            <a:off x="766925" y="4045680"/>
            <a:ext cx="7940400" cy="887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r">
              <a:spcBef>
                <a:spcPts val="0"/>
              </a:spcBef>
              <a:spcAft>
                <a:spcPts val="0"/>
              </a:spcAft>
              <a:buClr>
                <a:srgbClr val="FF0000"/>
              </a:buClr>
              <a:buSzPct val="64912"/>
              <a:buNone/>
            </a:pPr>
            <a:r>
              <a:rPr lang="en-IN" sz="1540"/>
              <a:t>Greeshma</a:t>
            </a:r>
            <a:endParaRPr sz="3340"/>
          </a:p>
          <a:p>
            <a:pPr indent="0" lvl="0" marL="0" rtl="0" algn="r">
              <a:spcBef>
                <a:spcPts val="155"/>
              </a:spcBef>
              <a:spcAft>
                <a:spcPts val="0"/>
              </a:spcAft>
              <a:buClr>
                <a:srgbClr val="FF0000"/>
              </a:buClr>
              <a:buSzPct val="64912"/>
              <a:buNone/>
            </a:pPr>
            <a:r>
              <a:rPr lang="en-IN" sz="1540"/>
              <a:t>Priyanka</a:t>
            </a:r>
            <a:endParaRPr sz="3340"/>
          </a:p>
          <a:p>
            <a:pPr indent="0" lvl="0" marL="0" rtl="0" algn="r">
              <a:spcBef>
                <a:spcPts val="155"/>
              </a:spcBef>
              <a:spcAft>
                <a:spcPts val="0"/>
              </a:spcAft>
              <a:buClr>
                <a:srgbClr val="FF0000"/>
              </a:buClr>
              <a:buSzPct val="64912"/>
              <a:buNone/>
            </a:pPr>
            <a:r>
              <a:rPr lang="en-IN" sz="1540"/>
              <a:t>Shivani</a:t>
            </a:r>
            <a:endParaRPr sz="3340"/>
          </a:p>
          <a:p>
            <a:pPr indent="0" lvl="0" marL="0" rtl="0" algn="r">
              <a:spcBef>
                <a:spcPts val="155"/>
              </a:spcBef>
              <a:spcAft>
                <a:spcPts val="0"/>
              </a:spcAft>
              <a:buClr>
                <a:srgbClr val="FF0000"/>
              </a:buClr>
              <a:buSzPct val="64912"/>
              <a:buNone/>
            </a:pPr>
            <a:r>
              <a:rPr lang="en-IN" sz="1540"/>
              <a:t>Gayathri</a:t>
            </a:r>
            <a:endParaRPr sz="33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9323cd76eb_3_8"/>
          <p:cNvSpPr txBox="1"/>
          <p:nvPr>
            <p:ph type="title"/>
          </p:nvPr>
        </p:nvSpPr>
        <p:spPr>
          <a:xfrm>
            <a:off x="2281425" y="433875"/>
            <a:ext cx="71004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IN" sz="2740"/>
              <a:t>Augmented Dickey–Fuller test (ADF Test)</a:t>
            </a:r>
            <a:endParaRPr sz="2740"/>
          </a:p>
        </p:txBody>
      </p:sp>
      <p:sp>
        <p:nvSpPr>
          <p:cNvPr id="163" name="Google Shape;163;g19323cd76eb_3_8"/>
          <p:cNvSpPr txBox="1"/>
          <p:nvPr>
            <p:ph idx="1" type="body"/>
          </p:nvPr>
        </p:nvSpPr>
        <p:spPr>
          <a:xfrm>
            <a:off x="2281425" y="1044700"/>
            <a:ext cx="6566400" cy="35112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IN"/>
              <a:t> </a:t>
            </a:r>
            <a:endParaRPr/>
          </a:p>
        </p:txBody>
      </p:sp>
      <p:pic>
        <p:nvPicPr>
          <p:cNvPr id="164" name="Google Shape;164;g19323cd76eb_3_8"/>
          <p:cNvPicPr preferRelativeResize="0"/>
          <p:nvPr/>
        </p:nvPicPr>
        <p:blipFill>
          <a:blip r:embed="rId3">
            <a:alphaModFix/>
          </a:blip>
          <a:stretch>
            <a:fillRect/>
          </a:stretch>
        </p:blipFill>
        <p:spPr>
          <a:xfrm>
            <a:off x="2281425" y="1129050"/>
            <a:ext cx="6647576" cy="390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9323cd76eb_0_0"/>
          <p:cNvSpPr txBox="1"/>
          <p:nvPr>
            <p:ph idx="1" type="body"/>
          </p:nvPr>
        </p:nvSpPr>
        <p:spPr>
          <a:xfrm>
            <a:off x="2281425" y="1044700"/>
            <a:ext cx="6566400" cy="35112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p>
        </p:txBody>
      </p:sp>
      <p:pic>
        <p:nvPicPr>
          <p:cNvPr id="171" name="Google Shape;171;g19323cd76eb_0_0"/>
          <p:cNvPicPr preferRelativeResize="0"/>
          <p:nvPr/>
        </p:nvPicPr>
        <p:blipFill>
          <a:blip r:embed="rId3">
            <a:alphaModFix/>
          </a:blip>
          <a:stretch>
            <a:fillRect/>
          </a:stretch>
        </p:blipFill>
        <p:spPr>
          <a:xfrm>
            <a:off x="2057175" y="0"/>
            <a:ext cx="5919701" cy="3111324"/>
          </a:xfrm>
          <a:prstGeom prst="rect">
            <a:avLst/>
          </a:prstGeom>
          <a:noFill/>
          <a:ln>
            <a:noFill/>
          </a:ln>
        </p:spPr>
      </p:pic>
      <p:pic>
        <p:nvPicPr>
          <p:cNvPr id="172" name="Google Shape;172;g19323cd76eb_0_0"/>
          <p:cNvPicPr preferRelativeResize="0"/>
          <p:nvPr/>
        </p:nvPicPr>
        <p:blipFill>
          <a:blip r:embed="rId4">
            <a:alphaModFix/>
          </a:blip>
          <a:stretch>
            <a:fillRect/>
          </a:stretch>
        </p:blipFill>
        <p:spPr>
          <a:xfrm>
            <a:off x="5255625" y="3221550"/>
            <a:ext cx="3958127" cy="1921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448965" y="281175"/>
            <a:ext cx="8246070" cy="91623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IN"/>
              <a:t>Accuracy Matrix</a:t>
            </a:r>
            <a:endParaRPr/>
          </a:p>
        </p:txBody>
      </p:sp>
      <p:sp>
        <p:nvSpPr>
          <p:cNvPr id="178" name="Google Shape;178;p9"/>
          <p:cNvSpPr txBox="1"/>
          <p:nvPr>
            <p:ph idx="1" type="body"/>
          </p:nvPr>
        </p:nvSpPr>
        <p:spPr>
          <a:xfrm>
            <a:off x="448966" y="1350110"/>
            <a:ext cx="8246070" cy="3512212"/>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lt1"/>
              </a:buClr>
              <a:buSzPts val="2200"/>
              <a:buChar char="•"/>
            </a:pPr>
            <a:r>
              <a:rPr lang="en-IN" sz="2200"/>
              <a:t>R2, RMSE and MSE matrix is used in this project.</a:t>
            </a:r>
            <a:endParaRPr sz="2200"/>
          </a:p>
          <a:p>
            <a:pPr indent="-304800" lvl="0" marL="342900" rtl="0" algn="l">
              <a:spcBef>
                <a:spcPts val="0"/>
              </a:spcBef>
              <a:spcAft>
                <a:spcPts val="0"/>
              </a:spcAft>
              <a:buSzPts val="2200"/>
              <a:buChar char="•"/>
            </a:pPr>
            <a:r>
              <a:rPr lang="en-IN" sz="2200"/>
              <a:t>R2:</a:t>
            </a:r>
            <a:r>
              <a:rPr lang="en-IN" sz="2200"/>
              <a:t>The residual sum of squares is calculated by the summation of squares of perpendicular distance between data points and the best-fitted line</a:t>
            </a:r>
            <a:endParaRPr sz="2200"/>
          </a:p>
          <a:p>
            <a:pPr indent="-304800" lvl="0" marL="342900" rtl="0" algn="l">
              <a:spcBef>
                <a:spcPts val="0"/>
              </a:spcBef>
              <a:spcAft>
                <a:spcPts val="0"/>
              </a:spcAft>
              <a:buSzPts val="2200"/>
              <a:buChar char="•"/>
            </a:pPr>
            <a:r>
              <a:rPr lang="en-IN" sz="2200"/>
              <a:t>Mean square error (MSE) :It is the average of the square of the errors.</a:t>
            </a:r>
            <a:endParaRPr sz="2200"/>
          </a:p>
          <a:p>
            <a:pPr indent="-304800" lvl="0" marL="342900" rtl="0" algn="l">
              <a:spcBef>
                <a:spcPts val="0"/>
              </a:spcBef>
              <a:spcAft>
                <a:spcPts val="0"/>
              </a:spcAft>
              <a:buSzPts val="2200"/>
              <a:buChar char="•"/>
            </a:pPr>
            <a:r>
              <a:rPr lang="en-IN" sz="2200"/>
              <a:t>Root Mean Square Error(RMSE): It is the root of the Mse Value.</a:t>
            </a:r>
            <a:endParaRPr sz="2200"/>
          </a:p>
          <a:p>
            <a:pPr indent="0" lvl="0" marL="342900" rtl="0" algn="l">
              <a:spcBef>
                <a:spcPts val="0"/>
              </a:spcBef>
              <a:spcAft>
                <a:spcPts val="0"/>
              </a:spcAft>
              <a:buNone/>
            </a:pPr>
            <a:r>
              <a:t/>
            </a:r>
            <a:endParaRPr sz="2000"/>
          </a:p>
        </p:txBody>
      </p:sp>
      <p:pic>
        <p:nvPicPr>
          <p:cNvPr id="179" name="Google Shape;179;p9"/>
          <p:cNvPicPr preferRelativeResize="0"/>
          <p:nvPr/>
        </p:nvPicPr>
        <p:blipFill>
          <a:blip r:embed="rId3">
            <a:alphaModFix/>
          </a:blip>
          <a:stretch>
            <a:fillRect/>
          </a:stretch>
        </p:blipFill>
        <p:spPr>
          <a:xfrm>
            <a:off x="690650" y="3748050"/>
            <a:ext cx="3449150" cy="91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2281425" y="433880"/>
            <a:ext cx="656631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IN"/>
              <a:t>FINAL RESULT</a:t>
            </a:r>
            <a:endParaRPr/>
          </a:p>
        </p:txBody>
      </p:sp>
      <p:sp>
        <p:nvSpPr>
          <p:cNvPr id="185" name="Google Shape;185;p10"/>
          <p:cNvSpPr txBox="1"/>
          <p:nvPr>
            <p:ph idx="1" type="body"/>
          </p:nvPr>
        </p:nvSpPr>
        <p:spPr>
          <a:xfrm>
            <a:off x="2281425" y="1044700"/>
            <a:ext cx="6566315" cy="35110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IN"/>
              <a:t>Following shows the relation between model prediction and the actual values of the stock prices.</a:t>
            </a:r>
            <a:endParaRPr/>
          </a:p>
          <a:p>
            <a:pPr indent="0" lvl="0" marL="0" rtl="0" algn="l">
              <a:spcBef>
                <a:spcPts val="560"/>
              </a:spcBef>
              <a:spcAft>
                <a:spcPts val="0"/>
              </a:spcAft>
              <a:buClr>
                <a:schemeClr val="dk1"/>
              </a:buClr>
              <a:buSzPts val="2800"/>
              <a:buNone/>
            </a:pPr>
            <a:r>
              <a:t/>
            </a:r>
            <a:endParaRPr/>
          </a:p>
        </p:txBody>
      </p:sp>
      <p:pic>
        <p:nvPicPr>
          <p:cNvPr id="186" name="Google Shape;186;p10"/>
          <p:cNvPicPr preferRelativeResize="0"/>
          <p:nvPr/>
        </p:nvPicPr>
        <p:blipFill>
          <a:blip r:embed="rId3">
            <a:alphaModFix/>
          </a:blip>
          <a:stretch>
            <a:fillRect/>
          </a:stretch>
        </p:blipFill>
        <p:spPr>
          <a:xfrm>
            <a:off x="2233175" y="2571751"/>
            <a:ext cx="6457950" cy="257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2281425" y="433880"/>
            <a:ext cx="656631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IN">
                <a:solidFill>
                  <a:schemeClr val="dk1"/>
                </a:solidFill>
              </a:rPr>
              <a:t>Learning Outcomes</a:t>
            </a:r>
            <a:endParaRPr/>
          </a:p>
        </p:txBody>
      </p:sp>
      <p:sp>
        <p:nvSpPr>
          <p:cNvPr id="192" name="Google Shape;192;p11"/>
          <p:cNvSpPr txBox="1"/>
          <p:nvPr>
            <p:ph idx="1" type="body"/>
          </p:nvPr>
        </p:nvSpPr>
        <p:spPr>
          <a:xfrm>
            <a:off x="2281425" y="1044700"/>
            <a:ext cx="6566315" cy="3511061"/>
          </a:xfrm>
          <a:prstGeom prst="rect">
            <a:avLst/>
          </a:prstGeom>
          <a:no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IN"/>
              <a:t>To work with time series data by visualising and predicting the outcome.</a:t>
            </a:r>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type="ctrTitle"/>
          </p:nvPr>
        </p:nvSpPr>
        <p:spPr>
          <a:xfrm>
            <a:off x="907080" y="1808225"/>
            <a:ext cx="794066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rgbClr val="F2F2F2"/>
              </a:buClr>
              <a:buSzPts val="6600"/>
              <a:buFont typeface="Calibri"/>
              <a:buNone/>
            </a:pPr>
            <a:r>
              <a:rPr b="1" lang="en-IN" sz="6600">
                <a:solidFill>
                  <a:srgbClr val="F2F2F2"/>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448965" y="281175"/>
            <a:ext cx="8246070" cy="91623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17365D"/>
              </a:buClr>
              <a:buSzPts val="3600"/>
              <a:buFont typeface="Calibri"/>
              <a:buNone/>
            </a:pPr>
            <a:r>
              <a:rPr lang="en-IN">
                <a:solidFill>
                  <a:srgbClr val="17365D"/>
                </a:solidFill>
              </a:rPr>
              <a:t>Stock Market</a:t>
            </a:r>
            <a:endParaRPr/>
          </a:p>
        </p:txBody>
      </p:sp>
      <p:sp>
        <p:nvSpPr>
          <p:cNvPr id="105" name="Google Shape;105;p2"/>
          <p:cNvSpPr txBox="1"/>
          <p:nvPr>
            <p:ph idx="1" type="body"/>
          </p:nvPr>
        </p:nvSpPr>
        <p:spPr>
          <a:xfrm>
            <a:off x="448966" y="1350110"/>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t/>
            </a:r>
            <a:endParaRPr sz="1800">
              <a:solidFill>
                <a:schemeClr val="dk1"/>
              </a:solidFill>
            </a:endParaRPr>
          </a:p>
          <a:p>
            <a:pPr indent="0" lvl="0" marL="0" rtl="0" algn="l">
              <a:spcBef>
                <a:spcPts val="360"/>
              </a:spcBef>
              <a:spcAft>
                <a:spcPts val="0"/>
              </a:spcAft>
              <a:buClr>
                <a:schemeClr val="lt1"/>
              </a:buClr>
              <a:buSzPts val="1800"/>
              <a:buNone/>
            </a:pPr>
            <a:r>
              <a:t/>
            </a:r>
            <a:endParaRPr sz="1800">
              <a:solidFill>
                <a:schemeClr val="dk1"/>
              </a:solidFill>
            </a:endParaRPr>
          </a:p>
          <a:p>
            <a:pPr indent="0" lvl="0" marL="0" rtl="0" algn="l">
              <a:spcBef>
                <a:spcPts val="360"/>
              </a:spcBef>
              <a:spcAft>
                <a:spcPts val="0"/>
              </a:spcAft>
              <a:buClr>
                <a:schemeClr val="lt1"/>
              </a:buClr>
              <a:buSzPts val="1800"/>
              <a:buNone/>
            </a:pPr>
            <a:r>
              <a:t/>
            </a:r>
            <a:endParaRPr sz="1800">
              <a:solidFill>
                <a:schemeClr val="dk1"/>
              </a:solidFill>
            </a:endParaRPr>
          </a:p>
          <a:p>
            <a:pPr indent="0" lvl="0" marL="0" rtl="0" algn="l">
              <a:spcBef>
                <a:spcPts val="360"/>
              </a:spcBef>
              <a:spcAft>
                <a:spcPts val="0"/>
              </a:spcAft>
              <a:buClr>
                <a:schemeClr val="dk1"/>
              </a:buClr>
              <a:buSzPts val="1800"/>
              <a:buNone/>
            </a:pPr>
            <a:r>
              <a:rPr lang="en-IN" sz="1800">
                <a:solidFill>
                  <a:schemeClr val="dk1"/>
                </a:solidFill>
              </a:rPr>
              <a:t>Stock Market also known as share market or equity market is the aggregation of buyers and sellers which represent ownership claims on businesses. </a:t>
            </a:r>
            <a:endParaRPr/>
          </a:p>
          <a:p>
            <a:pPr indent="0" lvl="0" marL="0" rtl="0" algn="l">
              <a:spcBef>
                <a:spcPts val="360"/>
              </a:spcBef>
              <a:spcAft>
                <a:spcPts val="0"/>
              </a:spcAft>
              <a:buClr>
                <a:schemeClr val="dk1"/>
              </a:buClr>
              <a:buSzPts val="1800"/>
              <a:buNone/>
            </a:pPr>
            <a:r>
              <a:rPr lang="en-IN" sz="1800">
                <a:solidFill>
                  <a:schemeClr val="dk1"/>
                </a:solidFill>
              </a:rPr>
              <a:t>These may include securities listed on a public stock exchange, as well as stock that is only traded privately.</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2281425" y="433880"/>
            <a:ext cx="656631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17365D"/>
              </a:buClr>
              <a:buSzPct val="100000"/>
              <a:buFont typeface="Calibri"/>
              <a:buNone/>
            </a:pPr>
            <a:r>
              <a:rPr lang="en-IN">
                <a:solidFill>
                  <a:srgbClr val="17365D"/>
                </a:solidFill>
              </a:rPr>
              <a:t>PROBLEM STATEMENT</a:t>
            </a:r>
            <a:endParaRPr/>
          </a:p>
        </p:txBody>
      </p:sp>
      <p:sp>
        <p:nvSpPr>
          <p:cNvPr id="111" name="Google Shape;111;p3"/>
          <p:cNvSpPr txBox="1"/>
          <p:nvPr>
            <p:ph idx="1" type="body"/>
          </p:nvPr>
        </p:nvSpPr>
        <p:spPr>
          <a:xfrm>
            <a:off x="2281425" y="1044700"/>
            <a:ext cx="6566315" cy="351106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t/>
            </a:r>
            <a:endParaRPr b="1" sz="3200">
              <a:solidFill>
                <a:srgbClr val="244061"/>
              </a:solidFill>
            </a:endParaRPr>
          </a:p>
          <a:p>
            <a:pPr indent="0" lvl="0" marL="0" rtl="0" algn="ctr">
              <a:spcBef>
                <a:spcPts val="640"/>
              </a:spcBef>
              <a:spcAft>
                <a:spcPts val="0"/>
              </a:spcAft>
              <a:buClr>
                <a:srgbClr val="244061"/>
              </a:buClr>
              <a:buSzPts val="3200"/>
              <a:buNone/>
            </a:pPr>
            <a:r>
              <a:rPr b="1" lang="en-IN" sz="3200">
                <a:solidFill>
                  <a:srgbClr val="244061"/>
                </a:solidFill>
                <a:latin typeface="Calibri"/>
                <a:ea typeface="Calibri"/>
                <a:cs typeface="Calibri"/>
                <a:sym typeface="Calibri"/>
              </a:rPr>
              <a:t>PREDICTION OF VALUE OF A  COMPANY’S STOCK PRICES</a:t>
            </a:r>
            <a:r>
              <a:rPr b="1" lang="en-IN" sz="3200">
                <a:solidFill>
                  <a:srgbClr val="244061"/>
                </a:solidFill>
              </a:rPr>
              <a:t> FOR A MONTH.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48965" y="281175"/>
            <a:ext cx="8246070" cy="91623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IN"/>
              <a:t>ABOUT PROJECT</a:t>
            </a:r>
            <a:endParaRPr/>
          </a:p>
        </p:txBody>
      </p:sp>
      <p:sp>
        <p:nvSpPr>
          <p:cNvPr id="117" name="Google Shape;117;p4"/>
          <p:cNvSpPr txBox="1"/>
          <p:nvPr>
            <p:ph idx="1" type="body"/>
          </p:nvPr>
        </p:nvSpPr>
        <p:spPr>
          <a:xfrm>
            <a:off x="448966" y="1350110"/>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2F2F2"/>
              </a:buClr>
              <a:buSzPts val="2800"/>
              <a:buNone/>
            </a:pPr>
            <a:r>
              <a:rPr lang="en-IN">
                <a:solidFill>
                  <a:srgbClr val="F2F2F2"/>
                </a:solidFill>
              </a:rPr>
              <a:t>Discovering the future worth of business stock and other financial assets traded of an exchange is made possible with the aid of stock price prediction utilising machine learning. Gaining significant profits is the whole point of making stock price predictions. It's challenging to forecast how the stock market will fare.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b="1" lang="en-IN">
                <a:solidFill>
                  <a:schemeClr val="lt1"/>
                </a:solidFill>
              </a:rPr>
              <a:t>DATA SET</a:t>
            </a:r>
            <a:endParaRPr/>
          </a:p>
        </p:txBody>
      </p:sp>
      <p:sp>
        <p:nvSpPr>
          <p:cNvPr id="123" name="Google Shape;123;p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Clr>
                <a:schemeClr val="dk1"/>
              </a:buClr>
              <a:buSzPts val="1600"/>
              <a:buNone/>
            </a:pPr>
            <a:r>
              <a:t/>
            </a:r>
            <a:endParaRPr b="0" i="0" sz="1600">
              <a:latin typeface="arial"/>
              <a:ea typeface="arial"/>
              <a:cs typeface="arial"/>
              <a:sym typeface="arial"/>
            </a:endParaRPr>
          </a:p>
          <a:p>
            <a:pPr indent="-342900" lvl="0" marL="342900" rtl="0" algn="l">
              <a:spcBef>
                <a:spcPts val="320"/>
              </a:spcBef>
              <a:spcAft>
                <a:spcPts val="0"/>
              </a:spcAft>
              <a:buClr>
                <a:schemeClr val="dk1"/>
              </a:buClr>
              <a:buSzPts val="1600"/>
              <a:buChar char="•"/>
            </a:pPr>
            <a:r>
              <a:rPr b="0" i="0" lang="en-IN" sz="1600">
                <a:latin typeface="arial"/>
                <a:ea typeface="arial"/>
                <a:cs typeface="arial"/>
                <a:sym typeface="arial"/>
              </a:rPr>
              <a:t>A data set is </a:t>
            </a:r>
            <a:r>
              <a:rPr b="1" i="0" lang="en-IN" sz="1600">
                <a:latin typeface="arial"/>
                <a:ea typeface="arial"/>
                <a:cs typeface="arial"/>
                <a:sym typeface="arial"/>
              </a:rPr>
              <a:t>a collection of related, discrete items of related data that may be accessed individually or in combination or managed as a whole entity</a:t>
            </a:r>
            <a:r>
              <a:rPr b="0" i="0" lang="en-IN" sz="1600">
                <a:latin typeface="arial"/>
                <a:ea typeface="arial"/>
                <a:cs typeface="arial"/>
                <a:sym typeface="arial"/>
              </a:rPr>
              <a:t>. A data set is organized into some type of data structure.</a:t>
            </a:r>
            <a:endParaRPr/>
          </a:p>
          <a:p>
            <a:pPr indent="-241300" lvl="0" marL="342900" rtl="0" algn="l">
              <a:spcBef>
                <a:spcPts val="320"/>
              </a:spcBef>
              <a:spcAft>
                <a:spcPts val="0"/>
              </a:spcAft>
              <a:buClr>
                <a:schemeClr val="dk1"/>
              </a:buClr>
              <a:buSzPts val="1600"/>
              <a:buNone/>
            </a:pPr>
            <a:r>
              <a:t/>
            </a:r>
            <a:endParaRPr sz="1600">
              <a:latin typeface="arial"/>
              <a:ea typeface="arial"/>
              <a:cs typeface="arial"/>
              <a:sym typeface="arial"/>
            </a:endParaRPr>
          </a:p>
          <a:p>
            <a:pPr indent="-342900" lvl="0" marL="342900" rtl="0" algn="l">
              <a:spcBef>
                <a:spcPts val="320"/>
              </a:spcBef>
              <a:spcAft>
                <a:spcPts val="0"/>
              </a:spcAft>
              <a:buClr>
                <a:schemeClr val="dk1"/>
              </a:buClr>
              <a:buSzPts val="1600"/>
              <a:buChar char="•"/>
            </a:pPr>
            <a:r>
              <a:rPr lang="en-IN" sz="1600">
                <a:latin typeface="arial"/>
                <a:ea typeface="arial"/>
                <a:cs typeface="arial"/>
                <a:sym typeface="arial"/>
              </a:rPr>
              <a:t>Our team has chosen a sample data set of </a:t>
            </a:r>
            <a:r>
              <a:rPr b="1" lang="en-IN" sz="1600">
                <a:latin typeface="arial"/>
                <a:ea typeface="arial"/>
                <a:cs typeface="arial"/>
                <a:sym typeface="arial"/>
              </a:rPr>
              <a:t>TATA MOTORS STOCKS.</a:t>
            </a:r>
            <a:endParaRPr/>
          </a:p>
          <a:p>
            <a:pPr indent="0" lvl="0" marL="0" rtl="0" algn="l">
              <a:spcBef>
                <a:spcPts val="320"/>
              </a:spcBef>
              <a:spcAft>
                <a:spcPts val="0"/>
              </a:spcAft>
              <a:buClr>
                <a:schemeClr val="dk1"/>
              </a:buClr>
              <a:buSzPts val="1600"/>
              <a:buNone/>
            </a:pPr>
            <a:r>
              <a:rPr lang="en-IN" sz="1600">
                <a:latin typeface="arial"/>
                <a:ea typeface="arial"/>
                <a:cs typeface="arial"/>
                <a:sym typeface="arial"/>
              </a:rPr>
              <a:t>(website: </a:t>
            </a:r>
            <a:r>
              <a:rPr lang="en-IN" sz="1600" u="sng">
                <a:solidFill>
                  <a:schemeClr val="hlink"/>
                </a:solidFill>
                <a:latin typeface="arial"/>
                <a:ea typeface="arial"/>
                <a:cs typeface="arial"/>
                <a:sym typeface="arial"/>
                <a:hlinkClick r:id="rId3"/>
              </a:rPr>
              <a:t>www.Kaggle.com</a:t>
            </a:r>
            <a:r>
              <a:rPr lang="en-IN" sz="1600">
                <a:latin typeface="arial"/>
                <a:ea typeface="arial"/>
                <a:cs typeface="arial"/>
                <a:sym typeface="arial"/>
              </a:rPr>
              <a:t>)</a:t>
            </a:r>
            <a:endParaRPr/>
          </a:p>
          <a:p>
            <a:pPr indent="0" lvl="0" marL="0" rtl="0" algn="l">
              <a:spcBef>
                <a:spcPts val="320"/>
              </a:spcBef>
              <a:spcAft>
                <a:spcPts val="0"/>
              </a:spcAft>
              <a:buClr>
                <a:schemeClr val="dk1"/>
              </a:buClr>
              <a:buSzPts val="1600"/>
              <a:buNone/>
            </a:pPr>
            <a:r>
              <a:t/>
            </a:r>
            <a:endParaRPr sz="1600"/>
          </a:p>
        </p:txBody>
      </p:sp>
      <p:pic>
        <p:nvPicPr>
          <p:cNvPr id="124" name="Google Shape;124;p5"/>
          <p:cNvPicPr preferRelativeResize="0"/>
          <p:nvPr>
            <p:ph idx="2" type="body"/>
          </p:nvPr>
        </p:nvPicPr>
        <p:blipFill rotWithShape="1">
          <a:blip r:embed="rId4">
            <a:alphaModFix/>
          </a:blip>
          <a:srcRect b="0" l="0" r="0" t="0"/>
          <a:stretch/>
        </p:blipFill>
        <p:spPr>
          <a:xfrm>
            <a:off x="4495800" y="1200151"/>
            <a:ext cx="4191000" cy="38148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601670" y="281175"/>
            <a:ext cx="7940659" cy="7635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IN"/>
              <a:t>DATA CLEANING </a:t>
            </a:r>
            <a:endParaRPr/>
          </a:p>
        </p:txBody>
      </p:sp>
      <p:sp>
        <p:nvSpPr>
          <p:cNvPr id="130" name="Google Shape;130;p6"/>
          <p:cNvSpPr txBox="1"/>
          <p:nvPr>
            <p:ph idx="1" type="body"/>
          </p:nvPr>
        </p:nvSpPr>
        <p:spPr>
          <a:xfrm>
            <a:off x="536879" y="1808225"/>
            <a:ext cx="4040188" cy="47982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2400"/>
              <a:buNone/>
            </a:pPr>
            <a:r>
              <a:rPr lang="en-IN"/>
              <a:t>Process:-</a:t>
            </a:r>
            <a:endParaRPr/>
          </a:p>
        </p:txBody>
      </p:sp>
      <p:sp>
        <p:nvSpPr>
          <p:cNvPr id="131" name="Google Shape;131;p6"/>
          <p:cNvSpPr txBox="1"/>
          <p:nvPr>
            <p:ph idx="2" type="body"/>
          </p:nvPr>
        </p:nvSpPr>
        <p:spPr>
          <a:xfrm>
            <a:off x="536879" y="2288046"/>
            <a:ext cx="4040188" cy="2137871"/>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lt1"/>
              </a:buClr>
              <a:buSzPts val="2400"/>
              <a:buChar char="•"/>
            </a:pPr>
            <a:r>
              <a:rPr lang="en-IN"/>
              <a:t>Detect unwanted data i.e incorrect, inconsistent data</a:t>
            </a:r>
            <a:endParaRPr/>
          </a:p>
          <a:p>
            <a:pPr indent="-342900" lvl="0" marL="342900" rtl="0" algn="ctr">
              <a:spcBef>
                <a:spcPts val="480"/>
              </a:spcBef>
              <a:spcAft>
                <a:spcPts val="0"/>
              </a:spcAft>
              <a:buClr>
                <a:schemeClr val="lt1"/>
              </a:buClr>
              <a:buSzPts val="2400"/>
              <a:buChar char="•"/>
            </a:pPr>
            <a:r>
              <a:rPr lang="en-IN"/>
              <a:t>Remove,correct the data</a:t>
            </a:r>
            <a:endParaRPr/>
          </a:p>
          <a:p>
            <a:pPr indent="-342900" lvl="0" marL="342900" rtl="0" algn="ctr">
              <a:spcBef>
                <a:spcPts val="480"/>
              </a:spcBef>
              <a:spcAft>
                <a:spcPts val="0"/>
              </a:spcAft>
              <a:buClr>
                <a:schemeClr val="lt1"/>
              </a:buClr>
              <a:buSzPts val="2400"/>
              <a:buChar char="•"/>
            </a:pPr>
            <a:r>
              <a:rPr lang="en-IN"/>
              <a:t>Verify the correctness</a:t>
            </a:r>
            <a:endParaRPr/>
          </a:p>
          <a:p>
            <a:pPr indent="-190500" lvl="0" marL="342900" rtl="0" algn="ctr">
              <a:spcBef>
                <a:spcPts val="480"/>
              </a:spcBef>
              <a:spcAft>
                <a:spcPts val="0"/>
              </a:spcAft>
              <a:buClr>
                <a:schemeClr val="lt1"/>
              </a:buClr>
              <a:buSzPts val="2400"/>
              <a:buNone/>
            </a:pPr>
            <a:r>
              <a:t/>
            </a:r>
            <a:endParaRPr/>
          </a:p>
        </p:txBody>
      </p:sp>
      <p:sp>
        <p:nvSpPr>
          <p:cNvPr id="132" name="Google Shape;132;p6"/>
          <p:cNvSpPr txBox="1"/>
          <p:nvPr>
            <p:ph idx="3" type="body"/>
          </p:nvPr>
        </p:nvSpPr>
        <p:spPr>
          <a:xfrm>
            <a:off x="4572000" y="1808225"/>
            <a:ext cx="4041775" cy="47982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2400"/>
              <a:buNone/>
            </a:pPr>
            <a:r>
              <a:rPr lang="en-IN"/>
              <a:t>Libraries Used:-</a:t>
            </a:r>
            <a:endParaRPr/>
          </a:p>
        </p:txBody>
      </p:sp>
      <p:sp>
        <p:nvSpPr>
          <p:cNvPr id="133" name="Google Shape;133;p6"/>
          <p:cNvSpPr txBox="1"/>
          <p:nvPr>
            <p:ph idx="4" type="body"/>
          </p:nvPr>
        </p:nvSpPr>
        <p:spPr>
          <a:xfrm>
            <a:off x="4572000" y="2288046"/>
            <a:ext cx="4041775" cy="2137871"/>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lt1"/>
              </a:buClr>
              <a:buSzPts val="2400"/>
              <a:buChar char="•"/>
            </a:pPr>
            <a:r>
              <a:rPr lang="en-IN"/>
              <a:t>Pandas</a:t>
            </a:r>
            <a:endParaRPr/>
          </a:p>
          <a:p>
            <a:pPr indent="-342900" lvl="0" marL="342900" rtl="0" algn="ctr">
              <a:spcBef>
                <a:spcPts val="480"/>
              </a:spcBef>
              <a:spcAft>
                <a:spcPts val="0"/>
              </a:spcAft>
              <a:buClr>
                <a:schemeClr val="lt1"/>
              </a:buClr>
              <a:buSzPts val="2400"/>
              <a:buChar char="•"/>
            </a:pPr>
            <a:r>
              <a:rPr lang="en-IN"/>
              <a:t>Numpy</a:t>
            </a:r>
            <a:endParaRPr/>
          </a:p>
          <a:p>
            <a:pPr indent="-342900" lvl="0" marL="342900" rtl="0" algn="ctr">
              <a:spcBef>
                <a:spcPts val="480"/>
              </a:spcBef>
              <a:spcAft>
                <a:spcPts val="0"/>
              </a:spcAft>
              <a:buClr>
                <a:schemeClr val="lt1"/>
              </a:buClr>
              <a:buSzPts val="2400"/>
              <a:buChar char="•"/>
            </a:pPr>
            <a:r>
              <a:rPr lang="en-IN"/>
              <a:t>Matplotlib </a:t>
            </a:r>
            <a:endParaRPr/>
          </a:p>
          <a:p>
            <a:pPr indent="-342900" lvl="0" marL="342900" rtl="0" algn="ctr">
              <a:spcBef>
                <a:spcPts val="480"/>
              </a:spcBef>
              <a:spcAft>
                <a:spcPts val="0"/>
              </a:spcAft>
              <a:buClr>
                <a:schemeClr val="lt1"/>
              </a:buClr>
              <a:buSzPts val="2400"/>
              <a:buChar char="•"/>
            </a:pPr>
            <a:r>
              <a:rPr lang="en-IN"/>
              <a:t>Seaborn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448965" y="281175"/>
            <a:ext cx="8246070" cy="91623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0000"/>
              </a:buClr>
              <a:buSzPts val="3600"/>
              <a:buFont typeface="Calibri"/>
              <a:buNone/>
            </a:pPr>
            <a:r>
              <a:rPr lang="en-IN"/>
              <a:t>Visualization Of Data</a:t>
            </a:r>
            <a:endParaRPr/>
          </a:p>
        </p:txBody>
      </p:sp>
      <p:sp>
        <p:nvSpPr>
          <p:cNvPr id="139" name="Google Shape;139;p7"/>
          <p:cNvSpPr txBox="1"/>
          <p:nvPr>
            <p:ph idx="1" type="body"/>
          </p:nvPr>
        </p:nvSpPr>
        <p:spPr>
          <a:xfrm>
            <a:off x="448966" y="1350110"/>
            <a:ext cx="8246070" cy="35122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i="0" lang="en-IN" sz="2000">
                <a:solidFill>
                  <a:schemeClr val="dk1"/>
                </a:solidFill>
                <a:latin typeface="arial"/>
                <a:ea typeface="arial"/>
                <a:cs typeface="arial"/>
                <a:sym typeface="arial"/>
              </a:rPr>
              <a:t>Data visualization is </a:t>
            </a:r>
            <a:r>
              <a:rPr b="1" i="0" lang="en-IN" sz="2000">
                <a:solidFill>
                  <a:schemeClr val="dk1"/>
                </a:solidFill>
                <a:latin typeface="arial"/>
                <a:ea typeface="arial"/>
                <a:cs typeface="arial"/>
                <a:sym typeface="arial"/>
              </a:rPr>
              <a:t>the graphical representation of information and data</a:t>
            </a:r>
            <a:r>
              <a:rPr b="0" i="0" lang="en-IN" sz="2000">
                <a:solidFill>
                  <a:schemeClr val="dk1"/>
                </a:solidFill>
                <a:latin typeface="arial"/>
                <a:ea typeface="arial"/>
                <a:cs typeface="arial"/>
                <a:sym typeface="arial"/>
              </a:rPr>
              <a:t>. By using visual elements like charts, provide an accessible way to see and understand trends, outliers, and patterns in data. </a:t>
            </a:r>
            <a:endParaRPr/>
          </a:p>
          <a:p>
            <a:pPr indent="0" lvl="0" marL="0" rtl="0" algn="l">
              <a:spcBef>
                <a:spcPts val="400"/>
              </a:spcBef>
              <a:spcAft>
                <a:spcPts val="0"/>
              </a:spcAft>
              <a:buClr>
                <a:schemeClr val="dk1"/>
              </a:buClr>
              <a:buSzPts val="2000"/>
              <a:buNone/>
            </a:pPr>
            <a:r>
              <a:rPr b="0" i="0" lang="en-IN" sz="2000">
                <a:solidFill>
                  <a:schemeClr val="dk1"/>
                </a:solidFill>
                <a:latin typeface="arial"/>
                <a:ea typeface="arial"/>
                <a:cs typeface="arial"/>
                <a:sym typeface="arial"/>
              </a:rPr>
              <a:t>We </a:t>
            </a:r>
            <a:r>
              <a:rPr lang="en-IN" sz="2000">
                <a:solidFill>
                  <a:schemeClr val="dk1"/>
                </a:solidFill>
                <a:latin typeface="arial"/>
                <a:ea typeface="arial"/>
                <a:cs typeface="arial"/>
                <a:sym typeface="arial"/>
              </a:rPr>
              <a:t>have visualised data of open-close stock prices prices.</a:t>
            </a:r>
            <a:endParaRPr b="0" i="0" sz="2000">
              <a:solidFill>
                <a:schemeClr val="dk1"/>
              </a:solidFill>
              <a:latin typeface="arial"/>
              <a:ea typeface="arial"/>
              <a:cs typeface="arial"/>
              <a:sym typeface="arial"/>
            </a:endParaRPr>
          </a:p>
          <a:p>
            <a:pPr indent="0" lvl="0" marL="0" rtl="0" algn="l">
              <a:spcBef>
                <a:spcPts val="400"/>
              </a:spcBef>
              <a:spcAft>
                <a:spcPts val="0"/>
              </a:spcAft>
              <a:buClr>
                <a:schemeClr val="dk1"/>
              </a:buClr>
              <a:buSzPts val="2000"/>
              <a:buNone/>
            </a:pPr>
            <a:r>
              <a:t/>
            </a:r>
            <a:endParaRPr sz="2000">
              <a:solidFill>
                <a:schemeClr val="dk1"/>
              </a:solidFill>
            </a:endParaRPr>
          </a:p>
        </p:txBody>
      </p:sp>
      <p:pic>
        <p:nvPicPr>
          <p:cNvPr id="140" name="Google Shape;140;p7"/>
          <p:cNvPicPr preferRelativeResize="0"/>
          <p:nvPr/>
        </p:nvPicPr>
        <p:blipFill>
          <a:blip r:embed="rId3">
            <a:alphaModFix/>
          </a:blip>
          <a:stretch>
            <a:fillRect/>
          </a:stretch>
        </p:blipFill>
        <p:spPr>
          <a:xfrm>
            <a:off x="4758850" y="2753375"/>
            <a:ext cx="4104174" cy="223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2281388" y="387955"/>
            <a:ext cx="65664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366092"/>
              </a:buClr>
              <a:buSzPct val="100000"/>
              <a:buFont typeface="Calibri"/>
              <a:buNone/>
            </a:pPr>
            <a:r>
              <a:rPr b="1" lang="en-IN">
                <a:solidFill>
                  <a:srgbClr val="366092"/>
                </a:solidFill>
              </a:rPr>
              <a:t>ARIMA MODEL</a:t>
            </a:r>
            <a:endParaRPr/>
          </a:p>
        </p:txBody>
      </p:sp>
      <p:sp>
        <p:nvSpPr>
          <p:cNvPr id="146" name="Google Shape;146;p8"/>
          <p:cNvSpPr txBox="1"/>
          <p:nvPr>
            <p:ph idx="1" type="body"/>
          </p:nvPr>
        </p:nvSpPr>
        <p:spPr>
          <a:xfrm>
            <a:off x="2281425" y="1044700"/>
            <a:ext cx="6566315" cy="351106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800"/>
              <a:buNone/>
            </a:pPr>
            <a:r>
              <a:rPr lang="en-IN">
                <a:solidFill>
                  <a:srgbClr val="0070C0"/>
                </a:solidFill>
                <a:latin typeface="arial"/>
                <a:ea typeface="arial"/>
                <a:cs typeface="arial"/>
                <a:sym typeface="arial"/>
              </a:rPr>
              <a:t>“</a:t>
            </a:r>
            <a:r>
              <a:rPr b="0" i="0" lang="en-IN">
                <a:solidFill>
                  <a:srgbClr val="0070C0"/>
                </a:solidFill>
                <a:latin typeface="arial"/>
                <a:ea typeface="arial"/>
                <a:cs typeface="arial"/>
                <a:sym typeface="arial"/>
              </a:rPr>
              <a:t>A</a:t>
            </a:r>
            <a:r>
              <a:rPr b="0" i="0" lang="en-IN">
                <a:solidFill>
                  <a:srgbClr val="A5A5A5"/>
                </a:solidFill>
                <a:latin typeface="arial"/>
                <a:ea typeface="arial"/>
                <a:cs typeface="arial"/>
                <a:sym typeface="arial"/>
              </a:rPr>
              <a:t>uto</a:t>
            </a:r>
            <a:r>
              <a:rPr b="0" i="0" lang="en-IN">
                <a:solidFill>
                  <a:srgbClr val="0070C0"/>
                </a:solidFill>
                <a:latin typeface="arial"/>
                <a:ea typeface="arial"/>
                <a:cs typeface="arial"/>
                <a:sym typeface="arial"/>
              </a:rPr>
              <a:t>R</a:t>
            </a:r>
            <a:r>
              <a:rPr b="0" i="0" lang="en-IN">
                <a:solidFill>
                  <a:srgbClr val="A5A5A5"/>
                </a:solidFill>
                <a:latin typeface="arial"/>
                <a:ea typeface="arial"/>
                <a:cs typeface="arial"/>
                <a:sym typeface="arial"/>
              </a:rPr>
              <a:t>egressive </a:t>
            </a:r>
            <a:r>
              <a:rPr b="0" i="0" lang="en-IN">
                <a:solidFill>
                  <a:srgbClr val="0070C0"/>
                </a:solidFill>
                <a:latin typeface="arial"/>
                <a:ea typeface="arial"/>
                <a:cs typeface="arial"/>
                <a:sym typeface="arial"/>
              </a:rPr>
              <a:t>I</a:t>
            </a:r>
            <a:r>
              <a:rPr b="0" i="0" lang="en-IN">
                <a:solidFill>
                  <a:srgbClr val="A5A5A5"/>
                </a:solidFill>
                <a:latin typeface="arial"/>
                <a:ea typeface="arial"/>
                <a:cs typeface="arial"/>
                <a:sym typeface="arial"/>
              </a:rPr>
              <a:t>ntegrated</a:t>
            </a:r>
            <a:r>
              <a:rPr b="0" i="0" lang="en-IN">
                <a:solidFill>
                  <a:srgbClr val="BDC1C6"/>
                </a:solidFill>
                <a:latin typeface="arial"/>
                <a:ea typeface="arial"/>
                <a:cs typeface="arial"/>
                <a:sym typeface="arial"/>
              </a:rPr>
              <a:t> </a:t>
            </a:r>
            <a:r>
              <a:rPr lang="en-IN">
                <a:solidFill>
                  <a:srgbClr val="0070C0"/>
                </a:solidFill>
                <a:latin typeface="arial"/>
                <a:ea typeface="arial"/>
                <a:cs typeface="arial"/>
                <a:sym typeface="arial"/>
              </a:rPr>
              <a:t>M</a:t>
            </a:r>
            <a:r>
              <a:rPr b="0" i="0" lang="en-IN">
                <a:solidFill>
                  <a:srgbClr val="A5A5A5"/>
                </a:solidFill>
                <a:latin typeface="arial"/>
                <a:ea typeface="arial"/>
                <a:cs typeface="arial"/>
                <a:sym typeface="arial"/>
              </a:rPr>
              <a:t>oving</a:t>
            </a:r>
            <a:r>
              <a:rPr b="0" i="0" lang="en-IN">
                <a:solidFill>
                  <a:srgbClr val="BDC1C6"/>
                </a:solidFill>
                <a:latin typeface="arial"/>
                <a:ea typeface="arial"/>
                <a:cs typeface="arial"/>
                <a:sym typeface="arial"/>
              </a:rPr>
              <a:t> </a:t>
            </a:r>
            <a:r>
              <a:rPr b="0" i="0" lang="en-IN">
                <a:solidFill>
                  <a:srgbClr val="0070C0"/>
                </a:solidFill>
                <a:latin typeface="arial"/>
                <a:ea typeface="arial"/>
                <a:cs typeface="arial"/>
                <a:sym typeface="arial"/>
              </a:rPr>
              <a:t>A</a:t>
            </a:r>
            <a:r>
              <a:rPr b="0" i="0" lang="en-IN">
                <a:solidFill>
                  <a:srgbClr val="A5A5A5"/>
                </a:solidFill>
                <a:latin typeface="arial"/>
                <a:ea typeface="arial"/>
                <a:cs typeface="arial"/>
                <a:sym typeface="arial"/>
              </a:rPr>
              <a:t>verage</a:t>
            </a:r>
            <a:r>
              <a:rPr b="0" i="0" lang="en-IN">
                <a:solidFill>
                  <a:srgbClr val="BDC1C6"/>
                </a:solidFill>
                <a:latin typeface="arial"/>
                <a:ea typeface="arial"/>
                <a:cs typeface="arial"/>
                <a:sym typeface="arial"/>
              </a:rPr>
              <a:t>.</a:t>
            </a:r>
            <a:r>
              <a:rPr b="0" i="0" lang="en-IN">
                <a:solidFill>
                  <a:srgbClr val="0070C0"/>
                </a:solidFill>
                <a:latin typeface="arial"/>
                <a:ea typeface="arial"/>
                <a:cs typeface="arial"/>
                <a:sym typeface="arial"/>
              </a:rPr>
              <a:t>”</a:t>
            </a:r>
            <a:endParaRPr b="0" i="0">
              <a:solidFill>
                <a:srgbClr val="BDC1C6"/>
              </a:solidFill>
              <a:latin typeface="arial"/>
              <a:ea typeface="arial"/>
              <a:cs typeface="arial"/>
              <a:sym typeface="arial"/>
            </a:endParaRPr>
          </a:p>
          <a:p>
            <a:pPr indent="0" lvl="0" marL="0" rtl="0" algn="l">
              <a:spcBef>
                <a:spcPts val="400"/>
              </a:spcBef>
              <a:spcAft>
                <a:spcPts val="0"/>
              </a:spcAft>
              <a:buClr>
                <a:schemeClr val="dk1"/>
              </a:buClr>
              <a:buSzPts val="2000"/>
              <a:buNone/>
            </a:pPr>
            <a:r>
              <a:t/>
            </a:r>
            <a:endParaRPr i="0" sz="2000">
              <a:latin typeface="arial"/>
              <a:ea typeface="arial"/>
              <a:cs typeface="arial"/>
              <a:sym typeface="arial"/>
            </a:endParaRPr>
          </a:p>
          <a:p>
            <a:pPr indent="0" lvl="0" marL="0" rtl="0" algn="l">
              <a:spcBef>
                <a:spcPts val="400"/>
              </a:spcBef>
              <a:spcAft>
                <a:spcPts val="0"/>
              </a:spcAft>
              <a:buClr>
                <a:schemeClr val="dk1"/>
              </a:buClr>
              <a:buSzPts val="2000"/>
              <a:buNone/>
            </a:pPr>
            <a:r>
              <a:rPr i="0" lang="en-IN" sz="2000">
                <a:latin typeface="arial"/>
                <a:ea typeface="arial"/>
                <a:cs typeface="arial"/>
                <a:sym typeface="arial"/>
              </a:rPr>
              <a:t>It's a </a:t>
            </a:r>
            <a:r>
              <a:rPr lang="en-IN" sz="2000">
                <a:latin typeface="arial"/>
                <a:ea typeface="arial"/>
                <a:cs typeface="arial"/>
                <a:sym typeface="arial"/>
              </a:rPr>
              <a:t>Time Series Forecasting </a:t>
            </a:r>
            <a:r>
              <a:rPr i="0" lang="en-IN" sz="2000">
                <a:latin typeface="arial"/>
                <a:ea typeface="arial"/>
                <a:cs typeface="arial"/>
                <a:sym typeface="arial"/>
              </a:rPr>
              <a:t>model used in statistics and econometrics to measure events that happen over a period of time. The model is used to understand past data or predict future data in a series.</a:t>
            </a:r>
            <a:endParaRPr/>
          </a:p>
          <a:p>
            <a:pPr indent="0" lvl="0" marL="0" rtl="0" algn="l">
              <a:spcBef>
                <a:spcPts val="56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9323cd76eb_1_0"/>
          <p:cNvSpPr txBox="1"/>
          <p:nvPr>
            <p:ph type="title"/>
          </p:nvPr>
        </p:nvSpPr>
        <p:spPr>
          <a:xfrm>
            <a:off x="2281425" y="433880"/>
            <a:ext cx="65664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rgbClr val="366092"/>
              </a:buClr>
              <a:buSzPct val="100000"/>
              <a:buFont typeface="Calibri"/>
              <a:buNone/>
            </a:pPr>
            <a:r>
              <a:rPr b="1" lang="en-IN">
                <a:solidFill>
                  <a:srgbClr val="366092"/>
                </a:solidFill>
              </a:rPr>
              <a:t>ARIMA MODEL</a:t>
            </a:r>
            <a:endParaRPr/>
          </a:p>
        </p:txBody>
      </p:sp>
      <p:sp>
        <p:nvSpPr>
          <p:cNvPr id="153" name="Google Shape;153;g19323cd76eb_1_0"/>
          <p:cNvSpPr txBox="1"/>
          <p:nvPr>
            <p:ph idx="1" type="body"/>
          </p:nvPr>
        </p:nvSpPr>
        <p:spPr>
          <a:xfrm>
            <a:off x="2281425" y="1044700"/>
            <a:ext cx="6566400" cy="35112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500"/>
              </a:spcBef>
              <a:spcAft>
                <a:spcPts val="0"/>
              </a:spcAft>
              <a:buClr>
                <a:schemeClr val="dk1"/>
              </a:buClr>
              <a:buSzPct val="55000"/>
              <a:buFont typeface="Arial"/>
              <a:buNone/>
            </a:pPr>
            <a:r>
              <a:rPr lang="en-IN" sz="2000"/>
              <a:t>ARIMA model is classified as an “ARIMA (p,d,q)” where:</a:t>
            </a:r>
            <a:endParaRPr sz="2000"/>
          </a:p>
          <a:p>
            <a:pPr indent="0" lvl="0" marL="0" rtl="0" algn="l">
              <a:lnSpc>
                <a:spcPct val="115000"/>
              </a:lnSpc>
              <a:spcBef>
                <a:spcPts val="500"/>
              </a:spcBef>
              <a:spcAft>
                <a:spcPts val="0"/>
              </a:spcAft>
              <a:buClr>
                <a:schemeClr val="dk1"/>
              </a:buClr>
              <a:buSzPct val="55000"/>
              <a:buFont typeface="Arial"/>
              <a:buNone/>
            </a:pPr>
            <a:r>
              <a:rPr lang="en-IN" sz="2000"/>
              <a:t>p is the no. of autoregressive terms (AR)(number of time lags), d is the no. of non seasonal differences needed for stationary (I), and q is the no. if lagged forecast errors in the prediction equation (MA).</a:t>
            </a:r>
            <a:endParaRPr sz="2000"/>
          </a:p>
          <a:p>
            <a:pPr indent="0" lvl="0" marL="0" rtl="0" algn="l">
              <a:lnSpc>
                <a:spcPct val="115000"/>
              </a:lnSpc>
              <a:spcBef>
                <a:spcPts val="500"/>
              </a:spcBef>
              <a:spcAft>
                <a:spcPts val="0"/>
              </a:spcAft>
              <a:buNone/>
            </a:pPr>
            <a:r>
              <a:t/>
            </a:r>
            <a:endParaRPr sz="2000"/>
          </a:p>
          <a:p>
            <a:pPr indent="0" lvl="0" marL="0" rtl="0" algn="l">
              <a:lnSpc>
                <a:spcPct val="115000"/>
              </a:lnSpc>
              <a:spcBef>
                <a:spcPts val="500"/>
              </a:spcBef>
              <a:spcAft>
                <a:spcPts val="0"/>
              </a:spcAft>
              <a:buNone/>
            </a:pPr>
            <a:r>
              <a:rPr lang="en-IN" sz="2000"/>
              <a:t>ARIMA formula:-</a:t>
            </a:r>
            <a:endParaRPr sz="2000"/>
          </a:p>
          <a:p>
            <a:pPr indent="0" lvl="0" marL="0" rtl="0" algn="l">
              <a:lnSpc>
                <a:spcPct val="115000"/>
              </a:lnSpc>
              <a:spcBef>
                <a:spcPts val="500"/>
              </a:spcBef>
              <a:spcAft>
                <a:spcPts val="0"/>
              </a:spcAft>
              <a:buNone/>
            </a:pPr>
            <a:r>
              <a:rPr lang="en-IN" sz="2000"/>
              <a:t>y</a:t>
            </a:r>
            <a:r>
              <a:rPr lang="en-IN" sz="2000"/>
              <a:t>’</a:t>
            </a:r>
            <a:r>
              <a:rPr baseline="-25000" lang="en-IN" sz="2000"/>
              <a:t>t</a:t>
            </a:r>
            <a:r>
              <a:rPr lang="en-IN" sz="2000"/>
              <a:t>=c  +  </a:t>
            </a:r>
            <a:r>
              <a:rPr lang="en-IN" sz="2000"/>
              <a:t>ɸ</a:t>
            </a:r>
            <a:r>
              <a:rPr baseline="-25000" lang="en-IN" sz="2000"/>
              <a:t>1</a:t>
            </a:r>
            <a:r>
              <a:rPr lang="en-IN" sz="2000"/>
              <a:t>y’t</a:t>
            </a:r>
            <a:r>
              <a:rPr baseline="-25000" lang="en-IN" sz="2000"/>
              <a:t>-1</a:t>
            </a:r>
            <a:r>
              <a:rPr lang="en-IN" sz="2000"/>
              <a:t>+.......+ɸ</a:t>
            </a:r>
            <a:r>
              <a:rPr baseline="-25000" lang="en-IN" sz="2000"/>
              <a:t>p</a:t>
            </a:r>
            <a:r>
              <a:rPr lang="en-IN" sz="2000"/>
              <a:t>y’</a:t>
            </a:r>
            <a:r>
              <a:rPr baseline="-25000" lang="en-IN" sz="2000"/>
              <a:t>t-p</a:t>
            </a:r>
            <a:r>
              <a:rPr lang="en-IN" sz="2000"/>
              <a:t>+  𝛉</a:t>
            </a:r>
            <a:r>
              <a:rPr baseline="-25000" lang="en-IN" sz="2000"/>
              <a:t>1</a:t>
            </a:r>
            <a:r>
              <a:rPr lang="en-IN" sz="2000"/>
              <a:t>ε</a:t>
            </a:r>
            <a:r>
              <a:rPr baseline="-25000" lang="en-IN" sz="2000"/>
              <a:t>t-1</a:t>
            </a:r>
            <a:r>
              <a:rPr lang="en-IN" sz="2000"/>
              <a:t>+.....+𝛉</a:t>
            </a:r>
            <a:r>
              <a:rPr baseline="-25000" lang="en-IN" sz="2000"/>
              <a:t>q</a:t>
            </a:r>
            <a:r>
              <a:rPr lang="en-IN" sz="2000"/>
              <a:t>ε</a:t>
            </a:r>
            <a:r>
              <a:rPr baseline="-25000" lang="en-IN" sz="2000"/>
              <a:t>t-q</a:t>
            </a:r>
            <a:r>
              <a:rPr lang="en-IN" sz="2000"/>
              <a:t>+ε</a:t>
            </a:r>
            <a:r>
              <a:rPr baseline="-25000" lang="en-IN" sz="2000"/>
              <a:t>t</a:t>
            </a:r>
            <a:endParaRPr baseline="-25000" sz="2000"/>
          </a:p>
          <a:p>
            <a:pPr indent="0" lvl="0" marL="0" rtl="0" algn="l">
              <a:lnSpc>
                <a:spcPct val="115000"/>
              </a:lnSpc>
              <a:spcBef>
                <a:spcPts val="500"/>
              </a:spcBef>
              <a:spcAft>
                <a:spcPts val="0"/>
              </a:spcAft>
              <a:buNone/>
            </a:pPr>
            <a:r>
              <a:rPr baseline="-25000" lang="en-IN" sz="2000"/>
              <a:t>   </a:t>
            </a:r>
            <a:endParaRPr baseline="-25000" sz="2000"/>
          </a:p>
          <a:p>
            <a:pPr indent="0" lvl="0" marL="0" rtl="0" algn="l">
              <a:lnSpc>
                <a:spcPct val="115000"/>
              </a:lnSpc>
              <a:spcBef>
                <a:spcPts val="500"/>
              </a:spcBef>
              <a:spcAft>
                <a:spcPts val="0"/>
              </a:spcAft>
              <a:buClr>
                <a:schemeClr val="dk1"/>
              </a:buClr>
              <a:buSzPct val="55000"/>
              <a:buFont typeface="Arial"/>
              <a:buNone/>
            </a:pPr>
            <a:r>
              <a:t/>
            </a:r>
            <a:endParaRPr baseline="-25000" sz="2000"/>
          </a:p>
          <a:p>
            <a:pPr indent="0" lvl="0" marL="0" rtl="0" algn="l">
              <a:spcBef>
                <a:spcPts val="560"/>
              </a:spcBef>
              <a:spcAft>
                <a:spcPts val="0"/>
              </a:spcAft>
              <a:buNone/>
            </a:pPr>
            <a:r>
              <a:t/>
            </a:r>
            <a:endParaRPr/>
          </a:p>
        </p:txBody>
      </p:sp>
      <p:sp>
        <p:nvSpPr>
          <p:cNvPr id="154" name="Google Shape;154;g19323cd76eb_1_0"/>
          <p:cNvSpPr txBox="1"/>
          <p:nvPr/>
        </p:nvSpPr>
        <p:spPr>
          <a:xfrm>
            <a:off x="2424650" y="3405650"/>
            <a:ext cx="8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intercept</a:t>
            </a:r>
            <a:endParaRPr>
              <a:latin typeface="Calibri"/>
              <a:ea typeface="Calibri"/>
              <a:cs typeface="Calibri"/>
              <a:sym typeface="Calibri"/>
            </a:endParaRPr>
          </a:p>
        </p:txBody>
      </p:sp>
      <p:sp>
        <p:nvSpPr>
          <p:cNvPr id="155" name="Google Shape;155;g19323cd76eb_1_0"/>
          <p:cNvSpPr txBox="1"/>
          <p:nvPr/>
        </p:nvSpPr>
        <p:spPr>
          <a:xfrm>
            <a:off x="3756025" y="3475725"/>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Lags (AR)</a:t>
            </a:r>
            <a:endParaRPr>
              <a:latin typeface="Calibri"/>
              <a:ea typeface="Calibri"/>
              <a:cs typeface="Calibri"/>
              <a:sym typeface="Calibri"/>
            </a:endParaRPr>
          </a:p>
        </p:txBody>
      </p:sp>
      <p:sp>
        <p:nvSpPr>
          <p:cNvPr id="156" name="Google Shape;156;g19323cd76eb_1_0"/>
          <p:cNvSpPr txBox="1"/>
          <p:nvPr/>
        </p:nvSpPr>
        <p:spPr>
          <a:xfrm>
            <a:off x="5591975" y="3517750"/>
            <a:ext cx="1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Errors (MA)</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2013-08-21T19:17:07Z</dcterms:created>
  <dc:creator>Julian</dc:creator>
</cp:coreProperties>
</file>