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6" r:id="rId6"/>
    <p:sldId id="263" r:id="rId7"/>
    <p:sldId id="264" r:id="rId8"/>
    <p:sldId id="267" r:id="rId9"/>
    <p:sldId id="291" r:id="rId10"/>
    <p:sldId id="292" r:id="rId11"/>
    <p:sldId id="293" r:id="rId12"/>
    <p:sldId id="269" r:id="rId13"/>
    <p:sldId id="270" r:id="rId14"/>
    <p:sldId id="281" r:id="rId15"/>
    <p:sldId id="283" r:id="rId16"/>
    <p:sldId id="289" r:id="rId17"/>
    <p:sldId id="284" r:id="rId18"/>
    <p:sldId id="285" r:id="rId19"/>
    <p:sldId id="287"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27"/>
  </p:normalViewPr>
  <p:slideViewPr>
    <p:cSldViewPr snapToGrid="0">
      <p:cViewPr>
        <p:scale>
          <a:sx n="39" d="100"/>
          <a:sy n="39" d="100"/>
        </p:scale>
        <p:origin x="56" y="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kat021/Library-Management-System#entit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ikat021/Library-Management-System#relationships-between-entities-and-er-diagr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A3B7175-4EFB-8277-80BD-E0DAE4499F55}"/>
              </a:ext>
            </a:extLst>
          </p:cNvPr>
          <p:cNvSpPr>
            <a:spLocks noGrp="1"/>
          </p:cNvSpPr>
          <p:nvPr>
            <p:ph type="ctrTitle"/>
          </p:nvPr>
        </p:nvSpPr>
        <p:spPr>
          <a:xfrm>
            <a:off x="4976028" y="965200"/>
            <a:ext cx="6170943" cy="4329641"/>
          </a:xfrm>
        </p:spPr>
        <p:txBody>
          <a:bodyPr anchor="ctr">
            <a:normAutofit/>
          </a:bodyPr>
          <a:lstStyle/>
          <a:p>
            <a:r>
              <a:rPr lang="en-US" sz="5400" dirty="0"/>
              <a:t>LIBRARY CATLOG</a:t>
            </a:r>
          </a:p>
        </p:txBody>
      </p:sp>
      <p:sp>
        <p:nvSpPr>
          <p:cNvPr id="3" name="Subtitle 2">
            <a:extLst>
              <a:ext uri="{FF2B5EF4-FFF2-40B4-BE49-F238E27FC236}">
                <a16:creationId xmlns:a16="http://schemas.microsoft.com/office/drawing/2014/main" id="{7A31D374-E966-D40C-701E-3245530F9A70}"/>
              </a:ext>
            </a:extLst>
          </p:cNvPr>
          <p:cNvSpPr>
            <a:spLocks noGrp="1"/>
          </p:cNvSpPr>
          <p:nvPr>
            <p:ph type="subTitle" idx="1"/>
          </p:nvPr>
        </p:nvSpPr>
        <p:spPr>
          <a:xfrm>
            <a:off x="965200" y="965200"/>
            <a:ext cx="3367361" cy="4329641"/>
          </a:xfrm>
        </p:spPr>
        <p:txBody>
          <a:bodyPr anchor="ctr">
            <a:normAutofit/>
          </a:bodyPr>
          <a:lstStyle/>
          <a:p>
            <a:pPr algn="r"/>
            <a:r>
              <a:rPr lang="en-US"/>
              <a:t>JAVA PROJECT</a:t>
            </a:r>
          </a:p>
        </p:txBody>
      </p:sp>
      <p:cxnSp>
        <p:nvCxnSpPr>
          <p:cNvPr id="43" name="Straight Connector 4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472770"/>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arrow.wav"/>
          </p:stSnd>
        </p:sndAc>
      </p:transition>
    </mc:Choice>
    <mc:Fallback xmlns="">
      <p:transition spd="slow">
        <p:fade/>
        <p:sndAc>
          <p:stSnd>
            <p:snd r:embed="rId4"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021B-AC24-9EBA-C96B-C42E627412EC}"/>
              </a:ext>
            </a:extLst>
          </p:cNvPr>
          <p:cNvSpPr>
            <a:spLocks noGrp="1"/>
          </p:cNvSpPr>
          <p:nvPr>
            <p:ph type="title"/>
          </p:nvPr>
        </p:nvSpPr>
        <p:spPr>
          <a:xfrm>
            <a:off x="2895600" y="764373"/>
            <a:ext cx="8610600" cy="771129"/>
          </a:xfrm>
        </p:spPr>
        <p:txBody>
          <a:bodyPr/>
          <a:lstStyle/>
          <a:p>
            <a:r>
              <a:rPr lang="en-IN" dirty="0"/>
              <a:t>ENTITIES </a:t>
            </a:r>
          </a:p>
        </p:txBody>
      </p:sp>
      <p:sp>
        <p:nvSpPr>
          <p:cNvPr id="3" name="Content Placeholder 2">
            <a:extLst>
              <a:ext uri="{FF2B5EF4-FFF2-40B4-BE49-F238E27FC236}">
                <a16:creationId xmlns:a16="http://schemas.microsoft.com/office/drawing/2014/main" id="{D8C91B7C-7153-E833-2D4F-4C95AFD06006}"/>
              </a:ext>
            </a:extLst>
          </p:cNvPr>
          <p:cNvSpPr>
            <a:spLocks noGrp="1"/>
          </p:cNvSpPr>
          <p:nvPr>
            <p:ph idx="1"/>
          </p:nvPr>
        </p:nvSpPr>
        <p:spPr>
          <a:xfrm>
            <a:off x="685800" y="1742536"/>
            <a:ext cx="10820400" cy="4476149"/>
          </a:xfrm>
        </p:spPr>
        <p:txBody>
          <a:bodyPr/>
          <a:lstStyle/>
          <a:p>
            <a:pPr algn="l"/>
            <a:r>
              <a:rPr lang="en-US" b="1" i="0" u="none" strike="noStrike" dirty="0">
                <a:solidFill>
                  <a:srgbClr val="E6EDF3"/>
                </a:solidFill>
                <a:effectLst/>
                <a:latin typeface="-apple-system"/>
                <a:hlinkClick r:id="rId2"/>
              </a:rPr>
              <a:t>Entities</a:t>
            </a:r>
            <a:endParaRPr lang="en-US" b="1" i="0" dirty="0">
              <a:solidFill>
                <a:srgbClr val="E6EDF3"/>
              </a:solidFill>
              <a:effectLst/>
              <a:latin typeface="-apple-system"/>
            </a:endParaRPr>
          </a:p>
          <a:p>
            <a:pPr algn="l"/>
            <a:r>
              <a:rPr lang="en-US" b="0" i="0" dirty="0">
                <a:solidFill>
                  <a:srgbClr val="E6EDF3"/>
                </a:solidFill>
                <a:effectLst/>
                <a:latin typeface="-apple-system"/>
              </a:rPr>
              <a:t>Actors/Entities are inspired by the real world entities that can use the applications</a:t>
            </a:r>
          </a:p>
          <a:p>
            <a:pPr algn="l">
              <a:buFont typeface="+mj-lt"/>
              <a:buAutoNum type="arabicPeriod"/>
            </a:pPr>
            <a:r>
              <a:rPr lang="en-US" b="1" i="0" dirty="0">
                <a:solidFill>
                  <a:srgbClr val="E6EDF3"/>
                </a:solidFill>
                <a:effectLst/>
                <a:latin typeface="-apple-system"/>
              </a:rPr>
              <a:t>Student</a:t>
            </a:r>
            <a:r>
              <a:rPr lang="en-US" b="0" i="0" dirty="0">
                <a:solidFill>
                  <a:srgbClr val="E6EDF3"/>
                </a:solidFill>
                <a:effectLst/>
                <a:latin typeface="-apple-system"/>
              </a:rPr>
              <a:t> having attributes:</a:t>
            </a:r>
          </a:p>
          <a:p>
            <a:pPr algn="l">
              <a:buFont typeface="Arial" panose="020B0604020202020204" pitchFamily="34" charset="0"/>
              <a:buChar char="•"/>
            </a:pPr>
            <a:r>
              <a:rPr lang="en-US" b="0" i="0" dirty="0">
                <a:solidFill>
                  <a:srgbClr val="E6EDF3"/>
                </a:solidFill>
                <a:effectLst/>
                <a:latin typeface="-apple-system"/>
              </a:rPr>
              <a:t>unique primary key </a:t>
            </a:r>
            <a:r>
              <a:rPr lang="en-US" b="0" i="0" dirty="0" err="1">
                <a:solidFill>
                  <a:srgbClr val="E6EDF3"/>
                </a:solidFill>
                <a:effectLst/>
                <a:latin typeface="-apple-system"/>
              </a:rPr>
              <a:t>student_id</a:t>
            </a:r>
            <a:r>
              <a:rPr lang="en-US" b="0" i="0" dirty="0">
                <a:solidFill>
                  <a:srgbClr val="E6EDF3"/>
                </a:solidFill>
                <a:effectLst/>
                <a:latin typeface="-apple-system"/>
              </a:rPr>
              <a:t>, country, </a:t>
            </a:r>
            <a:r>
              <a:rPr lang="en-US" b="0" i="0" dirty="0" err="1">
                <a:solidFill>
                  <a:srgbClr val="E6EDF3"/>
                </a:solidFill>
                <a:effectLst/>
                <a:latin typeface="-apple-system"/>
              </a:rPr>
              <a:t>emailId</a:t>
            </a:r>
            <a:r>
              <a:rPr lang="en-US" b="0" i="0" dirty="0">
                <a:solidFill>
                  <a:srgbClr val="E6EDF3"/>
                </a:solidFill>
                <a:effectLst/>
                <a:latin typeface="-apple-system"/>
              </a:rPr>
              <a:t>, name, age, </a:t>
            </a:r>
            <a:r>
              <a:rPr lang="en-US" b="0" i="0" dirty="0" err="1">
                <a:solidFill>
                  <a:srgbClr val="E6EDF3"/>
                </a:solidFill>
                <a:effectLst/>
                <a:latin typeface="-apple-system"/>
              </a:rPr>
              <a:t>card_id</a:t>
            </a:r>
            <a:r>
              <a:rPr lang="en-US" b="0" i="0" dirty="0">
                <a:solidFill>
                  <a:srgbClr val="E6EDF3"/>
                </a:solidFill>
                <a:effectLst/>
                <a:latin typeface="-apple-system"/>
              </a:rPr>
              <a:t>(foreign key)</a:t>
            </a:r>
          </a:p>
          <a:p>
            <a:pPr algn="l">
              <a:buFont typeface="+mj-lt"/>
              <a:buAutoNum type="arabicPeriod" startAt="2"/>
            </a:pPr>
            <a:r>
              <a:rPr lang="en-US" b="1" i="0" dirty="0">
                <a:solidFill>
                  <a:srgbClr val="E6EDF3"/>
                </a:solidFill>
                <a:effectLst/>
                <a:latin typeface="-apple-system"/>
              </a:rPr>
              <a:t>Card</a:t>
            </a:r>
            <a:r>
              <a:rPr lang="en-US" b="0" i="0" dirty="0">
                <a:solidFill>
                  <a:srgbClr val="E6EDF3"/>
                </a:solidFill>
                <a:effectLst/>
                <a:latin typeface="-apple-system"/>
              </a:rPr>
              <a:t> having attributes:</a:t>
            </a:r>
          </a:p>
          <a:p>
            <a:pPr algn="l">
              <a:buFont typeface="Arial" panose="020B0604020202020204" pitchFamily="34" charset="0"/>
              <a:buChar char="•"/>
            </a:pPr>
            <a:r>
              <a:rPr lang="en-US" b="0" i="0" dirty="0">
                <a:solidFill>
                  <a:srgbClr val="E6EDF3"/>
                </a:solidFill>
                <a:effectLst/>
                <a:latin typeface="-apple-system"/>
              </a:rPr>
              <a:t>unique primary key </a:t>
            </a:r>
            <a:r>
              <a:rPr lang="en-US" b="0" i="0" dirty="0" err="1">
                <a:solidFill>
                  <a:srgbClr val="E6EDF3"/>
                </a:solidFill>
                <a:effectLst/>
                <a:latin typeface="-apple-system"/>
              </a:rPr>
              <a:t>card_id</a:t>
            </a:r>
            <a:r>
              <a:rPr lang="en-US" b="0" i="0" dirty="0">
                <a:solidFill>
                  <a:srgbClr val="E6EDF3"/>
                </a:solidFill>
                <a:effectLst/>
                <a:latin typeface="-apple-system"/>
              </a:rPr>
              <a:t>, </a:t>
            </a:r>
            <a:r>
              <a:rPr lang="en-US" b="0" i="0" dirty="0" err="1">
                <a:solidFill>
                  <a:srgbClr val="E6EDF3"/>
                </a:solidFill>
                <a:effectLst/>
                <a:latin typeface="-apple-system"/>
              </a:rPr>
              <a:t>createdOn</a:t>
            </a:r>
            <a:r>
              <a:rPr lang="en-US" b="0" i="0" dirty="0">
                <a:solidFill>
                  <a:srgbClr val="E6EDF3"/>
                </a:solidFill>
                <a:effectLst/>
                <a:latin typeface="-apple-system"/>
              </a:rPr>
              <a:t>, </a:t>
            </a:r>
            <a:r>
              <a:rPr lang="en-US" b="0" i="0" dirty="0" err="1">
                <a:solidFill>
                  <a:srgbClr val="E6EDF3"/>
                </a:solidFill>
                <a:effectLst/>
                <a:latin typeface="-apple-system"/>
              </a:rPr>
              <a:t>updatedOn</a:t>
            </a:r>
            <a:r>
              <a:rPr lang="en-US" b="0" i="0" dirty="0">
                <a:solidFill>
                  <a:srgbClr val="E6EDF3"/>
                </a:solidFill>
                <a:effectLst/>
                <a:latin typeface="-apple-system"/>
              </a:rPr>
              <a:t>, status(ACTVATED/DEACTIVATED)</a:t>
            </a:r>
          </a:p>
          <a:p>
            <a:pPr algn="l">
              <a:buFont typeface="+mj-lt"/>
              <a:buAutoNum type="arabicPeriod" startAt="3"/>
            </a:pPr>
            <a:r>
              <a:rPr lang="en-US" b="1" i="0" dirty="0">
                <a:solidFill>
                  <a:srgbClr val="E6EDF3"/>
                </a:solidFill>
                <a:effectLst/>
                <a:latin typeface="-apple-system"/>
              </a:rPr>
              <a:t>Book</a:t>
            </a:r>
            <a:r>
              <a:rPr lang="en-US" b="0" i="0" dirty="0">
                <a:solidFill>
                  <a:srgbClr val="E6EDF3"/>
                </a:solidFill>
                <a:effectLst/>
                <a:latin typeface="-apple-system"/>
              </a:rPr>
              <a:t> having attributes:</a:t>
            </a:r>
          </a:p>
          <a:p>
            <a:pPr algn="l">
              <a:buFont typeface="Arial" panose="020B0604020202020204" pitchFamily="34" charset="0"/>
              <a:buChar char="•"/>
            </a:pPr>
            <a:r>
              <a:rPr lang="en-US" b="0" i="0" dirty="0">
                <a:solidFill>
                  <a:srgbClr val="E6EDF3"/>
                </a:solidFill>
                <a:effectLst/>
                <a:latin typeface="-apple-system"/>
              </a:rPr>
              <a:t>Unique primary key </a:t>
            </a:r>
            <a:r>
              <a:rPr lang="en-US" b="0" i="0" dirty="0" err="1">
                <a:solidFill>
                  <a:srgbClr val="E6EDF3"/>
                </a:solidFill>
                <a:effectLst/>
                <a:latin typeface="-apple-system"/>
              </a:rPr>
              <a:t>book_id</a:t>
            </a:r>
            <a:r>
              <a:rPr lang="en-US" b="0" i="0" dirty="0">
                <a:solidFill>
                  <a:srgbClr val="E6EDF3"/>
                </a:solidFill>
                <a:effectLst/>
                <a:latin typeface="-apple-system"/>
              </a:rPr>
              <a:t>, </a:t>
            </a:r>
            <a:r>
              <a:rPr lang="en-US" b="0" i="0" dirty="0" err="1">
                <a:solidFill>
                  <a:srgbClr val="E6EDF3"/>
                </a:solidFill>
                <a:effectLst/>
                <a:latin typeface="-apple-system"/>
              </a:rPr>
              <a:t>isAvailable</a:t>
            </a:r>
            <a:r>
              <a:rPr lang="en-US" b="0" i="0" dirty="0">
                <a:solidFill>
                  <a:srgbClr val="E6EDF3"/>
                </a:solidFill>
                <a:effectLst/>
                <a:latin typeface="-apple-system"/>
              </a:rPr>
              <a:t>(True/False), genre, </a:t>
            </a:r>
            <a:r>
              <a:rPr lang="en-US" b="0" i="0" dirty="0" err="1">
                <a:solidFill>
                  <a:srgbClr val="E6EDF3"/>
                </a:solidFill>
                <a:effectLst/>
                <a:latin typeface="-apple-system"/>
              </a:rPr>
              <a:t>author_id</a:t>
            </a:r>
            <a:r>
              <a:rPr lang="en-US" b="0" i="0" dirty="0">
                <a:solidFill>
                  <a:srgbClr val="E6EDF3"/>
                </a:solidFill>
                <a:effectLst/>
                <a:latin typeface="-apple-system"/>
              </a:rPr>
              <a:t>(foreign key)</a:t>
            </a:r>
          </a:p>
          <a:p>
            <a:pPr algn="l">
              <a:buFont typeface="+mj-lt"/>
              <a:buAutoNum type="arabicPeriod" startAt="4"/>
            </a:pPr>
            <a:r>
              <a:rPr lang="en-US" b="1" i="0" dirty="0">
                <a:solidFill>
                  <a:srgbClr val="E6EDF3"/>
                </a:solidFill>
                <a:effectLst/>
                <a:latin typeface="-apple-system"/>
              </a:rPr>
              <a:t>Author</a:t>
            </a:r>
            <a:r>
              <a:rPr lang="en-US" b="0" i="0" dirty="0">
                <a:solidFill>
                  <a:srgbClr val="E6EDF3"/>
                </a:solidFill>
                <a:effectLst/>
                <a:latin typeface="-apple-system"/>
              </a:rPr>
              <a:t> having attributes:</a:t>
            </a:r>
          </a:p>
          <a:p>
            <a:pPr algn="l">
              <a:buFont typeface="Arial" panose="020B0604020202020204" pitchFamily="34" charset="0"/>
              <a:buChar char="•"/>
            </a:pPr>
            <a:r>
              <a:rPr lang="en-US" b="0" i="0" dirty="0">
                <a:solidFill>
                  <a:srgbClr val="E6EDF3"/>
                </a:solidFill>
                <a:effectLst/>
                <a:latin typeface="-apple-system"/>
              </a:rPr>
              <a:t>unique primary key </a:t>
            </a:r>
            <a:r>
              <a:rPr lang="en-US" b="0" i="0" dirty="0" err="1">
                <a:solidFill>
                  <a:srgbClr val="E6EDF3"/>
                </a:solidFill>
                <a:effectLst/>
                <a:latin typeface="-apple-system"/>
              </a:rPr>
              <a:t>author_id</a:t>
            </a:r>
            <a:r>
              <a:rPr lang="en-US" b="0" i="0" dirty="0">
                <a:solidFill>
                  <a:srgbClr val="E6EDF3"/>
                </a:solidFill>
                <a:effectLst/>
                <a:latin typeface="-apple-system"/>
              </a:rPr>
              <a:t>, country, name, </a:t>
            </a:r>
            <a:r>
              <a:rPr lang="en-US" b="0" i="0" dirty="0" err="1">
                <a:solidFill>
                  <a:srgbClr val="E6EDF3"/>
                </a:solidFill>
                <a:effectLst/>
                <a:latin typeface="-apple-system"/>
              </a:rPr>
              <a:t>emailId</a:t>
            </a:r>
            <a:endParaRPr lang="en-US" b="0" i="0" dirty="0">
              <a:solidFill>
                <a:srgbClr val="E6EDF3"/>
              </a:solidFill>
              <a:effectLst/>
              <a:latin typeface="-apple-system"/>
            </a:endParaRPr>
          </a:p>
          <a:p>
            <a:endParaRPr lang="en-IN" dirty="0"/>
          </a:p>
        </p:txBody>
      </p:sp>
    </p:spTree>
    <p:extLst>
      <p:ext uri="{BB962C8B-B14F-4D97-AF65-F5344CB8AC3E}">
        <p14:creationId xmlns:p14="http://schemas.microsoft.com/office/powerpoint/2010/main" val="417866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7C57-1F07-8790-B482-1330C1195DAE}"/>
              </a:ext>
            </a:extLst>
          </p:cNvPr>
          <p:cNvSpPr>
            <a:spLocks noGrp="1"/>
          </p:cNvSpPr>
          <p:nvPr>
            <p:ph type="title"/>
          </p:nvPr>
        </p:nvSpPr>
        <p:spPr>
          <a:xfrm>
            <a:off x="1069675" y="293299"/>
            <a:ext cx="10436525" cy="819508"/>
          </a:xfrm>
        </p:spPr>
        <p:txBody>
          <a:bodyPr>
            <a:normAutofit fontScale="90000"/>
          </a:bodyPr>
          <a:lstStyle/>
          <a:p>
            <a:br>
              <a:rPr lang="en-US" b="1" i="0" u="sng" dirty="0">
                <a:solidFill>
                  <a:srgbClr val="E6EDF3"/>
                </a:solidFill>
                <a:effectLst/>
                <a:latin typeface="-apple-system"/>
              </a:rPr>
            </a:br>
            <a:r>
              <a:rPr lang="en-US" b="1" i="0" u="sng" dirty="0">
                <a:solidFill>
                  <a:srgbClr val="E6EDF3"/>
                </a:solidFill>
                <a:effectLst/>
                <a:latin typeface="-apple-system"/>
                <a:hlinkClick r:id="rId2"/>
              </a:rPr>
              <a:t>Relationships Between Entities </a:t>
            </a:r>
            <a:br>
              <a:rPr lang="en-US" b="1" i="0" u="sng" dirty="0">
                <a:solidFill>
                  <a:srgbClr val="E6EDF3"/>
                </a:solidFill>
                <a:effectLst/>
                <a:latin typeface="-apple-system"/>
                <a:hlinkClick r:id="rId2"/>
              </a:rPr>
            </a:br>
            <a:r>
              <a:rPr lang="en-US" b="1" i="0" u="sng" dirty="0">
                <a:solidFill>
                  <a:srgbClr val="E6EDF3"/>
                </a:solidFill>
                <a:effectLst/>
                <a:latin typeface="-apple-system"/>
                <a:hlinkClick r:id="rId2"/>
              </a:rPr>
              <a:t>and ER diagram</a:t>
            </a:r>
            <a:br>
              <a:rPr lang="en-US" b="1" i="0" dirty="0">
                <a:solidFill>
                  <a:srgbClr val="E6EDF3"/>
                </a:solidFill>
                <a:effectLst/>
                <a:latin typeface="-apple-system"/>
              </a:rPr>
            </a:br>
            <a:endParaRPr lang="en-IN" dirty="0"/>
          </a:p>
        </p:txBody>
      </p:sp>
      <p:sp>
        <p:nvSpPr>
          <p:cNvPr id="3" name="Content Placeholder 2">
            <a:extLst>
              <a:ext uri="{FF2B5EF4-FFF2-40B4-BE49-F238E27FC236}">
                <a16:creationId xmlns:a16="http://schemas.microsoft.com/office/drawing/2014/main" id="{73AB6DD5-2713-183F-47C6-6C6EEA13430D}"/>
              </a:ext>
            </a:extLst>
          </p:cNvPr>
          <p:cNvSpPr>
            <a:spLocks noGrp="1"/>
          </p:cNvSpPr>
          <p:nvPr>
            <p:ph idx="1"/>
          </p:nvPr>
        </p:nvSpPr>
        <p:spPr>
          <a:xfrm>
            <a:off x="685800" y="1544128"/>
            <a:ext cx="10820400" cy="4674557"/>
          </a:xfrm>
        </p:spPr>
        <p:txBody>
          <a:bodyPr>
            <a:normAutofit lnSpcReduction="10000"/>
          </a:bodyPr>
          <a:lstStyle/>
          <a:p>
            <a:pPr algn="l"/>
            <a:r>
              <a:rPr lang="en-US" b="0" i="0" dirty="0">
                <a:solidFill>
                  <a:srgbClr val="E6EDF3"/>
                </a:solidFill>
                <a:effectLst/>
                <a:latin typeface="-apple-system"/>
              </a:rPr>
              <a:t>An additional SQL table created to map the N:M mapping between the </a:t>
            </a:r>
            <a:r>
              <a:rPr lang="en-US" b="1" i="0" dirty="0">
                <a:solidFill>
                  <a:srgbClr val="E6EDF3"/>
                </a:solidFill>
                <a:effectLst/>
                <a:latin typeface="-apple-system"/>
              </a:rPr>
              <a:t>Card</a:t>
            </a:r>
            <a:r>
              <a:rPr lang="en-US" b="0" i="0" dirty="0">
                <a:solidFill>
                  <a:srgbClr val="E6EDF3"/>
                </a:solidFill>
                <a:effectLst/>
                <a:latin typeface="-apple-system"/>
              </a:rPr>
              <a:t> and the </a:t>
            </a:r>
            <a:r>
              <a:rPr lang="en-US" b="1" i="0" dirty="0">
                <a:solidFill>
                  <a:srgbClr val="E6EDF3"/>
                </a:solidFill>
                <a:effectLst/>
                <a:latin typeface="-apple-system"/>
              </a:rPr>
              <a:t>Book</a:t>
            </a:r>
            <a:r>
              <a:rPr lang="en-US" b="0" i="0" dirty="0">
                <a:solidFill>
                  <a:srgbClr val="E6EDF3"/>
                </a:solidFill>
                <a:effectLst/>
                <a:latin typeface="-apple-system"/>
              </a:rPr>
              <a:t> called </a:t>
            </a:r>
            <a:r>
              <a:rPr lang="en-US" b="1" i="0" dirty="0">
                <a:solidFill>
                  <a:srgbClr val="E6EDF3"/>
                </a:solidFill>
                <a:effectLst/>
                <a:latin typeface="-apple-system"/>
              </a:rPr>
              <a:t>Transaction table</a:t>
            </a:r>
            <a:r>
              <a:rPr lang="en-US" b="0" i="0" dirty="0">
                <a:solidFill>
                  <a:srgbClr val="E6EDF3"/>
                </a:solidFill>
                <a:effectLst/>
                <a:latin typeface="-apple-system"/>
              </a:rPr>
              <a:t>. The Transaction table has the following entities:</a:t>
            </a:r>
          </a:p>
          <a:p>
            <a:pPr algn="l">
              <a:buFont typeface="Arial" panose="020B0604020202020204" pitchFamily="34" charset="0"/>
              <a:buChar char="•"/>
            </a:pPr>
            <a:r>
              <a:rPr lang="en-US" b="0" i="0" dirty="0">
                <a:solidFill>
                  <a:srgbClr val="E6EDF3"/>
                </a:solidFill>
                <a:effectLst/>
                <a:latin typeface="-apple-system"/>
              </a:rPr>
              <a:t>unique primary key </a:t>
            </a:r>
            <a:r>
              <a:rPr lang="en-US" b="0" i="0" dirty="0" err="1">
                <a:solidFill>
                  <a:srgbClr val="E6EDF3"/>
                </a:solidFill>
                <a:effectLst/>
                <a:latin typeface="-apple-system"/>
              </a:rPr>
              <a:t>transaction_id</a:t>
            </a:r>
            <a:r>
              <a:rPr lang="en-US" b="0" i="0" dirty="0">
                <a:solidFill>
                  <a:srgbClr val="E6EDF3"/>
                </a:solidFill>
                <a:effectLst/>
                <a:latin typeface="-apple-system"/>
              </a:rPr>
              <a:t> which is not given back to the client</a:t>
            </a:r>
          </a:p>
          <a:p>
            <a:pPr algn="l">
              <a:buFont typeface="Arial" panose="020B0604020202020204" pitchFamily="34" charset="0"/>
              <a:buChar char="•"/>
            </a:pPr>
            <a:r>
              <a:rPr lang="en-US" b="0" i="0" dirty="0">
                <a:solidFill>
                  <a:srgbClr val="E6EDF3"/>
                </a:solidFill>
                <a:effectLst/>
                <a:latin typeface="-apple-system"/>
              </a:rPr>
              <a:t>Randomly Generated UUID given back to the calling client after the request is processed for future queries regarding the transactions</a:t>
            </a:r>
          </a:p>
          <a:p>
            <a:pPr algn="l">
              <a:buFont typeface="Arial" panose="020B0604020202020204" pitchFamily="34" charset="0"/>
              <a:buChar char="•"/>
            </a:pPr>
            <a:r>
              <a:rPr lang="en-US" b="0" i="0" dirty="0" err="1">
                <a:solidFill>
                  <a:srgbClr val="E6EDF3"/>
                </a:solidFill>
                <a:effectLst/>
                <a:latin typeface="-apple-system"/>
              </a:rPr>
              <a:t>Card_id</a:t>
            </a:r>
            <a:r>
              <a:rPr lang="en-US" b="0" i="0" dirty="0">
                <a:solidFill>
                  <a:srgbClr val="E6EDF3"/>
                </a:solidFill>
                <a:effectLst/>
                <a:latin typeface="-apple-system"/>
              </a:rPr>
              <a:t> Foreign key</a:t>
            </a:r>
          </a:p>
          <a:p>
            <a:pPr algn="l">
              <a:buFont typeface="Arial" panose="020B0604020202020204" pitchFamily="34" charset="0"/>
              <a:buChar char="•"/>
            </a:pPr>
            <a:r>
              <a:rPr lang="en-US" b="0" i="0" dirty="0" err="1">
                <a:solidFill>
                  <a:srgbClr val="E6EDF3"/>
                </a:solidFill>
                <a:effectLst/>
                <a:latin typeface="-apple-system"/>
              </a:rPr>
              <a:t>Book_id</a:t>
            </a:r>
            <a:r>
              <a:rPr lang="en-US" b="0" i="0" dirty="0">
                <a:solidFill>
                  <a:srgbClr val="E6EDF3"/>
                </a:solidFill>
                <a:effectLst/>
                <a:latin typeface="-apple-system"/>
              </a:rPr>
              <a:t> Foreign key</a:t>
            </a:r>
          </a:p>
          <a:p>
            <a:pPr algn="l">
              <a:buFont typeface="Arial" panose="020B0604020202020204" pitchFamily="34" charset="0"/>
              <a:buChar char="•"/>
            </a:pPr>
            <a:r>
              <a:rPr lang="en-US" b="0" i="0" dirty="0" err="1">
                <a:solidFill>
                  <a:srgbClr val="E6EDF3"/>
                </a:solidFill>
                <a:effectLst/>
                <a:latin typeface="-apple-system"/>
              </a:rPr>
              <a:t>isIssue</a:t>
            </a:r>
            <a:r>
              <a:rPr lang="en-US" b="0" i="0" dirty="0">
                <a:solidFill>
                  <a:srgbClr val="E6EDF3"/>
                </a:solidFill>
                <a:effectLst/>
                <a:latin typeface="-apple-system"/>
              </a:rPr>
              <a:t> Operations (true for issue operations and false for return operation)</a:t>
            </a:r>
          </a:p>
          <a:p>
            <a:pPr algn="l">
              <a:buFont typeface="Arial" panose="020B0604020202020204" pitchFamily="34" charset="0"/>
              <a:buChar char="•"/>
            </a:pPr>
            <a:r>
              <a:rPr lang="en-US" b="0" i="0" dirty="0">
                <a:solidFill>
                  <a:srgbClr val="E6EDF3"/>
                </a:solidFill>
                <a:effectLst/>
                <a:latin typeface="-apple-system"/>
              </a:rPr>
              <a:t>Transaction status (SUCCESSFUL/PENDING/FAILED)</a:t>
            </a:r>
          </a:p>
          <a:p>
            <a:pPr algn="l">
              <a:buFont typeface="Arial" panose="020B0604020202020204" pitchFamily="34" charset="0"/>
              <a:buChar char="•"/>
            </a:pPr>
            <a:r>
              <a:rPr lang="en-US" b="0" i="0" dirty="0">
                <a:solidFill>
                  <a:srgbClr val="E6EDF3"/>
                </a:solidFill>
                <a:effectLst/>
                <a:latin typeface="-apple-system"/>
              </a:rPr>
              <a:t>date</a:t>
            </a:r>
          </a:p>
          <a:p>
            <a:pPr algn="l">
              <a:buFont typeface="Arial" panose="020B0604020202020204" pitchFamily="34" charset="0"/>
              <a:buChar char="•"/>
            </a:pPr>
            <a:r>
              <a:rPr lang="en-US" b="0" i="0" dirty="0">
                <a:solidFill>
                  <a:srgbClr val="E6EDF3"/>
                </a:solidFill>
                <a:effectLst/>
                <a:latin typeface="-apple-system"/>
              </a:rPr>
              <a:t>fine amount (Applicable only while return operations and fine calculated based on a pre-defined Business logic written clearly in the Transaction Service class)</a:t>
            </a:r>
          </a:p>
          <a:p>
            <a:pPr marL="0" indent="0">
              <a:buNone/>
            </a:pPr>
            <a:endParaRPr lang="en-IN" dirty="0"/>
          </a:p>
        </p:txBody>
      </p:sp>
    </p:spTree>
    <p:extLst>
      <p:ext uri="{BB962C8B-B14F-4D97-AF65-F5344CB8AC3E}">
        <p14:creationId xmlns:p14="http://schemas.microsoft.com/office/powerpoint/2010/main" val="247809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2129-1530-671C-E805-33BA3311007A}"/>
              </a:ext>
            </a:extLst>
          </p:cNvPr>
          <p:cNvSpPr>
            <a:spLocks noGrp="1"/>
          </p:cNvSpPr>
          <p:nvPr>
            <p:ph type="title"/>
          </p:nvPr>
        </p:nvSpPr>
        <p:spPr>
          <a:xfrm>
            <a:off x="2895600" y="240391"/>
            <a:ext cx="8610600" cy="1293028"/>
          </a:xfrm>
        </p:spPr>
        <p:txBody>
          <a:bodyPr/>
          <a:lstStyle/>
          <a:p>
            <a:r>
              <a:rPr lang="en-US" dirty="0"/>
              <a:t>ER DIAGRAM</a:t>
            </a:r>
          </a:p>
        </p:txBody>
      </p:sp>
      <p:pic>
        <p:nvPicPr>
          <p:cNvPr id="7" name="Content Placeholder 6">
            <a:extLst>
              <a:ext uri="{FF2B5EF4-FFF2-40B4-BE49-F238E27FC236}">
                <a16:creationId xmlns:a16="http://schemas.microsoft.com/office/drawing/2014/main" id="{9DF87465-AD6C-705C-936B-E14CE6EA6AFB}"/>
              </a:ext>
            </a:extLst>
          </p:cNvPr>
          <p:cNvPicPr>
            <a:picLocks noGrp="1" noChangeAspect="1"/>
          </p:cNvPicPr>
          <p:nvPr>
            <p:ph idx="1"/>
          </p:nvPr>
        </p:nvPicPr>
        <p:blipFill>
          <a:blip r:embed="rId2"/>
          <a:stretch>
            <a:fillRect/>
          </a:stretch>
        </p:blipFill>
        <p:spPr>
          <a:xfrm>
            <a:off x="1664898" y="2193925"/>
            <a:ext cx="8402128" cy="4423684"/>
          </a:xfrm>
        </p:spPr>
      </p:pic>
    </p:spTree>
    <p:extLst>
      <p:ext uri="{BB962C8B-B14F-4D97-AF65-F5344CB8AC3E}">
        <p14:creationId xmlns:p14="http://schemas.microsoft.com/office/powerpoint/2010/main" val="21837569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983-0093-99E5-9110-23872938D3E6}"/>
              </a:ext>
            </a:extLst>
          </p:cNvPr>
          <p:cNvSpPr>
            <a:spLocks noGrp="1"/>
          </p:cNvSpPr>
          <p:nvPr>
            <p:ph type="title"/>
          </p:nvPr>
        </p:nvSpPr>
        <p:spPr>
          <a:xfrm>
            <a:off x="2977794" y="343133"/>
            <a:ext cx="8610600" cy="1293028"/>
          </a:xfrm>
        </p:spPr>
        <p:txBody>
          <a:bodyPr/>
          <a:lstStyle/>
          <a:p>
            <a:r>
              <a:rPr lang="en-US" dirty="0"/>
              <a:t>code</a:t>
            </a:r>
          </a:p>
        </p:txBody>
      </p:sp>
      <p:sp>
        <p:nvSpPr>
          <p:cNvPr id="3" name="Content Placeholder 2">
            <a:extLst>
              <a:ext uri="{FF2B5EF4-FFF2-40B4-BE49-F238E27FC236}">
                <a16:creationId xmlns:a16="http://schemas.microsoft.com/office/drawing/2014/main" id="{B666D3F6-26C8-5BF4-6065-EA546BE3D244}"/>
              </a:ext>
            </a:extLst>
          </p:cNvPr>
          <p:cNvSpPr>
            <a:spLocks noGrp="1"/>
          </p:cNvSpPr>
          <p:nvPr>
            <p:ph idx="1"/>
          </p:nvPr>
        </p:nvSpPr>
        <p:spPr>
          <a:xfrm>
            <a:off x="685800" y="1243173"/>
            <a:ext cx="10820400" cy="5414481"/>
          </a:xfrm>
        </p:spPr>
        <p:txBody>
          <a:bodyPr/>
          <a:lstStyle/>
          <a:p>
            <a:endParaRPr lang="en-US" dirty="0"/>
          </a:p>
          <a:p>
            <a:r>
              <a:rPr lang="en-US" dirty="0"/>
              <a:t>Refer to the jar file  or the documentation.</a:t>
            </a:r>
          </a:p>
        </p:txBody>
      </p:sp>
    </p:spTree>
    <p:extLst>
      <p:ext uri="{BB962C8B-B14F-4D97-AF65-F5344CB8AC3E}">
        <p14:creationId xmlns:p14="http://schemas.microsoft.com/office/powerpoint/2010/main" val="269170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0D9408F-E354-3FAF-25CC-9080FDB8091C}"/>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OUTPUT</a:t>
            </a:r>
          </a:p>
        </p:txBody>
      </p:sp>
      <p:sp>
        <p:nvSpPr>
          <p:cNvPr id="3" name="Content Placeholder 2">
            <a:extLst>
              <a:ext uri="{FF2B5EF4-FFF2-40B4-BE49-F238E27FC236}">
                <a16:creationId xmlns:a16="http://schemas.microsoft.com/office/drawing/2014/main" id="{C31EE51E-2B87-96E0-7C2B-48A1D60F6821}"/>
              </a:ext>
            </a:extLst>
          </p:cNvPr>
          <p:cNvSpPr>
            <a:spLocks noGrp="1"/>
          </p:cNvSpPr>
          <p:nvPr>
            <p:ph idx="1"/>
          </p:nvPr>
        </p:nvSpPr>
        <p:spPr>
          <a:xfrm>
            <a:off x="685801" y="2194560"/>
            <a:ext cx="3306742" cy="4024125"/>
          </a:xfrm>
        </p:spPr>
        <p:txBody>
          <a:bodyPr>
            <a:normAutofit/>
          </a:bodyPr>
          <a:lstStyle/>
          <a:p>
            <a:pPr marL="0" indent="0">
              <a:buNone/>
            </a:pPr>
            <a:r>
              <a:rPr lang="en-US" sz="1800" dirty="0">
                <a:solidFill>
                  <a:schemeClr val="bg1"/>
                </a:solidFill>
                <a:latin typeface="Times New Roman" panose="02020603050405020304" pitchFamily="18" charset="0"/>
              </a:rPr>
              <a:t>Insert author to the author table.</a:t>
            </a:r>
            <a:endParaRPr lang="en-US" sz="1600" dirty="0">
              <a:solidFill>
                <a:schemeClr val="bg1"/>
              </a:solidFill>
            </a:endParaRPr>
          </a:p>
        </p:txBody>
      </p:sp>
      <p:sp useBgFill="1">
        <p:nvSpPr>
          <p:cNvPr id="13"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CF6079F-CC0A-07C7-0A95-E2B076ACE97C}"/>
              </a:ext>
            </a:extLst>
          </p:cNvPr>
          <p:cNvPicPr>
            <a:picLocks noChangeAspect="1"/>
          </p:cNvPicPr>
          <p:nvPr/>
        </p:nvPicPr>
        <p:blipFill>
          <a:blip r:embed="rId3"/>
          <a:stretch>
            <a:fillRect/>
          </a:stretch>
        </p:blipFill>
        <p:spPr>
          <a:xfrm>
            <a:off x="4837632" y="1583871"/>
            <a:ext cx="6362700" cy="4207965"/>
          </a:xfrm>
          <a:prstGeom prst="rect">
            <a:avLst/>
          </a:prstGeom>
        </p:spPr>
      </p:pic>
    </p:spTree>
    <p:extLst>
      <p:ext uri="{BB962C8B-B14F-4D97-AF65-F5344CB8AC3E}">
        <p14:creationId xmlns:p14="http://schemas.microsoft.com/office/powerpoint/2010/main" val="64328781"/>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11D3B2B-7D66-4820-6133-5C7FA016F3BC}"/>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output</a:t>
            </a:r>
          </a:p>
        </p:txBody>
      </p:sp>
      <p:sp>
        <p:nvSpPr>
          <p:cNvPr id="3" name="Content Placeholder 2">
            <a:extLst>
              <a:ext uri="{FF2B5EF4-FFF2-40B4-BE49-F238E27FC236}">
                <a16:creationId xmlns:a16="http://schemas.microsoft.com/office/drawing/2014/main" id="{0FD40996-4DDE-E286-28AC-971E6D2ECAB1}"/>
              </a:ext>
            </a:extLst>
          </p:cNvPr>
          <p:cNvSpPr>
            <a:spLocks noGrp="1"/>
          </p:cNvSpPr>
          <p:nvPr>
            <p:ph idx="1"/>
          </p:nvPr>
        </p:nvSpPr>
        <p:spPr>
          <a:xfrm>
            <a:off x="685801" y="2194560"/>
            <a:ext cx="3306742" cy="4024125"/>
          </a:xfrm>
        </p:spPr>
        <p:txBody>
          <a:bodyPr>
            <a:normAutofit/>
          </a:bodyPr>
          <a:lstStyle/>
          <a:p>
            <a:r>
              <a:rPr lang="en-IN" sz="1600" dirty="0">
                <a:solidFill>
                  <a:schemeClr val="bg1"/>
                </a:solidFill>
                <a:effectLst/>
                <a:latin typeface="Times New Roman" panose="02020603050405020304" pitchFamily="18" charset="0"/>
              </a:rPr>
              <a:t>Adding book data to the book table</a:t>
            </a:r>
          </a:p>
          <a:p>
            <a:endParaRPr lang="en-US" sz="1600" dirty="0">
              <a:solidFill>
                <a:schemeClr val="bg1"/>
              </a:solidFill>
            </a:endParaRPr>
          </a:p>
        </p:txBody>
      </p:sp>
      <p:sp useBgFill="1">
        <p:nvSpPr>
          <p:cNvPr id="13"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9CE16A-6871-8A9C-5D15-0657B517EED8}"/>
              </a:ext>
            </a:extLst>
          </p:cNvPr>
          <p:cNvPicPr>
            <a:picLocks noChangeAspect="1"/>
          </p:cNvPicPr>
          <p:nvPr/>
        </p:nvPicPr>
        <p:blipFill>
          <a:blip r:embed="rId3"/>
          <a:stretch>
            <a:fillRect/>
          </a:stretch>
        </p:blipFill>
        <p:spPr>
          <a:xfrm>
            <a:off x="4837632" y="1441450"/>
            <a:ext cx="6362700" cy="4534807"/>
          </a:xfrm>
          <a:prstGeom prst="rect">
            <a:avLst/>
          </a:prstGeom>
        </p:spPr>
      </p:pic>
    </p:spTree>
    <p:extLst>
      <p:ext uri="{BB962C8B-B14F-4D97-AF65-F5344CB8AC3E}">
        <p14:creationId xmlns:p14="http://schemas.microsoft.com/office/powerpoint/2010/main" val="1622427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34AB162-CBC7-9A6E-CD3E-220058A91D92}"/>
              </a:ext>
            </a:extLst>
          </p:cNvPr>
          <p:cNvSpPr>
            <a:spLocks noGrp="1"/>
          </p:cNvSpPr>
          <p:nvPr>
            <p:ph type="title"/>
          </p:nvPr>
        </p:nvSpPr>
        <p:spPr>
          <a:xfrm>
            <a:off x="685800" y="764373"/>
            <a:ext cx="3306744" cy="1293028"/>
          </a:xfrm>
        </p:spPr>
        <p:txBody>
          <a:bodyPr>
            <a:normAutofit/>
          </a:bodyPr>
          <a:lstStyle/>
          <a:p>
            <a:r>
              <a:rPr lang="en-US" sz="3200"/>
              <a:t>output</a:t>
            </a:r>
          </a:p>
        </p:txBody>
      </p:sp>
      <p:sp>
        <p:nvSpPr>
          <p:cNvPr id="3" name="Content Placeholder 2">
            <a:extLst>
              <a:ext uri="{FF2B5EF4-FFF2-40B4-BE49-F238E27FC236}">
                <a16:creationId xmlns:a16="http://schemas.microsoft.com/office/drawing/2014/main" id="{F8A2B593-06AE-637A-EE67-40D9CA880EFB}"/>
              </a:ext>
            </a:extLst>
          </p:cNvPr>
          <p:cNvSpPr>
            <a:spLocks noGrp="1"/>
          </p:cNvSpPr>
          <p:nvPr>
            <p:ph idx="1"/>
          </p:nvPr>
        </p:nvSpPr>
        <p:spPr>
          <a:xfrm>
            <a:off x="685801" y="2194560"/>
            <a:ext cx="3306742" cy="4024125"/>
          </a:xfrm>
        </p:spPr>
        <p:txBody>
          <a:bodyPr>
            <a:normAutofit/>
          </a:bodyPr>
          <a:lstStyle/>
          <a:p>
            <a:endParaRPr lang="en-US" sz="1600" dirty="0"/>
          </a:p>
          <a:p>
            <a:r>
              <a:rPr lang="en-IN" sz="1600" dirty="0">
                <a:latin typeface="Times New Roman" panose="02020603050405020304" pitchFamily="18" charset="0"/>
              </a:rPr>
              <a:t>Display all the books</a:t>
            </a:r>
            <a:endParaRPr lang="en-IN" sz="1600" dirty="0">
              <a:effectLst/>
              <a:latin typeface="Times New Roman" panose="02020603050405020304" pitchFamily="18" charset="0"/>
            </a:endParaRPr>
          </a:p>
          <a:p>
            <a:endParaRPr lang="en-US" sz="1600" dirty="0"/>
          </a:p>
        </p:txBody>
      </p:sp>
      <p:sp>
        <p:nvSpPr>
          <p:cNvPr id="30"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23FD50-ABC3-9CC8-746C-BE3D0BF2C74B}"/>
              </a:ext>
            </a:extLst>
          </p:cNvPr>
          <p:cNvPicPr>
            <a:picLocks noChangeAspect="1"/>
          </p:cNvPicPr>
          <p:nvPr/>
        </p:nvPicPr>
        <p:blipFill rotWithShape="1">
          <a:blip r:embed="rId3"/>
          <a:srcRect b="8339"/>
          <a:stretch/>
        </p:blipFill>
        <p:spPr bwMode="auto">
          <a:xfrm>
            <a:off x="4910921" y="1309847"/>
            <a:ext cx="6362700" cy="4527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41694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1B6F1B0-FC2D-ED61-0080-5687AD7C8368}"/>
              </a:ext>
            </a:extLst>
          </p:cNvPr>
          <p:cNvSpPr>
            <a:spLocks noGrp="1"/>
          </p:cNvSpPr>
          <p:nvPr>
            <p:ph type="title"/>
          </p:nvPr>
        </p:nvSpPr>
        <p:spPr>
          <a:xfrm>
            <a:off x="685800" y="764373"/>
            <a:ext cx="3306744" cy="1293028"/>
          </a:xfrm>
        </p:spPr>
        <p:txBody>
          <a:bodyPr>
            <a:normAutofit/>
          </a:bodyPr>
          <a:lstStyle/>
          <a:p>
            <a:r>
              <a:rPr lang="en-US" sz="3200" dirty="0"/>
              <a:t>output</a:t>
            </a:r>
          </a:p>
        </p:txBody>
      </p:sp>
      <p:sp>
        <p:nvSpPr>
          <p:cNvPr id="3" name="Content Placeholder 2">
            <a:extLst>
              <a:ext uri="{FF2B5EF4-FFF2-40B4-BE49-F238E27FC236}">
                <a16:creationId xmlns:a16="http://schemas.microsoft.com/office/drawing/2014/main" id="{0F661F5A-AAB3-3938-1183-5D84DA8D21E8}"/>
              </a:ext>
            </a:extLst>
          </p:cNvPr>
          <p:cNvSpPr>
            <a:spLocks noGrp="1"/>
          </p:cNvSpPr>
          <p:nvPr>
            <p:ph idx="1"/>
          </p:nvPr>
        </p:nvSpPr>
        <p:spPr>
          <a:xfrm>
            <a:off x="685801" y="2194560"/>
            <a:ext cx="3306742" cy="4024125"/>
          </a:xfrm>
        </p:spPr>
        <p:txBody>
          <a:bodyPr>
            <a:normAutofit/>
          </a:bodyPr>
          <a:lstStyle/>
          <a:p>
            <a:r>
              <a:rPr lang="en-US" sz="1600" dirty="0"/>
              <a:t>Adding student to the database.</a:t>
            </a:r>
          </a:p>
        </p:txBody>
      </p:sp>
      <p:sp>
        <p:nvSpPr>
          <p:cNvPr id="18"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E18DD0-B5E2-CF37-CED6-788F95E1D044}"/>
              </a:ext>
            </a:extLst>
          </p:cNvPr>
          <p:cNvPicPr>
            <a:picLocks noChangeAspect="1"/>
          </p:cNvPicPr>
          <p:nvPr/>
        </p:nvPicPr>
        <p:blipFill>
          <a:blip r:embed="rId3"/>
          <a:stretch>
            <a:fillRect/>
          </a:stretch>
        </p:blipFill>
        <p:spPr>
          <a:xfrm>
            <a:off x="4837632" y="1761913"/>
            <a:ext cx="6362700" cy="3611880"/>
          </a:xfrm>
          <a:prstGeom prst="rect">
            <a:avLst/>
          </a:prstGeom>
        </p:spPr>
      </p:pic>
    </p:spTree>
    <p:extLst>
      <p:ext uri="{BB962C8B-B14F-4D97-AF65-F5344CB8AC3E}">
        <p14:creationId xmlns:p14="http://schemas.microsoft.com/office/powerpoint/2010/main" val="2701481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86C4AC86-3B46-8051-788C-F1CDBBF295CA}"/>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output</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05B19F4E-C750-A737-2AC0-D29A2196C7F8}"/>
              </a:ext>
            </a:extLst>
          </p:cNvPr>
          <p:cNvSpPr>
            <a:spLocks noGrp="1"/>
          </p:cNvSpPr>
          <p:nvPr>
            <p:ph idx="1"/>
          </p:nvPr>
        </p:nvSpPr>
        <p:spPr>
          <a:xfrm>
            <a:off x="685800" y="2821774"/>
            <a:ext cx="3687417" cy="3148329"/>
          </a:xfrm>
        </p:spPr>
        <p:txBody>
          <a:bodyPr>
            <a:normAutofit/>
          </a:bodyPr>
          <a:lstStyle/>
          <a:p>
            <a:r>
              <a:rPr lang="en-US" sz="1600" b="1" dirty="0">
                <a:solidFill>
                  <a:schemeClr val="bg1"/>
                </a:solidFill>
              </a:rPr>
              <a:t>Transaction of a book by book id and card id.</a:t>
            </a:r>
          </a:p>
        </p:txBody>
      </p:sp>
      <p:pic>
        <p:nvPicPr>
          <p:cNvPr id="5" name="Picture 4">
            <a:extLst>
              <a:ext uri="{FF2B5EF4-FFF2-40B4-BE49-F238E27FC236}">
                <a16:creationId xmlns:a16="http://schemas.microsoft.com/office/drawing/2014/main" id="{B8DB41F3-C870-BB0F-8009-F0C3586A9EEE}"/>
              </a:ext>
            </a:extLst>
          </p:cNvPr>
          <p:cNvPicPr>
            <a:picLocks noChangeAspect="1"/>
          </p:cNvPicPr>
          <p:nvPr/>
        </p:nvPicPr>
        <p:blipFill>
          <a:blip r:embed="rId4"/>
          <a:stretch>
            <a:fillRect/>
          </a:stretch>
        </p:blipFill>
        <p:spPr>
          <a:xfrm>
            <a:off x="5059017" y="1228453"/>
            <a:ext cx="6362700" cy="5041718"/>
          </a:xfrm>
          <a:prstGeom prst="rect">
            <a:avLst/>
          </a:prstGeom>
        </p:spPr>
      </p:pic>
    </p:spTree>
    <p:extLst>
      <p:ext uri="{BB962C8B-B14F-4D97-AF65-F5344CB8AC3E}">
        <p14:creationId xmlns:p14="http://schemas.microsoft.com/office/powerpoint/2010/main" val="270609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9DF8-04CC-B367-572A-5A8058F52EA9}"/>
              </a:ext>
            </a:extLst>
          </p:cNvPr>
          <p:cNvSpPr>
            <a:spLocks noGrp="1"/>
          </p:cNvSpPr>
          <p:nvPr>
            <p:ph type="title"/>
          </p:nvPr>
        </p:nvSpPr>
        <p:spPr>
          <a:xfrm>
            <a:off x="2895600" y="362591"/>
            <a:ext cx="8610600" cy="921679"/>
          </a:xfrm>
        </p:spPr>
        <p:txBody>
          <a:bodyPr/>
          <a:lstStyle/>
          <a:p>
            <a:r>
              <a:rPr lang="en-US" dirty="0"/>
              <a:t>CONCLUSION</a:t>
            </a:r>
          </a:p>
        </p:txBody>
      </p:sp>
      <p:sp>
        <p:nvSpPr>
          <p:cNvPr id="3" name="Content Placeholder 2">
            <a:extLst>
              <a:ext uri="{FF2B5EF4-FFF2-40B4-BE49-F238E27FC236}">
                <a16:creationId xmlns:a16="http://schemas.microsoft.com/office/drawing/2014/main" id="{12DC4E73-4D05-39B8-4283-3C0D79DA661E}"/>
              </a:ext>
            </a:extLst>
          </p:cNvPr>
          <p:cNvSpPr>
            <a:spLocks noGrp="1"/>
          </p:cNvSpPr>
          <p:nvPr>
            <p:ph idx="1"/>
          </p:nvPr>
        </p:nvSpPr>
        <p:spPr>
          <a:xfrm>
            <a:off x="685800" y="1654140"/>
            <a:ext cx="10820400" cy="4564546"/>
          </a:xfrm>
        </p:spPr>
        <p:txBody>
          <a:bodyPr>
            <a:normAutofit/>
          </a:bodyPr>
          <a:lstStyle/>
          <a:p>
            <a:endParaRPr lang="en-US" sz="1800" dirty="0"/>
          </a:p>
          <a:p>
            <a:r>
              <a:rPr lang="en-US" sz="1800" dirty="0"/>
              <a:t>In conclusion, our Library Management System represents a significant leap forward in streamlining library operations, enhancing user experiences, and promoting efficient resource utilization</a:t>
            </a:r>
          </a:p>
          <a:p>
            <a:r>
              <a:rPr lang="en-US" sz="1800" dirty="0"/>
              <a:t>With its user-friendly interface, robust database, and automation capabilities, our LMS empowers librarians and patrons alike</a:t>
            </a:r>
          </a:p>
          <a:p>
            <a:r>
              <a:rPr lang="en-US" sz="1800" dirty="0"/>
              <a:t>By embracing technology and innovation, we are not only preserving the tradition of libraries but also shaping their future. Thank you for your attention, and we look forward to implementing this system to revolutionize the way libraries serve their communities."</a:t>
            </a:r>
          </a:p>
        </p:txBody>
      </p:sp>
    </p:spTree>
    <p:extLst>
      <p:ext uri="{BB962C8B-B14F-4D97-AF65-F5344CB8AC3E}">
        <p14:creationId xmlns:p14="http://schemas.microsoft.com/office/powerpoint/2010/main" val="3379788422"/>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7894-E719-D818-FF9A-1F226A1DD437}"/>
              </a:ext>
            </a:extLst>
          </p:cNvPr>
          <p:cNvSpPr>
            <a:spLocks noGrp="1"/>
          </p:cNvSpPr>
          <p:nvPr>
            <p:ph type="title"/>
          </p:nvPr>
        </p:nvSpPr>
        <p:spPr>
          <a:xfrm>
            <a:off x="619759" y="764373"/>
            <a:ext cx="6257291" cy="1293028"/>
          </a:xfrm>
        </p:spPr>
        <p:txBody>
          <a:bodyPr>
            <a:normAutofit/>
          </a:bodyPr>
          <a:lstStyle/>
          <a:p>
            <a:r>
              <a:rPr lang="en-US"/>
              <a:t>PROBLEM STATEMENT</a:t>
            </a:r>
            <a:endParaRPr lang="en-US" dirty="0"/>
          </a:p>
        </p:txBody>
      </p:sp>
      <p:sp>
        <p:nvSpPr>
          <p:cNvPr id="24" name="Content Placeholder 2">
            <a:extLst>
              <a:ext uri="{FF2B5EF4-FFF2-40B4-BE49-F238E27FC236}">
                <a16:creationId xmlns:a16="http://schemas.microsoft.com/office/drawing/2014/main" id="{4ECA8F86-7E3D-4E35-88E2-4219D48829B9}"/>
              </a:ext>
            </a:extLst>
          </p:cNvPr>
          <p:cNvSpPr>
            <a:spLocks noGrp="1"/>
          </p:cNvSpPr>
          <p:nvPr>
            <p:ph idx="1"/>
          </p:nvPr>
        </p:nvSpPr>
        <p:spPr>
          <a:xfrm>
            <a:off x="619760" y="1828800"/>
            <a:ext cx="6257290" cy="4389885"/>
          </a:xfrm>
        </p:spPr>
        <p:txBody>
          <a:bodyPr>
            <a:normAutofit/>
          </a:bodyPr>
          <a:lstStyle/>
          <a:p>
            <a:endParaRPr lang="en-US" sz="900" dirty="0"/>
          </a:p>
          <a:p>
            <a:r>
              <a:rPr lang="en-US" sz="1400" dirty="0"/>
              <a:t>Design and implement a modern library catalog system to efficiently manage the inventory, circulation, and user interactions within a library. The library catalog system should address the following key challenges and requirements:</a:t>
            </a:r>
          </a:p>
          <a:p>
            <a:endParaRPr lang="en-US" sz="1400" dirty="0"/>
          </a:p>
          <a:p>
            <a:r>
              <a:rPr lang="en-US" sz="1400" dirty="0"/>
              <a:t>1. Inventory Management:</a:t>
            </a:r>
          </a:p>
          <a:p>
            <a:r>
              <a:rPr lang="en-US" sz="1400" dirty="0"/>
              <a:t> 2. User Interaction:</a:t>
            </a:r>
          </a:p>
          <a:p>
            <a:r>
              <a:rPr lang="en-US" sz="1400" dirty="0"/>
              <a:t>3. Circulation Management:</a:t>
            </a:r>
          </a:p>
          <a:p>
            <a:r>
              <a:rPr lang="en-US" sz="1400" dirty="0"/>
              <a:t>4. Reporting and Analytics:</a:t>
            </a:r>
          </a:p>
          <a:p>
            <a:r>
              <a:rPr lang="en-US" sz="1400" dirty="0"/>
              <a:t>5. Integration:</a:t>
            </a:r>
          </a:p>
          <a:p>
            <a:r>
              <a:rPr lang="en-US" sz="1400" b="1" dirty="0"/>
              <a:t>6. Scalability and Performance:</a:t>
            </a:r>
          </a:p>
          <a:p>
            <a:r>
              <a:rPr lang="en-US" sz="1400" b="1" dirty="0"/>
              <a:t>7. Accessibility and User Experience:</a:t>
            </a:r>
          </a:p>
          <a:p>
            <a:r>
              <a:rPr lang="en-US" sz="1400" b="1" dirty="0"/>
              <a:t>8. Security:</a:t>
            </a:r>
          </a:p>
          <a:p>
            <a:endParaRPr lang="en-US" sz="900" dirty="0"/>
          </a:p>
          <a:p>
            <a:endParaRPr lang="en-US" sz="900" dirty="0"/>
          </a:p>
          <a:p>
            <a:endParaRPr lang="en-US" sz="900" dirty="0"/>
          </a:p>
        </p:txBody>
      </p:sp>
      <p:sp useBgFill="1">
        <p:nvSpPr>
          <p:cNvPr id="25" name="Rectangle 24">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bstract blurred public library with bookshelves">
            <a:extLst>
              <a:ext uri="{FF2B5EF4-FFF2-40B4-BE49-F238E27FC236}">
                <a16:creationId xmlns:a16="http://schemas.microsoft.com/office/drawing/2014/main" id="{BB290218-8EA1-BF04-15BC-22AF268F20B5}"/>
              </a:ext>
            </a:extLst>
          </p:cNvPr>
          <p:cNvPicPr>
            <a:picLocks noChangeAspect="1"/>
          </p:cNvPicPr>
          <p:nvPr/>
        </p:nvPicPr>
        <p:blipFill rotWithShape="1">
          <a:blip r:embed="rId2"/>
          <a:srcRect l="16090" r="38430" b="-1"/>
          <a:stretch/>
        </p:blipFill>
        <p:spPr>
          <a:xfrm>
            <a:off x="7519416" y="10"/>
            <a:ext cx="4672584" cy="6857989"/>
          </a:xfrm>
          <a:prstGeom prst="rect">
            <a:avLst/>
          </a:prstGeom>
        </p:spPr>
      </p:pic>
    </p:spTree>
    <p:extLst>
      <p:ext uri="{BB962C8B-B14F-4D97-AF65-F5344CB8AC3E}">
        <p14:creationId xmlns:p14="http://schemas.microsoft.com/office/powerpoint/2010/main" val="266066859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F4D8F3-D0F9-D4B4-7315-10CA1CA12AC4}"/>
              </a:ext>
            </a:extLst>
          </p:cNvPr>
          <p:cNvPicPr>
            <a:picLocks noChangeAspect="1"/>
          </p:cNvPicPr>
          <p:nvPr/>
        </p:nvPicPr>
        <p:blipFill>
          <a:blip r:embed="rId2"/>
          <a:stretch>
            <a:fillRect/>
          </a:stretch>
        </p:blipFill>
        <p:spPr>
          <a:xfrm>
            <a:off x="457200" y="789708"/>
            <a:ext cx="11374582" cy="5583383"/>
          </a:xfrm>
          <a:prstGeom prst="rect">
            <a:avLst/>
          </a:prstGeom>
        </p:spPr>
      </p:pic>
    </p:spTree>
    <p:extLst>
      <p:ext uri="{BB962C8B-B14F-4D97-AF65-F5344CB8AC3E}">
        <p14:creationId xmlns:p14="http://schemas.microsoft.com/office/powerpoint/2010/main" val="3220723693"/>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42D1-B644-9C8A-83EE-D6D7BF82DE7C}"/>
              </a:ext>
            </a:extLst>
          </p:cNvPr>
          <p:cNvSpPr>
            <a:spLocks noGrp="1"/>
          </p:cNvSpPr>
          <p:nvPr>
            <p:ph type="title"/>
          </p:nvPr>
        </p:nvSpPr>
        <p:spPr>
          <a:xfrm>
            <a:off x="2895600" y="158197"/>
            <a:ext cx="8610600" cy="1293028"/>
          </a:xfrm>
        </p:spPr>
        <p:txBody>
          <a:bodyPr/>
          <a:lstStyle/>
          <a:p>
            <a:r>
              <a:rPr lang="en-US" dirty="0"/>
              <a:t>INTRODUCTION</a:t>
            </a:r>
          </a:p>
        </p:txBody>
      </p:sp>
      <p:sp>
        <p:nvSpPr>
          <p:cNvPr id="3" name="Content Placeholder 2">
            <a:extLst>
              <a:ext uri="{FF2B5EF4-FFF2-40B4-BE49-F238E27FC236}">
                <a16:creationId xmlns:a16="http://schemas.microsoft.com/office/drawing/2014/main" id="{C1DFA39D-E712-1706-08A8-8365C14D97EE}"/>
              </a:ext>
            </a:extLst>
          </p:cNvPr>
          <p:cNvSpPr>
            <a:spLocks noGrp="1"/>
          </p:cNvSpPr>
          <p:nvPr>
            <p:ph idx="1"/>
          </p:nvPr>
        </p:nvSpPr>
        <p:spPr>
          <a:xfrm>
            <a:off x="685800" y="1181528"/>
            <a:ext cx="10820400" cy="5332288"/>
          </a:xfrm>
        </p:spPr>
        <p:txBody>
          <a:bodyPr>
            <a:normAutofit fontScale="70000" lnSpcReduction="20000"/>
          </a:bodyPr>
          <a:lstStyle/>
          <a:p>
            <a:r>
              <a:rPr lang="en-US"/>
              <a:t>A library catalog is a fundamental and indispensable tool within the world of libraries, serving as the gateway to a vast treasure trove of knowledge and information. It is the organized inventory of a library's holdings, providing users with a systematic and structured means to search, locate, and access the library's collection of books, periodicals, multimedia, digital resources, and more.</a:t>
            </a:r>
          </a:p>
          <a:p>
            <a:endParaRPr lang="en-US"/>
          </a:p>
          <a:p>
            <a:r>
              <a:rPr lang="en-US"/>
              <a:t>Key Elements of a Library Catalog:</a:t>
            </a:r>
          </a:p>
          <a:p>
            <a:endParaRPr lang="en-US"/>
          </a:p>
          <a:p>
            <a:r>
              <a:rPr lang="en-US"/>
              <a:t>1. *Bibliographic Records:* At its core, a library catalog comprises bibliographic records for each item in its collection. These records contain essential information about each item, including its title, author(s), publication date, subject, and unique identifiers like ISBNs or call numbers.</a:t>
            </a:r>
          </a:p>
          <a:p>
            <a:endParaRPr lang="en-US"/>
          </a:p>
          <a:p>
            <a:r>
              <a:rPr lang="en-US"/>
              <a:t>2. *Search Interface:* To enable users to explore the library's holdings effectively, a library catalog offers a user-friendly search interface. Users can input keywords, titles, authors, or subject terms to initiate searches.</a:t>
            </a:r>
          </a:p>
          <a:p>
            <a:endParaRPr lang="en-US"/>
          </a:p>
          <a:p>
            <a:r>
              <a:rPr lang="en-US"/>
              <a:t>3. *Classification and Call Numbers:* Library catalogs employ classification systems (e.g., Dewey Decimal, Library of Congress) and call numbers to organize physical items on shelves systematically. This allows users to locate items physically within the library.</a:t>
            </a:r>
          </a:p>
          <a:p>
            <a:endParaRPr lang="en-US"/>
          </a:p>
          <a:p>
            <a:r>
              <a:rPr lang="en-US"/>
              <a:t>4. *Availability Information:* Catalogs provide real-time information about the availability of items. Users can determine if a book is currently checked out, on hold, or available for borrowing.</a:t>
            </a:r>
          </a:p>
          <a:p>
            <a:endParaRPr lang="en-US"/>
          </a:p>
          <a:p>
            <a:r>
              <a:rPr lang="en-US"/>
              <a:t>5. *Additional Information:* Beyond basic bibliographic data, catalogs may include additional details such as book summaries, table of contents, reviews, and links to digital resources.</a:t>
            </a:r>
            <a:endParaRPr lang="en-US" dirty="0"/>
          </a:p>
        </p:txBody>
      </p:sp>
    </p:spTree>
    <p:extLst>
      <p:ext uri="{BB962C8B-B14F-4D97-AF65-F5344CB8AC3E}">
        <p14:creationId xmlns:p14="http://schemas.microsoft.com/office/powerpoint/2010/main" val="39227044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832F-2C80-1737-1092-C90FB7BEE563}"/>
              </a:ext>
            </a:extLst>
          </p:cNvPr>
          <p:cNvSpPr>
            <a:spLocks noGrp="1"/>
          </p:cNvSpPr>
          <p:nvPr>
            <p:ph type="title"/>
          </p:nvPr>
        </p:nvSpPr>
        <p:spPr>
          <a:xfrm>
            <a:off x="3306567" y="127375"/>
            <a:ext cx="8610600" cy="1293028"/>
          </a:xfrm>
        </p:spPr>
        <p:txBody>
          <a:bodyPr/>
          <a:lstStyle/>
          <a:p>
            <a:r>
              <a:rPr lang="en-US" dirty="0"/>
              <a:t>EXISTING SYSTEM LIBRARY</a:t>
            </a:r>
          </a:p>
        </p:txBody>
      </p:sp>
      <p:sp>
        <p:nvSpPr>
          <p:cNvPr id="3" name="Content Placeholder 2">
            <a:extLst>
              <a:ext uri="{FF2B5EF4-FFF2-40B4-BE49-F238E27FC236}">
                <a16:creationId xmlns:a16="http://schemas.microsoft.com/office/drawing/2014/main" id="{954F6BDE-FAA9-EC6A-3B96-50F186F7FC67}"/>
              </a:ext>
            </a:extLst>
          </p:cNvPr>
          <p:cNvSpPr>
            <a:spLocks noGrp="1"/>
          </p:cNvSpPr>
          <p:nvPr>
            <p:ph idx="1"/>
          </p:nvPr>
        </p:nvSpPr>
        <p:spPr>
          <a:xfrm>
            <a:off x="685800" y="1191802"/>
            <a:ext cx="10820400" cy="5311740"/>
          </a:xfrm>
        </p:spPr>
        <p:txBody>
          <a:bodyPr>
            <a:normAutofit fontScale="62500" lnSpcReduction="20000"/>
          </a:bodyPr>
          <a:lstStyle/>
          <a:p>
            <a:endParaRPr lang="en-US" dirty="0"/>
          </a:p>
          <a:p>
            <a:r>
              <a:rPr lang="en-US" dirty="0"/>
              <a:t>The existing system for a library catalog typically encompasses traditional and digital components, which may vary depending on the library's size, resources, and technological infrastructure. Here's an overview of the key elements of an existing library catalog system:</a:t>
            </a:r>
          </a:p>
          <a:p>
            <a:endParaRPr lang="en-US" dirty="0"/>
          </a:p>
          <a:p>
            <a:r>
              <a:rPr lang="en-US" dirty="0"/>
              <a:t>1. *Physical Catalogs:* In traditional libraries, physical card catalogs used to be the primary means of organizing and accessing information about the library's physical holdings. These card catalogs contained index cards with bibliographic information arranged alphabetically by title, author, and subject.</a:t>
            </a:r>
          </a:p>
          <a:p>
            <a:endParaRPr lang="en-US" dirty="0"/>
          </a:p>
          <a:p>
            <a:r>
              <a:rPr lang="en-US" dirty="0"/>
              <a:t>2. *Online Public Access Catalog (OPAC):* With the advent of computers and the internet, libraries transitioned to online catalog systems known as Online Public Access Catalogs (OPACs). OPACs provide users with web-based interfaces to search and locate library materials. Users can search by keywords, titles, authors, and subjects, and view the availability status of items.</a:t>
            </a:r>
          </a:p>
          <a:p>
            <a:endParaRPr lang="en-US" dirty="0"/>
          </a:p>
          <a:p>
            <a:r>
              <a:rPr lang="en-US" dirty="0"/>
              <a:t>3. *Bibliographic Databases:* Libraries maintain comprehensive bibliographic databases that store records for all items in the collection. These databases include detailed metadata such as titles, authors, ISBNs, subject headings, and publication dates.</a:t>
            </a:r>
          </a:p>
          <a:p>
            <a:endParaRPr lang="en-US" dirty="0"/>
          </a:p>
          <a:p>
            <a:r>
              <a:rPr lang="en-US" dirty="0"/>
              <a:t>4. *Classification Systems:* Libraries use classification systems like the Dewey Decimal Classification or Library of Congress Classification to categorize physical items and assign call numbers for easy shelving and retrieval.</a:t>
            </a:r>
          </a:p>
          <a:p>
            <a:endParaRPr lang="en-US" dirty="0"/>
          </a:p>
          <a:p>
            <a:r>
              <a:rPr lang="en-US" dirty="0"/>
              <a:t>5. *Barcode and RFID Technology:* To streamline circulation and tracking of physical items, libraries often employ barcode labels or Radio-Frequency Identification (RFID) tags on books and other materials. This technology assists in checking items in and out, managing inventory, and reducing theft.</a:t>
            </a:r>
          </a:p>
        </p:txBody>
      </p:sp>
    </p:spTree>
    <p:extLst>
      <p:ext uri="{BB962C8B-B14F-4D97-AF65-F5344CB8AC3E}">
        <p14:creationId xmlns:p14="http://schemas.microsoft.com/office/powerpoint/2010/main" val="16789900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C4D4-E0A8-A364-9A6F-F4E5DFFECECC}"/>
              </a:ext>
            </a:extLst>
          </p:cNvPr>
          <p:cNvSpPr>
            <a:spLocks noGrp="1"/>
          </p:cNvSpPr>
          <p:nvPr>
            <p:ph type="title"/>
          </p:nvPr>
        </p:nvSpPr>
        <p:spPr>
          <a:xfrm>
            <a:off x="3142180" y="230117"/>
            <a:ext cx="8610600" cy="1293028"/>
          </a:xfrm>
        </p:spPr>
        <p:txBody>
          <a:bodyPr/>
          <a:lstStyle/>
          <a:p>
            <a:r>
              <a:rPr lang="en-US" dirty="0"/>
              <a:t>PR</a:t>
            </a:r>
            <a:r>
              <a:rPr lang="en-IN" dirty="0"/>
              <a:t>o</a:t>
            </a:r>
            <a:r>
              <a:rPr lang="en-US" dirty="0"/>
              <a:t>POSED SYSTEM</a:t>
            </a:r>
          </a:p>
        </p:txBody>
      </p:sp>
      <p:sp>
        <p:nvSpPr>
          <p:cNvPr id="3" name="Content Placeholder 2">
            <a:extLst>
              <a:ext uri="{FF2B5EF4-FFF2-40B4-BE49-F238E27FC236}">
                <a16:creationId xmlns:a16="http://schemas.microsoft.com/office/drawing/2014/main" id="{3CA0E490-8BF5-68BF-1A75-5DFCAEDE2FB2}"/>
              </a:ext>
            </a:extLst>
          </p:cNvPr>
          <p:cNvSpPr>
            <a:spLocks noGrp="1"/>
          </p:cNvSpPr>
          <p:nvPr>
            <p:ph idx="1"/>
          </p:nvPr>
        </p:nvSpPr>
        <p:spPr>
          <a:xfrm>
            <a:off x="439220" y="1273996"/>
            <a:ext cx="11066980" cy="4944689"/>
          </a:xfrm>
        </p:spPr>
        <p:txBody>
          <a:bodyPr>
            <a:normAutofit/>
          </a:bodyPr>
          <a:lstStyle/>
          <a:p>
            <a:pPr marL="1604645" indent="-285750">
              <a:spcBef>
                <a:spcPts val="445"/>
              </a:spcBef>
              <a:buFont typeface="Wingdings" pitchFamily="2" charset="2"/>
              <a:buChar char="Ø"/>
            </a:pPr>
            <a:r>
              <a:rPr lang="en-IN" sz="2800" b="0" dirty="0">
                <a:effectLst/>
                <a:latin typeface="Times New Roman" panose="02020603050405020304" pitchFamily="18" charset="0"/>
              </a:rPr>
              <a:t>1.computerized</a:t>
            </a:r>
            <a:endParaRPr lang="en-IN" sz="2800" dirty="0">
              <a:latin typeface="Times New Roman" panose="02020603050405020304" pitchFamily="18" charset="0"/>
            </a:endParaRPr>
          </a:p>
          <a:p>
            <a:pPr marL="1604645" indent="-285750">
              <a:spcBef>
                <a:spcPts val="445"/>
              </a:spcBef>
              <a:buFont typeface="Wingdings" pitchFamily="2" charset="2"/>
              <a:buChar char="Ø"/>
            </a:pPr>
            <a:endParaRPr lang="en-IN" sz="2800" b="1" dirty="0">
              <a:effectLst/>
              <a:latin typeface="Times New Roman" panose="02020603050405020304" pitchFamily="18" charset="0"/>
            </a:endParaRPr>
          </a:p>
          <a:p>
            <a:pPr marL="1604645" indent="-285750">
              <a:spcBef>
                <a:spcPts val="445"/>
              </a:spcBef>
              <a:buFont typeface="Wingdings" pitchFamily="2" charset="2"/>
              <a:buChar char="Ø"/>
            </a:pPr>
            <a:r>
              <a:rPr lang="en-IN" sz="2800" b="0" dirty="0">
                <a:effectLst/>
                <a:latin typeface="Times New Roman" panose="02020603050405020304" pitchFamily="18" charset="0"/>
              </a:rPr>
              <a:t>2.Database Maintenance</a:t>
            </a:r>
            <a:endParaRPr lang="en-IN" sz="2800" dirty="0">
              <a:latin typeface="Times New Roman" panose="02020603050405020304" pitchFamily="18" charset="0"/>
            </a:endParaRPr>
          </a:p>
          <a:p>
            <a:pPr marL="1318895" indent="0">
              <a:spcBef>
                <a:spcPts val="445"/>
              </a:spcBef>
              <a:buNone/>
            </a:pPr>
            <a:endParaRPr lang="en-IN" sz="2800" b="1" dirty="0">
              <a:effectLst/>
              <a:latin typeface="Times New Roman" panose="02020603050405020304" pitchFamily="18" charset="0"/>
            </a:endParaRPr>
          </a:p>
          <a:p>
            <a:pPr marL="1604645" indent="-285750">
              <a:spcBef>
                <a:spcPts val="445"/>
              </a:spcBef>
              <a:buFont typeface="Wingdings" pitchFamily="2" charset="2"/>
              <a:buChar char="Ø"/>
            </a:pPr>
            <a:r>
              <a:rPr lang="en-IN" sz="2800" b="0" dirty="0">
                <a:effectLst/>
                <a:latin typeface="Times New Roman" panose="02020603050405020304" pitchFamily="18" charset="0"/>
              </a:rPr>
              <a:t>3.Reports</a:t>
            </a:r>
          </a:p>
          <a:p>
            <a:pPr marL="1318895" indent="0">
              <a:spcBef>
                <a:spcPts val="445"/>
              </a:spcBef>
              <a:buNone/>
            </a:pPr>
            <a:endParaRPr lang="en-IN" sz="2800" b="1" dirty="0">
              <a:effectLst/>
              <a:latin typeface="Times New Roman" panose="02020603050405020304" pitchFamily="18" charset="0"/>
            </a:endParaRPr>
          </a:p>
          <a:p>
            <a:pPr marL="1604645" indent="-285750">
              <a:spcBef>
                <a:spcPts val="445"/>
              </a:spcBef>
              <a:buFont typeface="Wingdings" pitchFamily="2" charset="2"/>
              <a:buChar char="Ø"/>
            </a:pPr>
            <a:r>
              <a:rPr lang="en-IN" sz="2800" b="0" dirty="0">
                <a:effectLst/>
                <a:latin typeface="Times New Roman" panose="02020603050405020304" pitchFamily="18" charset="0"/>
              </a:rPr>
              <a:t>4.Transaction Entry</a:t>
            </a:r>
            <a:endParaRPr lang="en-IN" sz="2800" b="1" dirty="0">
              <a:effectLst/>
              <a:latin typeface="Times New Roman" panose="02020603050405020304" pitchFamily="18" charset="0"/>
            </a:endParaRPr>
          </a:p>
          <a:p>
            <a:pPr marL="1318895" indent="0">
              <a:spcBef>
                <a:spcPts val="445"/>
              </a:spcBef>
              <a:buNone/>
            </a:pPr>
            <a:endParaRPr lang="en-IN" sz="2800" b="1" dirty="0">
              <a:effectLst/>
              <a:latin typeface="Times New Roman" panose="02020603050405020304" pitchFamily="18" charset="0"/>
            </a:endParaRPr>
          </a:p>
        </p:txBody>
      </p:sp>
    </p:spTree>
    <p:extLst>
      <p:ext uri="{BB962C8B-B14F-4D97-AF65-F5344CB8AC3E}">
        <p14:creationId xmlns:p14="http://schemas.microsoft.com/office/powerpoint/2010/main" val="8925986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1168-9724-F887-AADB-7D18D165FFFA}"/>
              </a:ext>
            </a:extLst>
          </p:cNvPr>
          <p:cNvSpPr>
            <a:spLocks noGrp="1"/>
          </p:cNvSpPr>
          <p:nvPr>
            <p:ph type="title"/>
          </p:nvPr>
        </p:nvSpPr>
        <p:spPr/>
        <p:txBody>
          <a:bodyPr/>
          <a:lstStyle/>
          <a:p>
            <a:r>
              <a:rPr lang="en-US" dirty="0"/>
              <a:t>SOFTWARE REQURMENTS</a:t>
            </a:r>
          </a:p>
        </p:txBody>
      </p:sp>
      <p:sp>
        <p:nvSpPr>
          <p:cNvPr id="3" name="Content Placeholder 2">
            <a:extLst>
              <a:ext uri="{FF2B5EF4-FFF2-40B4-BE49-F238E27FC236}">
                <a16:creationId xmlns:a16="http://schemas.microsoft.com/office/drawing/2014/main" id="{D1A9C733-DE7F-B47F-74B2-8613ED9DF125}"/>
              </a:ext>
            </a:extLst>
          </p:cNvPr>
          <p:cNvSpPr>
            <a:spLocks noGrp="1"/>
          </p:cNvSpPr>
          <p:nvPr>
            <p:ph idx="1"/>
          </p:nvPr>
        </p:nvSpPr>
        <p:spPr/>
        <p:txBody>
          <a:bodyPr/>
          <a:lstStyle/>
          <a:p>
            <a:pPr marL="342900" lvl="0" indent="-342900">
              <a:lnSpc>
                <a:spcPct val="150000"/>
              </a:lnSpc>
              <a:spcBef>
                <a:spcPts val="525"/>
              </a:spcBef>
              <a:buFont typeface="Times New Roman" panose="02020603050405020304" pitchFamily="18" charset="0"/>
              <a:buAutoNum type="arabicPeriod"/>
            </a:pPr>
            <a:r>
              <a:rPr lang="en-IN" sz="1800" b="1" spc="0" dirty="0">
                <a:effectLst/>
                <a:latin typeface="Times New Roman" panose="02020603050405020304" pitchFamily="18" charset="0"/>
              </a:rPr>
              <a:t>Windows</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2016</a:t>
            </a:r>
          </a:p>
          <a:p>
            <a:pPr marL="342900" lvl="0" indent="-342900">
              <a:lnSpc>
                <a:spcPct val="150000"/>
              </a:lnSpc>
              <a:spcBef>
                <a:spcPts val="15"/>
              </a:spcBef>
              <a:buFont typeface="Times New Roman" panose="02020603050405020304" pitchFamily="18" charset="0"/>
              <a:buAutoNum type="arabicPeriod"/>
            </a:pPr>
            <a:r>
              <a:rPr lang="en-IN" sz="1800" b="1" spc="0" dirty="0">
                <a:effectLst/>
                <a:latin typeface="Times New Roman" panose="02020603050405020304" pitchFamily="18" charset="0"/>
              </a:rPr>
              <a:t>Eclipse</a:t>
            </a:r>
          </a:p>
          <a:p>
            <a:pPr marL="342900" lvl="0" indent="-342900">
              <a:lnSpc>
                <a:spcPct val="150000"/>
              </a:lnSpc>
              <a:spcBef>
                <a:spcPts val="35"/>
              </a:spcBef>
              <a:buFont typeface="Times New Roman" panose="02020603050405020304" pitchFamily="18" charset="0"/>
              <a:buAutoNum type="arabicPeriod"/>
            </a:pPr>
            <a:r>
              <a:rPr lang="en-IN" sz="1800" b="1" spc="0" dirty="0">
                <a:effectLst/>
                <a:latin typeface="Times New Roman" panose="02020603050405020304" pitchFamily="18" charset="0"/>
              </a:rPr>
              <a:t>MYSQL</a:t>
            </a:r>
          </a:p>
          <a:p>
            <a:pPr marL="342900" lvl="0" indent="-342900">
              <a:lnSpc>
                <a:spcPct val="150000"/>
              </a:lnSpc>
              <a:spcBef>
                <a:spcPts val="25"/>
              </a:spcBef>
              <a:buFont typeface="Times New Roman" panose="02020603050405020304" pitchFamily="18" charset="0"/>
              <a:buAutoNum type="arabicPeriod"/>
            </a:pPr>
            <a:r>
              <a:rPr lang="en-IN" sz="1800" b="1" spc="0" dirty="0">
                <a:effectLst/>
                <a:latin typeface="Times New Roman" panose="02020603050405020304" pitchFamily="18" charset="0"/>
              </a:rPr>
              <a:t>Apache tomcat</a:t>
            </a:r>
            <a:r>
              <a:rPr lang="en-IN" sz="1800" b="1" spc="-20" dirty="0">
                <a:effectLst/>
                <a:latin typeface="Times New Roman" panose="02020603050405020304" pitchFamily="18" charset="0"/>
              </a:rPr>
              <a:t> </a:t>
            </a:r>
            <a:r>
              <a:rPr lang="en-IN" sz="1800" b="1" spc="0" dirty="0">
                <a:effectLst/>
                <a:latin typeface="Times New Roman" panose="02020603050405020304" pitchFamily="18" charset="0"/>
              </a:rPr>
              <a:t>web</a:t>
            </a:r>
            <a:r>
              <a:rPr lang="en-IN" sz="1800" b="1" spc="-20" dirty="0">
                <a:effectLst/>
                <a:latin typeface="Times New Roman" panose="02020603050405020304" pitchFamily="18" charset="0"/>
              </a:rPr>
              <a:t> </a:t>
            </a:r>
            <a:r>
              <a:rPr lang="en-IN" sz="1800" b="1" spc="0" dirty="0">
                <a:effectLst/>
                <a:latin typeface="Times New Roman" panose="02020603050405020304" pitchFamily="18" charset="0"/>
              </a:rPr>
              <a:t>server</a:t>
            </a:r>
          </a:p>
          <a:p>
            <a:pPr marL="342900" lvl="0" indent="-342900">
              <a:lnSpc>
                <a:spcPct val="150000"/>
              </a:lnSpc>
              <a:spcBef>
                <a:spcPts val="25"/>
              </a:spcBef>
              <a:buFont typeface="Times New Roman" panose="02020603050405020304" pitchFamily="18" charset="0"/>
              <a:buAutoNum type="arabicPeriod"/>
            </a:pPr>
            <a:r>
              <a:rPr lang="en-IN" sz="1800" b="1" spc="0" dirty="0">
                <a:effectLst/>
                <a:latin typeface="Times New Roman" panose="02020603050405020304" pitchFamily="18" charset="0"/>
              </a:rPr>
              <a:t>Postman </a:t>
            </a:r>
            <a:r>
              <a:rPr lang="en-IN" sz="1800" b="1" spc="0" dirty="0" err="1">
                <a:effectLst/>
                <a:latin typeface="Times New Roman" panose="02020603050405020304" pitchFamily="18" charset="0"/>
              </a:rPr>
              <a:t>Api</a:t>
            </a:r>
            <a:endParaRPr lang="en-IN" sz="1800" b="1" spc="0" dirty="0">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48188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D71F-645D-61C8-F1B9-E2A30A483D81}"/>
              </a:ext>
            </a:extLst>
          </p:cNvPr>
          <p:cNvSpPr>
            <a:spLocks noGrp="1"/>
          </p:cNvSpPr>
          <p:nvPr>
            <p:ph type="title"/>
          </p:nvPr>
        </p:nvSpPr>
        <p:spPr/>
        <p:txBody>
          <a:bodyPr/>
          <a:lstStyle/>
          <a:p>
            <a:r>
              <a:rPr lang="en-US" dirty="0"/>
              <a:t>HARDWARE REQURMENTS</a:t>
            </a:r>
            <a:br>
              <a:rPr lang="en-US" dirty="0"/>
            </a:br>
            <a:r>
              <a:rPr lang="en-US" dirty="0"/>
              <a:t>AND COMPONENTS</a:t>
            </a:r>
          </a:p>
        </p:txBody>
      </p:sp>
      <p:sp>
        <p:nvSpPr>
          <p:cNvPr id="3" name="Content Placeholder 2">
            <a:extLst>
              <a:ext uri="{FF2B5EF4-FFF2-40B4-BE49-F238E27FC236}">
                <a16:creationId xmlns:a16="http://schemas.microsoft.com/office/drawing/2014/main" id="{8BEE82F1-24BB-AD4F-2AF0-ACBD7EBAAD8A}"/>
              </a:ext>
            </a:extLst>
          </p:cNvPr>
          <p:cNvSpPr>
            <a:spLocks noGrp="1"/>
          </p:cNvSpPr>
          <p:nvPr>
            <p:ph idx="1"/>
          </p:nvPr>
        </p:nvSpPr>
        <p:spPr/>
        <p:txBody>
          <a:bodyPr/>
          <a:lstStyle/>
          <a:p>
            <a:pPr marL="342900" lvl="0" indent="-342900">
              <a:lnSpc>
                <a:spcPct val="150000"/>
              </a:lnSpc>
              <a:spcBef>
                <a:spcPts val="525"/>
              </a:spcBef>
              <a:buFont typeface="Times New Roman" panose="02020603050405020304" pitchFamily="18" charset="0"/>
              <a:buAutoNum type="arabicPeriod"/>
            </a:pPr>
            <a:r>
              <a:rPr lang="en-IN" sz="1800" b="1" spc="0" dirty="0">
                <a:effectLst/>
                <a:latin typeface="Times New Roman" panose="02020603050405020304" pitchFamily="18" charset="0"/>
              </a:rPr>
              <a:t>Laptop</a:t>
            </a:r>
            <a:r>
              <a:rPr lang="en-IN" sz="1800" b="1" spc="-15" dirty="0">
                <a:effectLst/>
                <a:latin typeface="Times New Roman" panose="02020603050405020304" pitchFamily="18" charset="0"/>
              </a:rPr>
              <a:t> </a:t>
            </a:r>
            <a:r>
              <a:rPr lang="en-IN" sz="1800" b="1" spc="0" dirty="0">
                <a:effectLst/>
                <a:latin typeface="Times New Roman" panose="02020603050405020304" pitchFamily="18" charset="0"/>
              </a:rPr>
              <a:t>4</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GHz</a:t>
            </a:r>
            <a:r>
              <a:rPr lang="en-IN" sz="1800" b="1" spc="-35" dirty="0">
                <a:effectLst/>
                <a:latin typeface="Times New Roman" panose="02020603050405020304" pitchFamily="18" charset="0"/>
              </a:rPr>
              <a:t> </a:t>
            </a:r>
            <a:r>
              <a:rPr lang="en-IN" sz="1800" b="1" spc="0" dirty="0">
                <a:effectLst/>
                <a:latin typeface="Times New Roman" panose="02020603050405020304" pitchFamily="18" charset="0"/>
              </a:rPr>
              <a:t>minimum, multi-core</a:t>
            </a:r>
            <a:r>
              <a:rPr lang="en-IN" sz="1800" b="1" spc="-40" dirty="0">
                <a:effectLst/>
                <a:latin typeface="Times New Roman" panose="02020603050405020304" pitchFamily="18" charset="0"/>
              </a:rPr>
              <a:t> </a:t>
            </a:r>
            <a:r>
              <a:rPr lang="en-IN" sz="1800" b="1" spc="0" dirty="0">
                <a:effectLst/>
                <a:latin typeface="Times New Roman" panose="02020603050405020304" pitchFamily="18" charset="0"/>
              </a:rPr>
              <a:t>processor</a:t>
            </a:r>
          </a:p>
          <a:p>
            <a:pPr marL="342900" lvl="0" indent="-342900">
              <a:lnSpc>
                <a:spcPct val="150000"/>
              </a:lnSpc>
              <a:spcBef>
                <a:spcPts val="25"/>
              </a:spcBef>
              <a:buFont typeface="Times New Roman" panose="02020603050405020304" pitchFamily="18" charset="0"/>
              <a:buAutoNum type="arabicPeriod"/>
            </a:pPr>
            <a:r>
              <a:rPr lang="en-IN" sz="1800" b="1" spc="0" dirty="0">
                <a:effectLst/>
                <a:latin typeface="Times New Roman" panose="02020603050405020304" pitchFamily="18" charset="0"/>
              </a:rPr>
              <a:t>Memory</a:t>
            </a:r>
            <a:r>
              <a:rPr lang="en-IN" sz="1800" b="1" spc="-20" dirty="0">
                <a:effectLst/>
                <a:latin typeface="Times New Roman" panose="02020603050405020304" pitchFamily="18" charset="0"/>
              </a:rPr>
              <a:t> </a:t>
            </a:r>
            <a:r>
              <a:rPr lang="en-IN" sz="1800" b="1" spc="0" dirty="0">
                <a:effectLst/>
                <a:latin typeface="Times New Roman" panose="02020603050405020304" pitchFamily="18" charset="0"/>
              </a:rPr>
              <a:t>(RAM)</a:t>
            </a:r>
            <a:r>
              <a:rPr lang="en-IN" sz="1800" b="1" spc="-20" dirty="0">
                <a:effectLst/>
                <a:latin typeface="Times New Roman" panose="02020603050405020304" pitchFamily="18" charset="0"/>
              </a:rPr>
              <a:t> </a:t>
            </a:r>
            <a:r>
              <a:rPr lang="en-IN" sz="1800" b="1" spc="0" dirty="0">
                <a:effectLst/>
                <a:latin typeface="Times New Roman" panose="02020603050405020304" pitchFamily="18" charset="0"/>
              </a:rPr>
              <a:t>4GB,</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preferably higher,</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and</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commensurate</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with</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concurrent</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usage</a:t>
            </a:r>
          </a:p>
          <a:p>
            <a:pPr marL="342900" lvl="0" indent="-342900">
              <a:lnSpc>
                <a:spcPct val="150000"/>
              </a:lnSpc>
              <a:spcBef>
                <a:spcPts val="35"/>
              </a:spcBef>
              <a:buFont typeface="Times New Roman" panose="02020603050405020304" pitchFamily="18" charset="0"/>
              <a:buAutoNum type="arabicPeriod"/>
            </a:pPr>
            <a:r>
              <a:rPr lang="en-IN" sz="1800" b="1" spc="0" dirty="0">
                <a:effectLst/>
                <a:latin typeface="Times New Roman" panose="02020603050405020304" pitchFamily="18" charset="0"/>
              </a:rPr>
              <a:t>Hard</a:t>
            </a:r>
            <a:r>
              <a:rPr lang="en-IN" sz="1800" b="1" spc="-25" dirty="0">
                <a:effectLst/>
                <a:latin typeface="Times New Roman" panose="02020603050405020304" pitchFamily="18" charset="0"/>
              </a:rPr>
              <a:t> </a:t>
            </a:r>
            <a:r>
              <a:rPr lang="en-IN" sz="1800" b="1" spc="0" dirty="0">
                <a:effectLst/>
                <a:latin typeface="Times New Roman" panose="02020603050405020304" pitchFamily="18" charset="0"/>
              </a:rPr>
              <a:t>disk</a:t>
            </a:r>
            <a:r>
              <a:rPr lang="en-IN" sz="1800" b="1" spc="-5" dirty="0">
                <a:effectLst/>
                <a:latin typeface="Times New Roman" panose="02020603050405020304" pitchFamily="18" charset="0"/>
              </a:rPr>
              <a:t> </a:t>
            </a:r>
            <a:r>
              <a:rPr lang="en-IN" sz="1800" b="1" spc="0" dirty="0">
                <a:effectLst/>
                <a:latin typeface="Times New Roman" panose="02020603050405020304" pitchFamily="18" charset="0"/>
              </a:rPr>
              <a:t>space</a:t>
            </a:r>
            <a:r>
              <a:rPr lang="en-IN" sz="1800" b="1" spc="-10" dirty="0">
                <a:effectLst/>
                <a:latin typeface="Times New Roman" panose="02020603050405020304" pitchFamily="18" charset="0"/>
              </a:rPr>
              <a:t> </a:t>
            </a:r>
            <a:r>
              <a:rPr lang="en-IN" sz="1800" b="1" spc="0" dirty="0">
                <a:effectLst/>
                <a:latin typeface="Times New Roman" panose="02020603050405020304" pitchFamily="18" charset="0"/>
              </a:rPr>
              <a:t>1TB or SDD having (256GB and above)</a:t>
            </a:r>
          </a:p>
          <a:p>
            <a:endParaRPr lang="en-US" dirty="0"/>
          </a:p>
          <a:p>
            <a:pPr marL="342900" lvl="0" indent="-342900">
              <a:lnSpc>
                <a:spcPct val="150000"/>
              </a:lnSpc>
              <a:spcBef>
                <a:spcPts val="515"/>
              </a:spcBef>
              <a:buFont typeface="Times New Roman" panose="02020603050405020304" pitchFamily="18" charset="0"/>
              <a:buAutoNum type="arabicPeriod"/>
            </a:pPr>
            <a:r>
              <a:rPr lang="en-IN" sz="1800" dirty="0">
                <a:effectLst/>
                <a:latin typeface="Times New Roman" panose="02020603050405020304" pitchFamily="18" charset="0"/>
              </a:rPr>
              <a:t>Postman</a:t>
            </a:r>
          </a:p>
          <a:p>
            <a:pPr marL="342900" lvl="0" indent="-342900">
              <a:lnSpc>
                <a:spcPct val="150000"/>
              </a:lnSpc>
              <a:spcBef>
                <a:spcPts val="20"/>
              </a:spcBef>
              <a:buFont typeface="Times New Roman" panose="02020603050405020304" pitchFamily="18" charset="0"/>
              <a:buAutoNum type="arabicPeriod"/>
            </a:pPr>
            <a:r>
              <a:rPr lang="en-IN" sz="1800" dirty="0">
                <a:effectLst/>
                <a:latin typeface="Times New Roman" panose="02020603050405020304" pitchFamily="18" charset="0"/>
              </a:rPr>
              <a:t>Google</a:t>
            </a:r>
            <a:r>
              <a:rPr lang="en-IN" sz="1800" spc="-45" dirty="0">
                <a:effectLst/>
                <a:latin typeface="Times New Roman" panose="02020603050405020304" pitchFamily="18" charset="0"/>
              </a:rPr>
              <a:t> </a:t>
            </a:r>
            <a:r>
              <a:rPr lang="en-IN" sz="1800" dirty="0">
                <a:effectLst/>
                <a:latin typeface="Times New Roman" panose="02020603050405020304" pitchFamily="18" charset="0"/>
              </a:rPr>
              <a:t>Chrome</a:t>
            </a:r>
          </a:p>
          <a:p>
            <a:pPr marL="342900" lvl="0" indent="-342900">
              <a:lnSpc>
                <a:spcPct val="150000"/>
              </a:lnSpc>
              <a:spcBef>
                <a:spcPts val="40"/>
              </a:spcBef>
              <a:buFont typeface="Times New Roman" panose="02020603050405020304" pitchFamily="18" charset="0"/>
              <a:buAutoNum type="arabicPeriod"/>
            </a:pPr>
            <a:r>
              <a:rPr lang="en-IN" sz="1800" dirty="0">
                <a:effectLst/>
                <a:latin typeface="Times New Roman" panose="02020603050405020304" pitchFamily="18" charset="0"/>
              </a:rPr>
              <a:t>Eclipse</a:t>
            </a:r>
          </a:p>
          <a:p>
            <a:pPr marL="342900" lvl="0" indent="-342900">
              <a:lnSpc>
                <a:spcPct val="150000"/>
              </a:lnSpc>
              <a:spcBef>
                <a:spcPts val="40"/>
              </a:spcBef>
              <a:buFont typeface="Times New Roman" panose="02020603050405020304" pitchFamily="18" charset="0"/>
              <a:buAutoNum type="arabicPeriod"/>
            </a:pPr>
            <a:r>
              <a:rPr lang="en-IN" sz="1800" dirty="0">
                <a:effectLst/>
                <a:latin typeface="Times New Roman" panose="02020603050405020304" pitchFamily="18" charset="0"/>
              </a:rPr>
              <a:t>MYSQL</a:t>
            </a:r>
          </a:p>
          <a:p>
            <a:endParaRPr lang="en-US" dirty="0"/>
          </a:p>
        </p:txBody>
      </p:sp>
    </p:spTree>
    <p:extLst>
      <p:ext uri="{BB962C8B-B14F-4D97-AF65-F5344CB8AC3E}">
        <p14:creationId xmlns:p14="http://schemas.microsoft.com/office/powerpoint/2010/main" val="624188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5A68-F77D-1A4B-463D-D9EA8C620AC9}"/>
              </a:ext>
            </a:extLst>
          </p:cNvPr>
          <p:cNvSpPr>
            <a:spLocks noGrp="1"/>
          </p:cNvSpPr>
          <p:nvPr>
            <p:ph type="title"/>
          </p:nvPr>
        </p:nvSpPr>
        <p:spPr>
          <a:xfrm>
            <a:off x="3101084" y="281487"/>
            <a:ext cx="8610600" cy="1293028"/>
          </a:xfrm>
        </p:spPr>
        <p:txBody>
          <a:bodyPr/>
          <a:lstStyle/>
          <a:p>
            <a:r>
              <a:rPr lang="en-US" dirty="0"/>
              <a:t>MODULES INVOLVED IN PROJECT</a:t>
            </a:r>
          </a:p>
        </p:txBody>
      </p:sp>
      <p:sp>
        <p:nvSpPr>
          <p:cNvPr id="3" name="Content Placeholder 2">
            <a:extLst>
              <a:ext uri="{FF2B5EF4-FFF2-40B4-BE49-F238E27FC236}">
                <a16:creationId xmlns:a16="http://schemas.microsoft.com/office/drawing/2014/main" id="{7DF2AA4E-24CF-AC9B-6D06-2001D52F4EDF}"/>
              </a:ext>
            </a:extLst>
          </p:cNvPr>
          <p:cNvSpPr>
            <a:spLocks noGrp="1"/>
          </p:cNvSpPr>
          <p:nvPr>
            <p:ph idx="1"/>
          </p:nvPr>
        </p:nvSpPr>
        <p:spPr>
          <a:xfrm>
            <a:off x="685800" y="1500028"/>
            <a:ext cx="10820400" cy="4718658"/>
          </a:xfrm>
        </p:spPr>
        <p:txBody>
          <a:bodyPr/>
          <a:lstStyle/>
          <a:p>
            <a:r>
              <a:rPr lang="en-US" sz="2400" dirty="0"/>
              <a:t>JAVA MODULE:</a:t>
            </a:r>
          </a:p>
          <a:p>
            <a:pPr marL="0" indent="0">
              <a:buNone/>
            </a:pPr>
            <a:r>
              <a:rPr lang="en-US" sz="2400" b="1" u="sng" dirty="0"/>
              <a:t>   entity module    </a:t>
            </a:r>
          </a:p>
          <a:p>
            <a:pPr>
              <a:buFont typeface="Wingdings" panose="05000000000000000000" pitchFamily="2" charset="2"/>
              <a:buChar char="§"/>
            </a:pPr>
            <a:r>
              <a:rPr lang="en-US" sz="2400" dirty="0"/>
              <a:t>Author.java               </a:t>
            </a:r>
            <a:r>
              <a:rPr lang="en-IN" sz="2400" b="1" u="sng" dirty="0"/>
              <a:t>Controller module:</a:t>
            </a:r>
            <a:endParaRPr lang="en-US" sz="2400" b="1" u="sng" dirty="0"/>
          </a:p>
          <a:p>
            <a:pPr>
              <a:buFont typeface="Wingdings" panose="05000000000000000000" pitchFamily="2" charset="2"/>
              <a:buChar char="§"/>
            </a:pPr>
            <a:r>
              <a:rPr lang="en-US" sz="2400" dirty="0"/>
              <a:t>Book.java			1.AuthorController.java</a:t>
            </a:r>
          </a:p>
          <a:p>
            <a:pPr>
              <a:buFont typeface="Wingdings" panose="05000000000000000000" pitchFamily="2" charset="2"/>
              <a:buChar char="§"/>
            </a:pPr>
            <a:r>
              <a:rPr lang="en-US" sz="2400" dirty="0"/>
              <a:t>Card.java			2. BookController.java</a:t>
            </a:r>
          </a:p>
          <a:p>
            <a:pPr>
              <a:buFont typeface="Wingdings" panose="05000000000000000000" pitchFamily="2" charset="2"/>
              <a:buChar char="§"/>
            </a:pPr>
            <a:r>
              <a:rPr lang="en-US" sz="2400" dirty="0"/>
              <a:t>Student.java		3. StudentController.java</a:t>
            </a:r>
          </a:p>
          <a:p>
            <a:pPr>
              <a:buFont typeface="Wingdings" panose="05000000000000000000" pitchFamily="2" charset="2"/>
              <a:buChar char="§"/>
            </a:pPr>
            <a:r>
              <a:rPr lang="en-US" sz="2400" dirty="0"/>
              <a:t>Transaction.java		4.TransactionController.java</a:t>
            </a:r>
          </a:p>
          <a:p>
            <a:pPr marL="0" indent="0">
              <a:buNone/>
            </a:pPr>
            <a:endParaRPr lang="en-US" sz="2400" b="1" u="sng" dirty="0"/>
          </a:p>
          <a:p>
            <a:pPr marL="0" indent="0">
              <a:buNone/>
            </a:pPr>
            <a:r>
              <a:rPr lang="en-US" sz="2400" dirty="0"/>
              <a:t>	</a:t>
            </a:r>
            <a:endParaRPr lang="en-IN" sz="2400" dirty="0"/>
          </a:p>
          <a:p>
            <a:endParaRPr lang="en-US" dirty="0"/>
          </a:p>
        </p:txBody>
      </p:sp>
    </p:spTree>
    <p:extLst>
      <p:ext uri="{BB962C8B-B14F-4D97-AF65-F5344CB8AC3E}">
        <p14:creationId xmlns:p14="http://schemas.microsoft.com/office/powerpoint/2010/main" val="2141470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8997-8B8D-C7DC-1FE1-88A061555F6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9559ED6-D716-7D95-3E91-403AADB867C4}"/>
              </a:ext>
            </a:extLst>
          </p:cNvPr>
          <p:cNvSpPr>
            <a:spLocks noGrp="1"/>
          </p:cNvSpPr>
          <p:nvPr>
            <p:ph idx="1"/>
          </p:nvPr>
        </p:nvSpPr>
        <p:spPr/>
        <p:txBody>
          <a:bodyPr/>
          <a:lstStyle/>
          <a:p>
            <a:pPr marL="0" indent="0">
              <a:buNone/>
            </a:pPr>
            <a:r>
              <a:rPr lang="en-IN" b="1" u="sng" dirty="0"/>
              <a:t> Repository Module:	</a:t>
            </a:r>
          </a:p>
          <a:p>
            <a:pPr marL="457200" indent="-457200">
              <a:buAutoNum type="arabicPeriod"/>
            </a:pPr>
            <a:r>
              <a:rPr lang="en-US" sz="2000" dirty="0"/>
              <a:t>AuthorRepository.java		</a:t>
            </a:r>
            <a:r>
              <a:rPr lang="en-US" sz="2000" b="1" u="sng" dirty="0" err="1"/>
              <a:t>ServiceModule</a:t>
            </a:r>
            <a:r>
              <a:rPr lang="en-US" sz="2000" b="1" u="sng" dirty="0"/>
              <a:t>:</a:t>
            </a:r>
          </a:p>
          <a:p>
            <a:pPr marL="457200" indent="-457200">
              <a:buAutoNum type="arabicPeriod"/>
            </a:pPr>
            <a:r>
              <a:rPr lang="en-US" sz="2000" dirty="0"/>
              <a:t>BookRepository.java		 1.AuthorService.java</a:t>
            </a:r>
          </a:p>
          <a:p>
            <a:pPr marL="457200" indent="-457200">
              <a:buAutoNum type="arabicPeriod"/>
            </a:pPr>
            <a:r>
              <a:rPr lang="en-US" sz="2000" dirty="0"/>
              <a:t>StudentRepository.java		 2. BookService.java</a:t>
            </a:r>
          </a:p>
          <a:p>
            <a:pPr marL="457200" indent="-457200">
              <a:buAutoNum type="arabicPeriod"/>
            </a:pPr>
            <a:r>
              <a:rPr lang="en-US" sz="2000" dirty="0"/>
              <a:t>TransactionRepository.java	 3. StudentSerivce.java</a:t>
            </a:r>
          </a:p>
          <a:p>
            <a:pPr marL="457200" indent="-457200">
              <a:buAutoNum type="arabicPeriod"/>
            </a:pPr>
            <a:r>
              <a:rPr lang="en-US" sz="2000" dirty="0"/>
              <a:t>CardRepository.java		 4. CardSerivce.java</a:t>
            </a:r>
            <a:endParaRPr lang="en-IN" sz="1400" b="1" u="sng" dirty="0"/>
          </a:p>
          <a:p>
            <a:pPr marL="0" indent="0">
              <a:buNone/>
            </a:pPr>
            <a:r>
              <a:rPr lang="en-IN" sz="1400" b="1" dirty="0"/>
              <a:t>                                                                                               </a:t>
            </a:r>
            <a:r>
              <a:rPr lang="en-IN" sz="1400" dirty="0"/>
              <a:t>5. </a:t>
            </a:r>
            <a:r>
              <a:rPr lang="en-US" sz="1400" dirty="0"/>
              <a:t>TransactionSerivce.java</a:t>
            </a:r>
            <a:endParaRPr lang="en-US" sz="2000" dirty="0"/>
          </a:p>
        </p:txBody>
      </p:sp>
    </p:spTree>
    <p:extLst>
      <p:ext uri="{BB962C8B-B14F-4D97-AF65-F5344CB8AC3E}">
        <p14:creationId xmlns:p14="http://schemas.microsoft.com/office/powerpoint/2010/main" val="13426042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1057</TotalTime>
  <Words>1235</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Century Gothic</vt:lpstr>
      <vt:lpstr>Times New Roman</vt:lpstr>
      <vt:lpstr>Wingdings</vt:lpstr>
      <vt:lpstr>Vapor Trail</vt:lpstr>
      <vt:lpstr>LIBRARY CATLOG</vt:lpstr>
      <vt:lpstr>PROBLEM STATEMENT</vt:lpstr>
      <vt:lpstr>INTRODUCTION</vt:lpstr>
      <vt:lpstr>EXISTING SYSTEM LIBRARY</vt:lpstr>
      <vt:lpstr>PRoPOSED SYSTEM</vt:lpstr>
      <vt:lpstr>SOFTWARE REQURMENTS</vt:lpstr>
      <vt:lpstr>HARDWARE REQURMENTS AND COMPONENTS</vt:lpstr>
      <vt:lpstr>MODULES INVOLVED IN PROJECT</vt:lpstr>
      <vt:lpstr>PowerPoint Presentation</vt:lpstr>
      <vt:lpstr>ENTITIES </vt:lpstr>
      <vt:lpstr> Relationships Between Entities  and ER diagram </vt:lpstr>
      <vt:lpstr>ER DIAGRAM</vt:lpstr>
      <vt:lpstr>code</vt:lpstr>
      <vt:lpstr>OUTPUT</vt:lpstr>
      <vt:lpstr>output</vt:lpstr>
      <vt:lpstr>output</vt:lpstr>
      <vt:lpstr>output</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managment</dc:title>
  <dc:creator>Ramana Reddy</dc:creator>
  <cp:lastModifiedBy>Greesh manth</cp:lastModifiedBy>
  <cp:revision>17</cp:revision>
  <dcterms:created xsi:type="dcterms:W3CDTF">2023-09-28T10:02:20Z</dcterms:created>
  <dcterms:modified xsi:type="dcterms:W3CDTF">2023-10-01T13:48:09Z</dcterms:modified>
</cp:coreProperties>
</file>