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9" r:id="rId3"/>
    <p:sldId id="260" r:id="rId4"/>
    <p:sldId id="261"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F4D248-A66B-4A34-8DD9-5357F485DBAF}" v="1" dt="2020-05-10T01:13:12.6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5/10/2020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5/10/2020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5/10/2020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5/10/2020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5/10/2020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5/10/2020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5/10/2020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5/10/2020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5/10/2020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5/10/2020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5/10/2020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5/10/2020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latin typeface="Agency FB" panose="020B0503020202020204" pitchFamily="34" charset="0"/>
              </a:rPr>
              <a:t>Network Intrusion Detection</a:t>
            </a:r>
            <a:endParaRPr lang="en-US" sz="8000" dirty="0">
              <a:latin typeface="Agency FB" panose="020B0503020202020204" pitchFamily="34"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Greeshma Bachala</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24C8D-6DDA-4FD3-8FF2-E7E040EA8B75}"/>
              </a:ext>
            </a:extLst>
          </p:cNvPr>
          <p:cNvSpPr>
            <a:spLocks noGrp="1"/>
          </p:cNvSpPr>
          <p:nvPr>
            <p:ph type="title"/>
          </p:nvPr>
        </p:nvSpPr>
        <p:spPr>
          <a:xfrm>
            <a:off x="1097280" y="286603"/>
            <a:ext cx="10058400" cy="1471176"/>
          </a:xfrm>
        </p:spPr>
        <p:txBody>
          <a:bodyPr>
            <a:normAutofit/>
          </a:bodyPr>
          <a:lstStyle/>
          <a:p>
            <a:r>
              <a:rPr lang="en-US" sz="4400" dirty="0">
                <a:solidFill>
                  <a:schemeClr val="tx1"/>
                </a:solidFill>
                <a:latin typeface="Times New Roman" panose="02020603050405020304" pitchFamily="18" charset="0"/>
                <a:cs typeface="Times New Roman" panose="02020603050405020304" pitchFamily="18" charset="0"/>
              </a:rPr>
              <a:t>Project topic</a:t>
            </a:r>
          </a:p>
        </p:txBody>
      </p:sp>
      <p:sp>
        <p:nvSpPr>
          <p:cNvPr id="3" name="Content Placeholder 2">
            <a:extLst>
              <a:ext uri="{FF2B5EF4-FFF2-40B4-BE49-F238E27FC236}">
                <a16:creationId xmlns:a16="http://schemas.microsoft.com/office/drawing/2014/main" id="{941D0525-04A6-423C-9EB2-6A9F10D086BC}"/>
              </a:ext>
            </a:extLst>
          </p:cNvPr>
          <p:cNvSpPr>
            <a:spLocks noGrp="1"/>
          </p:cNvSpPr>
          <p:nvPr>
            <p:ph idx="1"/>
          </p:nvPr>
        </p:nvSpPr>
        <p:spPr>
          <a:xfrm>
            <a:off x="1097280" y="2108201"/>
            <a:ext cx="10058400" cy="3928615"/>
          </a:xfrm>
        </p:spPr>
        <p:txBody>
          <a:bodyPr>
            <a:normAutofit/>
          </a:bodyPr>
          <a:lstStyle/>
          <a:p>
            <a:r>
              <a:rPr lang="en-US" sz="1800" dirty="0">
                <a:solidFill>
                  <a:srgbClr val="FF0000"/>
                </a:solidFill>
                <a:latin typeface="Times New Roman" panose="02020603050405020304" pitchFamily="18" charset="0"/>
                <a:cs typeface="Times New Roman" panose="02020603050405020304" pitchFamily="18" charset="0"/>
              </a:rPr>
              <a:t>Intrusion Detection: </a:t>
            </a:r>
            <a:r>
              <a:rPr lang="en-US" sz="1800" dirty="0">
                <a:solidFill>
                  <a:schemeClr val="tx1"/>
                </a:solidFill>
                <a:latin typeface="Times New Roman" panose="02020603050405020304" pitchFamily="18" charset="0"/>
                <a:cs typeface="Times New Roman" panose="02020603050405020304" pitchFamily="18" charset="0"/>
              </a:rPr>
              <a:t>Attempting to break into or misuse your system.</a:t>
            </a:r>
          </a:p>
          <a:p>
            <a:r>
              <a:rPr lang="en-US" sz="1800" dirty="0">
                <a:solidFill>
                  <a:schemeClr val="tx1"/>
                </a:solidFill>
                <a:latin typeface="Times New Roman" panose="02020603050405020304" pitchFamily="18" charset="0"/>
                <a:cs typeface="Times New Roman" panose="02020603050405020304" pitchFamily="18" charset="0"/>
              </a:rPr>
              <a:t>Intruders may be from outside the network. Intrusion can be physical, system or remote intrusion.</a:t>
            </a:r>
          </a:p>
          <a:p>
            <a:r>
              <a:rPr lang="en-US" sz="1800" dirty="0">
                <a:solidFill>
                  <a:schemeClr val="tx1"/>
                </a:solidFill>
                <a:latin typeface="Times New Roman" panose="02020603050405020304" pitchFamily="18" charset="0"/>
                <a:cs typeface="Times New Roman" panose="02020603050405020304" pitchFamily="18" charset="0"/>
              </a:rPr>
              <a:t>They look for attack signatures, which are specific patterns that usually indicate malicious intent.</a:t>
            </a:r>
          </a:p>
          <a:p>
            <a:r>
              <a:rPr lang="en-US" sz="1800" dirty="0">
                <a:solidFill>
                  <a:srgbClr val="FF0000"/>
                </a:solidFill>
                <a:latin typeface="Times New Roman" panose="02020603050405020304" pitchFamily="18" charset="0"/>
                <a:cs typeface="Times New Roman" panose="02020603050405020304" pitchFamily="18" charset="0"/>
              </a:rPr>
              <a:t>Network IDS:</a:t>
            </a:r>
          </a:p>
          <a:p>
            <a:pPr>
              <a:lnSpc>
                <a:spcPct val="150000"/>
              </a:lnSpc>
            </a:pPr>
            <a:r>
              <a:rPr lang="en-US" sz="1800" b="1" dirty="0">
                <a:latin typeface="Times New Roman" panose="02020603050405020304" pitchFamily="18" charset="0"/>
                <a:cs typeface="Times New Roman" panose="02020603050405020304" pitchFamily="18" charset="0"/>
              </a:rPr>
              <a:t>Network</a:t>
            </a:r>
            <a:r>
              <a:rPr lang="en-US" sz="1800" dirty="0">
                <a:latin typeface="Times New Roman" panose="02020603050405020304" pitchFamily="18" charset="0"/>
                <a:cs typeface="Times New Roman" panose="02020603050405020304" pitchFamily="18" charset="0"/>
              </a:rPr>
              <a:t>-</a:t>
            </a:r>
            <a:r>
              <a:rPr lang="en-US" sz="1800" b="1" dirty="0">
                <a:latin typeface="Times New Roman" panose="02020603050405020304" pitchFamily="18" charset="0"/>
                <a:cs typeface="Times New Roman" panose="02020603050405020304" pitchFamily="18" charset="0"/>
              </a:rPr>
              <a:t>based intrusion detection systems</a:t>
            </a:r>
            <a:r>
              <a:rPr lang="en-US" sz="1800" dirty="0">
                <a:latin typeface="Times New Roman" panose="02020603050405020304" pitchFamily="18" charset="0"/>
                <a:cs typeface="Times New Roman" panose="02020603050405020304" pitchFamily="18" charset="0"/>
              </a:rPr>
              <a:t> (NIDS): A network monitors data from network traffic as well as data from one or more host computers to detect intrusions .This allows the detection of Denial of Service (DoS) and other types of attacks that may not be detected by a host-based IDS.</a:t>
            </a:r>
          </a:p>
        </p:txBody>
      </p:sp>
    </p:spTree>
    <p:extLst>
      <p:ext uri="{BB962C8B-B14F-4D97-AF65-F5344CB8AC3E}">
        <p14:creationId xmlns:p14="http://schemas.microsoft.com/office/powerpoint/2010/main" val="3412721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E8BC6-CF38-4441-8239-C4A38A22A0E2}"/>
              </a:ext>
            </a:extLst>
          </p:cNvPr>
          <p:cNvSpPr>
            <a:spLocks noGrp="1"/>
          </p:cNvSpPr>
          <p:nvPr>
            <p:ph type="title"/>
          </p:nvPr>
        </p:nvSpPr>
        <p:spPr/>
        <p:txBody>
          <a:bodyPr/>
          <a:lstStyle/>
          <a:p>
            <a:r>
              <a:rPr lang="en-US" dirty="0"/>
              <a:t>Statement:</a:t>
            </a:r>
          </a:p>
        </p:txBody>
      </p:sp>
      <p:sp>
        <p:nvSpPr>
          <p:cNvPr id="3" name="Content Placeholder 2">
            <a:extLst>
              <a:ext uri="{FF2B5EF4-FFF2-40B4-BE49-F238E27FC236}">
                <a16:creationId xmlns:a16="http://schemas.microsoft.com/office/drawing/2014/main" id="{77E12A8E-B456-4C13-807C-E493C42412F8}"/>
              </a:ext>
            </a:extLst>
          </p:cNvPr>
          <p:cNvSpPr>
            <a:spLocks noGrp="1"/>
          </p:cNvSpPr>
          <p:nvPr>
            <p:ph idx="1"/>
          </p:nvPr>
        </p:nvSpPr>
        <p:spPr/>
        <p:txBody>
          <a:bodyPr/>
          <a:lstStyle/>
          <a:p>
            <a:pPr>
              <a:buFont typeface="Wingdings" panose="05000000000000000000" pitchFamily="2" charset="2"/>
              <a:buChar char="Ø"/>
            </a:pPr>
            <a:r>
              <a:rPr lang="en-US" dirty="0"/>
              <a:t>The purpose of this project is to detect the intrusion that attacked the network connection.</a:t>
            </a:r>
          </a:p>
          <a:p>
            <a:pPr>
              <a:buFont typeface="Wingdings" panose="05000000000000000000" pitchFamily="2" charset="2"/>
              <a:buChar char="Ø"/>
            </a:pPr>
            <a:r>
              <a:rPr lang="en-US" dirty="0"/>
              <a:t>The attacks are two types of classes : anomaly and normal.</a:t>
            </a:r>
          </a:p>
          <a:p>
            <a:pPr>
              <a:lnSpc>
                <a:spcPct val="200000"/>
              </a:lnSpc>
              <a:buFont typeface="Wingdings" panose="05000000000000000000" pitchFamily="2" charset="2"/>
              <a:buChar char="Ø"/>
            </a:pPr>
            <a:r>
              <a:rPr lang="en-US" dirty="0"/>
              <a:t>In this dataset, the TCP/IP connection transfers the data packets from one host to other( source </a:t>
            </a:r>
            <a:r>
              <a:rPr lang="en-US" dirty="0" err="1"/>
              <a:t>ip</a:t>
            </a:r>
            <a:r>
              <a:rPr lang="en-US" dirty="0"/>
              <a:t> address to target </a:t>
            </a:r>
            <a:r>
              <a:rPr lang="en-US" dirty="0" err="1"/>
              <a:t>ip</a:t>
            </a:r>
            <a:r>
              <a:rPr lang="en-US" dirty="0"/>
              <a:t> address.) in defined set of protocols. </a:t>
            </a:r>
          </a:p>
        </p:txBody>
      </p:sp>
    </p:spTree>
    <p:extLst>
      <p:ext uri="{BB962C8B-B14F-4D97-AF65-F5344CB8AC3E}">
        <p14:creationId xmlns:p14="http://schemas.microsoft.com/office/powerpoint/2010/main" val="3479874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6C7CC-3101-4A88-87B4-479E704D9270}"/>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BC9B5CA5-3AFF-4F5D-B99D-708053A4B8DD}"/>
              </a:ext>
            </a:extLst>
          </p:cNvPr>
          <p:cNvSpPr>
            <a:spLocks noGrp="1"/>
          </p:cNvSpPr>
          <p:nvPr>
            <p:ph idx="1"/>
          </p:nvPr>
        </p:nvSpPr>
        <p:spPr/>
        <p:txBody>
          <a:bodyPr/>
          <a:lstStyle/>
          <a:p>
            <a:pPr>
              <a:buFont typeface="Wingdings" panose="05000000000000000000" pitchFamily="2" charset="2"/>
              <a:buChar char="Ø"/>
            </a:pPr>
            <a:r>
              <a:rPr lang="en-US" dirty="0"/>
              <a:t>The dataset has a wide variety of intrusions simulated in a network environment.</a:t>
            </a:r>
          </a:p>
          <a:p>
            <a:pPr>
              <a:buFont typeface="Wingdings" panose="05000000000000000000" pitchFamily="2" charset="2"/>
              <a:buChar char="Ø"/>
            </a:pPr>
            <a:r>
              <a:rPr lang="en-US" dirty="0"/>
              <a:t> It acquires a raw TCP/IP dump data for a network.</a:t>
            </a:r>
          </a:p>
          <a:p>
            <a:pPr>
              <a:buFont typeface="Wingdings" panose="05000000000000000000" pitchFamily="2" charset="2"/>
              <a:buChar char="Ø"/>
            </a:pPr>
            <a:r>
              <a:rPr lang="en-US" dirty="0"/>
              <a:t> 41 Features are available and extracted from this data.</a:t>
            </a:r>
          </a:p>
          <a:p>
            <a:pPr>
              <a:buFont typeface="Wingdings" panose="05000000000000000000" pitchFamily="2" charset="2"/>
              <a:buChar char="Ø"/>
            </a:pPr>
            <a:r>
              <a:rPr lang="en-US" dirty="0"/>
              <a:t>Machine learning models are used to detect the intrusion in the network. </a:t>
            </a:r>
          </a:p>
        </p:txBody>
      </p:sp>
    </p:spTree>
    <p:extLst>
      <p:ext uri="{BB962C8B-B14F-4D97-AF65-F5344CB8AC3E}">
        <p14:creationId xmlns:p14="http://schemas.microsoft.com/office/powerpoint/2010/main" val="2864710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9010C-6F2A-4DE1-A58D-BD8F99F1581B}"/>
              </a:ext>
            </a:extLst>
          </p:cNvPr>
          <p:cNvSpPr>
            <a:spLocks noGrp="1"/>
          </p:cNvSpPr>
          <p:nvPr>
            <p:ph type="title"/>
          </p:nvPr>
        </p:nvSpPr>
        <p:spPr/>
        <p:txBody>
          <a:bodyPr/>
          <a:lstStyle/>
          <a:p>
            <a:r>
              <a:rPr lang="en-US" dirty="0"/>
              <a:t>Tools and Techniques</a:t>
            </a:r>
          </a:p>
        </p:txBody>
      </p:sp>
      <p:sp>
        <p:nvSpPr>
          <p:cNvPr id="3" name="Content Placeholder 2">
            <a:extLst>
              <a:ext uri="{FF2B5EF4-FFF2-40B4-BE49-F238E27FC236}">
                <a16:creationId xmlns:a16="http://schemas.microsoft.com/office/drawing/2014/main" id="{2032078A-D705-4575-B113-4B3EDD084D65}"/>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rPr>
              <a:t>Jupyter notebook or google colab</a:t>
            </a:r>
          </a:p>
          <a:p>
            <a:pPr>
              <a:buFont typeface="Wingdings" panose="05000000000000000000" pitchFamily="2" charset="2"/>
              <a:buChar char="Ø"/>
            </a:pPr>
            <a:r>
              <a:rPr lang="en-US" dirty="0">
                <a:solidFill>
                  <a:schemeClr val="tx1"/>
                </a:solidFill>
              </a:rPr>
              <a:t>Machine learning techniques like random forest classifier, Decision tree classifier and K-nearest neighboring, and logistic regression algorithms are used to detect the intrusion in the network.</a:t>
            </a:r>
          </a:p>
          <a:p>
            <a:pPr marL="0" indent="0">
              <a:buNone/>
            </a:pPr>
            <a:endParaRPr lang="en-US" dirty="0">
              <a:solidFill>
                <a:schemeClr val="tx1"/>
              </a:solidFill>
            </a:endParaRPr>
          </a:p>
        </p:txBody>
      </p:sp>
    </p:spTree>
    <p:extLst>
      <p:ext uri="{BB962C8B-B14F-4D97-AF65-F5344CB8AC3E}">
        <p14:creationId xmlns:p14="http://schemas.microsoft.com/office/powerpoint/2010/main" val="1189825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40B4-8777-4559-AC18-21432627F5E8}"/>
              </a:ext>
            </a:extLst>
          </p:cNvPr>
          <p:cNvSpPr>
            <a:spLocks noGrp="1"/>
          </p:cNvSpPr>
          <p:nvPr>
            <p:ph type="title"/>
          </p:nvPr>
        </p:nvSpPr>
        <p:spPr/>
        <p:txBody>
          <a:bodyPr/>
          <a:lstStyle/>
          <a:p>
            <a:r>
              <a:rPr lang="en-US" dirty="0"/>
              <a:t>Deliverables and evaluation methodology</a:t>
            </a:r>
          </a:p>
        </p:txBody>
      </p:sp>
      <p:sp>
        <p:nvSpPr>
          <p:cNvPr id="3" name="Content Placeholder 2">
            <a:extLst>
              <a:ext uri="{FF2B5EF4-FFF2-40B4-BE49-F238E27FC236}">
                <a16:creationId xmlns:a16="http://schemas.microsoft.com/office/drawing/2014/main" id="{D6B5B1E7-033F-4C35-920F-4A2BD8A0D613}"/>
              </a:ext>
            </a:extLst>
          </p:cNvPr>
          <p:cNvSpPr>
            <a:spLocks noGrp="1"/>
          </p:cNvSpPr>
          <p:nvPr>
            <p:ph idx="1"/>
          </p:nvPr>
        </p:nvSpPr>
        <p:spPr/>
        <p:txBody>
          <a:bodyPr/>
          <a:lstStyle/>
          <a:p>
            <a:pPr>
              <a:buFont typeface="Wingdings" panose="05000000000000000000" pitchFamily="2" charset="2"/>
              <a:buChar char="Ø"/>
            </a:pPr>
            <a:r>
              <a:rPr lang="en-US" dirty="0"/>
              <a:t>A file containing the python code and the feature extraction code providing the best fit model to detect the intrusion.</a:t>
            </a:r>
          </a:p>
          <a:p>
            <a:pPr>
              <a:buFont typeface="Wingdings" panose="05000000000000000000" pitchFamily="2" charset="2"/>
              <a:buChar char="Ø"/>
            </a:pPr>
            <a:r>
              <a:rPr lang="en-US" dirty="0"/>
              <a:t>The video presentation for demo and the ipynb files.</a:t>
            </a:r>
          </a:p>
          <a:p>
            <a:pPr>
              <a:buFont typeface="Wingdings" panose="05000000000000000000" pitchFamily="2" charset="2"/>
              <a:buChar char="Ø"/>
            </a:pPr>
            <a:r>
              <a:rPr lang="en-US" dirty="0"/>
              <a:t>The results gives the best classifier based on the high accuracy and gives you the attack that belongs to which class whether </a:t>
            </a:r>
            <a:r>
              <a:rPr lang="en-US"/>
              <a:t>it is </a:t>
            </a:r>
            <a:r>
              <a:rPr lang="en-US" dirty="0"/>
              <a:t>anomaly or normal.</a:t>
            </a:r>
          </a:p>
        </p:txBody>
      </p:sp>
    </p:spTree>
    <p:extLst>
      <p:ext uri="{BB962C8B-B14F-4D97-AF65-F5344CB8AC3E}">
        <p14:creationId xmlns:p14="http://schemas.microsoft.com/office/powerpoint/2010/main" val="3646455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B9125A6-6EED-48D1-AA3A-AAA6442EF76F}"/>
              </a:ext>
            </a:extLst>
          </p:cNvPr>
          <p:cNvSpPr>
            <a:spLocks noGrp="1"/>
          </p:cNvSpPr>
          <p:nvPr>
            <p:ph type="title"/>
          </p:nvPr>
        </p:nvSpPr>
        <p:spPr>
          <a:xfrm>
            <a:off x="643466" y="786383"/>
            <a:ext cx="3517567" cy="2093975"/>
          </a:xfrm>
        </p:spPr>
        <p:txBody>
          <a:bodyPr/>
          <a:lstStyle/>
          <a:p>
            <a:endParaRPr lang="en-US"/>
          </a:p>
        </p:txBody>
      </p:sp>
      <p:pic>
        <p:nvPicPr>
          <p:cNvPr id="3" name="Picture 2" descr="A close up of a pen&#10;&#10;Description automatically generated">
            <a:extLst>
              <a:ext uri="{FF2B5EF4-FFF2-40B4-BE49-F238E27FC236}">
                <a16:creationId xmlns:a16="http://schemas.microsoft.com/office/drawing/2014/main" id="{30FB6388-45F7-40A3-B822-04C1D26CC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8984" y="1088840"/>
            <a:ext cx="5928344" cy="4742675"/>
          </a:xfrm>
          <a:prstGeom prst="rect">
            <a:avLst/>
          </a:prstGeom>
          <a:noFill/>
        </p:spPr>
      </p:pic>
      <p:sp>
        <p:nvSpPr>
          <p:cNvPr id="10" name="Text Placeholder 3">
            <a:extLst>
              <a:ext uri="{FF2B5EF4-FFF2-40B4-BE49-F238E27FC236}">
                <a16:creationId xmlns:a16="http://schemas.microsoft.com/office/drawing/2014/main" id="{A8D36013-A2C9-4B35-BF5C-54B3A52B3BA7}"/>
              </a:ext>
            </a:extLst>
          </p:cNvPr>
          <p:cNvSpPr>
            <a:spLocks noGrp="1"/>
          </p:cNvSpPr>
          <p:nvPr>
            <p:ph type="body" sz="half" idx="2"/>
          </p:nvPr>
        </p:nvSpPr>
        <p:spPr>
          <a:xfrm>
            <a:off x="643465" y="3043050"/>
            <a:ext cx="3517567" cy="3064505"/>
          </a:xfrm>
        </p:spPr>
        <p:txBody>
          <a:bodyPr/>
          <a:lstStyle/>
          <a:p>
            <a:endParaRPr lang="en-US"/>
          </a:p>
        </p:txBody>
      </p:sp>
    </p:spTree>
    <p:extLst>
      <p:ext uri="{BB962C8B-B14F-4D97-AF65-F5344CB8AC3E}">
        <p14:creationId xmlns:p14="http://schemas.microsoft.com/office/powerpoint/2010/main" val="393213578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0</TotalTime>
  <Words>327</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Agency FB</vt:lpstr>
      <vt:lpstr>Bookman Old Style</vt:lpstr>
      <vt:lpstr>Calibri</vt:lpstr>
      <vt:lpstr>Franklin Gothic Book</vt:lpstr>
      <vt:lpstr>Times New Roman</vt:lpstr>
      <vt:lpstr>Wingdings</vt:lpstr>
      <vt:lpstr>1_RetrospectVTI</vt:lpstr>
      <vt:lpstr>Network Intrusion Detection</vt:lpstr>
      <vt:lpstr>Project topic</vt:lpstr>
      <vt:lpstr>Statement:</vt:lpstr>
      <vt:lpstr>Approach:</vt:lpstr>
      <vt:lpstr>Tools and Techniques</vt:lpstr>
      <vt:lpstr>Deliverables and evaluation methodology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2020-04-13T04:43:13Z</dcterms:created>
  <dcterms:modified xsi:type="dcterms:W3CDTF">2020-05-11T01:12:09Z</dcterms:modified>
</cp:coreProperties>
</file>