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8288000" cy="10287000"/>
  <p:notesSz cx="6858000" cy="9144000"/>
  <p:embeddedFontLst>
    <p:embeddedFont>
      <p:font typeface="Montserrat Bold" panose="00000800000000000000"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38"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4778711" y="7667323"/>
            <a:ext cx="1578921" cy="15789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367131" y="2552248"/>
            <a:ext cx="708243" cy="879308"/>
          </a:xfrm>
          <a:custGeom>
            <a:avLst/>
            <a:gdLst/>
            <a:ahLst/>
            <a:cxnLst/>
            <a:rect l="l" t="t" r="r" b="b"/>
            <a:pathLst>
              <a:path w="708243" h="879308">
                <a:moveTo>
                  <a:pt x="0" y="0"/>
                </a:moveTo>
                <a:lnTo>
                  <a:pt x="708243" y="0"/>
                </a:lnTo>
                <a:lnTo>
                  <a:pt x="708243" y="879308"/>
                </a:lnTo>
                <a:lnTo>
                  <a:pt x="0" y="8793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2">
            <a:extLst>
              <a:ext uri="{FF2B5EF4-FFF2-40B4-BE49-F238E27FC236}">
                <a16:creationId xmlns:a16="http://schemas.microsoft.com/office/drawing/2014/main" id="{3B518992-C1A4-717F-E77B-371398A73C22}"/>
              </a:ext>
            </a:extLst>
          </p:cNvPr>
          <p:cNvSpPr txBox="1"/>
          <p:nvPr/>
        </p:nvSpPr>
        <p:spPr>
          <a:xfrm>
            <a:off x="3180864" y="4266337"/>
            <a:ext cx="8001000" cy="2308324"/>
          </a:xfrm>
          <a:prstGeom prst="rect">
            <a:avLst/>
          </a:prstGeom>
          <a:noFill/>
        </p:spPr>
        <p:txBody>
          <a:bodyPr wrap="square" rtlCol="0">
            <a:spAutoFit/>
          </a:bodyPr>
          <a:lstStyle/>
          <a:p>
            <a:r>
              <a:rPr lang="en-US" sz="5400" b="1" dirty="0"/>
              <a:t>CASE STUDY ANALYSIS – NREGA USING POWERBI</a:t>
            </a:r>
          </a:p>
          <a:p>
            <a:r>
              <a:rPr lang="en-US" sz="3600" b="1" dirty="0"/>
              <a:t>             BY GREESHMA SAJU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791200" y="2414842"/>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u="none" strike="noStrike" dirty="0">
                <a:solidFill>
                  <a:srgbClr val="000000"/>
                </a:solidFill>
                <a:latin typeface="Montserrat Bold"/>
              </a:rPr>
              <a:t>Introduction</a:t>
            </a:r>
          </a:p>
        </p:txBody>
      </p:sp>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1">
            <a:extLst>
              <a:ext uri="{FF2B5EF4-FFF2-40B4-BE49-F238E27FC236}">
                <a16:creationId xmlns:a16="http://schemas.microsoft.com/office/drawing/2014/main" id="{774C80F8-F3CE-4BE9-A9DC-7788A08D8D2F}"/>
              </a:ext>
            </a:extLst>
          </p:cNvPr>
          <p:cNvSpPr txBox="1"/>
          <p:nvPr/>
        </p:nvSpPr>
        <p:spPr>
          <a:xfrm>
            <a:off x="4114800" y="4457700"/>
            <a:ext cx="9144000" cy="378565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NREGA: A Data-Driven Look at Rural Employment in India .This project analyzes data on the National Rural Employment Guarantee Act (NREGA), a program offering wage employment to rural households. We explore a rich dataset encompassing job cards issued, workforce participation, budget allocation, and work completion across Indian states and districts.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Through data analytics, we aim to understand NREGA's effectiveness in generating employment, identify regional disparities, and assess budget utilization. Additionally, we'll investigate factors influencing work completion and potential </a:t>
            </a:r>
            <a:r>
              <a:rPr lang="en-US" sz="2000" dirty="0" err="1">
                <a:latin typeface="Times New Roman" panose="02020603050405020304" pitchFamily="18" charset="0"/>
                <a:cs typeface="Times New Roman" panose="02020603050405020304" pitchFamily="18" charset="0"/>
              </a:rPr>
              <a:t>roadblocks.The</a:t>
            </a:r>
            <a:r>
              <a:rPr lang="en-US" sz="2000" dirty="0">
                <a:latin typeface="Times New Roman" panose="02020603050405020304" pitchFamily="18" charset="0"/>
                <a:cs typeface="Times New Roman" panose="02020603050405020304" pitchFamily="18" charset="0"/>
              </a:rPr>
              <a:t> ultimate goal is to leverage data-driven insights to guide policymakers and administrators in optimizing NREGA's impact on rural employment and poverty alleviation.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5">
            <a:extLst>
              <a:ext uri="{FF2B5EF4-FFF2-40B4-BE49-F238E27FC236}">
                <a16:creationId xmlns:a16="http://schemas.microsoft.com/office/drawing/2014/main" id="{E645791A-64A1-EB0A-6B27-4208CF9A0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00300"/>
            <a:ext cx="9439485" cy="5257800"/>
          </a:xfrm>
          <a:prstGeom prst="rect">
            <a:avLst/>
          </a:prstGeom>
        </p:spPr>
      </p:pic>
      <p:sp>
        <p:nvSpPr>
          <p:cNvPr id="11" name="TextBox 10">
            <a:extLst>
              <a:ext uri="{FF2B5EF4-FFF2-40B4-BE49-F238E27FC236}">
                <a16:creationId xmlns:a16="http://schemas.microsoft.com/office/drawing/2014/main" id="{AC4547F4-B684-354B-374E-98B4BF874C20}"/>
              </a:ext>
            </a:extLst>
          </p:cNvPr>
          <p:cNvSpPr txBox="1"/>
          <p:nvPr/>
        </p:nvSpPr>
        <p:spPr>
          <a:xfrm>
            <a:off x="1066800" y="8184039"/>
            <a:ext cx="9144000" cy="1015663"/>
          </a:xfrm>
          <a:prstGeom prst="rect">
            <a:avLst/>
          </a:prstGeom>
          <a:noFill/>
        </p:spPr>
        <p:txBody>
          <a:bodyPr wrap="square">
            <a:spAutoFit/>
          </a:bodyPr>
          <a:lstStyle/>
          <a:p>
            <a:pPr algn="just"/>
            <a:r>
              <a:rPr lang="en-US" sz="2000" dirty="0"/>
              <a:t>The x-axis of the graph lists the state names in India. The y-axis shows the “Sum of Avg days of employment per household”. The values on the y-axis range from 0 to 3,000 days.</a:t>
            </a:r>
          </a:p>
        </p:txBody>
      </p:sp>
      <p:sp>
        <p:nvSpPr>
          <p:cNvPr id="14" name="TextBox 13">
            <a:extLst>
              <a:ext uri="{FF2B5EF4-FFF2-40B4-BE49-F238E27FC236}">
                <a16:creationId xmlns:a16="http://schemas.microsoft.com/office/drawing/2014/main" id="{372AF1C1-6D07-F160-5FEE-EF735A069F6E}"/>
              </a:ext>
            </a:extLst>
          </p:cNvPr>
          <p:cNvSpPr txBox="1"/>
          <p:nvPr/>
        </p:nvSpPr>
        <p:spPr>
          <a:xfrm>
            <a:off x="8229600" y="2705100"/>
            <a:ext cx="8077200" cy="3108543"/>
          </a:xfrm>
          <a:prstGeom prst="rect">
            <a:avLst/>
          </a:prstGeom>
          <a:noFill/>
        </p:spPr>
        <p:txBody>
          <a:bodyPr wrap="square">
            <a:spAutoFit/>
          </a:bodyPr>
          <a:lstStyle/>
          <a:p>
            <a:r>
              <a:rPr lang="en-US" sz="2800" b="1" dirty="0"/>
              <a:t>            Here are some of the observations</a:t>
            </a:r>
          </a:p>
          <a:p>
            <a:r>
              <a:rPr lang="en-US" sz="2800" b="1" dirty="0"/>
              <a:t> </a:t>
            </a:r>
          </a:p>
          <a:p>
            <a:pPr marL="285750" indent="-285750">
              <a:buFont typeface="Arial" panose="020B0604020202020204" pitchFamily="34" charset="0"/>
              <a:buChar char="•"/>
            </a:pPr>
            <a:r>
              <a:rPr lang="en-US" sz="2000" dirty="0"/>
              <a:t>The state with the highest average number of days of employment per household is Uttar Pradesh, followed by Madhya Pradesh.</a:t>
            </a:r>
          </a:p>
          <a:p>
            <a:pPr marL="285750" indent="-285750">
              <a:buFont typeface="Arial" panose="020B0604020202020204" pitchFamily="34" charset="0"/>
              <a:buChar char="•"/>
            </a:pPr>
            <a:r>
              <a:rPr lang="en-US" sz="2000" dirty="0"/>
              <a:t>The states with the lowest average number of days of employment per household are Arunachal Pradesh, Mizoram, Nagaland, Uttarakhand, Himachal Pradesh, Meghalaya, Tripura, Sikkim, Manipur, Andaman and Nicobar Islands, Puducherry, Ladakh, Lakshadweep, and Dadra and Nagar Haveli.</a:t>
            </a:r>
          </a:p>
        </p:txBody>
      </p:sp>
    </p:spTree>
    <p:extLst>
      <p:ext uri="{BB962C8B-B14F-4D97-AF65-F5344CB8AC3E}">
        <p14:creationId xmlns:p14="http://schemas.microsoft.com/office/powerpoint/2010/main" val="99457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pic>
        <p:nvPicPr>
          <p:cNvPr id="3" name="Picture 2">
            <a:extLst>
              <a:ext uri="{FF2B5EF4-FFF2-40B4-BE49-F238E27FC236}">
                <a16:creationId xmlns:a16="http://schemas.microsoft.com/office/drawing/2014/main" id="{3622B505-39E9-466B-C11D-3AAD20EE8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39992"/>
            <a:ext cx="9765984" cy="5462077"/>
          </a:xfrm>
          <a:prstGeom prst="rect">
            <a:avLst/>
          </a:prstGeom>
        </p:spPr>
      </p:pic>
      <p:sp>
        <p:nvSpPr>
          <p:cNvPr id="5" name="TextBox 4">
            <a:extLst>
              <a:ext uri="{FF2B5EF4-FFF2-40B4-BE49-F238E27FC236}">
                <a16:creationId xmlns:a16="http://schemas.microsoft.com/office/drawing/2014/main" id="{0DBB11D5-2D51-4B36-E9B4-A7F1A006D39A}"/>
              </a:ext>
            </a:extLst>
          </p:cNvPr>
          <p:cNvSpPr txBox="1"/>
          <p:nvPr/>
        </p:nvSpPr>
        <p:spPr>
          <a:xfrm>
            <a:off x="10223184" y="2628900"/>
            <a:ext cx="9144000" cy="1692771"/>
          </a:xfrm>
          <a:prstGeom prst="rect">
            <a:avLst/>
          </a:prstGeom>
          <a:noFill/>
        </p:spPr>
        <p:txBody>
          <a:bodyPr wrap="square">
            <a:spAutoFit/>
          </a:bodyPr>
          <a:lstStyle/>
          <a:p>
            <a:r>
              <a:rPr lang="en-US" sz="2400" b="1" dirty="0"/>
              <a:t>There are four metrics listed:</a:t>
            </a:r>
          </a:p>
          <a:p>
            <a:pPr marL="285750" indent="-285750">
              <a:buFont typeface="Arial" panose="020B0604020202020204" pitchFamily="34" charset="0"/>
              <a:buChar char="•"/>
            </a:pPr>
            <a:r>
              <a:rPr lang="en-US" sz="2000" dirty="0"/>
              <a:t>Sum of Total No. of </a:t>
            </a:r>
            <a:r>
              <a:rPr lang="en-US" sz="2000" dirty="0" err="1"/>
              <a:t>JobCards</a:t>
            </a:r>
            <a:r>
              <a:rPr lang="en-US" sz="2000" dirty="0"/>
              <a:t> issued</a:t>
            </a:r>
          </a:p>
          <a:p>
            <a:pPr marL="285750" indent="-285750">
              <a:buFont typeface="Arial" panose="020B0604020202020204" pitchFamily="34" charset="0"/>
              <a:buChar char="•"/>
            </a:pPr>
            <a:r>
              <a:rPr lang="en-US" sz="2000" dirty="0"/>
              <a:t>Sum of Total No. of Active Job Cards</a:t>
            </a:r>
          </a:p>
          <a:p>
            <a:pPr marL="285750" indent="-285750">
              <a:buFont typeface="Arial" panose="020B0604020202020204" pitchFamily="34" charset="0"/>
              <a:buChar char="•"/>
            </a:pPr>
            <a:r>
              <a:rPr lang="en-US" sz="2000" dirty="0"/>
              <a:t>Sum of Total No. of Workers</a:t>
            </a:r>
          </a:p>
          <a:p>
            <a:pPr marL="285750" indent="-285750">
              <a:buFont typeface="Arial" panose="020B0604020202020204" pitchFamily="34" charset="0"/>
              <a:buChar char="•"/>
            </a:pPr>
            <a:r>
              <a:rPr lang="en-US" sz="2000" dirty="0"/>
              <a:t>Sum of Total No. of Active Workers</a:t>
            </a:r>
          </a:p>
        </p:txBody>
      </p:sp>
      <p:sp>
        <p:nvSpPr>
          <p:cNvPr id="12" name="TextBox 11">
            <a:extLst>
              <a:ext uri="{FF2B5EF4-FFF2-40B4-BE49-F238E27FC236}">
                <a16:creationId xmlns:a16="http://schemas.microsoft.com/office/drawing/2014/main" id="{32CF0D0E-ED8B-E827-C5F2-104FE2DA9423}"/>
              </a:ext>
            </a:extLst>
          </p:cNvPr>
          <p:cNvSpPr txBox="1"/>
          <p:nvPr/>
        </p:nvSpPr>
        <p:spPr>
          <a:xfrm>
            <a:off x="1371600" y="8267700"/>
            <a:ext cx="9686924" cy="1323439"/>
          </a:xfrm>
          <a:prstGeom prst="rect">
            <a:avLst/>
          </a:prstGeom>
          <a:noFill/>
        </p:spPr>
        <p:txBody>
          <a:bodyPr wrap="square">
            <a:spAutoFit/>
          </a:bodyPr>
          <a:lstStyle/>
          <a:p>
            <a:pPr algn="just"/>
            <a:r>
              <a:rPr lang="en-US" sz="2000" dirty="0"/>
              <a:t>The number of both total and active job cards has increased significantly from the earlier time period to the later time period. This suggests that the company is issuing more job cards, which could indicate that they are trying to fill more </a:t>
            </a:r>
            <a:r>
              <a:rPr lang="en-US" sz="2000" dirty="0" err="1"/>
              <a:t>positions.It’s</a:t>
            </a:r>
            <a:r>
              <a:rPr lang="en-US" sz="2000" dirty="0"/>
              <a:t> also possible that the company has redefined what constitutes a “job card” between the two time periods</a:t>
            </a:r>
          </a:p>
        </p:txBody>
      </p:sp>
    </p:spTree>
    <p:extLst>
      <p:ext uri="{BB962C8B-B14F-4D97-AF65-F5344CB8AC3E}">
        <p14:creationId xmlns:p14="http://schemas.microsoft.com/office/powerpoint/2010/main" val="351900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pic>
        <p:nvPicPr>
          <p:cNvPr id="4" name="Picture 3">
            <a:extLst>
              <a:ext uri="{FF2B5EF4-FFF2-40B4-BE49-F238E27FC236}">
                <a16:creationId xmlns:a16="http://schemas.microsoft.com/office/drawing/2014/main" id="{357BC4DB-AB6A-4294-426F-5A4D45967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3960"/>
            <a:ext cx="15392400" cy="5530340"/>
          </a:xfrm>
          <a:prstGeom prst="rect">
            <a:avLst/>
          </a:prstGeom>
        </p:spPr>
      </p:pic>
      <p:sp>
        <p:nvSpPr>
          <p:cNvPr id="10" name="TextBox 9">
            <a:extLst>
              <a:ext uri="{FF2B5EF4-FFF2-40B4-BE49-F238E27FC236}">
                <a16:creationId xmlns:a16="http://schemas.microsoft.com/office/drawing/2014/main" id="{C23E0D41-4CD4-2451-6B1F-553C8D4BF95C}"/>
              </a:ext>
            </a:extLst>
          </p:cNvPr>
          <p:cNvSpPr txBox="1"/>
          <p:nvPr/>
        </p:nvSpPr>
        <p:spPr>
          <a:xfrm>
            <a:off x="3733800" y="8191500"/>
            <a:ext cx="9144000" cy="1692771"/>
          </a:xfrm>
          <a:prstGeom prst="rect">
            <a:avLst/>
          </a:prstGeom>
          <a:noFill/>
        </p:spPr>
        <p:txBody>
          <a:bodyPr wrap="square">
            <a:spAutoFit/>
          </a:bodyPr>
          <a:lstStyle/>
          <a:p>
            <a:r>
              <a:rPr lang="en-US" sz="2400" b="1" dirty="0"/>
              <a:t>Here are some of the observations  can make from the data:</a:t>
            </a:r>
          </a:p>
          <a:p>
            <a:pPr marL="285750" indent="-285750">
              <a:buFont typeface="Arial" panose="020B0604020202020204" pitchFamily="34" charset="0"/>
              <a:buChar char="•"/>
            </a:pPr>
            <a:r>
              <a:rPr lang="en-US" sz="2000" dirty="0"/>
              <a:t>The states with the highest percentage of households participating in NREGA are Andhra Pradesh, Telangana, Odisha, Jharkhand, and West Bengal.</a:t>
            </a:r>
          </a:p>
          <a:p>
            <a:pPr marL="285750" indent="-285750">
              <a:buFont typeface="Arial" panose="020B0604020202020204" pitchFamily="34" charset="0"/>
              <a:buChar char="•"/>
            </a:pPr>
            <a:r>
              <a:rPr lang="en-US" sz="2000" dirty="0"/>
              <a:t>The states with the lowest percentage of households participating in NREGA are Punjab, Haryana, Gujarat, Himachal Pradesh, and Jammu and Kashmir.</a:t>
            </a:r>
          </a:p>
        </p:txBody>
      </p:sp>
    </p:spTree>
    <p:extLst>
      <p:ext uri="{BB962C8B-B14F-4D97-AF65-F5344CB8AC3E}">
        <p14:creationId xmlns:p14="http://schemas.microsoft.com/office/powerpoint/2010/main" val="312744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pic>
        <p:nvPicPr>
          <p:cNvPr id="3" name="Picture 2">
            <a:extLst>
              <a:ext uri="{FF2B5EF4-FFF2-40B4-BE49-F238E27FC236}">
                <a16:creationId xmlns:a16="http://schemas.microsoft.com/office/drawing/2014/main" id="{70047815-1A9B-B648-0BDA-EB9FAEAB0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714500"/>
            <a:ext cx="8720138" cy="5591175"/>
          </a:xfrm>
          <a:prstGeom prst="rect">
            <a:avLst/>
          </a:prstGeom>
        </p:spPr>
      </p:pic>
      <p:sp>
        <p:nvSpPr>
          <p:cNvPr id="12" name="TextBox 11">
            <a:extLst>
              <a:ext uri="{FF2B5EF4-FFF2-40B4-BE49-F238E27FC236}">
                <a16:creationId xmlns:a16="http://schemas.microsoft.com/office/drawing/2014/main" id="{6961F74A-5D2F-3030-5457-0EFB05DCAF74}"/>
              </a:ext>
            </a:extLst>
          </p:cNvPr>
          <p:cNvSpPr txBox="1"/>
          <p:nvPr/>
        </p:nvSpPr>
        <p:spPr>
          <a:xfrm>
            <a:off x="990600" y="7658100"/>
            <a:ext cx="9144000" cy="2308324"/>
          </a:xfrm>
          <a:prstGeom prst="rect">
            <a:avLst/>
          </a:prstGeom>
          <a:noFill/>
        </p:spPr>
        <p:txBody>
          <a:bodyPr wrap="square">
            <a:spAutoFit/>
          </a:bodyPr>
          <a:lstStyle/>
          <a:p>
            <a:r>
              <a:rPr lang="en-US" sz="2400" b="1" dirty="0"/>
              <a:t>The pie chart is divided into three slices colored blue, orange, and gray.</a:t>
            </a:r>
          </a:p>
          <a:p>
            <a:pPr marL="285750" indent="-285750">
              <a:buFont typeface="Arial" panose="020B0604020202020204" pitchFamily="34" charset="0"/>
              <a:buChar char="•"/>
            </a:pPr>
            <a:r>
              <a:rPr lang="en-US" sz="2000" dirty="0"/>
              <a:t>The largest slice is blue and labeled “Sum of Total Admin Exp” It represents 2.07% of the total expenditure.</a:t>
            </a:r>
          </a:p>
          <a:p>
            <a:pPr marL="285750" indent="-285750">
              <a:buFont typeface="Arial" panose="020B0604020202020204" pitchFamily="34" charset="0"/>
              <a:buChar char="•"/>
            </a:pPr>
            <a:r>
              <a:rPr lang="en-US" sz="2000" dirty="0"/>
              <a:t>The orange slice is labeled “Sum of Total Material &amp; Skilled wages…” This slice makes up 24.49% of the total expenditure</a:t>
            </a:r>
          </a:p>
          <a:p>
            <a:pPr marL="285750" indent="-285750">
              <a:buFont typeface="Arial" panose="020B0604020202020204" pitchFamily="34" charset="0"/>
              <a:buChar char="•"/>
            </a:pPr>
            <a:r>
              <a:rPr lang="en-US" sz="2000" dirty="0"/>
              <a:t>.The smallest slice is gray and labeled “Sum of Total wages exp”. It accounts for 73.44% of the total expenditure.</a:t>
            </a:r>
          </a:p>
        </p:txBody>
      </p:sp>
      <p:sp>
        <p:nvSpPr>
          <p:cNvPr id="14" name="TextBox 13">
            <a:extLst>
              <a:ext uri="{FF2B5EF4-FFF2-40B4-BE49-F238E27FC236}">
                <a16:creationId xmlns:a16="http://schemas.microsoft.com/office/drawing/2014/main" id="{A1D0F114-79D2-A7C9-804C-A8E0494E8870}"/>
              </a:ext>
            </a:extLst>
          </p:cNvPr>
          <p:cNvSpPr txBox="1"/>
          <p:nvPr/>
        </p:nvSpPr>
        <p:spPr>
          <a:xfrm>
            <a:off x="8839200" y="4129682"/>
            <a:ext cx="9144000" cy="1323439"/>
          </a:xfrm>
          <a:prstGeom prst="rect">
            <a:avLst/>
          </a:prstGeom>
          <a:noFill/>
        </p:spPr>
        <p:txBody>
          <a:bodyPr wrap="square">
            <a:spAutoFit/>
          </a:bodyPr>
          <a:lstStyle/>
          <a:p>
            <a:pPr algn="just"/>
            <a:r>
              <a:rPr lang="en-US" sz="2000" dirty="0"/>
              <a:t>Overall, the pie chart shows that the majority of the expenditure (73.44%) is allocated to wages. Material and skilled wages account for a smaller portion (24.49%), while administrative expenses make up the smallest portion (2.07%) of the total expenditure.</a:t>
            </a:r>
          </a:p>
        </p:txBody>
      </p:sp>
    </p:spTree>
    <p:extLst>
      <p:ext uri="{BB962C8B-B14F-4D97-AF65-F5344CB8AC3E}">
        <p14:creationId xmlns:p14="http://schemas.microsoft.com/office/powerpoint/2010/main" val="387013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0"/>
            <a:ext cx="18288000" cy="1874361"/>
            <a:chOff x="0" y="0"/>
            <a:chExt cx="9414331" cy="964887"/>
          </a:xfrm>
        </p:grpSpPr>
        <p:sp>
          <p:nvSpPr>
            <p:cNvPr id="8" name="Freeform 8"/>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pic>
        <p:nvPicPr>
          <p:cNvPr id="4" name="Picture 3">
            <a:extLst>
              <a:ext uri="{FF2B5EF4-FFF2-40B4-BE49-F238E27FC236}">
                <a16:creationId xmlns:a16="http://schemas.microsoft.com/office/drawing/2014/main" id="{A9134311-D9B2-671E-2174-9A2F0AB3F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953135"/>
            <a:ext cx="11772900" cy="6543675"/>
          </a:xfrm>
          <a:prstGeom prst="rect">
            <a:avLst/>
          </a:prstGeom>
        </p:spPr>
      </p:pic>
      <p:sp>
        <p:nvSpPr>
          <p:cNvPr id="6" name="TextBox 5">
            <a:extLst>
              <a:ext uri="{FF2B5EF4-FFF2-40B4-BE49-F238E27FC236}">
                <a16:creationId xmlns:a16="http://schemas.microsoft.com/office/drawing/2014/main" id="{DAAE70BF-9D3A-86BE-DF95-7DF74320274E}"/>
              </a:ext>
            </a:extLst>
          </p:cNvPr>
          <p:cNvSpPr txBox="1"/>
          <p:nvPr/>
        </p:nvSpPr>
        <p:spPr>
          <a:xfrm>
            <a:off x="3352800" y="8191500"/>
            <a:ext cx="9144000"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state with the most completed NREGA works is Madhya Pradesh, followed by Andhra Pradesh and Tamil Nadu.</a:t>
            </a:r>
          </a:p>
          <a:p>
            <a:pPr marL="342900" indent="-342900" algn="just">
              <a:buFont typeface="Arial" panose="020B0604020202020204" pitchFamily="34" charset="0"/>
              <a:buChar char="•"/>
            </a:pPr>
            <a:r>
              <a:rPr lang="en-US" sz="2000" dirty="0"/>
              <a:t>The states with the fewest completed NREGA works are Arunachal Pradesh, Mizoram, Nagaland, Puducherry, Lakshadweep, Andaman and Nicobar Islands, and Dadra and Nagar Haveli</a:t>
            </a:r>
          </a:p>
        </p:txBody>
      </p:sp>
    </p:spTree>
    <p:extLst>
      <p:ext uri="{BB962C8B-B14F-4D97-AF65-F5344CB8AC3E}">
        <p14:creationId xmlns:p14="http://schemas.microsoft.com/office/powerpoint/2010/main" val="157396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nvSpPr>
        <p:spPr>
          <a:xfrm>
            <a:off x="14758949" y="1296740"/>
            <a:ext cx="592956" cy="736176"/>
          </a:xfrm>
          <a:custGeom>
            <a:avLst/>
            <a:gdLst/>
            <a:ahLst/>
            <a:cxnLst/>
            <a:rect l="l" t="t" r="r" b="b"/>
            <a:pathLst>
              <a:path w="592956" h="736176">
                <a:moveTo>
                  <a:pt x="0" y="0"/>
                </a:moveTo>
                <a:lnTo>
                  <a:pt x="592956" y="0"/>
                </a:lnTo>
                <a:lnTo>
                  <a:pt x="592956" y="736176"/>
                </a:lnTo>
                <a:lnTo>
                  <a:pt x="0" y="7361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898322">
            <a:off x="13299669" y="5075791"/>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4"/>
            <a:stretch>
              <a:fillRect/>
            </a:stretch>
          </a:blipFill>
        </p:spPr>
      </p:sp>
      <p:sp>
        <p:nvSpPr>
          <p:cNvPr id="14" name="Freeform 14"/>
          <p:cNvSpPr/>
          <p:nvPr/>
        </p:nvSpPr>
        <p:spPr>
          <a:xfrm rot="-1898322">
            <a:off x="-3784911" y="-3899454"/>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4"/>
            <a:stretch>
              <a:fillRect/>
            </a:stretch>
          </a:blipFill>
        </p:spPr>
      </p:sp>
      <p:sp>
        <p:nvSpPr>
          <p:cNvPr id="15" name="TextBox 15"/>
          <p:cNvSpPr txBox="1"/>
          <p:nvPr/>
        </p:nvSpPr>
        <p:spPr>
          <a:xfrm>
            <a:off x="4724400" y="4229100"/>
            <a:ext cx="8460437" cy="1577994"/>
          </a:xfrm>
          <a:prstGeom prst="rect">
            <a:avLst/>
          </a:prstGeom>
        </p:spPr>
        <p:txBody>
          <a:bodyPr lIns="0" tIns="0" rIns="0" bIns="0" rtlCol="0" anchor="t">
            <a:spAutoFit/>
          </a:bodyPr>
          <a:lstStyle/>
          <a:p>
            <a:pPr algn="l">
              <a:lnSpc>
                <a:spcPts val="12508"/>
              </a:lnSpc>
            </a:pPr>
            <a:r>
              <a:rPr lang="en-US" sz="10424" dirty="0">
                <a:solidFill>
                  <a:srgbClr val="000000"/>
                </a:solidFill>
                <a:latin typeface="Montserrat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604</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Montserrat Bold</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GREESHMA SAJU</cp:lastModifiedBy>
  <cp:revision>3</cp:revision>
  <dcterms:created xsi:type="dcterms:W3CDTF">2006-08-16T00:00:00Z</dcterms:created>
  <dcterms:modified xsi:type="dcterms:W3CDTF">2024-06-22T16:47:03Z</dcterms:modified>
  <dc:identifier>DAF9yediTt8</dc:identifier>
</cp:coreProperties>
</file>