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e834c886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e834c886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e834c886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e834c886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e834c886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e834c886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e834c886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e834c886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e834c886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e834c886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e834c886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e834c8862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e834c8862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e834c8862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e834c8862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e834c8862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e834c8862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e834c8862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e834c8862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e834c8862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e834c886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e834c886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e834c886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e834c886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e834c886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e834c886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e834c886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e834c886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e834c886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e834c886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e834c886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e834c886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e834c886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e834c886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e834c886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e834c886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50250" y="7714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Задача построения максимального потока в сети. Алгоритм Диницы</a:t>
            </a:r>
            <a:endParaRPr/>
          </a:p>
        </p:txBody>
      </p:sp>
      <p:sp>
        <p:nvSpPr>
          <p:cNvPr id="135" name="Google Shape;135;p13"/>
          <p:cNvSpPr txBox="1"/>
          <p:nvPr>
            <p:ph idx="1" type="subTitle"/>
          </p:nvPr>
        </p:nvSpPr>
        <p:spPr>
          <a:xfrm>
            <a:off x="337950" y="30571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Выполнил Хомушку М.А.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2"/>
          <p:cNvPicPr preferRelativeResize="0"/>
          <p:nvPr/>
        </p:nvPicPr>
        <p:blipFill>
          <a:blip r:embed="rId3">
            <a:alphaModFix/>
          </a:blip>
          <a:stretch>
            <a:fillRect/>
          </a:stretch>
        </p:blipFill>
        <p:spPr>
          <a:xfrm>
            <a:off x="0" y="14852"/>
            <a:ext cx="9144000" cy="51137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3"/>
          <p:cNvPicPr preferRelativeResize="0"/>
          <p:nvPr/>
        </p:nvPicPr>
        <p:blipFill>
          <a:blip r:embed="rId3">
            <a:alphaModFix/>
          </a:blip>
          <a:stretch>
            <a:fillRect/>
          </a:stretch>
        </p:blipFill>
        <p:spPr>
          <a:xfrm>
            <a:off x="0" y="130528"/>
            <a:ext cx="9144000" cy="48824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0" name="Google Shape;21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24"/>
          <p:cNvPicPr preferRelativeResize="0"/>
          <p:nvPr/>
        </p:nvPicPr>
        <p:blipFill>
          <a:blip r:embed="rId3">
            <a:alphaModFix/>
          </a:blip>
          <a:stretch>
            <a:fillRect/>
          </a:stretch>
        </p:blipFill>
        <p:spPr>
          <a:xfrm>
            <a:off x="52388" y="90488"/>
            <a:ext cx="9039225" cy="496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7" name="Google Shape;217;p25"/>
          <p:cNvSpPr txBox="1"/>
          <p:nvPr>
            <p:ph idx="1" type="body"/>
          </p:nvPr>
        </p:nvSpPr>
        <p:spPr>
          <a:xfrm>
            <a:off x="444625"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t>Псевдокод</a:t>
            </a:r>
            <a:endParaRPr sz="2000"/>
          </a:p>
          <a:p>
            <a:pPr indent="0" lvl="0" marL="0" rtl="0" algn="l">
              <a:spcBef>
                <a:spcPts val="1200"/>
              </a:spcBef>
              <a:spcAft>
                <a:spcPts val="1200"/>
              </a:spcAft>
              <a:buNone/>
            </a:pPr>
            <a:r>
              <a:t/>
            </a:r>
            <a:endParaRPr/>
          </a:p>
        </p:txBody>
      </p:sp>
      <p:pic>
        <p:nvPicPr>
          <p:cNvPr id="218" name="Google Shape;218;p25"/>
          <p:cNvPicPr preferRelativeResize="0"/>
          <p:nvPr/>
        </p:nvPicPr>
        <p:blipFill>
          <a:blip r:embed="rId3">
            <a:alphaModFix/>
          </a:blip>
          <a:stretch>
            <a:fillRect/>
          </a:stretch>
        </p:blipFill>
        <p:spPr>
          <a:xfrm>
            <a:off x="2260163" y="0"/>
            <a:ext cx="5450312"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385575" y="177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Код</a:t>
            </a:r>
            <a:endParaRPr/>
          </a:p>
        </p:txBody>
      </p:sp>
      <p:sp>
        <p:nvSpPr>
          <p:cNvPr id="224" name="Google Shape;22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26"/>
          <p:cNvPicPr preferRelativeResize="0"/>
          <p:nvPr/>
        </p:nvPicPr>
        <p:blipFill>
          <a:blip r:embed="rId3">
            <a:alphaModFix/>
          </a:blip>
          <a:stretch>
            <a:fillRect/>
          </a:stretch>
        </p:blipFill>
        <p:spPr>
          <a:xfrm>
            <a:off x="1866900" y="328600"/>
            <a:ext cx="5410200" cy="448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385575" y="177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Код</a:t>
            </a:r>
            <a:endParaRPr/>
          </a:p>
        </p:txBody>
      </p:sp>
      <p:sp>
        <p:nvSpPr>
          <p:cNvPr id="231" name="Google Shape;23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7"/>
          <p:cNvPicPr preferRelativeResize="0"/>
          <p:nvPr/>
        </p:nvPicPr>
        <p:blipFill>
          <a:blip r:embed="rId3">
            <a:alphaModFix/>
          </a:blip>
          <a:stretch>
            <a:fillRect/>
          </a:stretch>
        </p:blipFill>
        <p:spPr>
          <a:xfrm>
            <a:off x="2166467" y="0"/>
            <a:ext cx="481106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385575" y="177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Код</a:t>
            </a:r>
            <a:endParaRPr/>
          </a:p>
        </p:txBody>
      </p:sp>
      <p:sp>
        <p:nvSpPr>
          <p:cNvPr id="238" name="Google Shape;238;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28"/>
          <p:cNvPicPr preferRelativeResize="0"/>
          <p:nvPr/>
        </p:nvPicPr>
        <p:blipFill>
          <a:blip r:embed="rId3">
            <a:alphaModFix/>
          </a:blip>
          <a:stretch>
            <a:fillRect/>
          </a:stretch>
        </p:blipFill>
        <p:spPr>
          <a:xfrm>
            <a:off x="1813375" y="0"/>
            <a:ext cx="5517250"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85575" y="177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Код</a:t>
            </a:r>
            <a:endParaRPr/>
          </a:p>
        </p:txBody>
      </p:sp>
      <p:sp>
        <p:nvSpPr>
          <p:cNvPr id="245" name="Google Shape;24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29"/>
          <p:cNvPicPr preferRelativeResize="0"/>
          <p:nvPr/>
        </p:nvPicPr>
        <p:blipFill>
          <a:blip r:embed="rId3">
            <a:alphaModFix/>
          </a:blip>
          <a:stretch>
            <a:fillRect/>
          </a:stretch>
        </p:blipFill>
        <p:spPr>
          <a:xfrm>
            <a:off x="2570205" y="0"/>
            <a:ext cx="4003589"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Сложность</a:t>
            </a:r>
            <a:endParaRPr/>
          </a:p>
        </p:txBody>
      </p:sp>
      <p:sp>
        <p:nvSpPr>
          <p:cNvPr id="252" name="Google Shape;252;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ru" sz="1700"/>
              <a:t>По времени O(V^2 * E)</a:t>
            </a:r>
            <a:endParaRPr sz="1700"/>
          </a:p>
          <a:p>
            <a:pPr indent="-336550" lvl="0" marL="457200" rtl="0" algn="l">
              <a:spcBef>
                <a:spcPts val="0"/>
              </a:spcBef>
              <a:spcAft>
                <a:spcPts val="0"/>
              </a:spcAft>
              <a:buSzPts val="1700"/>
              <a:buAutoNum type="arabicPeriod"/>
            </a:pPr>
            <a:r>
              <a:rPr lang="ru" sz="1700"/>
              <a:t>По памяти O(V + E)</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1052550" y="2178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4000"/>
              <a:t>Спасибо за внимание!</a:t>
            </a:r>
            <a:endParaRPr sz="4000"/>
          </a:p>
        </p:txBody>
      </p:sp>
      <p:sp>
        <p:nvSpPr>
          <p:cNvPr id="258" name="Google Shape;258;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Цель и задачи</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ru" sz="2000"/>
              <a:t>Изучить алгоритм Диницы</a:t>
            </a:r>
            <a:endParaRPr sz="2000"/>
          </a:p>
          <a:p>
            <a:pPr indent="0" lvl="0" marL="0" rtl="0" algn="l">
              <a:spcBef>
                <a:spcPts val="1200"/>
              </a:spcBef>
              <a:spcAft>
                <a:spcPts val="1200"/>
              </a:spcAft>
              <a:buNone/>
            </a:pPr>
            <a:r>
              <a:t/>
            </a:r>
            <a:endParaRPr sz="2000"/>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ru" sz="2000"/>
              <a:t>Определение</a:t>
            </a:r>
            <a:endParaRPr sz="2000"/>
          </a:p>
          <a:p>
            <a:pPr indent="-355600" lvl="0" marL="457200" rtl="0" algn="l">
              <a:spcBef>
                <a:spcPts val="0"/>
              </a:spcBef>
              <a:spcAft>
                <a:spcPts val="0"/>
              </a:spcAft>
              <a:buSzPts val="2000"/>
              <a:buAutoNum type="arabicPeriod"/>
            </a:pPr>
            <a:r>
              <a:rPr lang="ru" sz="2000"/>
              <a:t>Пример</a:t>
            </a:r>
            <a:endParaRPr sz="2000"/>
          </a:p>
          <a:p>
            <a:pPr indent="-355600" lvl="0" marL="457200" rtl="0" algn="l">
              <a:spcBef>
                <a:spcPts val="0"/>
              </a:spcBef>
              <a:spcAft>
                <a:spcPts val="0"/>
              </a:spcAft>
              <a:buSzPts val="2000"/>
              <a:buAutoNum type="arabicPeriod"/>
            </a:pPr>
            <a:r>
              <a:rPr lang="ru" sz="2000"/>
              <a:t>Реализация</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Алгоритм Диницы</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Это а</a:t>
            </a:r>
            <a:r>
              <a:rPr lang="ru"/>
              <a:t>лгоритм для нахождения максимального потока в сети, предложенный в 1970 году советским (впоследствии израильским) математиком Ефимом Диницем. Метод </a:t>
            </a:r>
            <a:r>
              <a:rPr lang="ru"/>
              <a:t>сочетает в себе поиск в ширину и поиск в глубину.</a:t>
            </a:r>
            <a:r>
              <a:rPr lang="ru"/>
              <a:t> С помощью обхода в ширину строится уровневый граф, и с помощью поиска в глубину находятся возможные потоки по этому уровневому графу. Поток по найденному пути увеличивается, емкость “труб” отнимается этим потоком. Алгоритм данные шаги, пока не останется путей для потока, после чего завершает работу, выводя максимальный поток в сети.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1075225" y="61925"/>
            <a:ext cx="7210802" cy="5019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0" y="204686"/>
            <a:ext cx="9144000" cy="47341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0" y="154529"/>
            <a:ext cx="9144001" cy="48344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19"/>
          <p:cNvPicPr preferRelativeResize="0"/>
          <p:nvPr/>
        </p:nvPicPr>
        <p:blipFill>
          <a:blip r:embed="rId3">
            <a:alphaModFix/>
          </a:blip>
          <a:stretch>
            <a:fillRect/>
          </a:stretch>
        </p:blipFill>
        <p:spPr>
          <a:xfrm>
            <a:off x="0" y="118252"/>
            <a:ext cx="9144000" cy="49069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0"/>
          <p:cNvPicPr preferRelativeResize="0"/>
          <p:nvPr/>
        </p:nvPicPr>
        <p:blipFill>
          <a:blip r:embed="rId3">
            <a:alphaModFix/>
          </a:blip>
          <a:stretch>
            <a:fillRect/>
          </a:stretch>
        </p:blipFill>
        <p:spPr>
          <a:xfrm>
            <a:off x="0" y="6167"/>
            <a:ext cx="9144001" cy="51311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0" y="128095"/>
            <a:ext cx="9143999" cy="48873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