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reactivex.io/rxjs/class/es6/Observable.js~Observable.html#instance-method-merge" TargetMode="External"/><Relationship Id="rId3" Type="http://schemas.openxmlformats.org/officeDocument/2006/relationships/hyperlink" Target="http://reactivex.io/documentation/operators/merge.html" TargetMode="External"/><Relationship Id="rId4" Type="http://schemas.openxmlformats.org/officeDocument/2006/relationships/hyperlink" Target="https://www.learnrxjs.io/operators/combination/merge.html" TargetMode="External"/><Relationship Id="rId5" Type="http://schemas.openxmlformats.org/officeDocument/2006/relationships/hyperlink" Target="https://stackoverflow.com/questions/42120680/how-does-rxjs-mergemap-work" TargetMode="External"/><Relationship Id="rId6" Type="http://schemas.openxmlformats.org/officeDocument/2006/relationships/hyperlink" Target="https://blog.angular-university.io/rxjs-higher-order-mapping/" TargetMode="External"/><Relationship Id="rId7" Type="http://schemas.openxmlformats.org/officeDocument/2006/relationships/hyperlink" Target="http://rxmarbles.com/" TargetMode="External"/><Relationship Id="rId8" Type="http://schemas.openxmlformats.org/officeDocument/2006/relationships/hyperlink" Target="https://blog.logrocket.com/a-beginners-guide-to-redux-observable-c0381da8ed3a" TargetMode="External"/><Relationship Id="rId9" Type="http://schemas.openxmlformats.org/officeDocument/2006/relationships/hyperlink" Target="https://dev.to/andrejnaumovski/async-actions-in-redux-with-rxjs-and-redux-observable-efg" TargetMode="External"/><Relationship Id="rId10" Type="http://schemas.openxmlformats.org/officeDocument/2006/relationships/hyperlink" Target="https://redux-observable.js.org/docs/basics/Epics.html" TargetMode="External"/><Relationship Id="rId11" Type="http://schemas.openxmlformats.org/officeDocument/2006/relationships/hyperlink" Target="https://www.academind.com/learn/javascript/rxjs-6-what-changed/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developer.mozilla.org/en-US/docs/Glossary/Function" TargetMode="External"/><Relationship Id="rId3" Type="http://schemas.openxmlformats.org/officeDocument/2006/relationships/hyperlink" Target="https://developer.mozilla.org/en-US/docs/Web/JavaScript/Reference/Iteration_protocols" TargetMode="External"/><Relationship Id="rId4" Type="http://schemas.openxmlformats.org/officeDocument/2006/relationships/hyperlink" Target="https://developer.mozilla.org/en-US/docs/Mozilla/JavaScript_code_modules/Promise.jsm/Promise" TargetMode="External"/><Relationship Id="rId5" Type="http://schemas.openxmlformats.org/officeDocument/2006/relationships/hyperlink" Target="http://reactivex.io/rxjs/class/es6/Observable.js~Observable.html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medium.com/@jshvarts/read-marble-diagrams-like-a-pro-3d72934d3ef5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xjs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rxjs</a:t>
            </a:r>
          </a:p>
          <a:p>
            <a:pPr/>
            <a:r>
              <a:t>redux-observable</a:t>
            </a:r>
          </a:p>
        </p:txBody>
      </p:sp>
      <p:sp>
        <p:nvSpPr>
          <p:cNvPr id="120" name="Краткий обзор ReactiveX для JS (rxjs v5 и v6)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37463">
              <a:defRPr sz="3404"/>
            </a:pPr>
            <a:r>
              <a:t>Краткий обзор ReactiveX для JS (rxjs v5 и v6)</a:t>
            </a:r>
          </a:p>
          <a:p>
            <a:pPr defTabSz="537463">
              <a:defRPr sz="3404"/>
            </a:pPr>
            <a:r>
              <a:t>Использование rxjs с redux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Операторы rxjs - ч.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Операторы rxjs - ч.2</a:t>
            </a:r>
          </a:p>
        </p:txBody>
      </p:sp>
      <p:sp>
        <p:nvSpPr>
          <p:cNvPr id="147" name="merge и mergeMap - index_rxjs / slide5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merge и mergeMap - index_rxjs / slide5</a:t>
            </a:r>
          </a:p>
          <a:p>
            <a:pPr/>
            <a:r>
              <a:t>Rxjs5 vs Rxjs6 - rxjs-compat</a:t>
            </a:r>
          </a:p>
          <a:p>
            <a:pPr lvl="1">
              <a:spcBef>
                <a:spcPts val="1200"/>
              </a:spcBef>
              <a:buChar char="-"/>
              <a:defRPr sz="2200"/>
            </a:pPr>
            <a:r>
              <a:t>Отличается немного синтаксис import</a:t>
            </a:r>
          </a:p>
          <a:p>
            <a:pPr lvl="1">
              <a:spcBef>
                <a:spcPts val="1200"/>
              </a:spcBef>
              <a:buChar char="-"/>
              <a:defRPr sz="2200"/>
            </a:pPr>
            <a:r>
              <a:t>написание операторов (есть оператор pipe)</a:t>
            </a:r>
          </a:p>
          <a:p>
            <a:pPr lvl="1">
              <a:spcBef>
                <a:spcPts val="1200"/>
              </a:spcBef>
              <a:buChar char="-"/>
              <a:defRPr sz="2200"/>
            </a:pPr>
            <a:r>
              <a:t>более наглядная запись</a:t>
            </a:r>
          </a:p>
          <a:p>
            <a:pPr lvl="1">
              <a:spcBef>
                <a:spcPts val="1200"/>
              </a:spcBef>
              <a:buChar char="-"/>
              <a:defRPr sz="2200"/>
            </a:pPr>
            <a:r>
              <a:t>В целом Rxjs6 более удобен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mer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merge</a:t>
            </a:r>
          </a:p>
        </p:txBody>
      </p:sp>
      <p:pic>
        <p:nvPicPr>
          <p:cNvPr id="15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2700" y="2527300"/>
            <a:ext cx="10439400" cy="4622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map - повтор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map - повтор</a:t>
            </a:r>
          </a:p>
        </p:txBody>
      </p:sp>
      <p:pic>
        <p:nvPicPr>
          <p:cNvPr id="15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228850"/>
            <a:ext cx="13004800" cy="5486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mergeM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mergeMap</a:t>
            </a:r>
          </a:p>
        </p:txBody>
      </p:sp>
      <p:pic>
        <p:nvPicPr>
          <p:cNvPr id="1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9138" y="2273925"/>
            <a:ext cx="11213362" cy="64827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Отличие map / mergeM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pPr/>
            <a:r>
              <a:t>Отличие map / mergeMap</a:t>
            </a:r>
          </a:p>
        </p:txBody>
      </p:sp>
      <p:sp>
        <p:nvSpPr>
          <p:cNvPr id="159" name="map - создает Stream отправляя туда данные на основе того, что получает со входящего Stream. Работает только с 1 Stream (outer)…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 marL="368934" indent="-368934" defTabSz="484886">
              <a:spcBef>
                <a:spcPts val="3400"/>
              </a:spcBef>
              <a:defRPr sz="2656"/>
            </a:pPr>
            <a:r>
              <a:t>map - создает Stream отправляя туда данные на основе того, что получает со входящего Stream. Работает только с 1 Stream (outer)</a:t>
            </a:r>
          </a:p>
          <a:p>
            <a:pPr lvl="1" marL="737869" indent="-368934" defTabSz="484886">
              <a:spcBef>
                <a:spcPts val="800"/>
              </a:spcBef>
              <a:buChar char="‣"/>
              <a:defRPr sz="1826"/>
            </a:pPr>
            <a:r>
              <a:t>(если данные на входе - то на выходе тоже данные)</a:t>
            </a:r>
          </a:p>
          <a:p>
            <a:pPr lvl="1" marL="737869" indent="-368934" defTabSz="484886">
              <a:spcBef>
                <a:spcPts val="800"/>
              </a:spcBef>
              <a:buChar char="‣"/>
              <a:defRPr sz="1826"/>
            </a:pPr>
            <a:r>
              <a:t>(Stream на входе - то на выходе тоже Stream)</a:t>
            </a:r>
          </a:p>
          <a:p>
            <a:pPr lvl="1" marL="737869" indent="-368934" defTabSz="484886">
              <a:spcBef>
                <a:spcPts val="800"/>
              </a:spcBef>
              <a:buChar char="‣"/>
              <a:defRPr sz="1826"/>
            </a:pPr>
            <a:r>
              <a:t>Но в целом, можно задать любое правило замены входящего объекта на исходящий (пришло 2 - вышло 5 например, пришел stream1$ - ушел streamX$, можно также пришло Stream$ - а вышло число 2, например)</a:t>
            </a:r>
          </a:p>
          <a:p>
            <a:pPr marL="368934" indent="-368934" defTabSz="484886">
              <a:spcBef>
                <a:spcPts val="3400"/>
              </a:spcBef>
              <a:defRPr sz="2656"/>
            </a:pPr>
            <a:r>
              <a:t> mergeMap - на входе outerStream, а внутри у него функция, возвращающая innerStream. Работает с 2 Stream (outer+inner) </a:t>
            </a:r>
          </a:p>
          <a:p>
            <a:pPr lvl="1" marL="737869" indent="-368934" defTabSz="484886">
              <a:spcBef>
                <a:spcPts val="800"/>
              </a:spcBef>
              <a:buChar char="‣"/>
              <a:defRPr sz="1826"/>
            </a:pPr>
            <a:r>
              <a:t>(возврат из внутренней функции должен быть Stream, либо же нечто, что может автоматом преобразовать в Stream, т.е Promise, Array, Iterable)</a:t>
            </a:r>
          </a:p>
          <a:p>
            <a:pPr lvl="1" marL="737869" indent="-368934" defTabSz="484886">
              <a:spcBef>
                <a:spcPts val="800"/>
              </a:spcBef>
              <a:buChar char="‣"/>
              <a:defRPr sz="1826"/>
            </a:pPr>
            <a:r>
              <a:t>(когда получает данные с outer Stream, то передает их в inner Stream и запускает ее, и на выходе подписывается на данные этих обоих Stream, и преобразует их в результаты, и уже РЕЗУЛЬТАТЫ отправляет на выходную Stream). Смотрим график и примеры.</a:t>
            </a:r>
          </a:p>
          <a:p>
            <a:pPr lvl="1" marL="737869" indent="-368934" defTabSz="484886">
              <a:spcBef>
                <a:spcPts val="800"/>
              </a:spcBef>
              <a:buChar char="‣"/>
              <a:defRPr b="1" sz="1826">
                <a:solidFill>
                  <a:schemeClr val="accent5">
                    <a:lumOff val="-29866"/>
                  </a:schemeClr>
                </a:solidFill>
              </a:defRPr>
            </a:pPr>
            <a:r>
              <a:t>СМОТРИМ ПРИМЕРЫ!!! - index_rxjs (в конце) и index_rxjs / slide5</a:t>
            </a:r>
          </a:p>
          <a:p>
            <a:pPr lvl="1" marL="737869" indent="-368934" defTabSz="484886">
              <a:spcBef>
                <a:spcPts val="800"/>
              </a:spcBef>
              <a:buChar char="‣"/>
              <a:defRPr b="1" sz="1826">
                <a:solidFill>
                  <a:schemeClr val="accent5">
                    <a:lumOff val="-29866"/>
                  </a:schemeClr>
                </a:solidFill>
              </a:defRPr>
            </a:pPr>
            <a:r>
              <a:t>Это НЕ равно merge и потом map!!! Совсем разные вещи.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exampleMergeMap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r>
              <a:t>exampleMergeMap</a:t>
            </a:r>
          </a:p>
          <a:p>
            <a:pPr defTabSz="484886">
              <a:defRPr sz="6640"/>
            </a:pPr>
            <a:r>
              <a:t>Реальная диаграмма</a:t>
            </a:r>
          </a:p>
        </p:txBody>
      </p:sp>
      <p:pic>
        <p:nvPicPr>
          <p:cNvPr id="162" name="Screen Shot 2018-11-05 at 20.00.20.png" descr="Screen Shot 2018-11-05 at 20.00.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2700" y="3524250"/>
            <a:ext cx="10439400" cy="4432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dux-observ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redux-observable</a:t>
            </a:r>
          </a:p>
        </p:txBody>
      </p:sp>
      <p:sp>
        <p:nvSpPr>
          <p:cNvPr id="165" name="Epic - ключевое понятие redux-observab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Epic - ключевое понятие redux-observable</a:t>
            </a:r>
          </a:p>
          <a:p>
            <a:pPr lvl="1">
              <a:spcBef>
                <a:spcPts val="1000"/>
              </a:spcBef>
              <a:buChar char="-"/>
              <a:defRPr sz="2200"/>
            </a:pPr>
            <a:r>
              <a:t>Это функция, которая на входе получает Stream of actions, и возвращает также Stream of actions. Проще говоря, внутри нее возвращаться на Stream всегда должно action</a:t>
            </a:r>
          </a:p>
          <a:p>
            <a:pPr lvl="1">
              <a:spcBef>
                <a:spcPts val="1000"/>
              </a:spcBef>
              <a:buChar char="-"/>
              <a:defRPr sz="1600"/>
            </a:pPr>
            <a:r>
              <a:t>function (action$: Observable&lt;Action&gt;, state$: StateObservable&lt;State&gt;): Observable&lt;Action&gt;</a:t>
            </a:r>
          </a:p>
          <a:p>
            <a:pPr lvl="1">
              <a:spcBef>
                <a:spcPts val="1000"/>
              </a:spcBef>
              <a:buChar char="-"/>
              <a:defRPr sz="2200"/>
            </a:pPr>
            <a:r>
              <a:t>Сначала action ВСЕГДА попадают в reducer, и только потом в Epic (то-есть Epic работают рядом со стандартными каналами отправки событий redux). </a:t>
            </a:r>
            <a:r>
              <a:rPr b="1"/>
              <a:t>Важно - это нестандартно для middleware и redux.</a:t>
            </a:r>
            <a:r>
              <a:t> Обычно middleware работает ДО попадания action в функцию reducer, но Epic симулирует работу наоборот, он дает сначала отработать reducer-у.</a:t>
            </a:r>
          </a:p>
          <a:p>
            <a:pPr lvl="1">
              <a:spcBef>
                <a:spcPts val="1000"/>
              </a:spcBef>
              <a:buChar char="-"/>
              <a:defRPr sz="2200"/>
            </a:pPr>
            <a:r>
              <a:t>Если в Epic вернуть тот же самый action, что и получили - то получим бесконечный цикл</a:t>
            </a:r>
          </a:p>
          <a:p>
            <a:pPr lvl="1">
              <a:spcBef>
                <a:spcPts val="1000"/>
              </a:spcBef>
              <a:buChar char="-"/>
              <a:defRPr sz="2200"/>
            </a:pPr>
            <a:r>
              <a:t>Если мы вернем вместо action (то-есть обычного объекта { type: ‘SIGN_IN’, payload: ‘123’ }) какой-то Stream (т.е Observable) - то будет ошибка, так как reducer не сможет принять Observable, он его не поймет. Это надо иметь в виду при работе с map / mergeMap и смотреть что они возвращают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имер кода - cli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Пример кода - click</a:t>
            </a:r>
          </a:p>
        </p:txBody>
      </p:sp>
      <p:sp>
        <p:nvSpPr>
          <p:cNvPr id="168" name="Index1-click / redux1-click / Rxjs6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Index1-click / redux1-click / Rxjs6</a:t>
            </a:r>
          </a:p>
          <a:p>
            <a:pPr>
              <a:spcBef>
                <a:spcPts val="1000"/>
              </a:spcBef>
              <a:buChar char="‣"/>
              <a:defRPr sz="2200"/>
            </a:pPr>
            <a:r>
              <a:t>Эпик ждет события CLICK_INCREMENT, и получив его, с задержкой 1000 мс, через map, превращает в событие INCREMENT</a:t>
            </a:r>
          </a:p>
          <a:p>
            <a:pPr>
              <a:spcBef>
                <a:spcPts val="1000"/>
              </a:spcBef>
              <a:buChar char="‣"/>
              <a:defRPr sz="2200"/>
            </a:pPr>
            <a:r>
              <a:t>Обычный синхронный код, mergeMap не нужен</a:t>
            </a:r>
          </a:p>
          <a:p>
            <a:pPr>
              <a:spcBef>
                <a:spcPts val="1000"/>
              </a:spcBef>
              <a:buChar char="‣"/>
              <a:defRPr sz="2200"/>
            </a:pPr>
            <a:r>
              <a:t>Но его МОЖНО применить вместо map, единственное, надо возвращать Observable, который он выполнит и в итоге все равно вернет action на поток эпика</a:t>
            </a:r>
          </a:p>
          <a:p>
            <a:pPr>
              <a:spcBef>
                <a:spcPts val="1000"/>
              </a:spcBef>
              <a:buChar char="‣"/>
              <a:defRPr sz="2200"/>
            </a:pPr>
            <a:r>
              <a:t>Также mergeMap придется применить, если мы хотим преобразовать 1 входящее событие в 2 или более событий. Так как map не сможет этого сделать.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Пример кода - fet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Пример кода - fetch</a:t>
            </a:r>
          </a:p>
        </p:txBody>
      </p:sp>
      <p:sp>
        <p:nvSpPr>
          <p:cNvPr id="171" name="Index2-fetch / redux2-fetch / Rxjs6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Index2-fetch / redux2-fetch / Rxjs6</a:t>
            </a:r>
          </a:p>
          <a:p>
            <a:pPr lvl="1">
              <a:spcBef>
                <a:spcPts val="1000"/>
              </a:spcBef>
              <a:buChar char="‣"/>
              <a:defRPr sz="2200"/>
            </a:pPr>
            <a:r>
              <a:t>Эпик ждет события FETCH_STOCK_PRICE, и получив его, используя оператор mergeMap, вызывает асинхронную функцию fetch.</a:t>
            </a:r>
          </a:p>
          <a:p>
            <a:pPr lvl="1">
              <a:spcBef>
                <a:spcPts val="1000"/>
              </a:spcBef>
              <a:buChar char="‣"/>
              <a:defRPr sz="2200"/>
            </a:pPr>
            <a:r>
              <a:t>mergeMap сначала преобразует Promise в Observable, а  далее, когда он выполнится, вернет уже его результат на поток (что нам и надо)</a:t>
            </a:r>
          </a:p>
          <a:p>
            <a:pPr lvl="1">
              <a:spcBef>
                <a:spcPts val="1000"/>
              </a:spcBef>
              <a:buChar char="‣"/>
              <a:defRPr sz="2200"/>
            </a:pPr>
            <a:r>
              <a:t>map не получится использовать, так как если будет async - то вернется Промис (а reducer с ним ничего не сделает). Если же не будет async - то вернется конечно action - но price будет Promise (неотработанный), так как fetch отработает позже.</a:t>
            </a:r>
          </a:p>
          <a:p>
            <a:pPr lvl="1">
              <a:spcBef>
                <a:spcPts val="1000"/>
              </a:spcBef>
              <a:buChar char="‣"/>
              <a:defRPr sz="2200"/>
            </a:pPr>
            <a:r>
              <a:t>Также настроена обработка ошибок catchError (ранее назывался catch). Так как по логике работы Streams, после ошибки она прерывается, то надо вернуть тоже Stream (создастся новая Stream, с первым событием на ней как раз новым action). Если не вернуть - то поток прервется и обработка в Epic-ах прекратится (точно ли так??)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Пример кода - fetch+del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Пример кода - fetch+delay</a:t>
            </a:r>
          </a:p>
        </p:txBody>
      </p:sp>
      <p:sp>
        <p:nvSpPr>
          <p:cNvPr id="174" name="Index3-fetchdelay / redux3-fetchdelay / Rxjs6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Index3-fetchdelay / redux3-fetchdelay / Rxjs6</a:t>
            </a:r>
          </a:p>
          <a:p>
            <a:pPr lvl="1">
              <a:spcBef>
                <a:spcPts val="1000"/>
              </a:spcBef>
              <a:buChar char="‣"/>
              <a:defRPr sz="2200"/>
            </a:pPr>
            <a:r>
              <a:t>Эпик ждет события FETCH_STOCK_PRICE, и получив его, используя оператор mergeMap, вызывает асинхронную функцию fetch.</a:t>
            </a:r>
          </a:p>
          <a:p>
            <a:pPr lvl="1">
              <a:spcBef>
                <a:spcPts val="1000"/>
              </a:spcBef>
              <a:buChar char="‣"/>
              <a:defRPr sz="2200"/>
            </a:pPr>
            <a:r>
              <a:t>mergeMap сначала преобразует Promise в Observable, а  далее, когда он выполнится, вернет уже его результат на поток (что нам и надо)</a:t>
            </a:r>
          </a:p>
          <a:p>
            <a:pPr lvl="1">
              <a:spcBef>
                <a:spcPts val="1000"/>
              </a:spcBef>
              <a:buChar char="‣"/>
              <a:defRPr sz="2200"/>
            </a:pPr>
            <a:r>
              <a:t>Но при этом до возврата на поток, еще выполнится оператор delay (который даст задержку в 3000 мс)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О ReactiveX (rx / rxj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 ReactiveX (rx / rxjs)</a:t>
            </a:r>
          </a:p>
        </p:txBody>
      </p:sp>
      <p:sp>
        <p:nvSpPr>
          <p:cNvPr id="123" name="Зачем нужен?…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Зачем нужен?</a:t>
            </a:r>
          </a:p>
          <a:p>
            <a:pPr lvl="1">
              <a:spcBef>
                <a:spcPts val="1000"/>
              </a:spcBef>
              <a:defRPr sz="2200"/>
            </a:pPr>
            <a:r>
              <a:t>Проще разбираться в коде</a:t>
            </a:r>
          </a:p>
          <a:p>
            <a:pPr lvl="1">
              <a:spcBef>
                <a:spcPts val="1000"/>
              </a:spcBef>
              <a:defRPr sz="2200"/>
            </a:pPr>
            <a:r>
              <a:t>Проще писать асинхронные задачи</a:t>
            </a:r>
          </a:p>
          <a:p>
            <a:pPr lvl="1">
              <a:spcBef>
                <a:spcPts val="1000"/>
              </a:spcBef>
              <a:defRPr sz="2200"/>
            </a:pPr>
            <a:r>
              <a:t>Повышаем уровень абстракции</a:t>
            </a:r>
          </a:p>
          <a:p>
            <a:pPr>
              <a:defRPr b="1"/>
            </a:pPr>
            <a:r>
              <a:t>Основные 4 понятия (поток - Stream)</a:t>
            </a:r>
          </a:p>
          <a:p>
            <a:pPr lvl="1">
              <a:spcBef>
                <a:spcPts val="1000"/>
              </a:spcBef>
              <a:defRPr sz="2200"/>
            </a:pPr>
            <a:r>
              <a:t>Datasource - источник данных</a:t>
            </a:r>
          </a:p>
          <a:p>
            <a:pPr lvl="1">
              <a:spcBef>
                <a:spcPts val="1000"/>
              </a:spcBef>
              <a:defRPr sz="2200"/>
            </a:pPr>
            <a:r>
              <a:t>Observable - source$ (получает данные от datasource)</a:t>
            </a:r>
          </a:p>
          <a:p>
            <a:pPr lvl="2">
              <a:spcBef>
                <a:spcPts val="1000"/>
              </a:spcBef>
              <a:buSzPct val="50000"/>
              <a:buChar char="★"/>
              <a:defRPr sz="1600"/>
            </a:pPr>
            <a:r>
              <a:t>Observable / Stream / поток - примерно синонимы</a:t>
            </a:r>
          </a:p>
          <a:p>
            <a:pPr lvl="1">
              <a:spcBef>
                <a:spcPts val="1000"/>
              </a:spcBef>
              <a:defRPr sz="2200"/>
            </a:pPr>
            <a:r>
              <a:t>Observer - содержит 3 функции внутри (он создается для получения данных с Observable, и с его помощью после subscribe, мы можем получать данные одни за другим с Observable)</a:t>
            </a:r>
          </a:p>
          <a:p>
            <a:pPr lvl="1">
              <a:spcBef>
                <a:spcPts val="1000"/>
              </a:spcBef>
              <a:defRPr sz="2200"/>
            </a:pPr>
            <a:r>
              <a:t>Operator - функция для обработки данных из datasource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Отличия rxjs6 от rxjs5"/>
          <p:cNvSpPr txBox="1"/>
          <p:nvPr>
            <p:ph type="title"/>
          </p:nvPr>
        </p:nvSpPr>
        <p:spPr>
          <a:xfrm>
            <a:off x="952500" y="254000"/>
            <a:ext cx="11099800" cy="1192312"/>
          </a:xfrm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/>
            <a:r>
              <a:t>Отличия rxjs6 от rxjs5</a:t>
            </a:r>
          </a:p>
        </p:txBody>
      </p:sp>
      <p:sp>
        <p:nvSpPr>
          <p:cNvPr id="177" name="import…"/>
          <p:cNvSpPr txBox="1"/>
          <p:nvPr>
            <p:ph type="body" idx="1"/>
          </p:nvPr>
        </p:nvSpPr>
        <p:spPr>
          <a:xfrm>
            <a:off x="952500" y="1597620"/>
            <a:ext cx="11099800" cy="7279680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18000"/>
              </a:spcBef>
            </a:pPr>
            <a:r>
              <a:t>import</a:t>
            </a:r>
          </a:p>
          <a:p>
            <a:pPr>
              <a:spcBef>
                <a:spcPts val="12000"/>
              </a:spcBef>
            </a:pPr>
            <a:r>
              <a:t>pipe</a:t>
            </a:r>
          </a:p>
          <a:p>
            <a:pPr/>
            <a:r>
              <a:t>Renamed operators</a:t>
            </a:r>
          </a:p>
        </p:txBody>
      </p:sp>
      <p:graphicFrame>
        <p:nvGraphicFramePr>
          <p:cNvPr id="178" name="Table"/>
          <p:cNvGraphicFramePr/>
          <p:nvPr/>
        </p:nvGraphicFramePr>
        <p:xfrm>
          <a:off x="1092200" y="2139950"/>
          <a:ext cx="9885413" cy="185519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4942706"/>
                <a:gridCol w="4942706"/>
              </a:tblGrid>
              <a:tr h="4151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v5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v6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8008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400">
                          <a:sym typeface="Helvetica Neue"/>
                        </a:rPr>
                        <a:t>import { Observable } from 'rxjs/Observable';
import { Subject } from 'rxjs/Subject';
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400">
                          <a:sym typeface="Helvetica Neue"/>
                        </a:rPr>
                        <a:t>import { Observable, Subject } from 'rxjs';
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  <a:tr h="59457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400">
                          <a:sym typeface="Helvetica Neue"/>
                        </a:rPr>
                        <a:t>import 'rxjs/add/operator/map';
import 'rxjs/add/operator/take';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400">
                          <a:sym typeface="Helvetica Neue"/>
                        </a:rPr>
                        <a:t>import { map, take } from 'rxjs/operators';
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  <a:tr h="58664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400">
                          <a:sym typeface="Helvetica Neue"/>
                        </a:rPr>
                        <a:t>import ‘rxjs/add/observable/of'; // либо
import { of } from 'rxjs/observable/of';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400">
                          <a:sym typeface="Helvetica Neue"/>
                        </a:defRPr>
                      </a:pPr>
                      <a:r>
                        <a:t>import { of } from 'rxjs';</a:t>
                      </a:r>
                    </a:p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t" anchorCtr="0" horzOverflow="overflow"/>
                </a:tc>
              </a:tr>
            </a:tbl>
          </a:graphicData>
        </a:graphic>
      </p:graphicFrame>
      <p:graphicFrame>
        <p:nvGraphicFramePr>
          <p:cNvPr id="179" name="Table"/>
          <p:cNvGraphicFramePr/>
          <p:nvPr/>
        </p:nvGraphicFramePr>
        <p:xfrm>
          <a:off x="1092200" y="4919662"/>
          <a:ext cx="9885413" cy="185519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4942706"/>
                <a:gridCol w="4942706"/>
              </a:tblGrid>
              <a:tr h="4105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v5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v6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8554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400">
                          <a:sym typeface="Helvetica Neue"/>
                        </a:rPr>
                        <a:t>myObservable
  .filter(data =&gt; data % 2 === 0)
  .map(data =&gt; data * 3)
  .subscribe(...);
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400">
                          <a:sym typeface="Helvetica Neue"/>
                        </a:rPr>
                        <a:t>myObservable
  .pipe(filter(data =&gt; data % 2 === 0), map(data =&gt; data * 3))
  .subscribe(...);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</a:tbl>
          </a:graphicData>
        </a:graphic>
      </p:graphicFrame>
      <p:graphicFrame>
        <p:nvGraphicFramePr>
          <p:cNvPr id="180" name="Table"/>
          <p:cNvGraphicFramePr/>
          <p:nvPr/>
        </p:nvGraphicFramePr>
        <p:xfrm>
          <a:off x="1092200" y="6938962"/>
          <a:ext cx="9885413" cy="185519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4942706"/>
                <a:gridCol w="4942706"/>
              </a:tblGrid>
              <a:tr h="4105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Operators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Observable-creation methods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126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400">
                          <a:sym typeface="Helvetica Neue"/>
                        </a:rPr>
                        <a:t>catch() =&gt; catchError()
do() =&gt; tap()
finally() =&gt; finalize()
switch() =&gt; switchAll()
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400">
                          <a:sym typeface="Helvetica Neue"/>
                        </a:rPr>
                        <a:t>throw() =&gt; throwError()
fromPromise() =&gt; from() // автоматически распознает тип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Вкратце о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21310">
              <a:defRPr sz="4400"/>
            </a:pPr>
            <a:r>
              <a:t>Вкратце о</a:t>
            </a:r>
          </a:p>
          <a:p>
            <a:pPr defTabSz="321310">
              <a:defRPr sz="4400"/>
            </a:pPr>
            <a:r>
              <a:t>mergeMap, switchMap,</a:t>
            </a:r>
          </a:p>
          <a:p>
            <a:pPr defTabSz="321310">
              <a:defRPr sz="4400"/>
            </a:pPr>
            <a:r>
              <a:t>concatMap, exhaustMap</a:t>
            </a:r>
          </a:p>
        </p:txBody>
      </p:sp>
      <p:sp>
        <p:nvSpPr>
          <p:cNvPr id="183" name="mergeMa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spcBef>
                <a:spcPts val="2000"/>
              </a:spcBef>
              <a:defRPr b="1"/>
            </a:pPr>
            <a:r>
              <a:t>mergeMap</a:t>
            </a:r>
          </a:p>
          <a:p>
            <a:pPr lvl="2">
              <a:spcBef>
                <a:spcPts val="500"/>
              </a:spcBef>
              <a:buChar char="‣"/>
              <a:defRPr sz="2200"/>
            </a:pPr>
            <a:r>
              <a:t>Должны ли мы делать многочисленные запросы параллельно?</a:t>
            </a:r>
          </a:p>
          <a:p>
            <a:pPr lvl="1">
              <a:spcBef>
                <a:spcPts val="2000"/>
              </a:spcBef>
              <a:defRPr b="1"/>
            </a:pPr>
            <a:r>
              <a:t>switchMap</a:t>
            </a:r>
          </a:p>
          <a:p>
            <a:pPr lvl="2">
              <a:spcBef>
                <a:spcPts val="500"/>
              </a:spcBef>
              <a:buChar char="‣"/>
              <a:defRPr sz="2200"/>
            </a:pPr>
            <a:r>
              <a:t>Должны ли мы отменить текущий запрос и начать новый?</a:t>
            </a:r>
          </a:p>
          <a:p>
            <a:pPr lvl="1">
              <a:spcBef>
                <a:spcPts val="2000"/>
              </a:spcBef>
              <a:defRPr b="1"/>
            </a:pPr>
            <a:r>
              <a:t>concatMap</a:t>
            </a:r>
          </a:p>
          <a:p>
            <a:pPr lvl="2">
              <a:spcBef>
                <a:spcPts val="500"/>
              </a:spcBef>
              <a:buChar char="‣"/>
              <a:defRPr sz="2200"/>
            </a:pPr>
            <a:r>
              <a:t>Должны ли мы ждать пока один запрос закончится, до того как делать другой?</a:t>
            </a:r>
          </a:p>
          <a:p>
            <a:pPr lvl="1">
              <a:spcBef>
                <a:spcPts val="2000"/>
              </a:spcBef>
              <a:defRPr b="1"/>
            </a:pPr>
            <a:r>
              <a:t>exhaustMap</a:t>
            </a:r>
          </a:p>
          <a:p>
            <a:pPr lvl="2">
              <a:spcBef>
                <a:spcPts val="500"/>
              </a:spcBef>
              <a:buChar char="‣"/>
              <a:defRPr sz="2200"/>
            </a:pPr>
            <a:r>
              <a:t>Должны ли мы игнорировать новые запросы, пока один все еще в процессе (не завершен)?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Список ссылок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Список ссылок</a:t>
            </a:r>
          </a:p>
        </p:txBody>
      </p:sp>
      <p:sp>
        <p:nvSpPr>
          <p:cNvPr id="186" name="https://yakovfain.com/2017/08/28/rxjs-essentials-part-1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spcBef>
                <a:spcPts val="400"/>
              </a:spcBef>
              <a:defRPr b="1" sz="2000"/>
            </a:pPr>
            <a:r>
              <a:t>https://yakovfain.com/2017/08/28/rxjs-essentials-part-1/</a:t>
            </a:r>
          </a:p>
          <a:p>
            <a:pPr lvl="1">
              <a:spcBef>
                <a:spcPts val="400"/>
              </a:spcBef>
              <a:defRPr b="1" sz="2000"/>
            </a:pPr>
            <a:r>
              <a:t>https://rxjs-dev.firebaseapp.com/</a:t>
            </a:r>
          </a:p>
          <a:p>
            <a:pPr lvl="1">
              <a:spcBef>
                <a:spcPts val="400"/>
              </a:spcBef>
              <a:defRPr b="1" sz="2000"/>
            </a:pPr>
            <a:r>
              <a:rPr u="sng">
                <a:hlinkClick r:id="rId2" invalidUrl="" action="" tgtFrame="" tooltip="" history="1" highlightClick="0" endSnd="0"/>
              </a:rPr>
              <a:t>http://reactivex.io/rxjs/class/es6/Observable.js~Observable.html#instance-method-merge</a:t>
            </a:r>
          </a:p>
          <a:p>
            <a:pPr lvl="1">
              <a:spcBef>
                <a:spcPts val="400"/>
              </a:spcBef>
              <a:defRPr b="1" sz="2000"/>
            </a:pPr>
            <a:r>
              <a:rPr u="sng">
                <a:hlinkClick r:id="rId3" invalidUrl="" action="" tgtFrame="" tooltip="" history="1" highlightClick="0" endSnd="0"/>
              </a:rPr>
              <a:t>http://reactivex.io/documentation/operators/merge.html</a:t>
            </a:r>
          </a:p>
          <a:p>
            <a:pPr lvl="1">
              <a:spcBef>
                <a:spcPts val="400"/>
              </a:spcBef>
              <a:defRPr b="1" sz="2000"/>
            </a:pPr>
            <a:r>
              <a:rPr u="sng">
                <a:hlinkClick r:id="rId4" invalidUrl="" action="" tgtFrame="" tooltip="" history="1" highlightClick="0" endSnd="0"/>
              </a:rPr>
              <a:t>https://www.learnrxjs.io/operators/combination/merge.html</a:t>
            </a:r>
          </a:p>
          <a:p>
            <a:pPr lvl="1">
              <a:spcBef>
                <a:spcPts val="400"/>
              </a:spcBef>
              <a:defRPr b="1" sz="2000"/>
            </a:pPr>
            <a:r>
              <a:rPr u="sng">
                <a:hlinkClick r:id="rId5" invalidUrl="" action="" tgtFrame="" tooltip="" history="1" highlightClick="0" endSnd="0"/>
              </a:rPr>
              <a:t>https://stackoverflow.com/questions/42120680/how-does-rxjs-mergemap-work</a:t>
            </a:r>
          </a:p>
          <a:p>
            <a:pPr lvl="1">
              <a:spcBef>
                <a:spcPts val="400"/>
              </a:spcBef>
              <a:defRPr b="1" sz="2000"/>
            </a:pPr>
            <a:r>
              <a:rPr u="sng">
                <a:hlinkClick r:id="rId6" invalidUrl="" action="" tgtFrame="" tooltip="" history="1" highlightClick="0" endSnd="0"/>
              </a:rPr>
              <a:t>https://blog.angular-university.io/rxjs-higher-order-mapping/</a:t>
            </a:r>
          </a:p>
          <a:p>
            <a:pPr lvl="1">
              <a:spcBef>
                <a:spcPts val="400"/>
              </a:spcBef>
              <a:defRPr b="1" sz="2000"/>
            </a:pPr>
            <a:r>
              <a:rPr u="sng">
                <a:hlinkClick r:id="rId7" invalidUrl="" action="" tgtFrame="" tooltip="" history="1" highlightClick="0" endSnd="0"/>
              </a:rPr>
              <a:t>http://rxmarbles.com/</a:t>
            </a:r>
          </a:p>
          <a:p>
            <a:pPr lvl="1">
              <a:spcBef>
                <a:spcPts val="400"/>
              </a:spcBef>
              <a:defRPr b="1" sz="2000"/>
            </a:pPr>
            <a:r>
              <a:rPr u="sng">
                <a:hlinkClick r:id="rId8" invalidUrl="" action="" tgtFrame="" tooltip="" history="1" highlightClick="0" endSnd="0"/>
              </a:rPr>
              <a:t>https://blog.logrocket.com/a-beginners-guide-to-redux-observable-c0381da8ed3a</a:t>
            </a:r>
          </a:p>
          <a:p>
            <a:pPr lvl="1">
              <a:spcBef>
                <a:spcPts val="400"/>
              </a:spcBef>
              <a:defRPr b="1" sz="2000"/>
            </a:pPr>
            <a:r>
              <a:rPr u="sng">
                <a:hlinkClick r:id="rId9" invalidUrl="" action="" tgtFrame="" tooltip="" history="1" highlightClick="0" endSnd="0"/>
              </a:rPr>
              <a:t>https://dev.to/andrejnaumovski/async-actions-in-redux-with-rxjs-and-redux-observable-efg</a:t>
            </a:r>
          </a:p>
          <a:p>
            <a:pPr lvl="1">
              <a:spcBef>
                <a:spcPts val="400"/>
              </a:spcBef>
              <a:defRPr b="1" sz="2000"/>
            </a:pPr>
            <a:r>
              <a:rPr u="sng">
                <a:hlinkClick r:id="rId10" invalidUrl="" action="" tgtFrame="" tooltip="" history="1" highlightClick="0" endSnd="0"/>
              </a:rPr>
              <a:t>https://redux-observable.js.org/docs/basics/Epics.html</a:t>
            </a:r>
          </a:p>
          <a:p>
            <a:pPr lvl="1">
              <a:spcBef>
                <a:spcPts val="400"/>
              </a:spcBef>
              <a:defRPr b="1" sz="2000"/>
            </a:pPr>
            <a:r>
              <a:rPr u="sng">
                <a:hlinkClick r:id="rId11" invalidUrl="" action="" tgtFrame="" tooltip="" history="1" highlightClick="0" endSnd="0"/>
              </a:rPr>
              <a:t>https://www.academind.com/learn/javascript/rxjs-6-what-changed/</a:t>
            </a:r>
          </a:p>
          <a:p>
            <a:pPr lvl="1">
              <a:spcBef>
                <a:spcPts val="400"/>
              </a:spcBef>
              <a:defRPr b="1" sz="2000"/>
            </a:pPr>
            <a:r>
              <a:t>https://redux-observable.js.org/MIGRATION.html#setting-up-the-middleware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ull / Push принцип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Pull / Push принципы</a:t>
            </a:r>
          </a:p>
        </p:txBody>
      </p:sp>
      <p:graphicFrame>
        <p:nvGraphicFramePr>
          <p:cNvPr id="126" name="Table"/>
          <p:cNvGraphicFramePr/>
          <p:nvPr/>
        </p:nvGraphicFramePr>
        <p:xfrm>
          <a:off x="3028280" y="3581400"/>
          <a:ext cx="6960940" cy="36061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568347"/>
                <a:gridCol w="2462216"/>
                <a:gridCol w="2917675"/>
              </a:tblGrid>
              <a:tr h="119781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3700"/>
                        </a:lnSpc>
                        <a:defRPr sz="1800"/>
                      </a:pPr>
                      <a:r>
                        <a:rPr b="1" sz="1600">
                          <a:solidFill>
                            <a:srgbClr val="000000">
                              <a:alpha val="68235"/>
                            </a:srgb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Single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3700"/>
                        </a:lnSpc>
                        <a:defRPr sz="1800"/>
                      </a:pPr>
                      <a:r>
                        <a:rPr b="1" sz="1600">
                          <a:solidFill>
                            <a:srgbClr val="000000">
                              <a:alpha val="68235"/>
                            </a:srgb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Multiple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</a:tr>
              <a:tr h="1197818">
                <a:tc>
                  <a:txBody>
                    <a:bodyPr/>
                    <a:lstStyle/>
                    <a:p>
                      <a:pPr algn="l" defTabSz="457200">
                        <a:lnSpc>
                          <a:spcPts val="3700"/>
                        </a:lnSpc>
                        <a:defRPr sz="1800"/>
                      </a:pPr>
                      <a:r>
                        <a:rPr b="1" sz="1600">
                          <a:solidFill>
                            <a:srgbClr val="000000">
                              <a:alpha val="68235"/>
                            </a:srgb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Pull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700"/>
                        </a:lnSpc>
                        <a:defRPr>
                          <a:solidFill>
                            <a:srgbClr val="B7178C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u="sng">
                          <a:hlinkClick r:id="rId2" invalidUrl="" action="" tgtFrame="" tooltip="" history="1" highlightClick="0" endSnd="0"/>
                        </a:rPr>
                        <a:t>Function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700"/>
                        </a:lnSpc>
                        <a:defRPr>
                          <a:solidFill>
                            <a:srgbClr val="B7178C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u="sng">
                          <a:hlinkClick r:id="rId3" invalidUrl="" action="" tgtFrame="" tooltip="" history="1" highlightClick="0" endSnd="0"/>
                        </a:rPr>
                        <a:t>Iterator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</a:tr>
              <a:tr h="1197818">
                <a:tc>
                  <a:txBody>
                    <a:bodyPr/>
                    <a:lstStyle/>
                    <a:p>
                      <a:pPr algn="l" defTabSz="457200">
                        <a:lnSpc>
                          <a:spcPts val="3700"/>
                        </a:lnSpc>
                        <a:defRPr sz="1800"/>
                      </a:pPr>
                      <a:r>
                        <a:rPr b="1" sz="1600">
                          <a:solidFill>
                            <a:srgbClr val="000000">
                              <a:alpha val="68235"/>
                            </a:srgb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Push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700"/>
                        </a:lnSpc>
                        <a:defRPr>
                          <a:solidFill>
                            <a:srgbClr val="B7178C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u="sng">
                          <a:hlinkClick r:id="rId4" invalidUrl="" action="" tgtFrame="" tooltip="" history="1" highlightClick="0" endSnd="0"/>
                        </a:rPr>
                        <a:t>Promise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700"/>
                        </a:lnSpc>
                        <a:defRPr>
                          <a:solidFill>
                            <a:schemeClr val="accent3">
                              <a:hueOff val="914337"/>
                              <a:satOff val="31515"/>
                              <a:lumOff val="-30790"/>
                            </a:schemeClr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u="sng">
                          <a:hlinkClick r:id="rId5" invalidUrl="" action="" tgtFrame="" tooltip="" history="1" highlightClick="0" endSnd="0"/>
                        </a:rPr>
                        <a:t>Observable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Примеры rx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Примеры rxjs</a:t>
            </a:r>
          </a:p>
        </p:txBody>
      </p:sp>
      <p:sp>
        <p:nvSpPr>
          <p:cNvPr id="129" name="Создание stream: of, from, interval, fromEv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8934" indent="-368934" defTabSz="484886">
              <a:spcBef>
                <a:spcPts val="3400"/>
              </a:spcBef>
              <a:defRPr sz="2656"/>
            </a:pPr>
            <a:r>
              <a:t>Создание stream: of, from, interval, fromEvent</a:t>
            </a:r>
          </a:p>
          <a:p>
            <a:pPr marL="368934" indent="-368934" defTabSz="484886">
              <a:spcBef>
                <a:spcPts val="3400"/>
              </a:spcBef>
              <a:defRPr sz="2656"/>
            </a:pPr>
            <a:r>
              <a:t>Observable общается с observer через 3 функции, предоставляемые observer-ом: next(), error(), complete()</a:t>
            </a:r>
          </a:p>
          <a:p>
            <a:pPr marL="368934" indent="-368934" defTabSz="484886">
              <a:spcBef>
                <a:spcPts val="3400"/>
              </a:spcBef>
              <a:defRPr sz="2656"/>
            </a:pPr>
            <a:r>
              <a:t>subscribe - подписка на Observable</a:t>
            </a:r>
          </a:p>
          <a:p>
            <a:pPr marL="368934" indent="-368934" defTabSz="484886">
              <a:spcBef>
                <a:spcPts val="3400"/>
              </a:spcBef>
              <a:defRPr sz="2656"/>
            </a:pPr>
            <a:r>
              <a:t>Примеры кода - index_rxjs / slides2_3</a:t>
            </a:r>
          </a:p>
          <a:p>
            <a:pPr marL="368934" indent="-368934" defTabSz="484886">
              <a:spcBef>
                <a:spcPts val="3400"/>
              </a:spcBef>
              <a:defRPr sz="2656"/>
            </a:pPr>
            <a:r>
              <a:t>Также можно создавать</a:t>
            </a:r>
          </a:p>
          <a:p>
            <a:pPr lvl="3" marL="0" indent="569213" defTabSz="484886">
              <a:spcBef>
                <a:spcPts val="0"/>
              </a:spcBef>
              <a:buSzTx/>
              <a:buNone/>
              <a:defRPr sz="2656"/>
            </a:pPr>
            <a:r>
              <a:rPr sz="1826"/>
              <a:t>function getObservable () {</a:t>
            </a:r>
            <a:endParaRPr sz="1826"/>
          </a:p>
          <a:p>
            <a:pPr lvl="4" marL="0" indent="758951" defTabSz="484886">
              <a:spcBef>
                <a:spcPts val="0"/>
              </a:spcBef>
              <a:buSzTx/>
              <a:buNone/>
              <a:defRPr sz="2656"/>
            </a:pPr>
            <a:r>
              <a:rPr sz="1826"/>
              <a:t>return new Observable(observer =&gt; {</a:t>
            </a:r>
            <a:endParaRPr sz="1826"/>
          </a:p>
          <a:p>
            <a:pPr lvl="5" marL="0" indent="948689" defTabSz="484886">
              <a:spcBef>
                <a:spcPts val="0"/>
              </a:spcBef>
              <a:buSzTx/>
              <a:buNone/>
              <a:defRPr sz="2656"/>
            </a:pPr>
            <a:r>
              <a:rPr sz="1826"/>
              <a:t>const ds = [1, 2, 3, 4, 5]; // 1</a:t>
            </a:r>
            <a:endParaRPr sz="1826"/>
          </a:p>
          <a:p>
            <a:pPr lvl="5" marL="0" indent="948689" defTabSz="484886">
              <a:spcBef>
                <a:spcPts val="0"/>
              </a:spcBef>
              <a:buSzTx/>
              <a:buNone/>
              <a:defRPr sz="2656"/>
            </a:pPr>
            <a:r>
              <a:rPr sz="1826"/>
              <a:t>ds.forEach(data =&gt; observer.next(data)); // 2</a:t>
            </a:r>
            <a:endParaRPr sz="1826"/>
          </a:p>
          <a:p>
            <a:pPr lvl="5" marL="0" indent="948689" defTabSz="484886">
              <a:spcBef>
                <a:spcPts val="0"/>
              </a:spcBef>
              <a:buSzTx/>
              <a:buNone/>
              <a:defRPr sz="2656"/>
            </a:pPr>
            <a:r>
              <a:rPr sz="1826"/>
              <a:t>observer.complete(); // 3</a:t>
            </a:r>
            <a:endParaRPr sz="1826"/>
          </a:p>
          <a:p>
            <a:pPr lvl="4" marL="0" indent="758951" defTabSz="484886">
              <a:spcBef>
                <a:spcPts val="0"/>
              </a:spcBef>
              <a:buSzTx/>
              <a:buNone/>
              <a:defRPr sz="2656"/>
            </a:pPr>
            <a:r>
              <a:rPr sz="1826"/>
              <a:t>});</a:t>
            </a:r>
            <a:endParaRPr sz="1826"/>
          </a:p>
          <a:p>
            <a:pPr lvl="3" marL="0" indent="569213" defTabSz="484886">
              <a:spcBef>
                <a:spcPts val="0"/>
              </a:spcBef>
              <a:buSzTx/>
              <a:buNone/>
              <a:defRPr sz="2656"/>
            </a:pPr>
            <a:r>
              <a:rPr sz="1826"/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Операторы rxjs - ч.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Операторы rxjs - ч.1</a:t>
            </a:r>
          </a:p>
        </p:txBody>
      </p:sp>
      <p:sp>
        <p:nvSpPr>
          <p:cNvPr id="132" name="Что такое операторы? (есть около 100 операторов)…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Что такое операторы? (есть около 100 операторов)</a:t>
            </a:r>
          </a:p>
          <a:p>
            <a:pPr/>
            <a:r>
              <a:t>map, filter, reduce</a:t>
            </a:r>
          </a:p>
          <a:p>
            <a:pPr/>
            <a:r>
              <a:t>Marble-диаграммы:</a:t>
            </a:r>
          </a:p>
          <a:p>
            <a:pPr lvl="1">
              <a:spcBef>
                <a:spcPts val="1000"/>
              </a:spcBef>
              <a:buChar char="-"/>
              <a:defRPr sz="2400"/>
            </a:pPr>
            <a:r>
              <a:rPr u="sng">
                <a:hlinkClick r:id="rId2" invalidUrl="" action="" tgtFrame="" tooltip="" history="1" highlightClick="0" endSnd="0"/>
              </a:rPr>
              <a:t>https://medium.com/@jshvarts/read-marble-diagrams-like-a-pro-3d72934d3ef5</a:t>
            </a:r>
          </a:p>
          <a:p>
            <a:pPr lvl="1">
              <a:spcBef>
                <a:spcPts val="1000"/>
              </a:spcBef>
              <a:buChar char="-"/>
              <a:defRPr sz="2400"/>
            </a:pPr>
            <a:r>
              <a:t>http://rxmarbles.com</a:t>
            </a:r>
          </a:p>
          <a:p>
            <a:pPr/>
            <a:r>
              <a:t>Примеры простого кода (работает синхронно)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m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map</a:t>
            </a:r>
          </a:p>
        </p:txBody>
      </p:sp>
      <p:pic>
        <p:nvPicPr>
          <p:cNvPr id="1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228850"/>
            <a:ext cx="13004800" cy="5486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il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filter</a:t>
            </a:r>
          </a:p>
        </p:txBody>
      </p:sp>
      <p:pic>
        <p:nvPicPr>
          <p:cNvPr id="13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541521"/>
            <a:ext cx="13004800" cy="48483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du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reduce</a:t>
            </a:r>
          </a:p>
        </p:txBody>
      </p:sp>
      <p:pic>
        <p:nvPicPr>
          <p:cNvPr id="14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531693"/>
            <a:ext cx="13004800" cy="48680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имеры код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Примеры кода</a:t>
            </a:r>
          </a:p>
        </p:txBody>
      </p:sp>
      <p:sp>
        <p:nvSpPr>
          <p:cNvPr id="144" name="index_rxjs / slide4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index_rxjs / slide4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