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0" r:id="rId3"/>
    <p:sldId id="257" r:id="rId4"/>
    <p:sldId id="295" r:id="rId5"/>
    <p:sldId id="273" r:id="rId6"/>
    <p:sldId id="258" r:id="rId7"/>
    <p:sldId id="266" r:id="rId8"/>
    <p:sldId id="262" r:id="rId9"/>
    <p:sldId id="274" r:id="rId10"/>
    <p:sldId id="293" r:id="rId11"/>
    <p:sldId id="260" r:id="rId12"/>
    <p:sldId id="275" r:id="rId13"/>
    <p:sldId id="261" r:id="rId14"/>
    <p:sldId id="289" r:id="rId15"/>
    <p:sldId id="288" r:id="rId16"/>
    <p:sldId id="278" r:id="rId17"/>
    <p:sldId id="267" r:id="rId18"/>
    <p:sldId id="279" r:id="rId19"/>
    <p:sldId id="280" r:id="rId20"/>
    <p:sldId id="268" r:id="rId21"/>
    <p:sldId id="263" r:id="rId22"/>
    <p:sldId id="282" r:id="rId23"/>
    <p:sldId id="284" r:id="rId24"/>
    <p:sldId id="283" r:id="rId25"/>
    <p:sldId id="292" r:id="rId26"/>
    <p:sldId id="286" r:id="rId2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CC57FE-B07C-4072-AF92-3F62231C12DC}">
          <p14:sldIdLst>
            <p14:sldId id="256"/>
            <p14:sldId id="270"/>
            <p14:sldId id="257"/>
            <p14:sldId id="295"/>
            <p14:sldId id="273"/>
            <p14:sldId id="258"/>
            <p14:sldId id="266"/>
            <p14:sldId id="262"/>
            <p14:sldId id="274"/>
            <p14:sldId id="293"/>
            <p14:sldId id="260"/>
            <p14:sldId id="275"/>
            <p14:sldId id="261"/>
            <p14:sldId id="289"/>
            <p14:sldId id="288"/>
            <p14:sldId id="278"/>
            <p14:sldId id="267"/>
            <p14:sldId id="279"/>
            <p14:sldId id="280"/>
            <p14:sldId id="268"/>
          </p14:sldIdLst>
        </p14:section>
        <p14:section name="Extra Slides" id="{C2F6A709-0844-4100-836F-FE4A218DB116}">
          <p14:sldIdLst>
            <p14:sldId id="263"/>
            <p14:sldId id="282"/>
            <p14:sldId id="284"/>
            <p14:sldId id="283"/>
            <p14:sldId id="29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98" autoAdjust="0"/>
  </p:normalViewPr>
  <p:slideViewPr>
    <p:cSldViewPr>
      <p:cViewPr varScale="1">
        <p:scale>
          <a:sx n="118" d="100"/>
          <a:sy n="118" d="100"/>
        </p:scale>
        <p:origin x="556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8F35794-F5CF-4DC7-A453-7E4077598B0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C0D8F35-0450-4537-A10A-348F8E4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33C4E15-CC22-4FE2-A53D-D08F0EFFC845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CD67D10-2442-4DFD-BF66-31A220C5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marR="0" indent="-17498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3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0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17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8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4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5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982" indent="-17498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67D10-2442-4DFD-BF66-31A220C5D4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4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CFC5-A629-4717-B18C-1AF61979887B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9948-DF38-4D61-A910-6382C606D7E5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4ADB-54E2-4257-B040-FE88968C20D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2F4C-048E-4DB7-BCE3-6D33F7539D1C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DC3C-E675-4802-AA98-C24717700DC2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F68F-57F1-416A-A954-AE7B986434D0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93DD-A6F4-4D78-8705-F6AA643B9810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0C9C-AA13-4A02-ADF9-382FA8B15389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6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97F3-F5DC-4B14-AE72-0003B52A03A1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2940-4E64-4867-B8C6-84CCAA1BC6A7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5D0-FDEF-4666-9A4C-1739A29555DF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9645-12EF-4DB2-85CF-3CC7DF2312CB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BCC2-0BFB-489F-8829-B95A2F8DD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gif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5.png"/><Relationship Id="rId9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gi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gif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9.png"/><Relationship Id="rId10" Type="http://schemas.openxmlformats.org/officeDocument/2006/relationships/image" Target="../media/image37.png"/><Relationship Id="rId4" Type="http://schemas.openxmlformats.org/officeDocument/2006/relationships/image" Target="../media/image28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1.gif"/><Relationship Id="rId7" Type="http://schemas.openxmlformats.org/officeDocument/2006/relationships/image" Target="../media/image35.png"/><Relationship Id="rId12" Type="http://schemas.openxmlformats.org/officeDocument/2006/relationships/image" Target="../media/image4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10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gif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2.png"/><Relationship Id="rId5" Type="http://schemas.openxmlformats.org/officeDocument/2006/relationships/image" Target="../media/image500.png"/><Relationship Id="rId10" Type="http://schemas.openxmlformats.org/officeDocument/2006/relationships/image" Target="../media/image49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gif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90.png"/><Relationship Id="rId7" Type="http://schemas.openxmlformats.org/officeDocument/2006/relationships/image" Target="../media/image6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6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2.png"/><Relationship Id="rId9" Type="http://schemas.openxmlformats.org/officeDocument/2006/relationships/image" Target="../media/image7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7" Type="http://schemas.openxmlformats.org/officeDocument/2006/relationships/image" Target="../media/image7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20.png"/><Relationship Id="rId7" Type="http://schemas.openxmlformats.org/officeDocument/2006/relationships/image" Target="../media/image7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0" Type="http://schemas.openxmlformats.org/officeDocument/2006/relationships/image" Target="../media/image81.png"/><Relationship Id="rId4" Type="http://schemas.openxmlformats.org/officeDocument/2006/relationships/image" Target="../media/image64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26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1.gif"/><Relationship Id="rId12" Type="http://schemas.openxmlformats.org/officeDocument/2006/relationships/image" Target="../media/image9.png"/><Relationship Id="rId25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24" Type="http://schemas.openxmlformats.org/officeDocument/2006/relationships/image" Target="../media/image10.png"/><Relationship Id="rId5" Type="http://schemas.openxmlformats.org/officeDocument/2006/relationships/image" Target="../media/image6.png"/><Relationship Id="rId2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6.png"/><Relationship Id="rId22" Type="http://schemas.openxmlformats.org/officeDocument/2006/relationships/image" Target="../media/image4.png"/><Relationship Id="rId27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85.png"/><Relationship Id="rId18" Type="http://schemas.openxmlformats.org/officeDocument/2006/relationships/image" Target="../media/image18.emf"/><Relationship Id="rId3" Type="http://schemas.openxmlformats.org/officeDocument/2006/relationships/image" Target="../media/image1.gif"/><Relationship Id="rId21" Type="http://schemas.openxmlformats.org/officeDocument/2006/relationships/image" Target="../media/image150.png"/><Relationship Id="rId12" Type="http://schemas.openxmlformats.org/officeDocument/2006/relationships/image" Target="../media/image611.png"/><Relationship Id="rId7" Type="http://schemas.openxmlformats.org/officeDocument/2006/relationships/image" Target="../media/image90.png"/><Relationship Id="rId17" Type="http://schemas.openxmlformats.org/officeDocument/2006/relationships/image" Target="../media/image4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0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30.png"/><Relationship Id="rId5" Type="http://schemas.openxmlformats.org/officeDocument/2006/relationships/image" Target="../media/image610.png"/><Relationship Id="rId15" Type="http://schemas.openxmlformats.org/officeDocument/2006/relationships/image" Target="../media/image170.png"/><Relationship Id="rId19" Type="http://schemas.openxmlformats.org/officeDocument/2006/relationships/image" Target="../media/image110.png"/><Relationship Id="rId4" Type="http://schemas.openxmlformats.org/officeDocument/2006/relationships/image" Target="../media/image510.png"/><Relationship Id="rId1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emf"/><Relationship Id="rId7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dirty="0"/>
              <a:t>Recent Advances in Atomic Timekeeping: Optical Clocks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Candidacy Examination Presentation by:</a:t>
            </a:r>
          </a:p>
          <a:p>
            <a:r>
              <a:rPr lang="en-US" dirty="0">
                <a:solidFill>
                  <a:schemeClr val="tx1"/>
                </a:solidFill>
              </a:rPr>
              <a:t>Greg Smith</a:t>
            </a:r>
          </a:p>
          <a:p>
            <a:r>
              <a:rPr lang="en-US" dirty="0">
                <a:solidFill>
                  <a:schemeClr val="tx1"/>
                </a:solidFill>
              </a:rPr>
              <a:t>July 1, 2014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8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State Mixing in </a:t>
            </a:r>
            <a:r>
              <a:rPr lang="en-US" baseline="30000" dirty="0"/>
              <a:t>87</a:t>
            </a:r>
            <a:r>
              <a:rPr lang="en-US" dirty="0"/>
              <a:t>Sr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0" y="849058"/>
            <a:ext cx="9144000" cy="522542"/>
          </a:xfrm>
        </p:spPr>
        <p:txBody>
          <a:bodyPr>
            <a:normAutofit/>
          </a:bodyPr>
          <a:lstStyle/>
          <a:p>
            <a:r>
              <a:rPr lang="en-US" sz="2400" dirty="0"/>
              <a:t>2 valence electrons: label states as </a:t>
            </a:r>
            <a:r>
              <a:rPr lang="en-US" sz="2400" baseline="30000" dirty="0"/>
              <a:t>2S+1</a:t>
            </a:r>
            <a:r>
              <a:rPr lang="en-US" sz="2400" dirty="0"/>
              <a:t>L</a:t>
            </a:r>
            <a:r>
              <a:rPr lang="en-US" sz="2400" baseline="-25000" dirty="0"/>
              <a:t>J</a:t>
            </a:r>
          </a:p>
        </p:txBody>
      </p:sp>
      <p:sp>
        <p:nvSpPr>
          <p:cNvPr id="23" name="Content Placeholder 15"/>
          <p:cNvSpPr txBox="1">
            <a:spLocks/>
          </p:cNvSpPr>
          <p:nvPr/>
        </p:nvSpPr>
        <p:spPr>
          <a:xfrm>
            <a:off x="0" y="1244367"/>
            <a:ext cx="9144000" cy="50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Only valid if spin-orbit interaction is negligible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638300"/>
            <a:ext cx="9144000" cy="3662362"/>
            <a:chOff x="0" y="1638300"/>
            <a:chExt cx="9144000" cy="366236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733800"/>
              <a:ext cx="2196952" cy="156686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4" name="Content Placeholder 15"/>
            <p:cNvSpPr txBox="1">
              <a:spLocks/>
            </p:cNvSpPr>
            <p:nvPr/>
          </p:nvSpPr>
          <p:spPr>
            <a:xfrm>
              <a:off x="0" y="1638300"/>
              <a:ext cx="9144000" cy="13335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tx1"/>
                </a:buClr>
              </a:pPr>
              <a:r>
                <a:rPr lang="en-US" sz="2400" dirty="0">
                  <a:solidFill>
                    <a:srgbClr val="FF0000"/>
                  </a:solidFill>
                </a:rPr>
                <a:t>Spin-orbit interaction</a:t>
              </a:r>
              <a:r>
                <a:rPr lang="en-US" sz="2400" dirty="0"/>
                <a:t> is important for </a:t>
              </a:r>
              <a:r>
                <a:rPr lang="en-US" sz="2400" dirty="0" err="1"/>
                <a:t>Sr</a:t>
              </a:r>
              <a:r>
                <a:rPr lang="en-US" sz="2400" dirty="0"/>
                <a:t> (Z=38)</a:t>
              </a:r>
            </a:p>
            <a:p>
              <a:pPr lvl="1">
                <a:buClr>
                  <a:schemeClr val="tx1"/>
                </a:buClr>
              </a:pPr>
              <a:r>
                <a:rPr lang="en-US" sz="2400" dirty="0"/>
                <a:t>States with same J=L+S mix</a:t>
              </a:r>
            </a:p>
            <a:p>
              <a:pPr lvl="1">
                <a:buClr>
                  <a:schemeClr val="tx1"/>
                </a:buClr>
              </a:pPr>
              <a:r>
                <a:rPr lang="en-US" sz="2600" dirty="0"/>
                <a:t>“Links” </a:t>
              </a:r>
              <a:r>
                <a:rPr lang="en-US" sz="2600" baseline="30000" dirty="0"/>
                <a:t>3</a:t>
              </a:r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  <a:r>
                <a:rPr lang="en-US" sz="2600" dirty="0"/>
                <a:t> to ground state through </a:t>
              </a:r>
              <a:r>
                <a:rPr lang="en-US" sz="2600" baseline="30000" dirty="0"/>
                <a:t>1</a:t>
              </a:r>
              <a:r>
                <a:rPr lang="en-US" sz="2600" dirty="0"/>
                <a:t>P</a:t>
              </a:r>
              <a:r>
                <a:rPr lang="en-US" sz="2600" baseline="-25000" dirty="0"/>
                <a:t>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2895600"/>
            <a:ext cx="9144000" cy="1784604"/>
            <a:chOff x="0" y="2895600"/>
            <a:chExt cx="9144000" cy="178460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354258"/>
              <a:ext cx="3658457" cy="325946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Content Placeholder 15"/>
            <p:cNvSpPr txBox="1">
              <a:spLocks/>
            </p:cNvSpPr>
            <p:nvPr/>
          </p:nvSpPr>
          <p:spPr>
            <a:xfrm>
              <a:off x="0" y="2895600"/>
              <a:ext cx="9144000" cy="82734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tx1"/>
                </a:buClr>
              </a:pPr>
              <a:r>
                <a:rPr lang="en-US" sz="2400" dirty="0">
                  <a:solidFill>
                    <a:srgbClr val="0070C0"/>
                  </a:solidFill>
                </a:rPr>
                <a:t>Hyperfine interaction</a:t>
              </a:r>
              <a:r>
                <a:rPr lang="en-US" sz="2400" dirty="0"/>
                <a:t> is also important (I=9/2 for </a:t>
              </a:r>
              <a:r>
                <a:rPr lang="en-US" sz="2400" baseline="30000" dirty="0"/>
                <a:t>87</a:t>
              </a:r>
              <a:r>
                <a:rPr lang="en-US" sz="2400" dirty="0"/>
                <a:t>Sr)</a:t>
              </a:r>
            </a:p>
            <a:p>
              <a:pPr lvl="1"/>
              <a:r>
                <a:rPr lang="en-US" sz="2400" dirty="0"/>
                <a:t>States with same F=I+J mix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0" y="5405914"/>
            <a:ext cx="9144000" cy="1121092"/>
            <a:chOff x="0" y="5405914"/>
            <a:chExt cx="9144000" cy="1121092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5405914"/>
              <a:ext cx="9144000" cy="846772"/>
              <a:chOff x="0" y="4953000"/>
              <a:chExt cx="9144000" cy="846772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5760" y="5490686"/>
                <a:ext cx="5372481" cy="309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Content Placeholder 15"/>
              <p:cNvSpPr txBox="1">
                <a:spLocks/>
              </p:cNvSpPr>
              <p:nvPr/>
            </p:nvSpPr>
            <p:spPr>
              <a:xfrm>
                <a:off x="0" y="4953000"/>
                <a:ext cx="9144000" cy="5225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Combined effect “links” clock state (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P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) to ground state through 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P</a:t>
                </a:r>
                <a:r>
                  <a:rPr lang="en-US" sz="2400" baseline="-25000" dirty="0"/>
                  <a:t>1</a:t>
                </a:r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 flipV="1">
              <a:off x="6231575" y="6252686"/>
              <a:ext cx="0" cy="274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1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4400"/>
            <a:ext cx="9144000" cy="1371600"/>
          </a:xfrm>
        </p:spPr>
        <p:txBody>
          <a:bodyPr>
            <a:noAutofit/>
          </a:bodyPr>
          <a:lstStyle/>
          <a:p>
            <a:r>
              <a:rPr lang="en-US" sz="2400" baseline="30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 = ground state</a:t>
            </a:r>
          </a:p>
          <a:p>
            <a:r>
              <a:rPr lang="en-US" sz="2400" baseline="30000" dirty="0"/>
              <a:t>3</a:t>
            </a:r>
            <a:r>
              <a:rPr lang="en-US" sz="2400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 = clock state</a:t>
            </a:r>
          </a:p>
          <a:p>
            <a:r>
              <a:rPr lang="en-US" sz="2400" baseline="30000" dirty="0"/>
              <a:t>1</a:t>
            </a: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&amp; </a:t>
            </a:r>
            <a:r>
              <a:rPr lang="en-US" sz="2400" baseline="30000" dirty="0"/>
              <a:t>3</a:t>
            </a: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cooling states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Simplified* </a:t>
            </a:r>
            <a:r>
              <a:rPr lang="en-US" baseline="30000" dirty="0"/>
              <a:t>87</a:t>
            </a:r>
            <a:r>
              <a:rPr lang="en-US" dirty="0"/>
              <a:t>Sr Energy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914400"/>
            <a:ext cx="6172200" cy="380059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43715" y="6550223"/>
            <a:ext cx="245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M. M. Boyd, Ph.D. thesis (2007)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68346" y="768996"/>
            <a:ext cx="368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*Not to scale, some states not shown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83401" y="1023511"/>
            <a:ext cx="8183522" cy="2625700"/>
            <a:chOff x="283401" y="1023511"/>
            <a:chExt cx="8183522" cy="2625700"/>
          </a:xfrm>
        </p:grpSpPr>
        <p:sp>
          <p:nvSpPr>
            <p:cNvPr id="11" name="Rectangle 10"/>
            <p:cNvSpPr/>
            <p:nvPr/>
          </p:nvSpPr>
          <p:spPr>
            <a:xfrm>
              <a:off x="6858000" y="3279879"/>
              <a:ext cx="9717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</a:t>
              </a:r>
              <a:r>
                <a:rPr lang="el-GR" dirty="0"/>
                <a:t>τ</a:t>
              </a:r>
              <a:r>
                <a:rPr lang="en-US" dirty="0"/>
                <a:t>=150s)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10837" y="2557244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</a:t>
              </a:r>
              <a:r>
                <a:rPr lang="el-GR" dirty="0"/>
                <a:t>τ</a:t>
              </a:r>
              <a:r>
                <a:rPr lang="en-US" dirty="0"/>
                <a:t>=21.4µs)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3401" y="1023511"/>
              <a:ext cx="1151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</a:t>
              </a:r>
              <a:r>
                <a:rPr lang="el-GR" dirty="0"/>
                <a:t>τ</a:t>
              </a:r>
              <a:r>
                <a:rPr lang="en-US" dirty="0"/>
                <a:t>=5.22ns)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263189" y="4953000"/>
            <a:ext cx="13928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aseline="30000" dirty="0"/>
              <a:t>2S+1</a:t>
            </a:r>
            <a:r>
              <a:rPr lang="en-US" sz="4800" dirty="0"/>
              <a:t>L</a:t>
            </a:r>
            <a:r>
              <a:rPr lang="en-US" sz="4800" baseline="-250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2200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Clock transition in a magnetic field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821773"/>
            <a:ext cx="5486400" cy="2835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20487"/>
                <a:ext cx="5067300" cy="13417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Hyperfine mixing results in differential g-factor,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𝛿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</m:oMath>
                </a14:m>
                <a:r>
                  <a:rPr lang="en-US" sz="2400" dirty="0"/>
                  <a:t>, between ground and clock states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20487"/>
                <a:ext cx="5067300" cy="1341713"/>
              </a:xfrm>
              <a:blipFill rotWithShape="1">
                <a:blip r:embed="rId6"/>
                <a:stretch>
                  <a:fillRect l="-1564" t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950691" y="6324600"/>
            <a:ext cx="3242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M. M. Boyd, Science </a:t>
            </a:r>
            <a:r>
              <a:rPr lang="en-US" sz="1400" b="1" i="1" dirty="0"/>
              <a:t>314</a:t>
            </a:r>
            <a:r>
              <a:rPr lang="en-US" sz="1400" i="1" dirty="0"/>
              <a:t>, 1430 (2006) </a:t>
            </a:r>
            <a:r>
              <a:rPr lang="en-US" sz="1400" dirty="0"/>
              <a:t>and</a:t>
            </a:r>
          </a:p>
          <a:p>
            <a:pPr algn="ctr"/>
            <a:r>
              <a:rPr lang="en-US" sz="1400" i="1" dirty="0"/>
              <a:t>B. J. Bloom, Nature </a:t>
            </a:r>
            <a:r>
              <a:rPr lang="en-US" sz="1400" b="1" i="1" dirty="0"/>
              <a:t>506</a:t>
            </a:r>
            <a:r>
              <a:rPr lang="en-US" sz="1400" i="1" dirty="0"/>
              <a:t>, 71 (2014)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7966" y="2667000"/>
                <a:ext cx="2413225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𝛿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r>
                        <a:rPr lang="en-US" sz="2400" b="0" i="1" smtClean="0">
                          <a:latin typeface="Cambria Math"/>
                        </a:rPr>
                        <m:t>≃−6×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6" y="2667000"/>
                <a:ext cx="2413225" cy="465833"/>
              </a:xfrm>
              <a:prstGeom prst="rect">
                <a:avLst/>
              </a:prstGeom>
              <a:blipFill rotWithShape="1">
                <a:blip r:embed="rId7"/>
                <a:stretch>
                  <a:fillRect l="-25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3881735"/>
            <a:ext cx="5660767" cy="1299865"/>
            <a:chOff x="0" y="3881735"/>
            <a:chExt cx="5660767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9783" y="4397667"/>
                  <a:ext cx="5000984" cy="783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𝑔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≃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𝐹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×110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𝐻𝑧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𝐺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83" y="4397667"/>
                  <a:ext cx="5000984" cy="78393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0" y="3881735"/>
              <a:ext cx="5486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Linear Zeeman shift of clock transition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5" y="3463537"/>
            <a:ext cx="9104465" cy="2861063"/>
            <a:chOff x="2295" y="3463537"/>
            <a:chExt cx="9104465" cy="2861063"/>
          </a:xfrm>
        </p:grpSpPr>
        <p:sp>
          <p:nvSpPr>
            <p:cNvPr id="26" name="Rectangle 25"/>
            <p:cNvSpPr/>
            <p:nvPr/>
          </p:nvSpPr>
          <p:spPr>
            <a:xfrm>
              <a:off x="2295" y="5329535"/>
              <a:ext cx="54841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Can use atoms as local magnetometer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169222" y="3463537"/>
              <a:ext cx="2937538" cy="2861063"/>
              <a:chOff x="6169222" y="3463537"/>
              <a:chExt cx="2937538" cy="2861063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7848" y="3463537"/>
                <a:ext cx="2728912" cy="2861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924800" y="3669268"/>
                    <a:ext cx="8435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≃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4800" y="3669268"/>
                    <a:ext cx="843500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624100" y="4812268"/>
                    <a:ext cx="8435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0" y="4812268"/>
                    <a:ext cx="843500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 rot="16200000">
                <a:off x="5556074" y="4588595"/>
                <a:ext cx="1534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Excitation Fraction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4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Black Body Radiation Shift: Theory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0" y="1066801"/>
            <a:ext cx="9144000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Vacuum chamber is at room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0" y="2743200"/>
                <a:ext cx="9144000" cy="703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Polarizability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/>
                  <a:t> tells you how each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reacts to the field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3200"/>
                <a:ext cx="9144000" cy="703875"/>
              </a:xfrm>
              <a:prstGeom prst="rect">
                <a:avLst/>
              </a:prstGeom>
              <a:blipFill rotWithShape="1">
                <a:blip r:embed="rId7"/>
                <a:stretch>
                  <a:fillRect l="-867" t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>
          <a:xfrm>
            <a:off x="0" y="3200400"/>
            <a:ext cx="9144000" cy="703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Electric field is weighted by the Planck distribution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14400" y="3698613"/>
            <a:ext cx="6848762" cy="1940187"/>
            <a:chOff x="914400" y="2033223"/>
            <a:chExt cx="6848762" cy="1940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98939" y="2033223"/>
                  <a:ext cx="6764223" cy="786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∆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𝜈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𝐵𝐵𝑅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𝑠𝑡𝑎𝑡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𝜈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𝑑𝑦𝑛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𝒪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939" y="2033223"/>
                  <a:ext cx="6764223" cy="7861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914400" y="3327079"/>
              <a:ext cx="3886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static field shift due to E-field with </a:t>
              </a:r>
              <a:r>
                <a:rPr lang="en-US" b="1" i="1" dirty="0" err="1">
                  <a:solidFill>
                    <a:srgbClr val="FF0000"/>
                  </a:solidFill>
                </a:rPr>
                <a:t>rms</a:t>
              </a:r>
              <a:r>
                <a:rPr lang="en-US" b="1" i="1" dirty="0">
                  <a:solidFill>
                    <a:srgbClr val="FF0000"/>
                  </a:solidFill>
                </a:rPr>
                <a:t>-</a:t>
              </a:r>
              <a:r>
                <a:rPr lang="en-US" b="1" dirty="0">
                  <a:solidFill>
                    <a:srgbClr val="FF0000"/>
                  </a:solidFill>
                </a:rPr>
                <a:t>average of BBR E-field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52999" y="3327079"/>
              <a:ext cx="2667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dynamic fluctuations from the static field</a:t>
              </a:r>
            </a:p>
          </p:txBody>
        </p:sp>
        <p:sp>
          <p:nvSpPr>
            <p:cNvPr id="22" name="Right Brace 21"/>
            <p:cNvSpPr/>
            <p:nvPr/>
          </p:nvSpPr>
          <p:spPr>
            <a:xfrm rot="5400000">
              <a:off x="3357389" y="1881356"/>
              <a:ext cx="381003" cy="2218982"/>
            </a:xfrm>
            <a:prstGeom prst="rightBrace">
              <a:avLst>
                <a:gd name="adj1" fmla="val 46265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/>
            <p:cNvSpPr/>
            <p:nvPr/>
          </p:nvSpPr>
          <p:spPr>
            <a:xfrm rot="5400000">
              <a:off x="6095998" y="1733547"/>
              <a:ext cx="381003" cy="2514600"/>
            </a:xfrm>
            <a:prstGeom prst="rightBrace">
              <a:avLst>
                <a:gd name="adj1" fmla="val 46265"/>
                <a:gd name="adj2" fmla="val 50000"/>
              </a:avLst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43816" y="5739825"/>
            <a:ext cx="7856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Coefficients can be determined experimentally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4111" y="1524000"/>
            <a:ext cx="9144000" cy="1240315"/>
            <a:chOff x="-14111" y="1524000"/>
            <a:chExt cx="9144000" cy="1240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05042" y="1980511"/>
                  <a:ext cx="3533916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042" y="1980511"/>
                  <a:ext cx="3533916" cy="7838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>
                <a:xfrm>
                  <a:off x="-14111" y="1524000"/>
                  <a:ext cx="9144000" cy="9725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Monochromatic radiation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𝜔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perturbs the energy of each state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lang="en-US" sz="2400" dirty="0"/>
                    <a:t> via the Stark shift</a:t>
                  </a:r>
                </a:p>
              </p:txBody>
            </p:sp>
          </mc:Choice>
          <mc:Fallback xmlns="">
            <p:sp>
              <p:nvSpPr>
                <p:cNvPr id="1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111" y="1524000"/>
                  <a:ext cx="9144000" cy="9725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33" t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45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Determining the BBR Coefficients  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0584" y="6550223"/>
            <a:ext cx="308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T. Middelmann, PRL </a:t>
            </a:r>
            <a:r>
              <a:rPr lang="en-US" sz="1400" b="1" i="1" dirty="0"/>
              <a:t>109</a:t>
            </a:r>
            <a:r>
              <a:rPr lang="en-US" sz="1400" i="1" dirty="0"/>
              <a:t>, 263004 (2012)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724400"/>
                <a:ext cx="9144000" cy="9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voltage, measure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different fields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𝑐𝑎𝑝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=(↑,↓,0)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24400"/>
                <a:ext cx="9144000" cy="912814"/>
              </a:xfrm>
              <a:prstGeom prst="rect">
                <a:avLst/>
              </a:prstGeom>
              <a:blipFill rotWithShape="1">
                <a:blip r:embed="rId4"/>
                <a:stretch>
                  <a:fillRect l="-86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4" y="1862137"/>
            <a:ext cx="341422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11494" y="3419218"/>
                <a:ext cx="2449580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↑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↓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94" y="3419218"/>
                <a:ext cx="2449580" cy="6765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1599" y="990600"/>
                <a:ext cx="3089371" cy="67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𝜈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𝑠𝑡𝑎𝑡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𝑠𝑡𝑎𝑡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9" y="990600"/>
                <a:ext cx="3089371" cy="6705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387844" y="914400"/>
            <a:ext cx="6756156" cy="5257800"/>
            <a:chOff x="2387844" y="914400"/>
            <a:chExt cx="6756156" cy="5257800"/>
          </a:xfrm>
        </p:grpSpPr>
        <p:grpSp>
          <p:nvGrpSpPr>
            <p:cNvPr id="16" name="Group 15"/>
            <p:cNvGrpSpPr/>
            <p:nvPr/>
          </p:nvGrpSpPr>
          <p:grpSpPr>
            <a:xfrm>
              <a:off x="4762500" y="914400"/>
              <a:ext cx="4381500" cy="3181350"/>
              <a:chOff x="4762500" y="762000"/>
              <a:chExt cx="4381500" cy="3181350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2500" y="762000"/>
                <a:ext cx="4381500" cy="318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486399" y="2148895"/>
                    <a:ext cx="2229136" cy="7061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𝑠𝑡𝑎𝑡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h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399" y="2148895"/>
                    <a:ext cx="2229136" cy="70615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387844" y="5772090"/>
                  <a:ext cx="436831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𝑠𝑡𝑎𝑡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=4.07873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−39</m:t>
                          </m:r>
                        </m:sup>
                      </m:sSup>
                    </m:oMath>
                  </a14:m>
                  <a:r>
                    <a:rPr lang="en-US" sz="2000" dirty="0"/>
                    <a:t> C m</a:t>
                  </a:r>
                  <a:r>
                    <a:rPr lang="en-US" sz="2000" baseline="30000" dirty="0"/>
                    <a:t>2</a:t>
                  </a:r>
                  <a:r>
                    <a:rPr lang="en-US" sz="2000" dirty="0"/>
                    <a:t>/V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844" y="5772090"/>
                  <a:ext cx="436831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7576" r="-69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685800" y="990600"/>
            <a:ext cx="339629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4191000"/>
                <a:ext cx="9144000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Frequency shift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 dirty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/>
                                      </a:rPr>
                                      <m:t>𝑐𝑎𝑝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000"/>
                <a:ext cx="9144000" cy="616451"/>
              </a:xfrm>
              <a:prstGeom prst="rect">
                <a:avLst/>
              </a:prstGeom>
              <a:blipFill rotWithShape="1">
                <a:blip r:embed="rId11"/>
                <a:stretch>
                  <a:fillRect l="-867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8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Determining the BBR Coefficients II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30584" y="6550223"/>
            <a:ext cx="308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T. Middelmann, PRL </a:t>
            </a:r>
            <a:r>
              <a:rPr lang="en-US" sz="1400" b="1" i="1" dirty="0"/>
              <a:t>109</a:t>
            </a:r>
            <a:r>
              <a:rPr lang="en-US" sz="1400" i="1" dirty="0"/>
              <a:t>, 263004 (2012)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0926" y="5667241"/>
                <a:ext cx="8782148" cy="657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𝜈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𝐵𝐵𝑅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=−</m:t>
                    </m:r>
                    <m:r>
                      <a:rPr lang="en-US" sz="2000" b="0" i="0" smtClean="0">
                        <a:latin typeface="Cambria Math"/>
                      </a:rPr>
                      <m:t>2.13023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/>
                          </a:rPr>
                          <m:t>6</m:t>
                        </m:r>
                      </m:e>
                    </m:d>
                  </m:oMath>
                </a14:m>
                <a:r>
                  <a:rPr lang="en-US" sz="2000" dirty="0"/>
                  <a:t> Hz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300 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−147.6(23)</m:t>
                    </m:r>
                  </m:oMath>
                </a14:m>
                <a:r>
                  <a:rPr lang="en-US" sz="2000" dirty="0"/>
                  <a:t> mHz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300 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𝒪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300 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6" y="5667241"/>
                <a:ext cx="8782148" cy="6573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823984"/>
                <a:ext cx="4914900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does stray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come from?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3984"/>
                <a:ext cx="4914900" cy="506421"/>
              </a:xfrm>
              <a:prstGeom prst="rect">
                <a:avLst/>
              </a:prstGeom>
              <a:blipFill rotWithShape="1">
                <a:blip r:embed="rId5"/>
                <a:stretch>
                  <a:fillRect l="-1861" t="-1205" r="-1489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933950" y="914400"/>
            <a:ext cx="4210050" cy="3700370"/>
            <a:chOff x="4933950" y="914400"/>
            <a:chExt cx="4210050" cy="3700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248400" y="4191000"/>
                  <a:ext cx="2177391" cy="423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↑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↓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𝑐𝑎𝑝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191000"/>
                  <a:ext cx="2177391" cy="42377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950" y="914400"/>
              <a:ext cx="4210050" cy="316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5024735"/>
                <a:ext cx="9144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𝑏𝑎</m:t>
                        </m:r>
                      </m:sub>
                    </m:sSub>
                  </m:oMath>
                </a14:m>
                <a:r>
                  <a:rPr lang="en-US" sz="2400" dirty="0"/>
                  <a:t> by integrating ac-Stark shift over BBR spectrum with constraint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𝑠𝑡𝑎𝑡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4735"/>
                <a:ext cx="914400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867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45" y="2971800"/>
                <a:ext cx="5174255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Computing </a:t>
                </a:r>
                <a14:m>
                  <m:oMath xmlns:m="http://schemas.openxmlformats.org/officeDocument/2006/math">
                    <m:r>
                      <a:rPr lang="en-US" sz="2400" i="1" u="sng">
                        <a:latin typeface="Cambria Math"/>
                      </a:rPr>
                      <m:t>∆</m:t>
                    </m:r>
                    <m:sSup>
                      <m:sSupPr>
                        <m:ctrlPr>
                          <a:rPr lang="en-US" sz="24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u="sng">
                            <a:latin typeface="Cambria Math"/>
                          </a:rPr>
                          <m:t>𝜈</m:t>
                        </m:r>
                      </m:e>
                      <m:sup>
                        <m:r>
                          <a:rPr lang="en-US" sz="2400" i="1" u="sng">
                            <a:latin typeface="Cambria Math"/>
                          </a:rPr>
                          <m:t>𝑑𝑦𝑛</m:t>
                        </m:r>
                      </m:sup>
                    </m:sSup>
                  </m:oMath>
                </a14:m>
                <a:r>
                  <a:rPr lang="en-US" sz="2400" u="sng" dirty="0"/>
                  <a:t>: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" y="2971800"/>
                <a:ext cx="5174255" cy="468205"/>
              </a:xfrm>
              <a:prstGeom prst="rect">
                <a:avLst/>
              </a:prstGeom>
              <a:blipFill rotWithShape="1">
                <a:blip r:embed="rId9"/>
                <a:stretch>
                  <a:fillRect l="-1767" t="-921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1295221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Imperfections in gold deposition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Atoms located off-center within capacitor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6200" y="2424343"/>
            <a:ext cx="4808734" cy="414167"/>
            <a:chOff x="76200" y="2424343"/>
            <a:chExt cx="4808734" cy="4141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200" y="2438400"/>
                  <a:ext cx="436831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𝛼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𝑠𝑡𝑎𝑡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=4.07873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−39</m:t>
                          </m:r>
                        </m:sup>
                      </m:sSup>
                    </m:oMath>
                  </a14:m>
                  <a:r>
                    <a:rPr lang="en-US" sz="2000" dirty="0"/>
                    <a:t> C m</a:t>
                  </a:r>
                  <a:r>
                    <a:rPr lang="en-US" sz="2000" baseline="30000" dirty="0"/>
                    <a:t>2</a:t>
                  </a:r>
                  <a:r>
                    <a:rPr lang="en-US" sz="2000" dirty="0"/>
                    <a:t>/V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438400"/>
                  <a:ext cx="4368312" cy="40011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7576" r="-698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78" name="Picture 6" descr="http://www.mappoint2011.com/wp-content/plugins/maxsales/images/checkmark-box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734" y="2424343"/>
              <a:ext cx="457200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-16933" y="3386729"/>
            <a:ext cx="5373591" cy="1619611"/>
            <a:chOff x="-16933" y="3386729"/>
            <a:chExt cx="5373591" cy="1619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0423" y="4241835"/>
                  <a:ext cx="4746235" cy="764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+1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𝑏𝑎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𝑎𝑏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23" y="4241835"/>
                  <a:ext cx="4746235" cy="76450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-16933" y="3386729"/>
                  <a:ext cx="517425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Calculated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𝑏𝑎</m:t>
                          </m:r>
                        </m:sub>
                      </m:sSub>
                    </m:oMath>
                  </a14:m>
                  <a:r>
                    <a:rPr lang="en-US" sz="2400" dirty="0"/>
                    <a:t> from literature values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ac-polarizability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/>
                            </a:rPr>
                            <m:t>𝜔</m:t>
                          </m:r>
                        </m:e>
                      </m:d>
                    </m:oMath>
                  </a14:m>
                  <a:r>
                    <a:rPr lang="en-US" sz="2400" dirty="0"/>
                    <a:t>:</a:t>
                  </a: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933" y="3386729"/>
                  <a:ext cx="5174255" cy="83099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531" t="-5882" r="-471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50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434340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/>
              <a:t>Cooling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Cooling and Trapping </a:t>
            </a:r>
            <a:r>
              <a:rPr lang="en-US" baseline="30000" dirty="0"/>
              <a:t>87</a:t>
            </a:r>
            <a:r>
              <a:rPr lang="en-US" dirty="0"/>
              <a:t>Sr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4497" y="6334780"/>
            <a:ext cx="2835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A. D. Ludlow, Ph.D. thesis (2008) </a:t>
            </a:r>
            <a:r>
              <a:rPr lang="en-US" sz="1400" dirty="0"/>
              <a:t>and</a:t>
            </a:r>
            <a:endParaRPr lang="en-US" sz="1400" i="1" dirty="0"/>
          </a:p>
          <a:p>
            <a:pPr algn="ctr"/>
            <a:r>
              <a:rPr lang="en-US" sz="1400" i="1" dirty="0"/>
              <a:t>S. Blatt, PRA </a:t>
            </a:r>
            <a:r>
              <a:rPr lang="en-US" sz="1400" b="1" i="1" dirty="0"/>
              <a:t>80</a:t>
            </a:r>
            <a:r>
              <a:rPr lang="en-US" sz="1400" i="1" dirty="0"/>
              <a:t>, 052703 (2009)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0" y="4739851"/>
                <a:ext cx="4648200" cy="1508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u="sng" dirty="0"/>
                  <a:t>Optical Pumping</a:t>
                </a:r>
              </a:p>
              <a:p>
                <a:r>
                  <a:rPr lang="en-US" sz="2400" dirty="0"/>
                  <a:t>Populate ground state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=±9/2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9851"/>
                <a:ext cx="4648200" cy="1508549"/>
              </a:xfrm>
              <a:prstGeom prst="rect">
                <a:avLst/>
              </a:prstGeom>
              <a:blipFill rotWithShape="1">
                <a:blip r:embed="rId5"/>
                <a:stretch>
                  <a:fillRect l="-1966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419600" y="897555"/>
            <a:ext cx="4565332" cy="2034540"/>
            <a:chOff x="766763" y="1733550"/>
            <a:chExt cx="7608887" cy="339090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63" y="1733550"/>
              <a:ext cx="7608887" cy="339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1916430" y="2590800"/>
              <a:ext cx="909637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vac.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pump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 rot="3383491">
              <a:off x="3707290" y="2278378"/>
              <a:ext cx="909637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vac.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pump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-8467" y="3581400"/>
                <a:ext cx="4648200" cy="53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Magic wavelength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~</m:t>
                    </m:r>
                  </m:oMath>
                </a14:m>
                <a:r>
                  <a:rPr lang="en-US" sz="2400" dirty="0"/>
                  <a:t> 813nm)</a:t>
                </a:r>
              </a:p>
            </p:txBody>
          </p:sp>
        </mc:Choice>
        <mc:Fallback xmlns="">
          <p:sp>
            <p:nvSpPr>
              <p:cNvPr id="2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67" y="3581400"/>
                <a:ext cx="4648200" cy="533400"/>
              </a:xfrm>
              <a:prstGeom prst="rect">
                <a:avLst/>
              </a:prstGeom>
              <a:blipFill rotWithShape="1">
                <a:blip r:embed="rId8"/>
                <a:stretch>
                  <a:fillRect l="-1837" t="-9195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7345" y="1735834"/>
            <a:ext cx="4343400" cy="1388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Magneto-Optical Traps (MOTs)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MOT:	T = 2.5 </a:t>
            </a:r>
            <a:r>
              <a:rPr lang="en-US" sz="2400" dirty="0" err="1"/>
              <a:t>mK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MOT:	T = 3 µK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-8467" y="1219200"/>
            <a:ext cx="8927016" cy="3507317"/>
            <a:chOff x="-8467" y="1219200"/>
            <a:chExt cx="8927016" cy="3507317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-8467" y="1219200"/>
              <a:ext cx="4343400" cy="5166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0070C0"/>
                  </a:solidFill>
                </a:rPr>
                <a:t>Zeeman slower</a:t>
              </a:r>
              <a:r>
                <a:rPr lang="en-US" sz="2400" dirty="0"/>
                <a:t>:	T = 3 K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874" y="3297767"/>
              <a:ext cx="2352675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-8467" y="4038600"/>
            <a:ext cx="8869866" cy="2217490"/>
            <a:chOff x="-8467" y="4038600"/>
            <a:chExt cx="8869866" cy="2217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ontent Placeholder 2"/>
                <p:cNvSpPr txBox="1">
                  <a:spLocks/>
                </p:cNvSpPr>
                <p:nvPr/>
              </p:nvSpPr>
              <p:spPr>
                <a:xfrm>
                  <a:off x="-8467" y="4038600"/>
                  <a:ext cx="4580467" cy="5334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Lamb-</a:t>
                  </a:r>
                  <a:r>
                    <a:rPr lang="en-US" sz="2400" dirty="0" err="1"/>
                    <a:t>Dicke</a:t>
                  </a:r>
                  <a:r>
                    <a:rPr lang="en-US" sz="2400" dirty="0"/>
                    <a:t> regime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𝜂</m:t>
                      </m:r>
                      <m:r>
                        <a:rPr lang="en-US" sz="2400" b="0" i="1" smtClean="0">
                          <a:latin typeface="Cambria Math"/>
                        </a:rPr>
                        <m:t>&lt;1</m:t>
                      </m:r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467" y="4038600"/>
                  <a:ext cx="4580467" cy="5334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864" t="-9195" b="-114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5874" y="4693990"/>
              <a:ext cx="2295525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7345" y="3124200"/>
            <a:ext cx="8793755" cy="3173942"/>
            <a:chOff x="7345" y="3124200"/>
            <a:chExt cx="8793755" cy="3173942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7345" y="3200400"/>
              <a:ext cx="2171700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u="sng" dirty="0"/>
                <a:t>Optical Lattice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42900" y="3124200"/>
              <a:ext cx="8458200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307" y="3297767"/>
              <a:ext cx="1666875" cy="300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81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Clock Interrogation Scheme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0" y="3352801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Determine excitation fraction as a function of detuning frequency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7400" y="6334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M. M. Boyd, Ph.D. thesis (2007) </a:t>
            </a:r>
            <a:r>
              <a:rPr lang="en-US" sz="1400" dirty="0"/>
              <a:t>and</a:t>
            </a:r>
            <a:r>
              <a:rPr lang="en-US" sz="1400" i="1" dirty="0"/>
              <a:t> </a:t>
            </a:r>
          </a:p>
          <a:p>
            <a:pPr algn="ctr"/>
            <a:r>
              <a:rPr lang="en-US" sz="1400" i="1" dirty="0"/>
              <a:t>G. K. Campbell, Metrologia </a:t>
            </a:r>
            <a:r>
              <a:rPr lang="en-US" sz="1400" b="1" i="1" dirty="0"/>
              <a:t>45</a:t>
            </a:r>
            <a:r>
              <a:rPr lang="en-US" sz="1400" i="1" dirty="0"/>
              <a:t>, 539 (2008)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40002" y="1039880"/>
            <a:ext cx="2069798" cy="2084832"/>
            <a:chOff x="-1844471" y="1048738"/>
            <a:chExt cx="2069798" cy="208483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44471" y="1048738"/>
              <a:ext cx="2069798" cy="20848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-1371600" y="2286000"/>
              <a:ext cx="814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698 nm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0" y="1039880"/>
            <a:ext cx="2069869" cy="2084832"/>
            <a:chOff x="7967922" y="1115568"/>
            <a:chExt cx="2069869" cy="2084832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922" y="1115568"/>
              <a:ext cx="2069869" cy="20848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736675" y="1947446"/>
              <a:ext cx="814647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</a:rPr>
                <a:t>461 nm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40033" y="3200400"/>
            <a:ext cx="3503967" cy="2609503"/>
            <a:chOff x="5640033" y="3200400"/>
            <a:chExt cx="3503967" cy="26095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033" y="3200400"/>
              <a:ext cx="3503967" cy="2609503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272337" y="4538666"/>
              <a:ext cx="576262" cy="640556"/>
            </a:xfrm>
            <a:custGeom>
              <a:avLst/>
              <a:gdLst>
                <a:gd name="connsiteX0" fmla="*/ 0 w 381000"/>
                <a:gd name="connsiteY0" fmla="*/ 0 h 609600"/>
                <a:gd name="connsiteX1" fmla="*/ 381000 w 381000"/>
                <a:gd name="connsiteY1" fmla="*/ 0 h 609600"/>
                <a:gd name="connsiteX2" fmla="*/ 381000 w 381000"/>
                <a:gd name="connsiteY2" fmla="*/ 609600 h 609600"/>
                <a:gd name="connsiteX3" fmla="*/ 0 w 381000"/>
                <a:gd name="connsiteY3" fmla="*/ 609600 h 609600"/>
                <a:gd name="connsiteX4" fmla="*/ 0 w 381000"/>
                <a:gd name="connsiteY4" fmla="*/ 0 h 609600"/>
                <a:gd name="connsiteX0" fmla="*/ 0 w 381000"/>
                <a:gd name="connsiteY0" fmla="*/ 0 h 619125"/>
                <a:gd name="connsiteX1" fmla="*/ 381000 w 381000"/>
                <a:gd name="connsiteY1" fmla="*/ 0 h 619125"/>
                <a:gd name="connsiteX2" fmla="*/ 381000 w 381000"/>
                <a:gd name="connsiteY2" fmla="*/ 609600 h 619125"/>
                <a:gd name="connsiteX3" fmla="*/ 164306 w 381000"/>
                <a:gd name="connsiteY3" fmla="*/ 619125 h 619125"/>
                <a:gd name="connsiteX4" fmla="*/ 0 w 381000"/>
                <a:gd name="connsiteY4" fmla="*/ 0 h 619125"/>
                <a:gd name="connsiteX0" fmla="*/ 0 w 421481"/>
                <a:gd name="connsiteY0" fmla="*/ 0 h 626269"/>
                <a:gd name="connsiteX1" fmla="*/ 421481 w 421481"/>
                <a:gd name="connsiteY1" fmla="*/ 7144 h 626269"/>
                <a:gd name="connsiteX2" fmla="*/ 421481 w 421481"/>
                <a:gd name="connsiteY2" fmla="*/ 616744 h 626269"/>
                <a:gd name="connsiteX3" fmla="*/ 204787 w 421481"/>
                <a:gd name="connsiteY3" fmla="*/ 626269 h 626269"/>
                <a:gd name="connsiteX4" fmla="*/ 0 w 421481"/>
                <a:gd name="connsiteY4" fmla="*/ 0 h 626269"/>
                <a:gd name="connsiteX0" fmla="*/ 0 w 421481"/>
                <a:gd name="connsiteY0" fmla="*/ 0 h 640556"/>
                <a:gd name="connsiteX1" fmla="*/ 421481 w 421481"/>
                <a:gd name="connsiteY1" fmla="*/ 7144 h 640556"/>
                <a:gd name="connsiteX2" fmla="*/ 421481 w 421481"/>
                <a:gd name="connsiteY2" fmla="*/ 616744 h 640556"/>
                <a:gd name="connsiteX3" fmla="*/ 223837 w 421481"/>
                <a:gd name="connsiteY3" fmla="*/ 640556 h 640556"/>
                <a:gd name="connsiteX4" fmla="*/ 0 w 421481"/>
                <a:gd name="connsiteY4" fmla="*/ 0 h 640556"/>
                <a:gd name="connsiteX0" fmla="*/ 0 w 421481"/>
                <a:gd name="connsiteY0" fmla="*/ 0 h 640556"/>
                <a:gd name="connsiteX1" fmla="*/ 421481 w 421481"/>
                <a:gd name="connsiteY1" fmla="*/ 7144 h 640556"/>
                <a:gd name="connsiteX2" fmla="*/ 402431 w 421481"/>
                <a:gd name="connsiteY2" fmla="*/ 602456 h 640556"/>
                <a:gd name="connsiteX3" fmla="*/ 223837 w 421481"/>
                <a:gd name="connsiteY3" fmla="*/ 640556 h 640556"/>
                <a:gd name="connsiteX4" fmla="*/ 0 w 421481"/>
                <a:gd name="connsiteY4" fmla="*/ 0 h 640556"/>
                <a:gd name="connsiteX0" fmla="*/ 0 w 576262"/>
                <a:gd name="connsiteY0" fmla="*/ 0 h 640556"/>
                <a:gd name="connsiteX1" fmla="*/ 576262 w 576262"/>
                <a:gd name="connsiteY1" fmla="*/ 7144 h 640556"/>
                <a:gd name="connsiteX2" fmla="*/ 557212 w 576262"/>
                <a:gd name="connsiteY2" fmla="*/ 602456 h 640556"/>
                <a:gd name="connsiteX3" fmla="*/ 378618 w 576262"/>
                <a:gd name="connsiteY3" fmla="*/ 640556 h 640556"/>
                <a:gd name="connsiteX4" fmla="*/ 0 w 576262"/>
                <a:gd name="connsiteY4" fmla="*/ 0 h 640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640556">
                  <a:moveTo>
                    <a:pt x="0" y="0"/>
                  </a:moveTo>
                  <a:lnTo>
                    <a:pt x="576262" y="7144"/>
                  </a:lnTo>
                  <a:lnTo>
                    <a:pt x="557212" y="602456"/>
                  </a:lnTo>
                  <a:lnTo>
                    <a:pt x="378618" y="640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76014" y="1039880"/>
            <a:ext cx="2069761" cy="2084832"/>
            <a:chOff x="615156" y="1671638"/>
            <a:chExt cx="2069761" cy="2084832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156" y="1671638"/>
              <a:ext cx="2069761" cy="20848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295400" y="2455277"/>
              <a:ext cx="8146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</a:rPr>
                <a:t>461 nm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11989" y="1039880"/>
            <a:ext cx="2079796" cy="2084832"/>
            <a:chOff x="2835105" y="2489031"/>
            <a:chExt cx="2079796" cy="2084832"/>
          </a:xfrm>
        </p:grpSpPr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105" y="2489031"/>
              <a:ext cx="2079796" cy="20848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3133725" y="2908012"/>
              <a:ext cx="914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679 &amp;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707 nm</a:t>
              </a:r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0" y="4087072"/>
            <a:ext cx="55626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Population measurement heats atoms out of lattice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0" y="4827991"/>
            <a:ext cx="5562600" cy="93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Cooling &amp; trapping cycle repeated for each detuning frequency</a:t>
            </a:r>
          </a:p>
        </p:txBody>
      </p:sp>
    </p:spTree>
    <p:extLst>
      <p:ext uri="{BB962C8B-B14F-4D97-AF65-F5344CB8AC3E}">
        <p14:creationId xmlns:p14="http://schemas.microsoft.com/office/powerpoint/2010/main" val="14072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48" y="990600"/>
            <a:ext cx="9162712" cy="2895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Determining the BBR Shift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0" y="4114800"/>
                <a:ext cx="9144000" cy="1905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BBR shielding ring protects clock from exterior radiation</a:t>
                </a:r>
              </a:p>
              <a:p>
                <a:r>
                  <a:rPr lang="en-US" sz="2400" dirty="0"/>
                  <a:t>Two </a:t>
                </a:r>
                <a:r>
                  <a:rPr lang="en-US" sz="2400" i="1" dirty="0"/>
                  <a:t>in situ</a:t>
                </a:r>
                <a:r>
                  <a:rPr lang="en-US" sz="2400" dirty="0"/>
                  <a:t> thermometers determine average temperature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±</m:t>
                    </m:r>
                  </m:oMath>
                </a14:m>
                <a:r>
                  <a:rPr lang="en-US" sz="2400" dirty="0"/>
                  <a:t>26.7 </a:t>
                </a:r>
                <a:r>
                  <a:rPr lang="en-US" sz="2400" dirty="0" err="1"/>
                  <a:t>mK</a:t>
                </a:r>
                <a:endParaRPr lang="en-US" sz="2400" dirty="0"/>
              </a:p>
              <a:p>
                <a:r>
                  <a:rPr lang="en-US" sz="2400" dirty="0"/>
                  <a:t>Temperature gradients introduce errors into the dynamic BBR shift</a:t>
                </a:r>
              </a:p>
              <a:p>
                <a:r>
                  <a:rPr lang="en-US" sz="2400" dirty="0"/>
                  <a:t>Fractional BBR shift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−4,962.9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1.8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−18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9144000" cy="1905000"/>
              </a:xfrm>
              <a:prstGeom prst="rect">
                <a:avLst/>
              </a:prstGeom>
              <a:blipFill rotWithShape="1">
                <a:blip r:embed="rId4"/>
                <a:stretch>
                  <a:fillRect l="-867" t="-2556" b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40546" y="6550223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B. J. Bloom, Nature </a:t>
            </a:r>
            <a:r>
              <a:rPr lang="en-US" sz="1400" b="1" i="1" dirty="0"/>
              <a:t>506</a:t>
            </a:r>
            <a:r>
              <a:rPr lang="en-US" sz="1400" i="1" dirty="0"/>
              <a:t>, 71 (2014)</a:t>
            </a:r>
          </a:p>
        </p:txBody>
      </p:sp>
    </p:spTree>
    <p:extLst>
      <p:ext uri="{BB962C8B-B14F-4D97-AF65-F5344CB8AC3E}">
        <p14:creationId xmlns:p14="http://schemas.microsoft.com/office/powerpoint/2010/main" val="338048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Comparing the Clocks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5410199"/>
            <a:ext cx="9144000" cy="86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Stability of the clock approaches the limit set by QPN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73" y="838200"/>
            <a:ext cx="5694455" cy="4525963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3810000"/>
            <a:ext cx="220271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quantum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projection noise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91000" y="3299677"/>
            <a:ext cx="443149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40546" y="6550223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B. J. Bloom, Nature </a:t>
            </a:r>
            <a:r>
              <a:rPr lang="en-US" sz="1400" b="1" i="1" dirty="0"/>
              <a:t>506</a:t>
            </a:r>
            <a:r>
              <a:rPr lang="en-US" sz="1400" i="1" dirty="0"/>
              <a:t>, 71 (2014)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339123"/>
            <a:ext cx="18637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clock stability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77000" y="2895600"/>
            <a:ext cx="152400" cy="9144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0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2925763"/>
          </a:xfrm>
        </p:spPr>
        <p:txBody>
          <a:bodyPr>
            <a:normAutofit/>
          </a:bodyPr>
          <a:lstStyle/>
          <a:p>
            <a:r>
              <a:rPr lang="en-US" sz="2400" dirty="0"/>
              <a:t>Clock-based geodesy</a:t>
            </a:r>
          </a:p>
          <a:p>
            <a:endParaRPr lang="en-US" sz="2400" dirty="0"/>
          </a:p>
          <a:p>
            <a:r>
              <a:rPr lang="en-US" sz="2400" dirty="0"/>
              <a:t>Can test symmetry between matter and anti-matter</a:t>
            </a:r>
          </a:p>
          <a:p>
            <a:endParaRPr lang="en-US" sz="2400" dirty="0"/>
          </a:p>
          <a:p>
            <a:r>
              <a:rPr lang="en-US" sz="2400" dirty="0"/>
              <a:t>Can detect variation of fundamental constants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Why do we need good clocks?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36673" y="4673025"/>
            <a:ext cx="7070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Good clocks can test fundamental physics</a:t>
            </a:r>
          </a:p>
        </p:txBody>
      </p:sp>
    </p:spTree>
    <p:extLst>
      <p:ext uri="{BB962C8B-B14F-4D97-AF65-F5344CB8AC3E}">
        <p14:creationId xmlns:p14="http://schemas.microsoft.com/office/powerpoint/2010/main" val="247095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47800"/>
                <a:ext cx="9144000" cy="2438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Optical clocks are fundamentally better than microwave clocks</a:t>
                </a:r>
              </a:p>
              <a:p>
                <a:r>
                  <a:rPr lang="en-US" sz="2400" dirty="0"/>
                  <a:t>Blackbody radiation shift currently accurate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1.8×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Clocks are rapidly approaching the quantum limit</a:t>
                </a:r>
              </a:p>
              <a:p>
                <a:r>
                  <a:rPr lang="en-US" sz="2400" dirty="0"/>
                  <a:t>It is only a matter of time before the second is redefined to correspond to an optical transition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7800"/>
                <a:ext cx="9144000" cy="2438400"/>
              </a:xfrm>
              <a:blipFill rotWithShape="1">
                <a:blip r:embed="rId3"/>
                <a:stretch>
                  <a:fillRect l="-86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36312" y="5358825"/>
            <a:ext cx="507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5453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8700" y="2590800"/>
            <a:ext cx="7086600" cy="1676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54216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Zeeman Slower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979944"/>
                <a:ext cx="914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Atoms decelerated by laser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absorbs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400" dirty="0"/>
                  <a:t> light from the right: 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(m</a:t>
                </a:r>
                <a:r>
                  <a:rPr lang="en-US" sz="2400" baseline="-25000" dirty="0"/>
                  <a:t>F</a:t>
                </a:r>
                <a:r>
                  <a:rPr lang="en-US" sz="2400" dirty="0"/>
                  <a:t>=0)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→</m:t>
                    </m:r>
                  </m:oMath>
                </a14:m>
                <a:r>
                  <a:rPr lang="en-US" sz="2400" baseline="30000" dirty="0"/>
                  <a:t>1</a:t>
                </a:r>
                <a:r>
                  <a:rPr lang="en-US" sz="2400" dirty="0"/>
                  <a:t>P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(m</a:t>
                </a:r>
                <a:r>
                  <a:rPr lang="en-US" sz="2400" baseline="-25000" dirty="0"/>
                  <a:t>F</a:t>
                </a:r>
                <a:r>
                  <a:rPr lang="en-US" sz="2400" dirty="0"/>
                  <a:t>=-1)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spontaneously re-emits in random direction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Magnetic field shifts the transition so the atom is always on resonance with laser. As atom passes through slower: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Zeeman shift increases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Doppler shift decreases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9944"/>
                <a:ext cx="9144000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867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0" name="Group 2069"/>
          <p:cNvGrpSpPr/>
          <p:nvPr/>
        </p:nvGrpSpPr>
        <p:grpSpPr>
          <a:xfrm>
            <a:off x="3407885" y="3477732"/>
            <a:ext cx="5715000" cy="3075468"/>
            <a:chOff x="3352800" y="3477732"/>
            <a:chExt cx="5715000" cy="3075468"/>
          </a:xfrm>
        </p:grpSpPr>
        <p:grpSp>
          <p:nvGrpSpPr>
            <p:cNvPr id="2069" name="Group 2068"/>
            <p:cNvGrpSpPr/>
            <p:nvPr/>
          </p:nvGrpSpPr>
          <p:grpSpPr>
            <a:xfrm>
              <a:off x="7620000" y="4953000"/>
              <a:ext cx="1447800" cy="576298"/>
              <a:chOff x="7620000" y="4953000"/>
              <a:chExt cx="1447800" cy="5762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7620000" y="4953000"/>
                    <a:ext cx="5171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0" y="4953000"/>
                    <a:ext cx="517129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/>
              <p:cNvGrpSpPr/>
              <p:nvPr/>
            </p:nvGrpSpPr>
            <p:grpSpPr>
              <a:xfrm>
                <a:off x="7935485" y="5159966"/>
                <a:ext cx="1132315" cy="369332"/>
                <a:chOff x="6563885" y="4349234"/>
                <a:chExt cx="1132315" cy="369332"/>
              </a:xfrm>
            </p:grpSpPr>
            <p:cxnSp>
              <p:nvCxnSpPr>
                <p:cNvPr id="6" name="Straight Arrow Connector 5"/>
                <p:cNvCxnSpPr>
                  <a:stCxn id="15" idx="1"/>
                  <a:endCxn id="32" idx="2"/>
                </p:cNvCxnSpPr>
                <p:nvPr/>
              </p:nvCxnSpPr>
              <p:spPr>
                <a:xfrm flipH="1" flipV="1">
                  <a:off x="6563885" y="4511600"/>
                  <a:ext cx="45392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7017809" y="4349234"/>
                  <a:ext cx="678391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Laser</a:t>
                  </a:r>
                </a:p>
              </p:txBody>
            </p:sp>
          </p:grpSp>
        </p:grpSp>
        <p:grpSp>
          <p:nvGrpSpPr>
            <p:cNvPr id="2068" name="Group 2067"/>
            <p:cNvGrpSpPr/>
            <p:nvPr/>
          </p:nvGrpSpPr>
          <p:grpSpPr>
            <a:xfrm>
              <a:off x="5486400" y="3477732"/>
              <a:ext cx="2362200" cy="3075468"/>
              <a:chOff x="5486400" y="3477732"/>
              <a:chExt cx="2362200" cy="3075468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4773132"/>
                <a:ext cx="2105025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5486400" y="3477732"/>
                <a:ext cx="2362200" cy="1294474"/>
                <a:chOff x="4238740" y="3810000"/>
                <a:chExt cx="2362200" cy="1294474"/>
              </a:xfrm>
            </p:grpSpPr>
            <p:pic>
              <p:nvPicPr>
                <p:cNvPr id="2053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31" t="4101" r="-3231" b="-4101"/>
                <a:stretch/>
              </p:blipFill>
              <p:spPr bwMode="auto">
                <a:xfrm rot="5400000" flipV="1">
                  <a:off x="4826674" y="3521178"/>
                  <a:ext cx="995362" cy="2171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" name="TextBox 25"/>
                <p:cNvSpPr txBox="1"/>
                <p:nvPr/>
              </p:nvSpPr>
              <p:spPr>
                <a:xfrm>
                  <a:off x="5686540" y="3810000"/>
                  <a:ext cx="2824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B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337726" y="4768716"/>
                  <a:ext cx="2632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x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6019800" y="5906869"/>
                <a:ext cx="1508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varying-field solenoid</a:t>
                </a:r>
              </a:p>
            </p:txBody>
          </p:sp>
        </p:grpSp>
        <p:grpSp>
          <p:nvGrpSpPr>
            <p:cNvPr id="2066" name="Group 2065"/>
            <p:cNvGrpSpPr/>
            <p:nvPr/>
          </p:nvGrpSpPr>
          <p:grpSpPr>
            <a:xfrm>
              <a:off x="3352800" y="5181600"/>
              <a:ext cx="2209800" cy="369332"/>
              <a:chOff x="3352800" y="5193268"/>
              <a:chExt cx="2209800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352800" y="5193268"/>
                <a:ext cx="1369029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Atom source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800600" y="5314265"/>
                <a:ext cx="76200" cy="6846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029200" y="5314265"/>
                <a:ext cx="76200" cy="6846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57800" y="5314265"/>
                <a:ext cx="76200" cy="6846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486400" y="5314265"/>
                <a:ext cx="76200" cy="6846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1896743" y="6550223"/>
            <a:ext cx="5350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A. D. Ludlow, Ph.D. thesis (2008) </a:t>
            </a:r>
            <a:r>
              <a:rPr lang="en-US" sz="1400" dirty="0"/>
              <a:t>and </a:t>
            </a:r>
            <a:r>
              <a:rPr lang="en-US" sz="1400" i="1" dirty="0"/>
              <a:t>C. J. Foot, </a:t>
            </a:r>
            <a:r>
              <a:rPr lang="en-US" sz="1400" dirty="0"/>
              <a:t>Atomic Physics</a:t>
            </a:r>
            <a:r>
              <a:rPr lang="en-US" sz="1400" i="1" dirty="0"/>
              <a:t> (2011)</a:t>
            </a:r>
          </a:p>
        </p:txBody>
      </p:sp>
      <p:grpSp>
        <p:nvGrpSpPr>
          <p:cNvPr id="2073" name="Group 2072"/>
          <p:cNvGrpSpPr/>
          <p:nvPr/>
        </p:nvGrpSpPr>
        <p:grpSpPr>
          <a:xfrm>
            <a:off x="21115" y="4292533"/>
            <a:ext cx="3146965" cy="2032068"/>
            <a:chOff x="76200" y="4292533"/>
            <a:chExt cx="3146965" cy="2032068"/>
          </a:xfrm>
        </p:grpSpPr>
        <p:pic>
          <p:nvPicPr>
            <p:cNvPr id="207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292533"/>
              <a:ext cx="3121917" cy="142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3" name="Group 2062"/>
            <p:cNvGrpSpPr>
              <a:grpSpLocks noChangeAspect="1"/>
            </p:cNvGrpSpPr>
            <p:nvPr/>
          </p:nvGrpSpPr>
          <p:grpSpPr>
            <a:xfrm>
              <a:off x="287917" y="5141865"/>
              <a:ext cx="2935248" cy="1182736"/>
              <a:chOff x="373729" y="3776844"/>
              <a:chExt cx="3913664" cy="157698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373729" y="5353825"/>
                <a:ext cx="324049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7" name="Straight Arrow Connector 2056"/>
              <p:cNvCxnSpPr/>
              <p:nvPr/>
            </p:nvCxnSpPr>
            <p:spPr>
              <a:xfrm flipH="1">
                <a:off x="2400086" y="3776844"/>
                <a:ext cx="38313" cy="15769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9" name="TextBox 2058"/>
                  <p:cNvSpPr txBox="1"/>
                  <p:nvPr/>
                </p:nvSpPr>
                <p:spPr>
                  <a:xfrm>
                    <a:off x="1538825" y="4353381"/>
                    <a:ext cx="861261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59" name="TextBox 20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8825" y="4353381"/>
                    <a:ext cx="861261" cy="4924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2" name="TextBox 2061"/>
              <p:cNvSpPr txBox="1"/>
              <p:nvPr/>
            </p:nvSpPr>
            <p:spPr>
              <a:xfrm>
                <a:off x="3612208" y="4374893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J</a:t>
                </a:r>
                <a:r>
                  <a:rPr lang="en-US" dirty="0"/>
                  <a:t>=0</a:t>
                </a:r>
              </a:p>
            </p:txBody>
          </p:sp>
        </p:grpSp>
      </p:grpSp>
      <p:cxnSp>
        <p:nvCxnSpPr>
          <p:cNvPr id="2075" name="Straight Connector 2074"/>
          <p:cNvCxnSpPr/>
          <p:nvPr/>
        </p:nvCxnSpPr>
        <p:spPr>
          <a:xfrm>
            <a:off x="3284614" y="4178320"/>
            <a:ext cx="0" cy="2051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08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Magneto-Optical Trap (MOT)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1777" y="6550223"/>
            <a:ext cx="514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M. M. Boyd, Ph.D. thesis (2007) </a:t>
            </a:r>
            <a:r>
              <a:rPr lang="en-US" sz="1400" dirty="0"/>
              <a:t>and</a:t>
            </a:r>
            <a:r>
              <a:rPr lang="en-US" sz="1400" i="1" dirty="0"/>
              <a:t> C. J. Foot, </a:t>
            </a:r>
            <a:r>
              <a:rPr lang="en-US" sz="1400" dirty="0"/>
              <a:t>Atomic Physics</a:t>
            </a:r>
            <a:r>
              <a:rPr lang="en-US" sz="1400" i="1" dirty="0"/>
              <a:t> (2011)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914400"/>
                <a:ext cx="583383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Spatially varying magnetic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𝑎𝑥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x</m:t>
                    </m:r>
                    <m:r>
                      <a:rPr lang="en-US" sz="2400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at trap center)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Circularly polarized light red-detuned from resonance (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-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P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or 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-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P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Atoms won’t scatter unless off-center from trap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5833832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358" t="-2111" r="-1672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833832" y="838200"/>
            <a:ext cx="3310168" cy="3987516"/>
            <a:chOff x="5833832" y="838200"/>
            <a:chExt cx="3310168" cy="39875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832" y="838200"/>
              <a:ext cx="3310168" cy="39875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382000" y="1902023"/>
                  <a:ext cx="44057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1902023"/>
                  <a:ext cx="44057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960230" y="2939668"/>
                  <a:ext cx="44057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230" y="2939668"/>
                  <a:ext cx="440570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2630" y="1902023"/>
                  <a:ext cx="44057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30" y="1902023"/>
                  <a:ext cx="440570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575932" y="2054423"/>
                  <a:ext cx="44057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932" y="2054423"/>
                  <a:ext cx="440570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229600" y="2946789"/>
                  <a:ext cx="44057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2946789"/>
                  <a:ext cx="44057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543800" y="3429000"/>
                  <a:ext cx="44057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3429000"/>
                  <a:ext cx="440570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33" y="3429000"/>
            <a:ext cx="40862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2647" y="5257800"/>
                <a:ext cx="1772537" cy="66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𝐷𝑜𝑝𝑝𝑙𝑒𝑟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647" y="5257800"/>
                <a:ext cx="1772537" cy="6635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31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Optical Lattice  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838200"/>
            <a:ext cx="717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Standing wave creates a spatially-dependent ac-Stark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1465" y="1292830"/>
                <a:ext cx="250106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Δ</m:t>
                      </m:r>
                      <m:r>
                        <a:rPr lang="en-US" sz="2400" b="0" i="1" smtClean="0">
                          <a:latin typeface="Cambria Math"/>
                        </a:rPr>
                        <m:t>𝜈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65" y="1292830"/>
                <a:ext cx="2501069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68" y="826956"/>
            <a:ext cx="1973332" cy="35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3845471"/>
                <a:ext cx="7170668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Ground state 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S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is coupled strongest to 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P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(461 nm),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/>
                  <a:t>&gt;0 if </a:t>
                </a:r>
                <a:r>
                  <a:rPr lang="el-GR" sz="2400" dirty="0"/>
                  <a:t>λ</a:t>
                </a:r>
                <a:r>
                  <a:rPr lang="en-US" sz="2400" dirty="0"/>
                  <a:t>&gt;461 nm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45471"/>
                <a:ext cx="7170668" cy="861070"/>
              </a:xfrm>
              <a:prstGeom prst="rect">
                <a:avLst/>
              </a:prstGeom>
              <a:blipFill rotWithShape="1">
                <a:blip r:embed="rId5"/>
                <a:stretch>
                  <a:fillRect l="-1105" t="-5674" r="-510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3400" y="2667000"/>
                <a:ext cx="6028702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𝑏𝑎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𝑎𝑏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667000"/>
                <a:ext cx="6028702" cy="9885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344677" y="6550223"/>
            <a:ext cx="2454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S. Blatt, PRA </a:t>
            </a:r>
            <a:r>
              <a:rPr lang="en-US" sz="1400" b="1" i="1" dirty="0"/>
              <a:t>80</a:t>
            </a:r>
            <a:r>
              <a:rPr lang="en-US" sz="1400" i="1" dirty="0"/>
              <a:t>, 052703 (2009)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129135"/>
            <a:ext cx="717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Polarizability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706541"/>
                <a:ext cx="9144000" cy="15997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Clock state 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P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is coupled to states above and below,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will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change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signs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both states is positive at </a:t>
                </a:r>
                <a:r>
                  <a:rPr lang="el-GR" sz="2400" dirty="0"/>
                  <a:t>λ</a:t>
                </a:r>
                <a:r>
                  <a:rPr lang="en-US" sz="2400" dirty="0"/>
                  <a:t>=813nm, so atoms become trapped at the anti-nodes of the standing wave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06541"/>
                <a:ext cx="9144000" cy="1599733"/>
              </a:xfrm>
              <a:prstGeom prst="rect">
                <a:avLst/>
              </a:prstGeom>
              <a:blipFill rotWithShape="1">
                <a:blip r:embed="rId7"/>
                <a:stretch>
                  <a:fillRect l="-867" t="-2672" r="-1600" b="-8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74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Optical Lattice II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838200"/>
            <a:ext cx="7170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Standing wave creates a spatially-dependent ac-Stark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1465" y="1292830"/>
                <a:ext cx="2501069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Δ</m:t>
                      </m:r>
                      <m:r>
                        <a:rPr lang="en-US" sz="2400" b="0" i="1" smtClean="0">
                          <a:latin typeface="Cambria Math"/>
                        </a:rPr>
                        <m:t>𝜈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65" y="1292830"/>
                <a:ext cx="2501069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68" y="826956"/>
            <a:ext cx="1973332" cy="359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0" y="1981200"/>
            <a:ext cx="717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Standing wave results in a potential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14400" y="2514600"/>
            <a:ext cx="5443863" cy="1733683"/>
            <a:chOff x="685800" y="2655411"/>
            <a:chExt cx="5443863" cy="1733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5800" y="2655411"/>
                  <a:ext cx="5443863" cy="7063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U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=−4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𝐸𝑥𝑝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655411"/>
                  <a:ext cx="5443863" cy="7063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80" b="-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/>
            <p:cNvGrpSpPr/>
            <p:nvPr/>
          </p:nvGrpSpPr>
          <p:grpSpPr>
            <a:xfrm>
              <a:off x="2926589" y="3361759"/>
              <a:ext cx="1707735" cy="1027334"/>
              <a:chOff x="2926589" y="3361759"/>
              <a:chExt cx="1707735" cy="102733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926589" y="3742762"/>
                <a:ext cx="1707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Gaussian radial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profile</a:t>
                </a:r>
              </a:p>
            </p:txBody>
          </p:sp>
          <p:sp>
            <p:nvSpPr>
              <p:cNvPr id="25" name="Right Brace 24"/>
              <p:cNvSpPr/>
              <p:nvPr/>
            </p:nvSpPr>
            <p:spPr>
              <a:xfrm rot="5400000">
                <a:off x="3571872" y="2761686"/>
                <a:ext cx="381003" cy="1581149"/>
              </a:xfrm>
              <a:prstGeom prst="rightBrace">
                <a:avLst>
                  <a:gd name="adj1" fmla="val 46265"/>
                  <a:gd name="adj2" fmla="val 50000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19600" y="3361761"/>
              <a:ext cx="1676399" cy="1027333"/>
              <a:chOff x="4419600" y="3361761"/>
              <a:chExt cx="1676399" cy="102733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419600" y="3742763"/>
                <a:ext cx="16763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standing wave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along z</a:t>
                </a:r>
              </a:p>
            </p:txBody>
          </p:sp>
          <p:sp>
            <p:nvSpPr>
              <p:cNvPr id="26" name="Right Brace 25"/>
              <p:cNvSpPr/>
              <p:nvPr/>
            </p:nvSpPr>
            <p:spPr>
              <a:xfrm rot="5400000">
                <a:off x="5067299" y="2923613"/>
                <a:ext cx="381003" cy="1257299"/>
              </a:xfrm>
              <a:prstGeom prst="rightBrace">
                <a:avLst>
                  <a:gd name="adj1" fmla="val 46265"/>
                  <a:gd name="adj2" fmla="val 50000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66922" y="3361761"/>
              <a:ext cx="838199" cy="1027331"/>
              <a:chOff x="2066922" y="3361761"/>
              <a:chExt cx="838199" cy="102733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066922" y="3742761"/>
                <a:ext cx="8381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trap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depth</a:t>
                </a:r>
              </a:p>
            </p:txBody>
          </p:sp>
          <p:sp>
            <p:nvSpPr>
              <p:cNvPr id="28" name="Right Brace 27"/>
              <p:cNvSpPr/>
              <p:nvPr/>
            </p:nvSpPr>
            <p:spPr>
              <a:xfrm rot="5400000">
                <a:off x="2295521" y="3237938"/>
                <a:ext cx="381003" cy="628650"/>
              </a:xfrm>
              <a:prstGeom prst="rightBrace">
                <a:avLst>
                  <a:gd name="adj1" fmla="val 46265"/>
                  <a:gd name="adj2" fmla="val 50000"/>
                </a:avLst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400" y="3352800"/>
                <a:ext cx="1849417" cy="835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∝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52800"/>
                <a:ext cx="1849417" cy="8359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344677" y="6550223"/>
            <a:ext cx="2454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i="1" dirty="0"/>
              <a:t>S. Blatt, PRA </a:t>
            </a:r>
            <a:r>
              <a:rPr lang="en-US" sz="1400" b="1" i="1" dirty="0"/>
              <a:t>80</a:t>
            </a:r>
            <a:r>
              <a:rPr lang="en-US" sz="1400" i="1" dirty="0"/>
              <a:t>, 052703 (2009)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0" y="4191000"/>
                <a:ext cx="7010400" cy="1365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Approximate as harmonic potential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𝑈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with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</a:rPr>
                              <m:t>𝑈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in each direction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91000"/>
                <a:ext cx="7010400" cy="1365438"/>
              </a:xfrm>
              <a:prstGeom prst="rect">
                <a:avLst/>
              </a:prstGeom>
              <a:blipFill rotWithShape="1">
                <a:blip r:embed="rId8"/>
                <a:stretch>
                  <a:fillRect l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16236" y="5574473"/>
                <a:ext cx="3107838" cy="7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𝜋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16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/>
                      </a:rPr>
                      <m:t>≃</m:t>
                    </m:r>
                  </m:oMath>
                </a14:m>
                <a:r>
                  <a:rPr lang="en-US" sz="2000" dirty="0"/>
                  <a:t> 120 Hz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6" y="5574473"/>
                <a:ext cx="3107838" cy="718658"/>
              </a:xfrm>
              <a:prstGeom prst="rect">
                <a:avLst/>
              </a:prstGeom>
              <a:blipFill rotWithShape="1">
                <a:blip r:embed="rId9"/>
                <a:stretch>
                  <a:fillRect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44932" y="5574473"/>
                <a:ext cx="3311484" cy="7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𝜋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/>
                        </m:sSubSup>
                        <m:r>
                          <a:rPr lang="en-US" sz="2000" b="0" i="1" smtClean="0">
                            <a:latin typeface="Cambria Math"/>
                          </a:rPr>
                          <m:t>𝜆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32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den>
                        </m:f>
                      </m:e>
                    </m:rad>
                    <m:r>
                      <a:rPr lang="en-US" sz="2000" b="0" i="1" smtClean="0">
                        <a:latin typeface="Cambria Math"/>
                      </a:rPr>
                      <m:t>≃</m:t>
                    </m:r>
                  </m:oMath>
                </a14:m>
                <a:r>
                  <a:rPr lang="en-US" sz="2000" dirty="0"/>
                  <a:t> 40 kHz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32" y="5574473"/>
                <a:ext cx="3311484" cy="718658"/>
              </a:xfrm>
              <a:prstGeom prst="rect">
                <a:avLst/>
              </a:prstGeom>
              <a:blipFill rotWithShape="1">
                <a:blip r:embed="rId10"/>
                <a:stretch>
                  <a:fillRect r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367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Lamb-</a:t>
            </a:r>
            <a:r>
              <a:rPr lang="en-US" dirty="0" err="1"/>
              <a:t>Dicke</a:t>
            </a:r>
            <a:r>
              <a:rPr lang="en-US" dirty="0"/>
              <a:t> Effect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83820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Lambe-Dick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8200"/>
                <a:ext cx="91440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67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80095" y="1447800"/>
                <a:ext cx="3496534" cy="952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𝜂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𝑒𝑐𝑜𝑖𝑙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𝑡𝑟𝑎𝑝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95" y="1447800"/>
                <a:ext cx="3496534" cy="9525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433935"/>
                <a:ext cx="9144000" cy="2029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Lambe-Dick region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𝜂</m:t>
                    </m:r>
                    <m:r>
                      <a:rPr lang="en-US" sz="24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sz="2400" dirty="0"/>
                  <a:t>) is a strongly confined atom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Characteristic length scale of trap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/>
                      </a:rPr>
                      <m:t>≃</m:t>
                    </m:r>
                  </m:oMath>
                </a14:m>
                <a:r>
                  <a:rPr lang="en-US" sz="2400" dirty="0"/>
                  <a:t>40 nm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∝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𝑙𝑎𝑠𝑒𝑟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𝑝𝑜𝑤𝑒𝑟</m:t>
                        </m:r>
                      </m:e>
                    </m:rad>
                  </m:oMath>
                </a14:m>
                <a:r>
                  <a:rPr lang="en-US" sz="2400" dirty="0"/>
                  <a:t>, can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𝜂</m:t>
                    </m:r>
                    <m:r>
                      <a:rPr lang="en-US" sz="24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400" dirty="0"/>
                  <a:t> by increasing power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3935"/>
                <a:ext cx="9144000" cy="2029786"/>
              </a:xfrm>
              <a:prstGeom prst="rect">
                <a:avLst/>
              </a:prstGeom>
              <a:blipFill rotWithShape="1">
                <a:blip r:embed="rId6"/>
                <a:stretch>
                  <a:fillRect l="-867" t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41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What is an atomic clock?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7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simple clock has two components: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Frequency source (clock </a:t>
            </a:r>
            <a:r>
              <a:rPr lang="en-US" i="1" dirty="0"/>
              <a:t>ticks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way to count (</a:t>
            </a:r>
            <a:r>
              <a:rPr lang="en-US" i="1" dirty="0"/>
              <a:t>gears</a:t>
            </a:r>
            <a:r>
              <a:rPr lang="en-US" dirty="0"/>
              <a:t>) and display the ticks (</a:t>
            </a:r>
            <a:r>
              <a:rPr lang="en-US" i="1" dirty="0"/>
              <a:t>clock face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An atomic clock has one more component: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Oscillator tuned to match atomic transition (feedback loop)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0581"/>
            <a:ext cx="5638800" cy="36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343715" y="6550223"/>
            <a:ext cx="245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M. M. Boyd, Ph.D. thesis (2007)</a:t>
            </a:r>
          </a:p>
        </p:txBody>
      </p:sp>
    </p:spTree>
    <p:extLst>
      <p:ext uri="{BB962C8B-B14F-4D97-AF65-F5344CB8AC3E}">
        <p14:creationId xmlns:p14="http://schemas.microsoft.com/office/powerpoint/2010/main" val="244240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" y="885825"/>
            <a:ext cx="9144002" cy="3396139"/>
            <a:chOff x="-2" y="885825"/>
            <a:chExt cx="9144002" cy="3396139"/>
          </a:xfrm>
        </p:grpSpPr>
        <p:grpSp>
          <p:nvGrpSpPr>
            <p:cNvPr id="50" name="Group 49"/>
            <p:cNvGrpSpPr/>
            <p:nvPr/>
          </p:nvGrpSpPr>
          <p:grpSpPr>
            <a:xfrm>
              <a:off x="-2" y="885825"/>
              <a:ext cx="9144002" cy="3396139"/>
              <a:chOff x="-2" y="885825"/>
              <a:chExt cx="9144002" cy="339613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-2" y="885825"/>
                <a:ext cx="9144002" cy="3396139"/>
                <a:chOff x="-2" y="885825"/>
                <a:chExt cx="9144002" cy="3396139"/>
              </a:xfrm>
            </p:grpSpPr>
            <p:pic>
              <p:nvPicPr>
                <p:cNvPr id="37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9000" y="885825"/>
                  <a:ext cx="5715000" cy="25431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ontent Placeholder 2"/>
                    <p:cNvSpPr txBox="1">
                      <a:spLocks/>
                    </p:cNvSpPr>
                    <p:nvPr/>
                  </p:nvSpPr>
                  <p:spPr>
                    <a:xfrm>
                      <a:off x="-2" y="3810000"/>
                      <a:ext cx="9144002" cy="471964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400" dirty="0"/>
                        <a:t>Comb frequencies are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6" name="Content Placeholder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" y="3810000"/>
                      <a:ext cx="9144002" cy="47196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867" t="-10390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305800" y="1849635"/>
                    <a:ext cx="497893" cy="3077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/>
                            </a:rPr>
                            <m:t>1/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𝜏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5800" y="1849635"/>
                    <a:ext cx="497893" cy="30777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78" y="1419294"/>
                  <a:ext cx="16693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𝑐𝑒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78" y="1419294"/>
                  <a:ext cx="166936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-2" y="3352800"/>
            <a:ext cx="9144002" cy="533400"/>
          </a:xfrm>
        </p:spPr>
        <p:txBody>
          <a:bodyPr>
            <a:noAutofit/>
          </a:bodyPr>
          <a:lstStyle/>
          <a:p>
            <a:r>
              <a:rPr lang="en-US" sz="2400" dirty="0"/>
              <a:t>Produced by a mode-locked (pulsed) laser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Frequency Combs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390214" y="5562600"/>
            <a:ext cx="6363572" cy="369332"/>
            <a:chOff x="1526752" y="5745978"/>
            <a:chExt cx="636357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526752" y="5745978"/>
                  <a:ext cx="2280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𝑏𝑒𝑎𝑡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𝑏𝑒𝑎𝑡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752" y="5745978"/>
                  <a:ext cx="22804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34761" y="5745978"/>
                  <a:ext cx="2755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𝑏𝑒𝑎𝑡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𝑏𝑒𝑎𝑡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761" y="5745978"/>
                  <a:ext cx="275556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/>
          <p:cNvSpPr txBox="1"/>
          <p:nvPr/>
        </p:nvSpPr>
        <p:spPr>
          <a:xfrm>
            <a:off x="2178085" y="6550223"/>
            <a:ext cx="589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J. Ye &amp; S. T. Cundiff, “Femtosecond Optical Frequency Comb Technology” (2005)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0" y="1323798"/>
            <a:ext cx="3724275" cy="1758942"/>
            <a:chOff x="0" y="1323798"/>
            <a:chExt cx="3724275" cy="175894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25390"/>
              <a:ext cx="372427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127131" y="2664023"/>
                  <a:ext cx="9029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=1/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131" y="2664023"/>
                  <a:ext cx="902939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143000" y="1905000"/>
                  <a:ext cx="3103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𝜏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1905000"/>
                  <a:ext cx="310341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676400" y="1323798"/>
                  <a:ext cx="7309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1323798"/>
                  <a:ext cx="730906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827308" y="1331260"/>
                  <a:ext cx="830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0" smtClean="0">
                            <a:latin typeface="Cambria Math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308" y="1331260"/>
                  <a:ext cx="830292" cy="307777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533400" y="4696723"/>
            <a:ext cx="5883713" cy="953745"/>
            <a:chOff x="533400" y="4696723"/>
            <a:chExt cx="5883713" cy="953745"/>
          </a:xfrm>
        </p:grpSpPr>
        <p:grpSp>
          <p:nvGrpSpPr>
            <p:cNvPr id="22" name="Group 21"/>
            <p:cNvGrpSpPr/>
            <p:nvPr/>
          </p:nvGrpSpPr>
          <p:grpSpPr>
            <a:xfrm>
              <a:off x="3581400" y="4724400"/>
              <a:ext cx="2835713" cy="926068"/>
              <a:chOff x="5175228" y="4636532"/>
              <a:chExt cx="2835713" cy="9260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175228" y="4636532"/>
                    <a:ext cx="28357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𝑏𝑒𝑎𝑡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228" y="4636532"/>
                    <a:ext cx="2835713" cy="36933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/>
              <p:cNvGrpSpPr/>
              <p:nvPr/>
            </p:nvGrpSpPr>
            <p:grpSpPr>
              <a:xfrm>
                <a:off x="6811604" y="4941332"/>
                <a:ext cx="1078720" cy="395645"/>
                <a:chOff x="6811604" y="5029200"/>
                <a:chExt cx="1078720" cy="3956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7162800" y="5117068"/>
                      <a:ext cx="4825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2800" y="5117068"/>
                      <a:ext cx="482568" cy="307777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Right Brace 39"/>
                <p:cNvSpPr/>
                <p:nvPr/>
              </p:nvSpPr>
              <p:spPr>
                <a:xfrm rot="5400000">
                  <a:off x="7263096" y="4577708"/>
                  <a:ext cx="175736" cy="1078720"/>
                </a:xfrm>
                <a:prstGeom prst="rightBrace">
                  <a:avLst>
                    <a:gd name="adj1" fmla="val 46265"/>
                    <a:gd name="adj2" fmla="val 50831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929551" y="4941332"/>
                <a:ext cx="877163" cy="621268"/>
                <a:chOff x="5929551" y="4964668"/>
                <a:chExt cx="877163" cy="62126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5929551" y="5062716"/>
                  <a:ext cx="8771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2</a:t>
                  </a:r>
                  <a:r>
                    <a:rPr lang="en-US" sz="1400" baseline="30000" dirty="0"/>
                    <a:t>nd</a:t>
                  </a:r>
                  <a:r>
                    <a:rPr lang="en-US" sz="1400" dirty="0"/>
                    <a:t> laser</a:t>
                  </a:r>
                </a:p>
                <a:p>
                  <a:pPr algn="ctr"/>
                  <a:r>
                    <a:rPr lang="en-US" sz="1400" dirty="0"/>
                    <a:t>harmonic</a:t>
                  </a:r>
                </a:p>
              </p:txBody>
            </p:sp>
            <p:sp>
              <p:nvSpPr>
                <p:cNvPr id="41" name="Right Brace 40"/>
                <p:cNvSpPr/>
                <p:nvPr/>
              </p:nvSpPr>
              <p:spPr>
                <a:xfrm rot="5400000">
                  <a:off x="6270694" y="4789974"/>
                  <a:ext cx="152400" cy="501788"/>
                </a:xfrm>
                <a:prstGeom prst="rightBrace">
                  <a:avLst>
                    <a:gd name="adj1" fmla="val 46265"/>
                    <a:gd name="adj2" fmla="val 50000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533400" y="4696723"/>
              <a:ext cx="2579231" cy="688777"/>
              <a:chOff x="1133059" y="4648200"/>
              <a:chExt cx="2579231" cy="6887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133059" y="4648200"/>
                    <a:ext cx="25792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𝑏𝑒𝑎𝑡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059" y="4648200"/>
                    <a:ext cx="2579231" cy="369332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/>
              <p:cNvGrpSpPr/>
              <p:nvPr/>
            </p:nvGrpSpPr>
            <p:grpSpPr>
              <a:xfrm>
                <a:off x="2590800" y="4953000"/>
                <a:ext cx="990600" cy="383977"/>
                <a:chOff x="2590800" y="4964668"/>
                <a:chExt cx="990600" cy="3839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884410" y="5040868"/>
                      <a:ext cx="40337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4410" y="5040868"/>
                      <a:ext cx="403379" cy="307777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2" name="Right Brace 41"/>
                <p:cNvSpPr/>
                <p:nvPr/>
              </p:nvSpPr>
              <p:spPr>
                <a:xfrm rot="5400000">
                  <a:off x="2998232" y="4557236"/>
                  <a:ext cx="175736" cy="990600"/>
                </a:xfrm>
                <a:prstGeom prst="rightBrace">
                  <a:avLst>
                    <a:gd name="adj1" fmla="val 46265"/>
                    <a:gd name="adj2" fmla="val 50831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-2" y="4255532"/>
                <a:ext cx="9144002" cy="53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Can determine the frequency of a </a:t>
                </a:r>
                <a:r>
                  <a:rPr lang="en-US" sz="2400" i="1" dirty="0"/>
                  <a:t>cw</a:t>
                </a:r>
                <a:r>
                  <a:rPr lang="en-US" sz="2400" dirty="0"/>
                  <a:t> laser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255532"/>
                <a:ext cx="9144002" cy="533400"/>
              </a:xfrm>
              <a:prstGeom prst="rect">
                <a:avLst/>
              </a:prstGeom>
              <a:blipFill rotWithShape="1">
                <a:blip r:embed="rId27"/>
                <a:stretch>
                  <a:fillRect l="-867"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1045233" y="5943600"/>
            <a:ext cx="705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Frequency combs link optical &amp; microwave frequencies</a:t>
            </a:r>
          </a:p>
        </p:txBody>
      </p:sp>
    </p:spTree>
    <p:extLst>
      <p:ext uri="{BB962C8B-B14F-4D97-AF65-F5344CB8AC3E}">
        <p14:creationId xmlns:p14="http://schemas.microsoft.com/office/powerpoint/2010/main" val="30656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Stability:</a:t>
            </a:r>
            <a:r>
              <a:rPr lang="en-US" sz="2400" dirty="0"/>
              <a:t> consistent frequency over time</a:t>
            </a:r>
          </a:p>
          <a:p>
            <a:r>
              <a:rPr lang="en-US" sz="2400" dirty="0"/>
              <a:t>Technical &amp; fundamental sources of instability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Accuracy:</a:t>
            </a:r>
            <a:r>
              <a:rPr lang="en-US" sz="2400" dirty="0"/>
              <a:t> frequency shifts from systematic errors</a:t>
            </a:r>
          </a:p>
          <a:p>
            <a:r>
              <a:rPr lang="en-US" sz="2400" dirty="0"/>
              <a:t>Perturbations from environment change atom’s energy levels</a:t>
            </a:r>
          </a:p>
          <a:p>
            <a:r>
              <a:rPr lang="en-US" sz="2400" dirty="0"/>
              <a:t>Can correct these shifts if they are known</a:t>
            </a:r>
          </a:p>
          <a:p>
            <a:r>
              <a:rPr lang="en-US" sz="2400" dirty="0"/>
              <a:t>Limited by stability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/>
              <a:t>What makes a clock good?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3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2" y="890582"/>
            <a:ext cx="7875297" cy="531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Brief History of Time(keeping)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9807" y="6550223"/>
            <a:ext cx="244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F. </a:t>
            </a:r>
            <a:r>
              <a:rPr lang="en-US" sz="1400" i="1" dirty="0" err="1"/>
              <a:t>Riehle</a:t>
            </a:r>
            <a:r>
              <a:rPr lang="en-US" sz="1400" i="1" dirty="0"/>
              <a:t>, Physics </a:t>
            </a:r>
            <a:r>
              <a:rPr lang="en-US" sz="1400" b="1" i="1" dirty="0"/>
              <a:t>5</a:t>
            </a:r>
            <a:r>
              <a:rPr lang="en-US" sz="1400" i="1" dirty="0"/>
              <a:t>, 126 (2012)</a:t>
            </a:r>
          </a:p>
        </p:txBody>
      </p:sp>
    </p:spTree>
    <p:extLst>
      <p:ext uri="{BB962C8B-B14F-4D97-AF65-F5344CB8AC3E}">
        <p14:creationId xmlns:p14="http://schemas.microsoft.com/office/powerpoint/2010/main" val="244434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Two Level Atom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861963" y="838200"/>
            <a:ext cx="2205837" cy="1143000"/>
            <a:chOff x="6023763" y="1212687"/>
            <a:chExt cx="2205837" cy="114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6076084" y="1212687"/>
              <a:ext cx="2153516" cy="1143000"/>
              <a:chOff x="2286000" y="1524000"/>
              <a:chExt cx="2153516" cy="11430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286000" y="2297668"/>
                <a:ext cx="2153516" cy="369332"/>
                <a:chOff x="2286000" y="2297668"/>
                <a:chExt cx="2153516" cy="369332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286000" y="2482334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916616" y="2297668"/>
                      <a:ext cx="5229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|1⟩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616" y="2297668"/>
                      <a:ext cx="5229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" name="Group 20"/>
              <p:cNvGrpSpPr/>
              <p:nvPr/>
            </p:nvGrpSpPr>
            <p:grpSpPr>
              <a:xfrm>
                <a:off x="2286000" y="1524000"/>
                <a:ext cx="2133600" cy="369332"/>
                <a:chOff x="2286000" y="1524000"/>
                <a:chExt cx="2133600" cy="369332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286000" y="1708666"/>
                  <a:ext cx="14478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896700" y="1524000"/>
                      <a:ext cx="5229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|2⟩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6700" y="1524000"/>
                      <a:ext cx="52290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1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7" name="Straight Arrow Connector 26"/>
            <p:cNvCxnSpPr/>
            <p:nvPr/>
          </p:nvCxnSpPr>
          <p:spPr>
            <a:xfrm>
              <a:off x="6799984" y="1397353"/>
              <a:ext cx="0" cy="77366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023763" y="1617023"/>
                  <a:ext cx="6478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763" y="1617023"/>
                  <a:ext cx="64787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/>
          <p:cNvSpPr txBox="1"/>
          <p:nvPr/>
        </p:nvSpPr>
        <p:spPr>
          <a:xfrm>
            <a:off x="838200" y="128373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0" y="949404"/>
                <a:ext cx="6019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Initially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|1⟩</m:t>
                    </m:r>
                  </m:oMath>
                </a14:m>
                <a:r>
                  <a:rPr lang="en-US" sz="2400" dirty="0"/>
                  <a:t>, then perturbed by an oscillating electric field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9404"/>
                <a:ext cx="6019800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151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2362200"/>
            <a:ext cx="9144000" cy="1249750"/>
            <a:chOff x="0" y="2362200"/>
            <a:chExt cx="9144000" cy="1249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110575" y="2895600"/>
                  <a:ext cx="2922851" cy="7163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𝑊𝑡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575" y="2895600"/>
                  <a:ext cx="2922851" cy="71635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0" y="2362200"/>
                  <a:ext cx="9144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Electron oscillates between the two states. The probability to find it in state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lang="en-US" sz="2400" dirty="0"/>
                    <a:t> is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362200"/>
                  <a:ext cx="9144000" cy="83099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000" t="-5882" b="-15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0" y="3657600"/>
            <a:ext cx="9144000" cy="1221409"/>
            <a:chOff x="0" y="3657600"/>
            <a:chExt cx="9144000" cy="1221409"/>
          </a:xfrm>
        </p:grpSpPr>
        <p:grpSp>
          <p:nvGrpSpPr>
            <p:cNvPr id="42" name="Group 41"/>
            <p:cNvGrpSpPr/>
            <p:nvPr/>
          </p:nvGrpSpPr>
          <p:grpSpPr>
            <a:xfrm>
              <a:off x="381000" y="4191000"/>
              <a:ext cx="5705199" cy="688009"/>
              <a:chOff x="923424" y="4267200"/>
              <a:chExt cx="6327184" cy="6880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23424" y="4267200"/>
                    <a:ext cx="2187585" cy="688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Ω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𝒓</m:t>
                                          </m:r>
                                        </m:e>
                                      </m:acc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𝑬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ℏ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424" y="4267200"/>
                    <a:ext cx="2187585" cy="68800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24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557241" y="4411149"/>
                    <a:ext cx="26933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7241" y="4411149"/>
                    <a:ext cx="2693367" cy="40011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6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TextBox 38"/>
            <p:cNvSpPr txBox="1"/>
            <p:nvPr/>
          </p:nvSpPr>
          <p:spPr>
            <a:xfrm>
              <a:off x="0" y="3657600"/>
              <a:ext cx="914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Frequency of oscillation = generalized Rabi frequency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3880" y="1828800"/>
            <a:ext cx="5586920" cy="408445"/>
            <a:chOff x="813880" y="1832877"/>
            <a:chExt cx="5586920" cy="408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573103" y="1832877"/>
                  <a:ext cx="2827697" cy="408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cos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⁡(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03" y="1832877"/>
                  <a:ext cx="2827697" cy="40844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824" b="-13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13880" y="1837044"/>
                  <a:ext cx="22223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cos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⁡(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80" y="1837044"/>
                  <a:ext cx="2222340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14731" y="5739825"/>
                <a:ext cx="7835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/>
                  <a:t>Determine transition frequency by scanning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𝜔</m:t>
                    </m:r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1" y="5739825"/>
                <a:ext cx="7835222" cy="584775"/>
              </a:xfrm>
              <a:prstGeom prst="rect">
                <a:avLst/>
              </a:prstGeom>
              <a:blipFill rotWithShape="1">
                <a:blip r:embed="rId16"/>
                <a:stretch>
                  <a:fillRect l="-202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0" y="2860089"/>
            <a:ext cx="9157917" cy="2847708"/>
            <a:chOff x="0" y="2860089"/>
            <a:chExt cx="9157917" cy="2847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0" y="4876800"/>
                  <a:ext cx="9144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Probability is maximized on resonance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𝜔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) and when pulse duration is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𝜋</m:t>
                      </m:r>
                      <m:r>
                        <a:rPr lang="en-US" sz="2400" b="0" i="1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Ω</m:t>
                      </m:r>
                    </m:oMath>
                  </a14:m>
                  <a:r>
                    <a:rPr lang="en-US" sz="2400" dirty="0"/>
                    <a:t> 	</a:t>
                  </a:r>
                  <a:r>
                    <a:rPr lang="en-US" sz="2400" dirty="0">
                      <a:solidFill>
                        <a:srgbClr val="FF0000"/>
                      </a:solidFill>
                    </a:rPr>
                    <a:t>“</a:t>
                  </a:r>
                  <a:r>
                    <a:rPr lang="el-GR" sz="2400" dirty="0">
                      <a:solidFill>
                        <a:srgbClr val="FF0000"/>
                      </a:solidFill>
                    </a:rPr>
                    <a:t>π</a:t>
                  </a:r>
                  <a:r>
                    <a:rPr lang="en-US" sz="2400" dirty="0">
                      <a:solidFill>
                        <a:srgbClr val="FF0000"/>
                      </a:solidFill>
                    </a:rPr>
                    <a:t> pulse”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876800"/>
                  <a:ext cx="9144000" cy="83099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000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/>
            <p:cNvGrpSpPr/>
            <p:nvPr/>
          </p:nvGrpSpPr>
          <p:grpSpPr>
            <a:xfrm>
              <a:off x="6705600" y="2860089"/>
              <a:ext cx="2452317" cy="1776443"/>
              <a:chOff x="6705600" y="2860089"/>
              <a:chExt cx="2452317" cy="1776443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2946907"/>
                <a:ext cx="2377440" cy="1472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198808" y="4267200"/>
                    <a:ext cx="9591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8808" y="4267200"/>
                    <a:ext cx="959109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930865" y="2860089"/>
                    <a:ext cx="6984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865" y="2860089"/>
                    <a:ext cx="698461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Rectangle 2"/>
              <p:cNvSpPr/>
              <p:nvPr/>
            </p:nvSpPr>
            <p:spPr>
              <a:xfrm>
                <a:off x="6788694" y="3059668"/>
                <a:ext cx="1059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“</a:t>
                </a:r>
                <a:r>
                  <a:rPr lang="el-GR" dirty="0">
                    <a:solidFill>
                      <a:srgbClr val="FF0000"/>
                    </a:solidFill>
                  </a:rPr>
                  <a:t>π</a:t>
                </a:r>
                <a:r>
                  <a:rPr lang="en-US" dirty="0">
                    <a:solidFill>
                      <a:srgbClr val="FF0000"/>
                    </a:solidFill>
                  </a:rPr>
                  <a:t> pulse”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731039" y="4314469"/>
                    <a:ext cx="3241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039" y="4314469"/>
                    <a:ext cx="324127" cy="307777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7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640417" y="1371600"/>
            <a:ext cx="2452317" cy="1776443"/>
            <a:chOff x="6705600" y="2860089"/>
            <a:chExt cx="2452317" cy="1776443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946907"/>
              <a:ext cx="2377440" cy="1472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8808" y="4267200"/>
                  <a:ext cx="9591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8808" y="4267200"/>
                  <a:ext cx="95910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930865" y="2860089"/>
                  <a:ext cx="698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865" y="2860089"/>
                  <a:ext cx="6984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6788694" y="3059668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“</a:t>
              </a:r>
              <a:r>
                <a:rPr lang="el-GR" dirty="0">
                  <a:solidFill>
                    <a:srgbClr val="FF0000"/>
                  </a:solidFill>
                </a:rPr>
                <a:t>π</a:t>
              </a:r>
              <a:r>
                <a:rPr lang="en-US" dirty="0">
                  <a:solidFill>
                    <a:srgbClr val="FF0000"/>
                  </a:solidFill>
                </a:rPr>
                <a:t> pulse”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731039" y="4314469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039" y="4314469"/>
                  <a:ext cx="32412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90600"/>
            <a:ext cx="6640418" cy="838200"/>
          </a:xfrm>
        </p:spPr>
        <p:txBody>
          <a:bodyPr>
            <a:noAutofit/>
          </a:bodyPr>
          <a:lstStyle/>
          <a:p>
            <a:r>
              <a:rPr lang="en-US" sz="2400" dirty="0"/>
              <a:t>Sensitivity to detuning is zero on resonance: use steeply sloped sides to determine transition frequency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Quantum Projection Noise (QPN)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586444" y="213839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69078" y="213839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-1" y="2133600"/>
            <a:ext cx="6640417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Off-resonance, the excitation pulse leaves the atom in a superposition of states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2947304"/>
            <a:ext cx="9144000" cy="481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Excited state population is uncertain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3429000"/>
            <a:ext cx="9144000" cy="1822574"/>
            <a:chOff x="0" y="2971800"/>
            <a:chExt cx="9144000" cy="1822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28345" y="3429000"/>
                  <a:ext cx="3287310" cy="13653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𝑄𝑃𝑁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𝛾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/>
                          </a:rPr>
                          <m:t>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345" y="3429000"/>
                  <a:ext cx="3287310" cy="136537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0" y="2971800"/>
              <a:ext cx="914400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Variance of excited state population leads to frequency instability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16562" y="5181600"/>
            <a:ext cx="6710876" cy="993116"/>
            <a:chOff x="1216562" y="4697059"/>
            <a:chExt cx="6710876" cy="993116"/>
          </a:xfrm>
        </p:grpSpPr>
        <p:sp>
          <p:nvSpPr>
            <p:cNvPr id="2" name="TextBox 1"/>
            <p:cNvSpPr txBox="1"/>
            <p:nvPr/>
          </p:nvSpPr>
          <p:spPr>
            <a:xfrm>
              <a:off x="1216562" y="5105400"/>
              <a:ext cx="6710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/>
                <a:t>Probe many atoms at high frequencies!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13502" y="4697059"/>
              <a:ext cx="0" cy="3048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766033" y="4697059"/>
              <a:ext cx="0" cy="3048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0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33399"/>
          </a:xfrm>
        </p:spPr>
        <p:txBody>
          <a:bodyPr>
            <a:noAutofit/>
          </a:bodyPr>
          <a:lstStyle/>
          <a:p>
            <a:r>
              <a:rPr lang="en-US" sz="2400" dirty="0"/>
              <a:t>Able to cool to low temperatures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BCC2-0BFB-489F-8829-B95A2F8DDFE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453"/>
            <a:ext cx="1828800" cy="52154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Picking an Atom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762000"/>
            <a:ext cx="8458200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4731" y="4495800"/>
            <a:ext cx="7914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baseline="30000" dirty="0"/>
              <a:t>87</a:t>
            </a:r>
            <a:r>
              <a:rPr lang="en-US" sz="3200" i="1" dirty="0"/>
              <a:t>Sr (Z = 38, I = 9/2) meets these requirements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96000" y="1295400"/>
            <a:ext cx="3581400" cy="830997"/>
            <a:chOff x="5334000" y="1603801"/>
            <a:chExt cx="3581400" cy="830997"/>
          </a:xfrm>
        </p:grpSpPr>
        <p:sp>
          <p:nvSpPr>
            <p:cNvPr id="6" name="Right Brace 5"/>
            <p:cNvSpPr/>
            <p:nvPr/>
          </p:nvSpPr>
          <p:spPr>
            <a:xfrm>
              <a:off x="5334000" y="1676400"/>
              <a:ext cx="304800" cy="68580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33972" y="1603801"/>
              <a:ext cx="31814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want forbidden transitions</a:t>
              </a:r>
              <a:endParaRPr lang="en-US" sz="24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541942" y="2129135"/>
            <a:ext cx="2477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J=0 for both states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333998" y="2593111"/>
            <a:ext cx="3444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lower state = ground state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0" y="16764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Very narrow linewidth clock transition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838200"/>
            <a:ext cx="9144000" cy="613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Atom / transition requirements: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0" y="213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Insensitive to stray fields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25908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High probability of being in lower state</a:t>
            </a:r>
          </a:p>
        </p:txBody>
      </p:sp>
    </p:spTree>
    <p:extLst>
      <p:ext uri="{BB962C8B-B14F-4D97-AF65-F5344CB8AC3E}">
        <p14:creationId xmlns:p14="http://schemas.microsoft.com/office/powerpoint/2010/main" val="23498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" grpId="0"/>
      <p:bldP spid="12" grpId="0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6566</TotalTime>
  <Words>1763</Words>
  <Application>Microsoft Office PowerPoint</Application>
  <PresentationFormat>On-screen Show (4:3)</PresentationFormat>
  <Paragraphs>300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Recent Advances in Atomic Timekeeping: Optical Clocks</vt:lpstr>
      <vt:lpstr>Why do we need good clocks?</vt:lpstr>
      <vt:lpstr>What is an atomic clock?</vt:lpstr>
      <vt:lpstr>PowerPoint Presentation</vt:lpstr>
      <vt:lpstr>What makes a clock good?</vt:lpstr>
      <vt:lpstr>PowerPoint Presentation</vt:lpstr>
      <vt:lpstr>Two Level Atom</vt:lpstr>
      <vt:lpstr>Quantum Projection Noise (QPN)</vt:lpstr>
      <vt:lpstr>PowerPoint Presentation</vt:lpstr>
      <vt:lpstr>PowerPoint Presentation</vt:lpstr>
      <vt:lpstr>Simplified* 87Sr Energy Diagram</vt:lpstr>
      <vt:lpstr>Clock transition in a magnetic field</vt:lpstr>
      <vt:lpstr>Black Body Radiation Shift: Theory</vt:lpstr>
      <vt:lpstr>Determining the BBR Coefficients  I</vt:lpstr>
      <vt:lpstr>Determining the BBR Coefficients II</vt:lpstr>
      <vt:lpstr>Cooling and Trapping 87Sr</vt:lpstr>
      <vt:lpstr>Clock Interrogation Scheme</vt:lpstr>
      <vt:lpstr>Determining the BBR Shift</vt:lpstr>
      <vt:lpstr>Comparing the Clocks</vt:lpstr>
      <vt:lpstr>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Greg Smith</dc:creator>
  <cp:lastModifiedBy>Smith, Gregory J.</cp:lastModifiedBy>
  <cp:revision>268</cp:revision>
  <cp:lastPrinted>2014-06-26T21:24:54Z</cp:lastPrinted>
  <dcterms:created xsi:type="dcterms:W3CDTF">2014-06-18T22:22:38Z</dcterms:created>
  <dcterms:modified xsi:type="dcterms:W3CDTF">2021-03-16T21:13:45Z</dcterms:modified>
</cp:coreProperties>
</file>