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C6E-0751-4CBA-9516-61A310317576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365E-DE2A-4B20-BB1C-56862AAC25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9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DC83B-2B3C-4BFC-A8E9-F867E749EA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DC83B-2B3C-4BFC-A8E9-F867E749EA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DC83B-2B3C-4BFC-A8E9-F867E749EA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DC83B-2B3C-4BFC-A8E9-F867E749EA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8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7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3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2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0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37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D3C6-E33E-4D64-B2F7-F35D60D8A685}" type="datetimeFigureOut">
              <a:rPr lang="pl-PL" smtClean="0"/>
              <a:t>2012-07-03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7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9555480" y="6361470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93BFD6-B2E1-44C9-9505-B645BF21127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2" name="Group 92"/>
          <p:cNvGrpSpPr/>
          <p:nvPr/>
        </p:nvGrpSpPr>
        <p:grpSpPr>
          <a:xfrm>
            <a:off x="609600" y="4680458"/>
            <a:ext cx="1463040" cy="1400302"/>
            <a:chOff x="-259080" y="4533900"/>
            <a:chExt cx="1463040" cy="1400302"/>
          </a:xfrm>
        </p:grpSpPr>
        <p:sp>
          <p:nvSpPr>
            <p:cNvPr id="90" name="Left-Right Arrow 89"/>
            <p:cNvSpPr/>
            <p:nvPr/>
          </p:nvSpPr>
          <p:spPr>
            <a:xfrm>
              <a:off x="838200" y="5257800"/>
              <a:ext cx="365760" cy="152400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/>
            </a:p>
          </p:txBody>
        </p:sp>
        <p:pic>
          <p:nvPicPr>
            <p:cNvPr id="191492" name="Picture 4" descr="http://www.clker.com/cliparts/b/b/2/c/11949839472059691147network_cloud_david_klan_01.svg.m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59080" y="4533900"/>
              <a:ext cx="1409700" cy="1400302"/>
            </a:xfrm>
            <a:prstGeom prst="rect">
              <a:avLst/>
            </a:prstGeom>
            <a:noFill/>
          </p:spPr>
        </p:pic>
      </p:grpSp>
      <p:grpSp>
        <p:nvGrpSpPr>
          <p:cNvPr id="161" name="Group 160"/>
          <p:cNvGrpSpPr/>
          <p:nvPr/>
        </p:nvGrpSpPr>
        <p:grpSpPr>
          <a:xfrm>
            <a:off x="2080260" y="2057400"/>
            <a:ext cx="6462135" cy="3733800"/>
            <a:chOff x="1211580" y="2057400"/>
            <a:chExt cx="6462135" cy="3733800"/>
          </a:xfrm>
        </p:grpSpPr>
        <p:grpSp>
          <p:nvGrpSpPr>
            <p:cNvPr id="164" name="Group 163"/>
            <p:cNvGrpSpPr/>
            <p:nvPr/>
          </p:nvGrpSpPr>
          <p:grpSpPr>
            <a:xfrm>
              <a:off x="1211580" y="2057400"/>
              <a:ext cx="6462135" cy="3733800"/>
              <a:chOff x="1211580" y="2057400"/>
              <a:chExt cx="6462135" cy="3733800"/>
            </a:xfrm>
          </p:grpSpPr>
          <p:grpSp>
            <p:nvGrpSpPr>
              <p:cNvPr id="2" name="Group 85"/>
              <p:cNvGrpSpPr/>
              <p:nvPr/>
            </p:nvGrpSpPr>
            <p:grpSpPr>
              <a:xfrm>
                <a:off x="1219200" y="2057400"/>
                <a:ext cx="5943600" cy="3733800"/>
                <a:chOff x="1136630" y="2057400"/>
                <a:chExt cx="5943600" cy="3733800"/>
              </a:xfrm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1136630" y="2057400"/>
                  <a:ext cx="5943600" cy="3733800"/>
                </a:xfrm>
                <a:prstGeom prst="roundRect">
                  <a:avLst>
                    <a:gd name="adj" fmla="val 5192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1227695" y="2061281"/>
                  <a:ext cx="82208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dirty="0" smtClean="0">
                      <a:latin typeface="+mn-lt"/>
                    </a:rPr>
                    <a:t>SPEC</a:t>
                  </a:r>
                  <a:endParaRPr lang="en-US" sz="2500" dirty="0">
                    <a:latin typeface="+mn-lt"/>
                  </a:endParaRPr>
                </a:p>
              </p:txBody>
            </p:sp>
          </p:grpSp>
          <p:grpSp>
            <p:nvGrpSpPr>
              <p:cNvPr id="3" name="Group 142"/>
              <p:cNvGrpSpPr/>
              <p:nvPr/>
            </p:nvGrpSpPr>
            <p:grpSpPr>
              <a:xfrm>
                <a:off x="5097780" y="2607040"/>
                <a:ext cx="359224" cy="1453618"/>
                <a:chOff x="5159857" y="2664643"/>
                <a:chExt cx="359224" cy="1453618"/>
              </a:xfrm>
            </p:grpSpPr>
            <p:sp>
              <p:nvSpPr>
                <p:cNvPr id="188" name="Rounded Rectangle 187"/>
                <p:cNvSpPr/>
                <p:nvPr/>
              </p:nvSpPr>
              <p:spPr>
                <a:xfrm>
                  <a:off x="5159857" y="2664643"/>
                  <a:ext cx="359224" cy="145361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86"/>
              <p:cNvGrpSpPr/>
              <p:nvPr/>
            </p:nvGrpSpPr>
            <p:grpSpPr>
              <a:xfrm>
                <a:off x="2717292" y="2286000"/>
                <a:ext cx="2228088" cy="3429000"/>
                <a:chOff x="2717292" y="2286000"/>
                <a:chExt cx="2228088" cy="3429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2717292" y="2286000"/>
                  <a:ext cx="2228088" cy="3429000"/>
                </a:xfrm>
                <a:prstGeom prst="roundRect">
                  <a:avLst>
                    <a:gd name="adj" fmla="val 50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3399142" y="2286000"/>
                  <a:ext cx="688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latin typeface="+mn-lt"/>
                    </a:rPr>
                    <a:t>FPGA</a:t>
                  </a:r>
                  <a:endParaRPr lang="en-US" dirty="0">
                    <a:latin typeface="+mn-lt"/>
                  </a:endParaRPr>
                </a:p>
              </p:txBody>
            </p:sp>
          </p:grpSp>
          <p:grpSp>
            <p:nvGrpSpPr>
              <p:cNvPr id="5" name="Group 137"/>
              <p:cNvGrpSpPr/>
              <p:nvPr/>
            </p:nvGrpSpPr>
            <p:grpSpPr>
              <a:xfrm>
                <a:off x="4982980" y="2438400"/>
                <a:ext cx="2155345" cy="1817023"/>
                <a:chOff x="5007455" y="2450177"/>
                <a:chExt cx="2155345" cy="1817023"/>
              </a:xfrm>
            </p:grpSpPr>
            <p:grpSp>
              <p:nvGrpSpPr>
                <p:cNvPr id="6" name="Group 40"/>
                <p:cNvGrpSpPr/>
                <p:nvPr/>
              </p:nvGrpSpPr>
              <p:grpSpPr>
                <a:xfrm>
                  <a:off x="5007455" y="2450177"/>
                  <a:ext cx="2155345" cy="1817023"/>
                  <a:chOff x="6804285" y="5242810"/>
                  <a:chExt cx="457200" cy="381000"/>
                </a:xfrm>
              </p:grpSpPr>
              <p:grpSp>
                <p:nvGrpSpPr>
                  <p:cNvPr id="7" name="Group 33"/>
                  <p:cNvGrpSpPr/>
                  <p:nvPr/>
                </p:nvGrpSpPr>
                <p:grpSpPr>
                  <a:xfrm>
                    <a:off x="6804285" y="5242810"/>
                    <a:ext cx="457200" cy="381000"/>
                    <a:chOff x="6720590" y="5136630"/>
                    <a:chExt cx="457200" cy="381000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6720590" y="5136630"/>
                      <a:ext cx="457200" cy="381000"/>
                    </a:xfrm>
                    <a:prstGeom prst="roundRect">
                      <a:avLst>
                        <a:gd name="adj" fmla="val 7465"/>
                      </a:avLst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ounded Rectangle 148"/>
                    <p:cNvSpPr/>
                    <p:nvPr/>
                  </p:nvSpPr>
                  <p:spPr>
                    <a:xfrm>
                      <a:off x="6752918" y="5181600"/>
                      <a:ext cx="76200" cy="30480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6943400" y="5353057"/>
                    <a:ext cx="303379" cy="1742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l-PL" sz="2400" dirty="0" smtClean="0">
                        <a:latin typeface="+mn-lt"/>
                      </a:rPr>
                      <a:t>FMC-base</a:t>
                    </a:r>
                  </a:p>
                  <a:p>
                    <a:pPr algn="ctr"/>
                    <a:r>
                      <a:rPr lang="pl-PL" sz="2400" dirty="0" smtClean="0">
                        <a:latin typeface="+mn-lt"/>
                      </a:rPr>
                      <a:t>CARD</a:t>
                    </a:r>
                    <a:endParaRPr lang="en-US" sz="2400" dirty="0">
                      <a:latin typeface="+mn-lt"/>
                    </a:endParaRPr>
                  </a:p>
                </p:txBody>
              </p:sp>
            </p:grpSp>
            <p:sp>
              <p:nvSpPr>
                <p:cNvPr id="118" name="Oval 117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24"/>
              <p:cNvGrpSpPr/>
              <p:nvPr/>
            </p:nvGrpSpPr>
            <p:grpSpPr>
              <a:xfrm>
                <a:off x="3335637" y="5152898"/>
                <a:ext cx="847743" cy="487680"/>
                <a:chOff x="3464427" y="4953875"/>
                <a:chExt cx="847743" cy="487680"/>
              </a:xfrm>
            </p:grpSpPr>
            <p:grpSp>
              <p:nvGrpSpPr>
                <p:cNvPr id="9" name="Group 112"/>
                <p:cNvGrpSpPr/>
                <p:nvPr/>
              </p:nvGrpSpPr>
              <p:grpSpPr>
                <a:xfrm>
                  <a:off x="3464427" y="4969240"/>
                  <a:ext cx="762000" cy="472315"/>
                  <a:chOff x="2590800" y="4191000"/>
                  <a:chExt cx="762000" cy="472315"/>
                </a:xfrm>
              </p:grpSpPr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2590800" y="4191000"/>
                    <a:ext cx="762000" cy="457200"/>
                  </a:xfrm>
                  <a:prstGeom prst="roundRect">
                    <a:avLst/>
                  </a:prstGeom>
                  <a:solidFill>
                    <a:srgbClr val="FF505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1" name="gráficos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alphaModFix/>
                    <a:lum/>
                  </a:blip>
                  <a:srcRect/>
                  <a:stretch>
                    <a:fillRect/>
                  </a:stretch>
                </p:blipFill>
                <p:spPr>
                  <a:xfrm>
                    <a:off x="2592723" y="4318892"/>
                    <a:ext cx="381000" cy="34442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9" name="TextBox 188"/>
                <p:cNvSpPr txBox="1"/>
                <p:nvPr/>
              </p:nvSpPr>
              <p:spPr>
                <a:xfrm>
                  <a:off x="3637690" y="4953875"/>
                  <a:ext cx="6744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+mn-lt"/>
                    </a:rPr>
                    <a:t>WR PTP</a:t>
                  </a:r>
                </a:p>
                <a:p>
                  <a:pPr algn="ctr"/>
                  <a:r>
                    <a:rPr lang="en-US" sz="1200" dirty="0" smtClean="0">
                      <a:latin typeface="+mn-lt"/>
                    </a:rPr>
                    <a:t>core</a:t>
                  </a:r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0" name="Group 243"/>
              <p:cNvGrpSpPr/>
              <p:nvPr/>
            </p:nvGrpSpPr>
            <p:grpSpPr>
              <a:xfrm>
                <a:off x="3288791" y="2667000"/>
                <a:ext cx="932689" cy="863185"/>
                <a:chOff x="3288791" y="2794415"/>
                <a:chExt cx="932689" cy="863185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3288791" y="2794415"/>
                  <a:ext cx="932689" cy="86318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3470165" y="2939320"/>
                  <a:ext cx="54694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+mn-lt"/>
                    </a:rPr>
                    <a:t>user</a:t>
                  </a:r>
                </a:p>
                <a:p>
                  <a:pPr algn="ctr"/>
                  <a:r>
                    <a:rPr lang="en-US" sz="1500" dirty="0" smtClean="0">
                      <a:latin typeface="+mn-lt"/>
                    </a:rPr>
                    <a:t>core</a:t>
                  </a:r>
                  <a:endParaRPr lang="en-US" sz="1500" dirty="0">
                    <a:latin typeface="+mn-lt"/>
                  </a:endParaRPr>
                </a:p>
              </p:txBody>
            </p:sp>
          </p:grpSp>
          <p:grpSp>
            <p:nvGrpSpPr>
              <p:cNvPr id="11" name="Group 87"/>
              <p:cNvGrpSpPr/>
              <p:nvPr/>
            </p:nvGrpSpPr>
            <p:grpSpPr>
              <a:xfrm>
                <a:off x="1211580" y="5350643"/>
                <a:ext cx="2133600" cy="228600"/>
                <a:chOff x="1211580" y="5204085"/>
                <a:chExt cx="2133600" cy="228600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1211580" y="5204085"/>
                  <a:ext cx="1143000" cy="2286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SFP</a:t>
                  </a:r>
                  <a:endParaRPr lang="en-US" sz="1500" dirty="0"/>
                </a:p>
              </p:txBody>
            </p:sp>
            <p:sp>
              <p:nvSpPr>
                <p:cNvPr id="117" name="Left-Right Arrow 116"/>
                <p:cNvSpPr/>
                <p:nvPr/>
              </p:nvSpPr>
              <p:spPr>
                <a:xfrm>
                  <a:off x="2354580" y="5234066"/>
                  <a:ext cx="990600" cy="152400"/>
                </a:xfrm>
                <a:prstGeom prst="left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 smtClean="0"/>
                </a:p>
              </p:txBody>
            </p:sp>
          </p:grpSp>
          <p:sp>
            <p:nvSpPr>
              <p:cNvPr id="115" name="Down Arrow 114"/>
              <p:cNvSpPr/>
              <p:nvPr/>
            </p:nvSpPr>
            <p:spPr>
              <a:xfrm rot="5400000">
                <a:off x="3771775" y="2850005"/>
                <a:ext cx="1752600" cy="776990"/>
              </a:xfrm>
              <a:prstGeom prst="downArrow">
                <a:avLst>
                  <a:gd name="adj1" fmla="val 71383"/>
                  <a:gd name="adj2" fmla="val 51639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Left-Right Arrow 102"/>
              <p:cNvSpPr/>
              <p:nvPr/>
            </p:nvSpPr>
            <p:spPr>
              <a:xfrm>
                <a:off x="7140315" y="3276600"/>
                <a:ext cx="533400" cy="304800"/>
              </a:xfrm>
              <a:prstGeom prst="left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86"/>
              <p:cNvGrpSpPr/>
              <p:nvPr/>
            </p:nvGrpSpPr>
            <p:grpSpPr>
              <a:xfrm>
                <a:off x="3810000" y="3200397"/>
                <a:ext cx="448056" cy="1487602"/>
                <a:chOff x="3810000" y="3429000"/>
                <a:chExt cx="448056" cy="1201807"/>
              </a:xfrm>
            </p:grpSpPr>
            <p:grpSp>
              <p:nvGrpSpPr>
                <p:cNvPr id="16" name="Group 191"/>
                <p:cNvGrpSpPr/>
                <p:nvPr/>
              </p:nvGrpSpPr>
              <p:grpSpPr>
                <a:xfrm>
                  <a:off x="3947160" y="3429000"/>
                  <a:ext cx="310896" cy="307804"/>
                  <a:chOff x="2875107" y="2349904"/>
                  <a:chExt cx="789114" cy="869499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2875107" y="2505062"/>
                    <a:ext cx="789114" cy="7143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3269751" y="2349904"/>
                    <a:ext cx="0" cy="5666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V="1">
                    <a:off x="3284991" y="2733668"/>
                    <a:ext cx="152399" cy="1524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00" name="Oval 199"/>
                  <p:cNvSpPr/>
                  <p:nvPr/>
                </p:nvSpPr>
                <p:spPr>
                  <a:xfrm>
                    <a:off x="3231650" y="2840348"/>
                    <a:ext cx="76200" cy="762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 rot="16200000">
                  <a:off x="3691057" y="4157921"/>
                  <a:ext cx="591829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700" dirty="0" smtClean="0">
                      <a:latin typeface="+mn-lt"/>
                    </a:rPr>
                    <a:t>time</a:t>
                  </a:r>
                  <a:endParaRPr lang="en-US" sz="1700" dirty="0">
                    <a:latin typeface="+mn-lt"/>
                  </a:endParaRPr>
                </a:p>
              </p:txBody>
            </p:sp>
          </p:grpSp>
          <p:grpSp>
            <p:nvGrpSpPr>
              <p:cNvPr id="18" name="Group 112"/>
              <p:cNvGrpSpPr/>
              <p:nvPr/>
            </p:nvGrpSpPr>
            <p:grpSpPr>
              <a:xfrm>
                <a:off x="3208020" y="3497580"/>
                <a:ext cx="782587" cy="893445"/>
                <a:chOff x="3208020" y="3497580"/>
                <a:chExt cx="782587" cy="893445"/>
              </a:xfrm>
            </p:grpSpPr>
            <p:grpSp>
              <p:nvGrpSpPr>
                <p:cNvPr id="19" name="Group 107"/>
                <p:cNvGrpSpPr/>
                <p:nvPr/>
              </p:nvGrpSpPr>
              <p:grpSpPr>
                <a:xfrm>
                  <a:off x="3429000" y="3497580"/>
                  <a:ext cx="335280" cy="845820"/>
                  <a:chOff x="3429000" y="3535680"/>
                  <a:chExt cx="335280" cy="845820"/>
                </a:xfrm>
              </p:grpSpPr>
              <p:cxnSp>
                <p:nvCxnSpPr>
                  <p:cNvPr id="101" name="Straight Arrow Connector 100"/>
                  <p:cNvCxnSpPr/>
                  <p:nvPr/>
                </p:nvCxnSpPr>
                <p:spPr>
                  <a:xfrm flipV="1">
                    <a:off x="3429000" y="3543300"/>
                    <a:ext cx="0" cy="838200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3543300" y="3535680"/>
                    <a:ext cx="0" cy="838200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3657600" y="3535680"/>
                    <a:ext cx="0" cy="838200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3764280" y="3535680"/>
                    <a:ext cx="0" cy="838200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3208020" y="4144804"/>
                  <a:ext cx="7825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latin typeface="+mn-lt"/>
                    </a:rPr>
                    <a:t>WHISBONE</a:t>
                  </a:r>
                  <a:endParaRPr lang="en-US" sz="1000" b="1" dirty="0">
                    <a:latin typeface="+mn-lt"/>
                  </a:endParaRPr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3048000" y="4343400"/>
                <a:ext cx="838200" cy="304800"/>
              </a:xfrm>
              <a:prstGeom prst="roundRect">
                <a:avLst/>
              </a:prstGeom>
              <a:solidFill>
                <a:srgbClr val="FF3399"/>
              </a:solidFill>
              <a:ln>
                <a:solidFill>
                  <a:srgbClr val="F1518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bg1"/>
                    </a:solidFill>
                  </a:rPr>
                  <a:t>EtherBone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Left-Right Arrow 158"/>
              <p:cNvSpPr/>
              <p:nvPr/>
            </p:nvSpPr>
            <p:spPr>
              <a:xfrm rot="5400000">
                <a:off x="3280623" y="4815358"/>
                <a:ext cx="502920" cy="206165"/>
              </a:xfrm>
              <a:prstGeom prst="leftRightArrow">
                <a:avLst>
                  <a:gd name="adj1" fmla="val 42623"/>
                  <a:gd name="adj2" fmla="val 38197"/>
                </a:avLst>
              </a:prstGeom>
              <a:solidFill>
                <a:srgbClr val="00B0F0"/>
              </a:solidFill>
              <a:ln>
                <a:solidFill>
                  <a:srgbClr val="273CA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829753" y="3181350"/>
              <a:ext cx="424493" cy="1987676"/>
              <a:chOff x="3829753" y="3181350"/>
              <a:chExt cx="424493" cy="1987676"/>
            </a:xfrm>
          </p:grpSpPr>
          <p:grpSp>
            <p:nvGrpSpPr>
              <p:cNvPr id="132" name="Group 191"/>
              <p:cNvGrpSpPr/>
              <p:nvPr/>
            </p:nvGrpSpPr>
            <p:grpSpPr>
              <a:xfrm>
                <a:off x="3943350" y="3181350"/>
                <a:ext cx="310896" cy="386783"/>
                <a:chOff x="2865434" y="1650330"/>
                <a:chExt cx="789114" cy="1092604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2865434" y="1864701"/>
                  <a:ext cx="789114" cy="87823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269753" y="1650330"/>
                  <a:ext cx="0" cy="697421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272903" y="2168623"/>
                  <a:ext cx="152398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3231650" y="2269185"/>
                  <a:ext cx="76199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3" name="Right Arrow 132"/>
              <p:cNvSpPr/>
              <p:nvPr/>
            </p:nvSpPr>
            <p:spPr>
              <a:xfrm rot="16200000">
                <a:off x="3182622" y="4240910"/>
                <a:ext cx="1673352" cy="18288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rot="16200000">
                <a:off x="3710810" y="4233743"/>
                <a:ext cx="59182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+mn-lt"/>
                  </a:rPr>
                  <a:t>time</a:t>
                </a:r>
                <a:endParaRPr lang="en-US" sz="170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00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43282 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0" y="6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7504" y="2456021"/>
            <a:ext cx="8856984" cy="4277072"/>
            <a:chOff x="107504" y="2456021"/>
            <a:chExt cx="8856984" cy="4277072"/>
          </a:xfrm>
        </p:grpSpPr>
        <p:sp>
          <p:nvSpPr>
            <p:cNvPr id="210" name="Rounded Rectangle 209"/>
            <p:cNvSpPr/>
            <p:nvPr/>
          </p:nvSpPr>
          <p:spPr>
            <a:xfrm>
              <a:off x="107504" y="2456021"/>
              <a:ext cx="8856984" cy="4277071"/>
            </a:xfrm>
            <a:prstGeom prst="roundRect">
              <a:avLst>
                <a:gd name="adj" fmla="val 8718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" name="Group 92"/>
            <p:cNvGrpSpPr/>
            <p:nvPr/>
          </p:nvGrpSpPr>
          <p:grpSpPr>
            <a:xfrm>
              <a:off x="465584" y="5332791"/>
              <a:ext cx="1463040" cy="1400302"/>
              <a:chOff x="-259080" y="4533900"/>
              <a:chExt cx="1463040" cy="1400302"/>
            </a:xfrm>
          </p:grpSpPr>
          <p:sp>
            <p:nvSpPr>
              <p:cNvPr id="90" name="Left-Right Arrow 89"/>
              <p:cNvSpPr/>
              <p:nvPr/>
            </p:nvSpPr>
            <p:spPr>
              <a:xfrm>
                <a:off x="838200" y="5257800"/>
                <a:ext cx="365760" cy="152400"/>
              </a:xfrm>
              <a:prstGeom prst="left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 smtClean="0"/>
              </a:p>
            </p:txBody>
          </p:sp>
          <p:pic>
            <p:nvPicPr>
              <p:cNvPr id="191492" name="Picture 4" descr="http://www.clker.com/cliparts/b/b/2/c/11949839472059691147network_cloud_david_klan_01.svg.m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259080" y="4533900"/>
                <a:ext cx="1409700" cy="1400302"/>
              </a:xfrm>
              <a:prstGeom prst="rect">
                <a:avLst/>
              </a:prstGeom>
              <a:noFill/>
            </p:spPr>
          </p:pic>
        </p:grpSp>
        <p:grpSp>
          <p:nvGrpSpPr>
            <p:cNvPr id="161" name="Group 160"/>
            <p:cNvGrpSpPr/>
            <p:nvPr/>
          </p:nvGrpSpPr>
          <p:grpSpPr>
            <a:xfrm>
              <a:off x="107504" y="2997764"/>
              <a:ext cx="8290875" cy="3599587"/>
              <a:chOff x="-617160" y="2057399"/>
              <a:chExt cx="8290875" cy="359958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-617160" y="2057399"/>
                <a:ext cx="8290875" cy="3599587"/>
                <a:chOff x="-617160" y="2057399"/>
                <a:chExt cx="8290875" cy="3599587"/>
              </a:xfrm>
            </p:grpSpPr>
            <p:grpSp>
              <p:nvGrpSpPr>
                <p:cNvPr id="2" name="Group 85"/>
                <p:cNvGrpSpPr/>
                <p:nvPr/>
              </p:nvGrpSpPr>
              <p:grpSpPr>
                <a:xfrm>
                  <a:off x="-617160" y="2057399"/>
                  <a:ext cx="7779960" cy="3599587"/>
                  <a:chOff x="-699730" y="2057399"/>
                  <a:chExt cx="7779960" cy="3599587"/>
                </a:xfrm>
              </p:grpSpPr>
              <p:sp>
                <p:nvSpPr>
                  <p:cNvPr id="155" name="Rounded Rectangle 154"/>
                  <p:cNvSpPr/>
                  <p:nvPr/>
                </p:nvSpPr>
                <p:spPr>
                  <a:xfrm>
                    <a:off x="1136630" y="2057399"/>
                    <a:ext cx="5943600" cy="3599587"/>
                  </a:xfrm>
                  <a:prstGeom prst="roundRect">
                    <a:avLst>
                      <a:gd name="adj" fmla="val 5192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1227695" y="2061281"/>
                    <a:ext cx="822085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dirty="0" smtClean="0">
                        <a:latin typeface="+mn-lt"/>
                      </a:rPr>
                      <a:t>SPEC</a:t>
                    </a:r>
                    <a:endParaRPr lang="en-US" sz="2500" dirty="0">
                      <a:latin typeface="+mn-lt"/>
                    </a:endParaRPr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-699730" y="2605336"/>
                    <a:ext cx="1891865" cy="10772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32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rPr>
                      <a:t>WR Node </a:t>
                    </a:r>
                  </a:p>
                  <a:p>
                    <a:pPr algn="ctr"/>
                    <a:r>
                      <a:rPr lang="pl-PL" sz="32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rPr>
                      <a:t>Device</a:t>
                    </a:r>
                    <a:endParaRPr lang="en-US" sz="3200" b="1" dirty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3" name="Group 142"/>
                <p:cNvGrpSpPr/>
                <p:nvPr/>
              </p:nvGrpSpPr>
              <p:grpSpPr>
                <a:xfrm>
                  <a:off x="5097780" y="2607040"/>
                  <a:ext cx="359224" cy="1453618"/>
                  <a:chOff x="5159857" y="2664643"/>
                  <a:chExt cx="359224" cy="1453618"/>
                </a:xfrm>
              </p:grpSpPr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5159857" y="2664643"/>
                    <a:ext cx="359224" cy="1453618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5212830" y="2743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5212830" y="2895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5212830" y="3048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5212830" y="3200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5212830" y="3352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5212830" y="3505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5212830" y="3657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5212830" y="3810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5212830" y="3962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5365230" y="2743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5365230" y="2895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5365230" y="3048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5365230" y="3200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5365230" y="3352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5365230" y="3505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5365230" y="3657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5365230" y="3810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5365230" y="3962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" name="Group 86"/>
                <p:cNvGrpSpPr/>
                <p:nvPr/>
              </p:nvGrpSpPr>
              <p:grpSpPr>
                <a:xfrm>
                  <a:off x="2843384" y="2285999"/>
                  <a:ext cx="2228088" cy="3298979"/>
                  <a:chOff x="2843384" y="2285999"/>
                  <a:chExt cx="2228088" cy="3298979"/>
                </a:xfrm>
              </p:grpSpPr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2843384" y="2285999"/>
                    <a:ext cx="2228088" cy="3298979"/>
                  </a:xfrm>
                  <a:prstGeom prst="roundRect">
                    <a:avLst>
                      <a:gd name="adj" fmla="val 50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3399142" y="2286000"/>
                    <a:ext cx="68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dirty="0" smtClean="0">
                        <a:latin typeface="+mn-lt"/>
                      </a:rPr>
                      <a:t>FPGA</a:t>
                    </a:r>
                    <a:endParaRPr lang="en-US" dirty="0">
                      <a:latin typeface="+mn-lt"/>
                    </a:endParaRPr>
                  </a:p>
                </p:txBody>
              </p:sp>
            </p:grpSp>
            <p:grpSp>
              <p:nvGrpSpPr>
                <p:cNvPr id="5" name="Group 137"/>
                <p:cNvGrpSpPr/>
                <p:nvPr/>
              </p:nvGrpSpPr>
              <p:grpSpPr>
                <a:xfrm>
                  <a:off x="4982980" y="2438402"/>
                  <a:ext cx="2155345" cy="1817023"/>
                  <a:chOff x="5007455" y="2450179"/>
                  <a:chExt cx="2155345" cy="1817023"/>
                </a:xfrm>
              </p:grpSpPr>
              <p:grpSp>
                <p:nvGrpSpPr>
                  <p:cNvPr id="6" name="Group 40"/>
                  <p:cNvGrpSpPr/>
                  <p:nvPr/>
                </p:nvGrpSpPr>
                <p:grpSpPr>
                  <a:xfrm>
                    <a:off x="5007455" y="2450179"/>
                    <a:ext cx="2155345" cy="1817023"/>
                    <a:chOff x="6804285" y="5242810"/>
                    <a:chExt cx="457200" cy="381000"/>
                  </a:xfrm>
                </p:grpSpPr>
                <p:grpSp>
                  <p:nvGrpSpPr>
                    <p:cNvPr id="7" name="Group 33"/>
                    <p:cNvGrpSpPr/>
                    <p:nvPr/>
                  </p:nvGrpSpPr>
                  <p:grpSpPr>
                    <a:xfrm>
                      <a:off x="6804285" y="5242810"/>
                      <a:ext cx="457200" cy="381000"/>
                      <a:chOff x="6720590" y="5136630"/>
                      <a:chExt cx="457200" cy="381000"/>
                    </a:xfrm>
                  </p:grpSpPr>
                  <p:sp>
                    <p:nvSpPr>
                      <p:cNvPr id="148" name="Rounded Rectangle 147"/>
                      <p:cNvSpPr/>
                      <p:nvPr/>
                    </p:nvSpPr>
                    <p:spPr>
                      <a:xfrm>
                        <a:off x="6720590" y="5136630"/>
                        <a:ext cx="457200" cy="381000"/>
                      </a:xfrm>
                      <a:prstGeom prst="roundRect">
                        <a:avLst>
                          <a:gd name="adj" fmla="val 7465"/>
                        </a:avLst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9" name="Rounded Rectangle 148"/>
                      <p:cNvSpPr/>
                      <p:nvPr/>
                    </p:nvSpPr>
                    <p:spPr>
                      <a:xfrm>
                        <a:off x="6752918" y="5181600"/>
                        <a:ext cx="76200" cy="304800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943400" y="5353057"/>
                      <a:ext cx="303379" cy="1742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pl-PL" sz="2400" dirty="0" smtClean="0">
                          <a:latin typeface="+mn-lt"/>
                        </a:rPr>
                        <a:t>FMC-base</a:t>
                      </a:r>
                    </a:p>
                    <a:p>
                      <a:pPr algn="ctr"/>
                      <a:r>
                        <a:rPr lang="pl-PL" sz="2400" dirty="0" smtClean="0">
                          <a:latin typeface="+mn-lt"/>
                        </a:rPr>
                        <a:t>CARD</a:t>
                      </a:r>
                      <a:endParaRPr lang="en-US" sz="2400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118" name="Oval 117"/>
                  <p:cNvSpPr/>
                  <p:nvPr/>
                </p:nvSpPr>
                <p:spPr>
                  <a:xfrm>
                    <a:off x="5212830" y="2743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5212830" y="2895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5212830" y="3048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212830" y="3200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12830" y="3352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5212830" y="3505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5212830" y="3657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5212830" y="3810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5212830" y="3962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5365230" y="2743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5365230" y="2895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5365230" y="3048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5365230" y="3200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5365230" y="3352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5365230" y="3505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5365230" y="3657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5365230" y="3810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5365230" y="3962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oup 224"/>
                <p:cNvGrpSpPr/>
                <p:nvPr/>
              </p:nvGrpSpPr>
              <p:grpSpPr>
                <a:xfrm>
                  <a:off x="3180047" y="4839045"/>
                  <a:ext cx="1041433" cy="673926"/>
                  <a:chOff x="3308837" y="4640022"/>
                  <a:chExt cx="1041433" cy="673926"/>
                </a:xfrm>
              </p:grpSpPr>
              <p:grpSp>
                <p:nvGrpSpPr>
                  <p:cNvPr id="9" name="Group 112"/>
                  <p:cNvGrpSpPr/>
                  <p:nvPr/>
                </p:nvGrpSpPr>
                <p:grpSpPr>
                  <a:xfrm>
                    <a:off x="3308837" y="4640022"/>
                    <a:ext cx="1041433" cy="673926"/>
                    <a:chOff x="2435210" y="3861782"/>
                    <a:chExt cx="1041433" cy="673926"/>
                  </a:xfrm>
                </p:grpSpPr>
                <p:sp>
                  <p:nvSpPr>
                    <p:cNvPr id="112" name="Rounded Rectangle 111"/>
                    <p:cNvSpPr/>
                    <p:nvPr/>
                  </p:nvSpPr>
                  <p:spPr>
                    <a:xfrm>
                      <a:off x="2435210" y="3861782"/>
                      <a:ext cx="1041433" cy="673926"/>
                    </a:xfrm>
                    <a:prstGeom prst="roundRect">
                      <a:avLst/>
                    </a:prstGeom>
                    <a:solidFill>
                      <a:srgbClr val="FF5050"/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11" name="gráficos1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alphaModFix/>
                      <a:lum/>
                    </a:blip>
                    <a:srcRect/>
                    <a:stretch>
                      <a:fillRect/>
                    </a:stretch>
                  </p:blipFill>
                  <p:spPr>
                    <a:xfrm>
                      <a:off x="2741446" y="4151773"/>
                      <a:ext cx="381000" cy="3444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3336810" y="4657601"/>
                    <a:ext cx="100509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+mn-lt"/>
                      </a:rPr>
                      <a:t>WR </a:t>
                    </a:r>
                    <a:r>
                      <a:rPr lang="en-US" sz="1200" b="1" dirty="0" smtClean="0">
                        <a:latin typeface="+mn-lt"/>
                      </a:rPr>
                      <a:t>PTP</a:t>
                    </a:r>
                    <a:r>
                      <a:rPr lang="pl-PL" sz="1200" b="1" dirty="0" smtClean="0">
                        <a:latin typeface="+mn-lt"/>
                      </a:rPr>
                      <a:t> </a:t>
                    </a:r>
                    <a:r>
                      <a:rPr lang="en-US" sz="1200" b="1" dirty="0" smtClean="0">
                        <a:latin typeface="+mn-lt"/>
                      </a:rPr>
                      <a:t>core</a:t>
                    </a:r>
                    <a:endParaRPr lang="en-US" sz="1200" b="1" dirty="0">
                      <a:latin typeface="+mn-lt"/>
                    </a:endParaRPr>
                  </a:p>
                </p:txBody>
              </p:sp>
            </p:grpSp>
            <p:grpSp>
              <p:nvGrpSpPr>
                <p:cNvPr id="10" name="Group 243"/>
                <p:cNvGrpSpPr/>
                <p:nvPr/>
              </p:nvGrpSpPr>
              <p:grpSpPr>
                <a:xfrm>
                  <a:off x="3288791" y="2667000"/>
                  <a:ext cx="932689" cy="863185"/>
                  <a:chOff x="3288791" y="2794415"/>
                  <a:chExt cx="932689" cy="863185"/>
                </a:xfrm>
              </p:grpSpPr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3288791" y="2794415"/>
                    <a:ext cx="932689" cy="8631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470165" y="2939320"/>
                    <a:ext cx="546946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latin typeface="+mn-lt"/>
                      </a:rPr>
                      <a:t>user</a:t>
                    </a:r>
                  </a:p>
                  <a:p>
                    <a:pPr algn="ctr"/>
                    <a:r>
                      <a:rPr lang="en-US" sz="1500" dirty="0" smtClean="0">
                        <a:latin typeface="+mn-lt"/>
                      </a:rPr>
                      <a:t>core</a:t>
                    </a:r>
                    <a:endParaRPr lang="en-US" sz="15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1" name="Group 87"/>
                <p:cNvGrpSpPr/>
                <p:nvPr/>
              </p:nvGrpSpPr>
              <p:grpSpPr>
                <a:xfrm>
                  <a:off x="1211580" y="5072648"/>
                  <a:ext cx="1968468" cy="228600"/>
                  <a:chOff x="1211580" y="4926090"/>
                  <a:chExt cx="1968468" cy="228600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1211580" y="4926090"/>
                    <a:ext cx="1143000" cy="22860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smtClean="0"/>
                      <a:t>SFP</a:t>
                    </a:r>
                    <a:endParaRPr lang="en-US" sz="1500" dirty="0"/>
                  </a:p>
                </p:txBody>
              </p:sp>
              <p:sp>
                <p:nvSpPr>
                  <p:cNvPr id="117" name="Left-Right Arrow 116"/>
                  <p:cNvSpPr/>
                  <p:nvPr/>
                </p:nvSpPr>
                <p:spPr>
                  <a:xfrm>
                    <a:off x="2407176" y="4950093"/>
                    <a:ext cx="772872" cy="152400"/>
                  </a:xfrm>
                  <a:prstGeom prst="leftRightArrow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 smtClean="0"/>
                  </a:p>
                </p:txBody>
              </p:sp>
            </p:grpSp>
            <p:sp>
              <p:nvSpPr>
                <p:cNvPr id="115" name="Down Arrow 114"/>
                <p:cNvSpPr/>
                <p:nvPr/>
              </p:nvSpPr>
              <p:spPr>
                <a:xfrm rot="5400000">
                  <a:off x="3771775" y="2904432"/>
                  <a:ext cx="1752600" cy="776990"/>
                </a:xfrm>
                <a:prstGeom prst="downArrow">
                  <a:avLst>
                    <a:gd name="adj1" fmla="val 71383"/>
                    <a:gd name="adj2" fmla="val 51639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Left-Right Arrow 102"/>
                <p:cNvSpPr/>
                <p:nvPr/>
              </p:nvSpPr>
              <p:spPr>
                <a:xfrm>
                  <a:off x="7140315" y="3276600"/>
                  <a:ext cx="533400" cy="304800"/>
                </a:xfrm>
                <a:prstGeom prst="leftRight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91"/>
                <p:cNvGrpSpPr/>
                <p:nvPr/>
              </p:nvGrpSpPr>
              <p:grpSpPr>
                <a:xfrm>
                  <a:off x="3947160" y="3200395"/>
                  <a:ext cx="310896" cy="381001"/>
                  <a:chOff x="2875107" y="2349904"/>
                  <a:chExt cx="789114" cy="869499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2875107" y="2505062"/>
                    <a:ext cx="789114" cy="7143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3269751" y="2349904"/>
                    <a:ext cx="0" cy="5666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V="1">
                    <a:off x="3284991" y="2733668"/>
                    <a:ext cx="152399" cy="1524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00" name="Oval 199"/>
                  <p:cNvSpPr/>
                  <p:nvPr/>
                </p:nvSpPr>
                <p:spPr>
                  <a:xfrm>
                    <a:off x="3231650" y="2840348"/>
                    <a:ext cx="76200" cy="762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8" name="Group 112"/>
                <p:cNvGrpSpPr/>
                <p:nvPr/>
              </p:nvGrpSpPr>
              <p:grpSpPr>
                <a:xfrm>
                  <a:off x="3208020" y="3497580"/>
                  <a:ext cx="782587" cy="694204"/>
                  <a:chOff x="3208020" y="3497580"/>
                  <a:chExt cx="782587" cy="694204"/>
                </a:xfrm>
              </p:grpSpPr>
              <p:grpSp>
                <p:nvGrpSpPr>
                  <p:cNvPr id="19" name="Group 107"/>
                  <p:cNvGrpSpPr/>
                  <p:nvPr/>
                </p:nvGrpSpPr>
                <p:grpSpPr>
                  <a:xfrm>
                    <a:off x="3428236" y="3497580"/>
                    <a:ext cx="336044" cy="694204"/>
                    <a:chOff x="3428236" y="3535680"/>
                    <a:chExt cx="336044" cy="694204"/>
                  </a:xfrm>
                </p:grpSpPr>
                <p:cxnSp>
                  <p:nvCxnSpPr>
                    <p:cNvPr id="101" name="Straight Arrow Connector 100"/>
                    <p:cNvCxnSpPr/>
                    <p:nvPr/>
                  </p:nvCxnSpPr>
                  <p:spPr>
                    <a:xfrm flipV="1">
                      <a:off x="3428236" y="3543300"/>
                      <a:ext cx="764" cy="678101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 flipV="1">
                      <a:off x="3542536" y="3535680"/>
                      <a:ext cx="765" cy="688896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V="1">
                      <a:off x="3657600" y="3535680"/>
                      <a:ext cx="0" cy="694204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07" name="Straight Arrow Connector 106"/>
                    <p:cNvCxnSpPr/>
                    <p:nvPr/>
                  </p:nvCxnSpPr>
                  <p:spPr>
                    <a:xfrm flipV="1">
                      <a:off x="3764280" y="3535680"/>
                      <a:ext cx="0" cy="694204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3208020" y="3818315"/>
                    <a:ext cx="7825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+mn-lt"/>
                      </a:rPr>
                      <a:t>WHISBONE</a:t>
                    </a:r>
                    <a:endParaRPr lang="en-US" sz="1000" b="1" dirty="0">
                      <a:latin typeface="+mn-lt"/>
                    </a:endParaRPr>
                  </a:p>
                </p:txBody>
              </p:sp>
            </p:grpSp>
            <p:sp>
              <p:nvSpPr>
                <p:cNvPr id="97" name="Rounded Rectangle 96"/>
                <p:cNvSpPr/>
                <p:nvPr/>
              </p:nvSpPr>
              <p:spPr>
                <a:xfrm>
                  <a:off x="3048000" y="4191784"/>
                  <a:ext cx="838200" cy="304800"/>
                </a:xfrm>
                <a:prstGeom prst="roundRect">
                  <a:avLst/>
                </a:prstGeom>
                <a:solidFill>
                  <a:srgbClr val="FF3399"/>
                </a:solidFill>
                <a:ln>
                  <a:solidFill>
                    <a:srgbClr val="F1518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bg1"/>
                      </a:solidFill>
                    </a:rPr>
                    <a:t>EtherBone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" name="Left-Right Arrow 158"/>
                <p:cNvSpPr/>
                <p:nvPr/>
              </p:nvSpPr>
              <p:spPr>
                <a:xfrm rot="5400000">
                  <a:off x="3375091" y="4560947"/>
                  <a:ext cx="334888" cy="206165"/>
                </a:xfrm>
                <a:prstGeom prst="leftRightArrow">
                  <a:avLst>
                    <a:gd name="adj1" fmla="val 42623"/>
                    <a:gd name="adj2" fmla="val 38197"/>
                  </a:avLst>
                </a:prstGeom>
                <a:solidFill>
                  <a:srgbClr val="00B0F0"/>
                </a:solidFill>
                <a:ln>
                  <a:solidFill>
                    <a:srgbClr val="273CA5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3859172" y="3181350"/>
                <a:ext cx="395074" cy="1650122"/>
                <a:chOff x="3859172" y="3181350"/>
                <a:chExt cx="395074" cy="1650122"/>
              </a:xfrm>
            </p:grpSpPr>
            <p:grpSp>
              <p:nvGrpSpPr>
                <p:cNvPr id="132" name="Group 191"/>
                <p:cNvGrpSpPr/>
                <p:nvPr/>
              </p:nvGrpSpPr>
              <p:grpSpPr>
                <a:xfrm>
                  <a:off x="3943350" y="3181350"/>
                  <a:ext cx="310896" cy="386783"/>
                  <a:chOff x="2865434" y="1650330"/>
                  <a:chExt cx="789114" cy="109260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2865434" y="1864701"/>
                    <a:ext cx="789114" cy="878233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3269753" y="1650330"/>
                    <a:ext cx="0" cy="697421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3272903" y="2168623"/>
                    <a:ext cx="152398" cy="1524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57" name="Oval 156"/>
                  <p:cNvSpPr/>
                  <p:nvPr/>
                </p:nvSpPr>
                <p:spPr>
                  <a:xfrm>
                    <a:off x="3231650" y="2269185"/>
                    <a:ext cx="76199" cy="762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3" name="Right Arrow 132"/>
                <p:cNvSpPr/>
                <p:nvPr/>
              </p:nvSpPr>
              <p:spPr>
                <a:xfrm rot="16200000">
                  <a:off x="3373616" y="3997712"/>
                  <a:ext cx="1335798" cy="331722"/>
                </a:xfrm>
                <a:prstGeom prst="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 rot="16200000">
                  <a:off x="3740229" y="3748160"/>
                  <a:ext cx="591829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700" dirty="0" smtClean="0">
                      <a:latin typeface="+mn-lt"/>
                    </a:rPr>
                    <a:t>time</a:t>
                  </a:r>
                  <a:endParaRPr lang="en-US" sz="1700" dirty="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46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ounded Rectangle 2059"/>
          <p:cNvSpPr/>
          <p:nvPr/>
        </p:nvSpPr>
        <p:spPr>
          <a:xfrm>
            <a:off x="107504" y="44624"/>
            <a:ext cx="8856984" cy="24113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69306" y="659877"/>
            <a:ext cx="19266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452898" y="468157"/>
            <a:ext cx="1989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2147764" y="1690571"/>
            <a:ext cx="824508" cy="25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Rounded Rectangle 141"/>
          <p:cNvSpPr/>
          <p:nvPr/>
        </p:nvSpPr>
        <p:spPr>
          <a:xfrm>
            <a:off x="2147764" y="1015787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ounded Rectangle 29"/>
          <p:cNvSpPr/>
          <p:nvPr/>
        </p:nvSpPr>
        <p:spPr>
          <a:xfrm>
            <a:off x="2123728" y="341003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4" name="Group 163"/>
          <p:cNvGrpSpPr/>
          <p:nvPr/>
        </p:nvGrpSpPr>
        <p:grpSpPr>
          <a:xfrm>
            <a:off x="124256" y="161457"/>
            <a:ext cx="8209074" cy="1978530"/>
            <a:chOff x="-600408" y="-778908"/>
            <a:chExt cx="8209074" cy="1978530"/>
          </a:xfrm>
        </p:grpSpPr>
        <p:sp>
          <p:nvSpPr>
            <p:cNvPr id="208" name="TextBox 207"/>
            <p:cNvSpPr txBox="1"/>
            <p:nvPr/>
          </p:nvSpPr>
          <p:spPr>
            <a:xfrm>
              <a:off x="-600408" y="-46873"/>
              <a:ext cx="18918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WR Node </a:t>
              </a:r>
            </a:p>
            <a:p>
              <a:pPr algn="ctr"/>
              <a:r>
                <a:rPr lang="pl-PL" sz="32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IP Core</a:t>
              </a:r>
              <a:endParaRPr lang="en-US" sz="3200" b="1" dirty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8" name="Group 224"/>
            <p:cNvGrpSpPr/>
            <p:nvPr/>
          </p:nvGrpSpPr>
          <p:grpSpPr>
            <a:xfrm>
              <a:off x="662774" y="-778908"/>
              <a:ext cx="6945892" cy="1978530"/>
              <a:chOff x="791564" y="-977931"/>
              <a:chExt cx="6945892" cy="197853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800089" y="-950748"/>
                <a:ext cx="2184149" cy="1944216"/>
              </a:xfrm>
              <a:prstGeom prst="roundRect">
                <a:avLst>
                  <a:gd name="adj" fmla="val 9155"/>
                </a:avLst>
              </a:prstGeom>
              <a:solidFill>
                <a:srgbClr val="FF5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846082" y="-878740"/>
                <a:ext cx="2129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n-lt"/>
                  </a:rPr>
                  <a:t>WR PTP</a:t>
                </a:r>
                <a:r>
                  <a:rPr lang="pl-PL" sz="2800" b="1" dirty="0" smtClean="0">
                    <a:latin typeface="+mn-lt"/>
                  </a:rPr>
                  <a:t> C</a:t>
                </a:r>
                <a:r>
                  <a:rPr lang="en-US" sz="2800" b="1" dirty="0" smtClean="0">
                    <a:latin typeface="+mn-lt"/>
                  </a:rPr>
                  <a:t>ore</a:t>
                </a:r>
                <a:endParaRPr lang="en-US" sz="2800" b="1" dirty="0">
                  <a:latin typeface="+mn-lt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51890" y="-799893"/>
                <a:ext cx="824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>
                    <a:solidFill>
                      <a:schemeClr val="bg1">
                        <a:lumMod val="65000"/>
                      </a:schemeClr>
                    </a:solidFill>
                  </a:rPr>
                  <a:t>e</a:t>
                </a:r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xternal</a:t>
                </a:r>
              </a:p>
              <a:p>
                <a:pPr algn="ctr"/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PHY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791564" y="-892227"/>
                <a:ext cx="824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/>
                  <a:t>T</a:t>
                </a:r>
                <a:r>
                  <a:rPr lang="pl-PL" sz="1200" dirty="0" smtClean="0"/>
                  <a:t>x</a:t>
                </a:r>
              </a:p>
              <a:p>
                <a:pPr algn="ctr"/>
                <a:r>
                  <a:rPr lang="pl-PL" sz="1200" dirty="0" smtClean="0"/>
                  <a:t>Ethernet</a:t>
                </a:r>
              </a:p>
              <a:p>
                <a:pPr algn="ctr"/>
                <a:r>
                  <a:rPr lang="pl-PL" sz="1200" dirty="0" smtClean="0"/>
                  <a:t>Rx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561662" y="536774"/>
                <a:ext cx="824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EEPROM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551890" y="-154163"/>
                <a:ext cx="824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/>
                  <a:t>e</a:t>
                </a:r>
                <a:r>
                  <a:rPr lang="pl-PL" sz="1200" dirty="0" smtClean="0"/>
                  <a:t>xternal</a:t>
                </a:r>
              </a:p>
              <a:p>
                <a:pPr algn="ctr"/>
                <a:r>
                  <a:rPr lang="pl-PL" sz="1200" dirty="0" smtClean="0"/>
                  <a:t>oscillators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802105" y="545989"/>
                <a:ext cx="360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I</a:t>
                </a:r>
                <a:r>
                  <a:rPr lang="pl-PL" sz="1100" baseline="30000" dirty="0" smtClean="0"/>
                  <a:t>2</a:t>
                </a:r>
                <a:r>
                  <a:rPr lang="pl-PL" sz="1200" dirty="0" smtClean="0"/>
                  <a:t>C</a:t>
                </a:r>
                <a:endParaRPr lang="en-US" sz="12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812333" y="-195026"/>
                <a:ext cx="59692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900" dirty="0" smtClean="0"/>
                  <a:t>CLK</a:t>
                </a:r>
                <a:r>
                  <a:rPr lang="pl-PL" sz="900" baseline="-25000" dirty="0" smtClean="0"/>
                  <a:t>REF</a:t>
                </a:r>
              </a:p>
              <a:p>
                <a:r>
                  <a:rPr lang="pl-PL" sz="900" dirty="0" smtClean="0"/>
                  <a:t>CLK</a:t>
                </a:r>
                <a:r>
                  <a:rPr lang="pl-PL" sz="900" baseline="-25000" dirty="0" smtClean="0"/>
                  <a:t>DMTD</a:t>
                </a:r>
              </a:p>
              <a:p>
                <a:r>
                  <a:rPr lang="pl-PL" sz="900" dirty="0" smtClean="0"/>
                  <a:t>adjust</a:t>
                </a:r>
                <a:endParaRPr lang="en-US" sz="9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135515" y="-239524"/>
                <a:ext cx="85915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l-PL" sz="900" dirty="0" smtClean="0"/>
                  <a:t>1-PPS</a:t>
                </a:r>
              </a:p>
              <a:p>
                <a:pPr algn="r"/>
                <a:r>
                  <a:rPr lang="pl-PL" sz="900" dirty="0" smtClean="0"/>
                  <a:t>Timecode</a:t>
                </a:r>
              </a:p>
              <a:p>
                <a:pPr algn="r"/>
                <a:r>
                  <a:rPr lang="pl-PL" sz="900" dirty="0" smtClean="0"/>
                  <a:t>frequency</a:t>
                </a:r>
                <a:endParaRPr lang="en-US" sz="9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975169" y="-977931"/>
                <a:ext cx="596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source</a:t>
                </a:r>
                <a:endParaRPr lang="pl-PL" sz="1100" baseline="-25000" dirty="0" smtClean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975168" y="-699014"/>
                <a:ext cx="596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   sink</a:t>
                </a:r>
                <a:endParaRPr lang="pl-PL" sz="1100" baseline="-25000" dirty="0" smtClean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726253" y="-744234"/>
                <a:ext cx="873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MAC I/F</a:t>
                </a:r>
                <a:endParaRPr lang="pl-PL" sz="1600" baseline="-25000" dirty="0" smtClean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5702541" y="-260019"/>
                <a:ext cx="20349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/>
                  <a:t>p</a:t>
                </a:r>
                <a:r>
                  <a:rPr lang="pl-PL" sz="1600" dirty="0" smtClean="0"/>
                  <a:t>ipelined WB Slave I/F</a:t>
                </a:r>
                <a:endParaRPr lang="pl-PL" sz="1600" baseline="-25000" dirty="0" smtClean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722146" y="336719"/>
                <a:ext cx="1140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/>
                  <a:t>t</a:t>
                </a:r>
                <a:r>
                  <a:rPr lang="pl-PL" sz="1600" dirty="0" smtClean="0"/>
                  <a:t>iming I/F</a:t>
                </a:r>
                <a:endParaRPr lang="pl-PL" sz="1600" baseline="-25000" dirty="0" smtClean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40103" y="662045"/>
                <a:ext cx="1781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control/status pins</a:t>
                </a:r>
                <a:endParaRPr lang="pl-PL" sz="1600" baseline="-25000" dirty="0" smtClean="0"/>
              </a:p>
            </p:txBody>
          </p:sp>
        </p:grpSp>
      </p:grpSp>
      <p:cxnSp>
        <p:nvCxnSpPr>
          <p:cNvPr id="171" name="Straight Arrow Connector 170"/>
          <p:cNvCxnSpPr/>
          <p:nvPr/>
        </p:nvCxnSpPr>
        <p:spPr>
          <a:xfrm flipH="1">
            <a:off x="2978150" y="1085327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2982044" y="1225757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965450" y="1345379"/>
            <a:ext cx="425706" cy="54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2972272" y="1818449"/>
            <a:ext cx="425706" cy="54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5580115" y="418279"/>
            <a:ext cx="547635" cy="47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5587808" y="659579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580923" y="108485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5587808" y="1446890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5587808" y="159840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7808" y="1749918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ight Brace 2058"/>
          <p:cNvSpPr/>
          <p:nvPr/>
        </p:nvSpPr>
        <p:spPr>
          <a:xfrm>
            <a:off x="6156176" y="1397023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5580923" y="1988840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ight Brace 206"/>
          <p:cNvSpPr/>
          <p:nvPr/>
        </p:nvSpPr>
        <p:spPr>
          <a:xfrm>
            <a:off x="6136571" y="341003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5" name="gráficos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005132" y="1015787"/>
            <a:ext cx="849052" cy="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4307" y="4371424"/>
            <a:ext cx="8856984" cy="24113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44203" y="5196381"/>
            <a:ext cx="19266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27795" y="5004661"/>
            <a:ext cx="1989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22661" y="6227075"/>
            <a:ext cx="824508" cy="25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ounded Rectangle 8"/>
          <p:cNvSpPr/>
          <p:nvPr/>
        </p:nvSpPr>
        <p:spPr>
          <a:xfrm>
            <a:off x="2222661" y="5552291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ounded Rectangle 9"/>
          <p:cNvSpPr/>
          <p:nvPr/>
        </p:nvSpPr>
        <p:spPr>
          <a:xfrm>
            <a:off x="2198625" y="4877507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oup 10"/>
          <p:cNvGrpSpPr/>
          <p:nvPr/>
        </p:nvGrpSpPr>
        <p:grpSpPr>
          <a:xfrm>
            <a:off x="199153" y="4697961"/>
            <a:ext cx="8209074" cy="1978530"/>
            <a:chOff x="-600408" y="-778908"/>
            <a:chExt cx="8209074" cy="1978530"/>
          </a:xfrm>
        </p:grpSpPr>
        <p:sp>
          <p:nvSpPr>
            <p:cNvPr id="12" name="TextBox 11"/>
            <p:cNvSpPr txBox="1"/>
            <p:nvPr/>
          </p:nvSpPr>
          <p:spPr>
            <a:xfrm>
              <a:off x="-600408" y="-46873"/>
              <a:ext cx="18918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WR Node </a:t>
              </a:r>
            </a:p>
            <a:p>
              <a:pPr algn="ctr"/>
              <a:r>
                <a:rPr lang="pl-PL" sz="32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IP Core</a:t>
              </a:r>
              <a:endParaRPr lang="en-US" sz="3200" b="1" dirty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13" name="Group 224"/>
            <p:cNvGrpSpPr/>
            <p:nvPr/>
          </p:nvGrpSpPr>
          <p:grpSpPr>
            <a:xfrm>
              <a:off x="662774" y="-778908"/>
              <a:ext cx="6945892" cy="1978530"/>
              <a:chOff x="791564" y="-977931"/>
              <a:chExt cx="6945892" cy="197853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800089" y="-950748"/>
                <a:ext cx="2184149" cy="1944216"/>
              </a:xfrm>
              <a:prstGeom prst="roundRect">
                <a:avLst>
                  <a:gd name="adj" fmla="val 9155"/>
                </a:avLst>
              </a:prstGeom>
              <a:solidFill>
                <a:srgbClr val="FF5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6082" y="-878740"/>
                <a:ext cx="2129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n-lt"/>
                  </a:rPr>
                  <a:t>WR PTP</a:t>
                </a:r>
                <a:r>
                  <a:rPr lang="pl-PL" sz="2800" b="1" dirty="0" smtClean="0">
                    <a:latin typeface="+mn-lt"/>
                  </a:rPr>
                  <a:t> C</a:t>
                </a:r>
                <a:r>
                  <a:rPr lang="en-US" sz="2800" b="1" dirty="0" smtClean="0">
                    <a:latin typeface="+mn-lt"/>
                  </a:rPr>
                  <a:t>ore</a:t>
                </a:r>
                <a:endParaRPr lang="en-US" sz="2800" b="1" dirty="0"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51890" y="-799893"/>
                <a:ext cx="824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>
                    <a:solidFill>
                      <a:schemeClr val="bg1">
                        <a:lumMod val="65000"/>
                      </a:schemeClr>
                    </a:solidFill>
                  </a:rPr>
                  <a:t>e</a:t>
                </a:r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xternal</a:t>
                </a:r>
              </a:p>
              <a:p>
                <a:pPr algn="ctr"/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PHY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564" y="-892227"/>
                <a:ext cx="824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/>
                  <a:t>T</a:t>
                </a:r>
                <a:r>
                  <a:rPr lang="pl-PL" sz="1200" dirty="0" smtClean="0"/>
                  <a:t>x</a:t>
                </a:r>
              </a:p>
              <a:p>
                <a:pPr algn="ctr"/>
                <a:r>
                  <a:rPr lang="pl-PL" sz="1200" dirty="0" smtClean="0"/>
                  <a:t>Ethernet</a:t>
                </a:r>
              </a:p>
              <a:p>
                <a:pPr algn="ctr"/>
                <a:r>
                  <a:rPr lang="pl-PL" sz="1200" dirty="0" smtClean="0"/>
                  <a:t>Rx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61662" y="536774"/>
                <a:ext cx="824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EEPROM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51890" y="-154163"/>
                <a:ext cx="824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dirty="0"/>
                  <a:t>e</a:t>
                </a:r>
                <a:r>
                  <a:rPr lang="pl-PL" sz="1200" dirty="0" smtClean="0"/>
                  <a:t>xternal</a:t>
                </a:r>
              </a:p>
              <a:p>
                <a:pPr algn="ctr"/>
                <a:r>
                  <a:rPr lang="pl-PL" sz="1200" dirty="0" smtClean="0"/>
                  <a:t>oscillators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02105" y="545989"/>
                <a:ext cx="360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I</a:t>
                </a:r>
                <a:r>
                  <a:rPr lang="pl-PL" sz="1100" baseline="30000" dirty="0" smtClean="0"/>
                  <a:t>2</a:t>
                </a:r>
                <a:r>
                  <a:rPr lang="pl-PL" sz="1200" dirty="0" smtClean="0"/>
                  <a:t>C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12333" y="-195026"/>
                <a:ext cx="59692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900" dirty="0" smtClean="0"/>
                  <a:t>CLK</a:t>
                </a:r>
                <a:r>
                  <a:rPr lang="pl-PL" sz="900" baseline="-25000" dirty="0" smtClean="0"/>
                  <a:t>REF</a:t>
                </a:r>
              </a:p>
              <a:p>
                <a:r>
                  <a:rPr lang="pl-PL" sz="900" dirty="0" smtClean="0"/>
                  <a:t>CLK</a:t>
                </a:r>
                <a:r>
                  <a:rPr lang="pl-PL" sz="900" baseline="-25000" dirty="0" smtClean="0"/>
                  <a:t>DMTD</a:t>
                </a:r>
              </a:p>
              <a:p>
                <a:r>
                  <a:rPr lang="pl-PL" sz="900" dirty="0" smtClean="0"/>
                  <a:t>adjust</a:t>
                </a:r>
                <a:endParaRPr lang="en-US" sz="9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5515" y="-239524"/>
                <a:ext cx="85915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l-PL" sz="900" dirty="0" smtClean="0"/>
                  <a:t>1-PPS</a:t>
                </a:r>
              </a:p>
              <a:p>
                <a:pPr algn="r"/>
                <a:r>
                  <a:rPr lang="pl-PL" sz="900" dirty="0" smtClean="0"/>
                  <a:t>Timecode</a:t>
                </a:r>
              </a:p>
              <a:p>
                <a:pPr algn="r"/>
                <a:r>
                  <a:rPr lang="pl-PL" sz="900" dirty="0" smtClean="0"/>
                  <a:t>frequency</a:t>
                </a:r>
                <a:endParaRPr lang="en-US" sz="9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75169" y="-977931"/>
                <a:ext cx="596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source</a:t>
                </a:r>
                <a:endParaRPr lang="pl-PL" sz="1100" baseline="-250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75168" y="-699014"/>
                <a:ext cx="596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   sink</a:t>
                </a:r>
                <a:endParaRPr lang="pl-PL" sz="1100" baseline="-25000" dirty="0" smtClean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26253" y="-744234"/>
                <a:ext cx="873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MAC I/F</a:t>
                </a:r>
                <a:endParaRPr lang="pl-PL" sz="1600" baseline="-25000" dirty="0" smtClean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02541" y="-260019"/>
                <a:ext cx="20349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/>
                  <a:t>p</a:t>
                </a:r>
                <a:r>
                  <a:rPr lang="pl-PL" sz="1600" dirty="0" smtClean="0"/>
                  <a:t>ipelined WB Slave I/F</a:t>
                </a:r>
                <a:endParaRPr lang="pl-PL" sz="1600" baseline="-25000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22146" y="336719"/>
                <a:ext cx="1140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/>
                  <a:t>t</a:t>
                </a:r>
                <a:r>
                  <a:rPr lang="pl-PL" sz="1600" dirty="0" smtClean="0"/>
                  <a:t>iming I/F</a:t>
                </a:r>
                <a:endParaRPr lang="pl-PL" sz="1600" baseline="-250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40103" y="662045"/>
                <a:ext cx="1781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control/status pins</a:t>
                </a:r>
                <a:endParaRPr lang="pl-PL" sz="1600" baseline="-25000" dirty="0" smtClean="0"/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flipH="1">
            <a:off x="3053047" y="5621831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056941" y="5762261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40347" y="5881883"/>
            <a:ext cx="425706" cy="54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047169" y="6354953"/>
            <a:ext cx="425706" cy="54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55012" y="4954783"/>
            <a:ext cx="547635" cy="47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62705" y="5196083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55820" y="5621358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662705" y="598339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62705" y="6134908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62705" y="6286422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>
            <a:off x="6231073" y="5933527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655820" y="652534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6211468" y="4877507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2" name="gráficos1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080029" y="5552291"/>
            <a:ext cx="849052" cy="767541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52904" y="88033"/>
            <a:ext cx="8856984" cy="4277071"/>
          </a:xfrm>
          <a:prstGeom prst="roundRect">
            <a:avLst>
              <a:gd name="adj" fmla="val 871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6" name="Group 92"/>
          <p:cNvGrpSpPr/>
          <p:nvPr/>
        </p:nvGrpSpPr>
        <p:grpSpPr>
          <a:xfrm>
            <a:off x="510984" y="2506439"/>
            <a:ext cx="1463040" cy="1400302"/>
            <a:chOff x="-259080" y="4533900"/>
            <a:chExt cx="1463040" cy="1400302"/>
          </a:xfrm>
        </p:grpSpPr>
        <p:sp>
          <p:nvSpPr>
            <p:cNvPr id="135" name="Left-Right Arrow 134"/>
            <p:cNvSpPr/>
            <p:nvPr/>
          </p:nvSpPr>
          <p:spPr>
            <a:xfrm>
              <a:off x="838200" y="5257800"/>
              <a:ext cx="365760" cy="152400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/>
            </a:p>
          </p:txBody>
        </p:sp>
        <p:pic>
          <p:nvPicPr>
            <p:cNvPr id="136" name="Picture 4" descr="http://www.clker.com/cliparts/b/b/2/c/11949839472059691147network_cloud_david_klan_01.svg.m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59080" y="4533900"/>
              <a:ext cx="1409700" cy="1400302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152904" y="171412"/>
            <a:ext cx="8290875" cy="3599587"/>
            <a:chOff x="-617160" y="2057399"/>
            <a:chExt cx="8290875" cy="3599587"/>
          </a:xfrm>
        </p:grpSpPr>
        <p:grpSp>
          <p:nvGrpSpPr>
            <p:cNvPr id="48" name="Group 47"/>
            <p:cNvGrpSpPr/>
            <p:nvPr/>
          </p:nvGrpSpPr>
          <p:grpSpPr>
            <a:xfrm>
              <a:off x="-617160" y="2057399"/>
              <a:ext cx="8290875" cy="3599587"/>
              <a:chOff x="-617160" y="2057399"/>
              <a:chExt cx="8290875" cy="3599587"/>
            </a:xfrm>
          </p:grpSpPr>
          <p:grpSp>
            <p:nvGrpSpPr>
              <p:cNvPr id="57" name="Group 85"/>
              <p:cNvGrpSpPr/>
              <p:nvPr/>
            </p:nvGrpSpPr>
            <p:grpSpPr>
              <a:xfrm>
                <a:off x="-617160" y="2057399"/>
                <a:ext cx="7779960" cy="3599587"/>
                <a:chOff x="-699730" y="2057399"/>
                <a:chExt cx="7779960" cy="3599587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1136630" y="2057399"/>
                  <a:ext cx="5943600" cy="3599587"/>
                </a:xfrm>
                <a:prstGeom prst="roundRect">
                  <a:avLst>
                    <a:gd name="adj" fmla="val 5192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1227695" y="2061281"/>
                  <a:ext cx="82208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dirty="0" smtClean="0">
                      <a:latin typeface="+mn-lt"/>
                    </a:rPr>
                    <a:t>SPEC</a:t>
                  </a:r>
                  <a:endParaRPr lang="en-US" sz="2500" dirty="0">
                    <a:latin typeface="+mn-lt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-699730" y="2605336"/>
                  <a:ext cx="189186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WR Node </a:t>
                  </a:r>
                </a:p>
                <a:p>
                  <a:pPr algn="ctr"/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Device</a:t>
                  </a:r>
                  <a:endPara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58" name="Group 142"/>
              <p:cNvGrpSpPr/>
              <p:nvPr/>
            </p:nvGrpSpPr>
            <p:grpSpPr>
              <a:xfrm>
                <a:off x="5097780" y="2607040"/>
                <a:ext cx="359224" cy="1453618"/>
                <a:chOff x="5159857" y="2664643"/>
                <a:chExt cx="359224" cy="1453618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5159857" y="2664643"/>
                  <a:ext cx="359224" cy="145361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86"/>
              <p:cNvGrpSpPr/>
              <p:nvPr/>
            </p:nvGrpSpPr>
            <p:grpSpPr>
              <a:xfrm>
                <a:off x="2843384" y="2285999"/>
                <a:ext cx="2228088" cy="3298979"/>
                <a:chOff x="2843384" y="2285999"/>
                <a:chExt cx="2228088" cy="3298979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2843384" y="2285999"/>
                  <a:ext cx="2228088" cy="3298979"/>
                </a:xfrm>
                <a:prstGeom prst="roundRect">
                  <a:avLst>
                    <a:gd name="adj" fmla="val 50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399142" y="2286000"/>
                  <a:ext cx="688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latin typeface="+mn-lt"/>
                    </a:rPr>
                    <a:t>FPGA</a:t>
                  </a:r>
                  <a:endParaRPr lang="en-US" dirty="0">
                    <a:latin typeface="+mn-lt"/>
                  </a:endParaRPr>
                </a:p>
              </p:txBody>
            </p:sp>
          </p:grpSp>
          <p:grpSp>
            <p:nvGrpSpPr>
              <p:cNvPr id="60" name="Group 137"/>
              <p:cNvGrpSpPr/>
              <p:nvPr/>
            </p:nvGrpSpPr>
            <p:grpSpPr>
              <a:xfrm>
                <a:off x="4982980" y="2438402"/>
                <a:ext cx="2155345" cy="1817023"/>
                <a:chOff x="5007455" y="2450179"/>
                <a:chExt cx="2155345" cy="1817023"/>
              </a:xfrm>
            </p:grpSpPr>
            <p:grpSp>
              <p:nvGrpSpPr>
                <p:cNvPr id="88" name="Group 40"/>
                <p:cNvGrpSpPr/>
                <p:nvPr/>
              </p:nvGrpSpPr>
              <p:grpSpPr>
                <a:xfrm>
                  <a:off x="5007455" y="2450179"/>
                  <a:ext cx="2155345" cy="1817023"/>
                  <a:chOff x="6804285" y="5242810"/>
                  <a:chExt cx="457200" cy="381000"/>
                </a:xfrm>
              </p:grpSpPr>
              <p:grpSp>
                <p:nvGrpSpPr>
                  <p:cNvPr id="107" name="Group 33"/>
                  <p:cNvGrpSpPr/>
                  <p:nvPr/>
                </p:nvGrpSpPr>
                <p:grpSpPr>
                  <a:xfrm>
                    <a:off x="6804285" y="5242810"/>
                    <a:ext cx="457200" cy="381000"/>
                    <a:chOff x="6720590" y="5136630"/>
                    <a:chExt cx="457200" cy="381000"/>
                  </a:xfrm>
                </p:grpSpPr>
                <p:sp>
                  <p:nvSpPr>
                    <p:cNvPr id="109" name="Rounded Rectangle 108"/>
                    <p:cNvSpPr/>
                    <p:nvPr/>
                  </p:nvSpPr>
                  <p:spPr>
                    <a:xfrm>
                      <a:off x="6720590" y="5136630"/>
                      <a:ext cx="457200" cy="381000"/>
                    </a:xfrm>
                    <a:prstGeom prst="roundRect">
                      <a:avLst>
                        <a:gd name="adj" fmla="val 7465"/>
                      </a:avLst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ounded Rectangle 109"/>
                    <p:cNvSpPr/>
                    <p:nvPr/>
                  </p:nvSpPr>
                  <p:spPr>
                    <a:xfrm>
                      <a:off x="6752918" y="5181600"/>
                      <a:ext cx="76200" cy="30480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6943400" y="5353057"/>
                    <a:ext cx="303379" cy="1742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l-PL" sz="2400" dirty="0" smtClean="0">
                        <a:latin typeface="+mn-lt"/>
                      </a:rPr>
                      <a:t>FMC-base</a:t>
                    </a:r>
                  </a:p>
                  <a:p>
                    <a:pPr algn="ctr"/>
                    <a:r>
                      <a:rPr lang="pl-PL" sz="2400" dirty="0" smtClean="0">
                        <a:latin typeface="+mn-lt"/>
                      </a:rPr>
                      <a:t>CARD</a:t>
                    </a:r>
                    <a:endParaRPr lang="en-US" sz="2400" dirty="0">
                      <a:latin typeface="+mn-lt"/>
                    </a:endParaRPr>
                  </a:p>
                </p:txBody>
              </p:sp>
            </p:grpSp>
            <p:sp>
              <p:nvSpPr>
                <p:cNvPr id="89" name="Oval 88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224"/>
              <p:cNvGrpSpPr/>
              <p:nvPr/>
            </p:nvGrpSpPr>
            <p:grpSpPr>
              <a:xfrm>
                <a:off x="3180047" y="4839045"/>
                <a:ext cx="1041433" cy="673926"/>
                <a:chOff x="3308837" y="4640022"/>
                <a:chExt cx="1041433" cy="673926"/>
              </a:xfrm>
            </p:grpSpPr>
            <p:grpSp>
              <p:nvGrpSpPr>
                <p:cNvPr id="84" name="Group 112"/>
                <p:cNvGrpSpPr/>
                <p:nvPr/>
              </p:nvGrpSpPr>
              <p:grpSpPr>
                <a:xfrm>
                  <a:off x="3308837" y="4640022"/>
                  <a:ext cx="1041433" cy="673926"/>
                  <a:chOff x="2435210" y="3861782"/>
                  <a:chExt cx="1041433" cy="673926"/>
                </a:xfrm>
              </p:grpSpPr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2435210" y="3861782"/>
                    <a:ext cx="1041433" cy="673926"/>
                  </a:xfrm>
                  <a:prstGeom prst="roundRect">
                    <a:avLst/>
                  </a:prstGeom>
                  <a:solidFill>
                    <a:srgbClr val="FF505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7" name="gráficos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alphaModFix/>
                    <a:lum/>
                  </a:blip>
                  <a:srcRect/>
                  <a:stretch>
                    <a:fillRect/>
                  </a:stretch>
                </p:blipFill>
                <p:spPr>
                  <a:xfrm>
                    <a:off x="2741446" y="4151773"/>
                    <a:ext cx="381000" cy="34442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36810" y="4657601"/>
                  <a:ext cx="10050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+mn-lt"/>
                    </a:rPr>
                    <a:t>WR </a:t>
                  </a:r>
                  <a:r>
                    <a:rPr lang="en-US" sz="1200" b="1" dirty="0" smtClean="0">
                      <a:latin typeface="+mn-lt"/>
                    </a:rPr>
                    <a:t>PTP</a:t>
                  </a:r>
                  <a:r>
                    <a:rPr lang="pl-PL" sz="1200" b="1" dirty="0" smtClean="0">
                      <a:latin typeface="+mn-lt"/>
                    </a:rPr>
                    <a:t> </a:t>
                  </a:r>
                  <a:r>
                    <a:rPr lang="en-US" sz="1200" b="1" dirty="0" smtClean="0">
                      <a:latin typeface="+mn-lt"/>
                    </a:rPr>
                    <a:t>core</a:t>
                  </a:r>
                  <a:endParaRPr lang="en-US" sz="1200" b="1" dirty="0">
                    <a:latin typeface="+mn-lt"/>
                  </a:endParaRPr>
                </a:p>
              </p:txBody>
            </p:sp>
          </p:grpSp>
          <p:grpSp>
            <p:nvGrpSpPr>
              <p:cNvPr id="62" name="Group 243"/>
              <p:cNvGrpSpPr/>
              <p:nvPr/>
            </p:nvGrpSpPr>
            <p:grpSpPr>
              <a:xfrm>
                <a:off x="3288791" y="2667000"/>
                <a:ext cx="932689" cy="863185"/>
                <a:chOff x="3288791" y="2794415"/>
                <a:chExt cx="932689" cy="863185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288791" y="2794415"/>
                  <a:ext cx="932689" cy="86318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470165" y="2939320"/>
                  <a:ext cx="54694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+mn-lt"/>
                    </a:rPr>
                    <a:t>user</a:t>
                  </a:r>
                </a:p>
                <a:p>
                  <a:pPr algn="ctr"/>
                  <a:r>
                    <a:rPr lang="en-US" sz="1500" dirty="0" smtClean="0">
                      <a:latin typeface="+mn-lt"/>
                    </a:rPr>
                    <a:t>core</a:t>
                  </a:r>
                  <a:endParaRPr lang="en-US" sz="1500" dirty="0">
                    <a:latin typeface="+mn-lt"/>
                  </a:endParaRPr>
                </a:p>
              </p:txBody>
            </p:sp>
          </p:grpSp>
          <p:grpSp>
            <p:nvGrpSpPr>
              <p:cNvPr id="63" name="Group 87"/>
              <p:cNvGrpSpPr/>
              <p:nvPr/>
            </p:nvGrpSpPr>
            <p:grpSpPr>
              <a:xfrm>
                <a:off x="1211580" y="5072648"/>
                <a:ext cx="1968468" cy="228600"/>
                <a:chOff x="1211580" y="4926090"/>
                <a:chExt cx="1968468" cy="22860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1211580" y="4926090"/>
                  <a:ext cx="1143000" cy="2286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SFP</a:t>
                  </a:r>
                  <a:endParaRPr lang="en-US" sz="1500" dirty="0"/>
                </a:p>
              </p:txBody>
            </p:sp>
            <p:sp>
              <p:nvSpPr>
                <p:cNvPr id="81" name="Left-Right Arrow 80"/>
                <p:cNvSpPr/>
                <p:nvPr/>
              </p:nvSpPr>
              <p:spPr>
                <a:xfrm>
                  <a:off x="2407176" y="4950093"/>
                  <a:ext cx="772872" cy="152400"/>
                </a:xfrm>
                <a:prstGeom prst="left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 smtClean="0"/>
                </a:p>
              </p:txBody>
            </p:sp>
          </p:grpSp>
          <p:sp>
            <p:nvSpPr>
              <p:cNvPr id="64" name="Down Arrow 63"/>
              <p:cNvSpPr/>
              <p:nvPr/>
            </p:nvSpPr>
            <p:spPr>
              <a:xfrm rot="5400000">
                <a:off x="3771775" y="2904432"/>
                <a:ext cx="1752600" cy="776990"/>
              </a:xfrm>
              <a:prstGeom prst="downArrow">
                <a:avLst>
                  <a:gd name="adj1" fmla="val 71383"/>
                  <a:gd name="adj2" fmla="val 51639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-Right Arrow 64"/>
              <p:cNvSpPr/>
              <p:nvPr/>
            </p:nvSpPr>
            <p:spPr>
              <a:xfrm>
                <a:off x="7140315" y="3276600"/>
                <a:ext cx="533400" cy="304800"/>
              </a:xfrm>
              <a:prstGeom prst="left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191"/>
              <p:cNvGrpSpPr/>
              <p:nvPr/>
            </p:nvGrpSpPr>
            <p:grpSpPr>
              <a:xfrm>
                <a:off x="3947160" y="3200395"/>
                <a:ext cx="310896" cy="381001"/>
                <a:chOff x="2875107" y="2349904"/>
                <a:chExt cx="789114" cy="869499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2875107" y="2505062"/>
                  <a:ext cx="789114" cy="714341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269751" y="2349904"/>
                  <a:ext cx="0" cy="566652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3284991" y="2733668"/>
                  <a:ext cx="152399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3231650" y="2840348"/>
                  <a:ext cx="76200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" name="Group 112"/>
              <p:cNvGrpSpPr/>
              <p:nvPr/>
            </p:nvGrpSpPr>
            <p:grpSpPr>
              <a:xfrm>
                <a:off x="3208020" y="3497580"/>
                <a:ext cx="782587" cy="694204"/>
                <a:chOff x="3208020" y="3497580"/>
                <a:chExt cx="782587" cy="694204"/>
              </a:xfrm>
            </p:grpSpPr>
            <p:grpSp>
              <p:nvGrpSpPr>
                <p:cNvPr id="70" name="Group 107"/>
                <p:cNvGrpSpPr/>
                <p:nvPr/>
              </p:nvGrpSpPr>
              <p:grpSpPr>
                <a:xfrm>
                  <a:off x="3428236" y="3497580"/>
                  <a:ext cx="336044" cy="694204"/>
                  <a:chOff x="3428236" y="3535680"/>
                  <a:chExt cx="336044" cy="694204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3428236" y="3543300"/>
                    <a:ext cx="764" cy="678101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3542536" y="3535680"/>
                    <a:ext cx="765" cy="688896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3657600" y="3535680"/>
                    <a:ext cx="0" cy="694204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3764280" y="3535680"/>
                    <a:ext cx="0" cy="694204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3208020" y="3818315"/>
                  <a:ext cx="7825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latin typeface="+mn-lt"/>
                    </a:rPr>
                    <a:t>WHISBONE</a:t>
                  </a:r>
                  <a:endParaRPr lang="en-US" sz="1000" b="1" dirty="0">
                    <a:latin typeface="+mn-lt"/>
                  </a:endParaRPr>
                </a:p>
              </p:txBody>
            </p:sp>
          </p:grpSp>
          <p:sp>
            <p:nvSpPr>
              <p:cNvPr id="68" name="Rounded Rectangle 67"/>
              <p:cNvSpPr/>
              <p:nvPr/>
            </p:nvSpPr>
            <p:spPr>
              <a:xfrm>
                <a:off x="3048000" y="4191784"/>
                <a:ext cx="838200" cy="304800"/>
              </a:xfrm>
              <a:prstGeom prst="roundRect">
                <a:avLst/>
              </a:prstGeom>
              <a:solidFill>
                <a:srgbClr val="FF3399"/>
              </a:solidFill>
              <a:ln>
                <a:solidFill>
                  <a:srgbClr val="F1518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bg1"/>
                    </a:solidFill>
                  </a:rPr>
                  <a:t>EtherBone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Left-Right Arrow 68"/>
              <p:cNvSpPr/>
              <p:nvPr/>
            </p:nvSpPr>
            <p:spPr>
              <a:xfrm rot="5400000">
                <a:off x="3375091" y="4560947"/>
                <a:ext cx="334888" cy="206165"/>
              </a:xfrm>
              <a:prstGeom prst="leftRightArrow">
                <a:avLst>
                  <a:gd name="adj1" fmla="val 42623"/>
                  <a:gd name="adj2" fmla="val 38197"/>
                </a:avLst>
              </a:prstGeom>
              <a:solidFill>
                <a:srgbClr val="00B0F0"/>
              </a:solidFill>
              <a:ln>
                <a:solidFill>
                  <a:srgbClr val="273CA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59172" y="3181350"/>
              <a:ext cx="395074" cy="1650122"/>
              <a:chOff x="3859172" y="3181350"/>
              <a:chExt cx="395074" cy="1650122"/>
            </a:xfrm>
          </p:grpSpPr>
          <p:grpSp>
            <p:nvGrpSpPr>
              <p:cNvPr id="50" name="Group 191"/>
              <p:cNvGrpSpPr/>
              <p:nvPr/>
            </p:nvGrpSpPr>
            <p:grpSpPr>
              <a:xfrm>
                <a:off x="3943350" y="3181350"/>
                <a:ext cx="310896" cy="386783"/>
                <a:chOff x="2865434" y="1650330"/>
                <a:chExt cx="789114" cy="109260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865434" y="1864701"/>
                  <a:ext cx="789114" cy="87823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269753" y="1650330"/>
                  <a:ext cx="0" cy="697421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3272903" y="2168623"/>
                  <a:ext cx="152398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231650" y="2269185"/>
                  <a:ext cx="76199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ight Arrow 50"/>
              <p:cNvSpPr/>
              <p:nvPr/>
            </p:nvSpPr>
            <p:spPr>
              <a:xfrm rot="16200000">
                <a:off x="3373616" y="3997712"/>
                <a:ext cx="1335798" cy="331722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3740229" y="3748160"/>
                <a:ext cx="59182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+mn-lt"/>
                  </a:rPr>
                  <a:t>time</a:t>
                </a:r>
                <a:endParaRPr lang="en-US" sz="1700" dirty="0">
                  <a:latin typeface="+mn-lt"/>
                </a:endParaRPr>
              </a:p>
            </p:txBody>
          </p:sp>
        </p:grpSp>
      </p:grpSp>
      <p:sp>
        <p:nvSpPr>
          <p:cNvPr id="243" name="Down Arrow 242"/>
          <p:cNvSpPr/>
          <p:nvPr/>
        </p:nvSpPr>
        <p:spPr>
          <a:xfrm rot="10800000">
            <a:off x="2575597" y="3861048"/>
            <a:ext cx="3917493" cy="711804"/>
          </a:xfrm>
          <a:prstGeom prst="downArrow">
            <a:avLst>
              <a:gd name="adj1" fmla="val 50000"/>
              <a:gd name="adj2" fmla="val 5173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4" name="TextBox 243"/>
          <p:cNvSpPr txBox="1"/>
          <p:nvPr/>
        </p:nvSpPr>
        <p:spPr>
          <a:xfrm>
            <a:off x="3382216" y="395374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latin typeface="+mn-lt"/>
              </a:rPr>
              <a:t>Example</a:t>
            </a:r>
          </a:p>
          <a:p>
            <a:pPr algn="ctr"/>
            <a:r>
              <a:rPr lang="pl-PL" b="1" dirty="0" smtClean="0"/>
              <a:t>WR Node Design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4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107504" y="2456021"/>
            <a:ext cx="8856984" cy="4277071"/>
          </a:xfrm>
          <a:prstGeom prst="roundRect">
            <a:avLst>
              <a:gd name="adj" fmla="val 871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0" name="Rounded Rectangle 2059"/>
          <p:cNvSpPr/>
          <p:nvPr/>
        </p:nvSpPr>
        <p:spPr>
          <a:xfrm>
            <a:off x="107504" y="44624"/>
            <a:ext cx="8856984" cy="24113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69306" y="659877"/>
            <a:ext cx="19266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452898" y="468157"/>
            <a:ext cx="1989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2147764" y="1690571"/>
            <a:ext cx="824508" cy="255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Rounded Rectangle 141"/>
          <p:cNvSpPr/>
          <p:nvPr/>
        </p:nvSpPr>
        <p:spPr>
          <a:xfrm>
            <a:off x="2147764" y="1015787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ounded Rectangle 29"/>
          <p:cNvSpPr/>
          <p:nvPr/>
        </p:nvSpPr>
        <p:spPr>
          <a:xfrm>
            <a:off x="2123728" y="341003"/>
            <a:ext cx="82450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Down Arrow 28"/>
          <p:cNvSpPr/>
          <p:nvPr/>
        </p:nvSpPr>
        <p:spPr>
          <a:xfrm>
            <a:off x="2483768" y="2204864"/>
            <a:ext cx="3917493" cy="711804"/>
          </a:xfrm>
          <a:prstGeom prst="downArrow">
            <a:avLst>
              <a:gd name="adj1" fmla="val 50000"/>
              <a:gd name="adj2" fmla="val 5173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2" name="Group 92"/>
          <p:cNvGrpSpPr/>
          <p:nvPr/>
        </p:nvGrpSpPr>
        <p:grpSpPr>
          <a:xfrm>
            <a:off x="465584" y="5332791"/>
            <a:ext cx="1463040" cy="1400302"/>
            <a:chOff x="-259080" y="4533900"/>
            <a:chExt cx="1463040" cy="1400302"/>
          </a:xfrm>
        </p:grpSpPr>
        <p:sp>
          <p:nvSpPr>
            <p:cNvPr id="90" name="Left-Right Arrow 89"/>
            <p:cNvSpPr/>
            <p:nvPr/>
          </p:nvSpPr>
          <p:spPr>
            <a:xfrm>
              <a:off x="838200" y="5257800"/>
              <a:ext cx="365760" cy="152400"/>
            </a:xfrm>
            <a:prstGeom prst="left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/>
            </a:p>
          </p:txBody>
        </p:sp>
        <p:pic>
          <p:nvPicPr>
            <p:cNvPr id="191492" name="Picture 4" descr="http://www.clker.com/cliparts/b/b/2/c/11949839472059691147network_cloud_david_klan_01.svg.m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59080" y="4533900"/>
              <a:ext cx="1409700" cy="1400302"/>
            </a:xfrm>
            <a:prstGeom prst="rect">
              <a:avLst/>
            </a:prstGeom>
            <a:noFill/>
          </p:spPr>
        </p:pic>
      </p:grpSp>
      <p:grpSp>
        <p:nvGrpSpPr>
          <p:cNvPr id="161" name="Group 160"/>
          <p:cNvGrpSpPr/>
          <p:nvPr/>
        </p:nvGrpSpPr>
        <p:grpSpPr>
          <a:xfrm>
            <a:off x="107504" y="161457"/>
            <a:ext cx="8290875" cy="6355612"/>
            <a:chOff x="-617160" y="-778908"/>
            <a:chExt cx="8290875" cy="6355612"/>
          </a:xfrm>
        </p:grpSpPr>
        <p:grpSp>
          <p:nvGrpSpPr>
            <p:cNvPr id="164" name="Group 163"/>
            <p:cNvGrpSpPr/>
            <p:nvPr/>
          </p:nvGrpSpPr>
          <p:grpSpPr>
            <a:xfrm>
              <a:off x="-617160" y="-778908"/>
              <a:ext cx="8290875" cy="6355612"/>
              <a:chOff x="-617160" y="-778908"/>
              <a:chExt cx="8290875" cy="6355612"/>
            </a:xfrm>
          </p:grpSpPr>
          <p:grpSp>
            <p:nvGrpSpPr>
              <p:cNvPr id="2" name="Group 85"/>
              <p:cNvGrpSpPr/>
              <p:nvPr/>
            </p:nvGrpSpPr>
            <p:grpSpPr>
              <a:xfrm>
                <a:off x="-617160" y="-46873"/>
                <a:ext cx="7779960" cy="5623577"/>
                <a:chOff x="-699730" y="-46873"/>
                <a:chExt cx="7779960" cy="5623577"/>
              </a:xfrm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1136630" y="2057400"/>
                  <a:ext cx="5943600" cy="3519304"/>
                </a:xfrm>
                <a:prstGeom prst="roundRect">
                  <a:avLst>
                    <a:gd name="adj" fmla="val 5192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1227695" y="2061281"/>
                  <a:ext cx="82208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dirty="0" smtClean="0">
                      <a:latin typeface="+mn-lt"/>
                    </a:rPr>
                    <a:t>SPEC</a:t>
                  </a:r>
                  <a:endParaRPr lang="en-US" sz="2500" dirty="0">
                    <a:latin typeface="+mn-lt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-682978" y="-46873"/>
                  <a:ext cx="189186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WR Node </a:t>
                  </a:r>
                </a:p>
                <a:p>
                  <a:pPr algn="ctr"/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IP Core</a:t>
                  </a:r>
                  <a:endPara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-699730" y="2605336"/>
                  <a:ext cx="189186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WR Node </a:t>
                  </a:r>
                </a:p>
                <a:p>
                  <a:pPr algn="ctr"/>
                  <a:r>
                    <a:rPr lang="pl-PL" sz="32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</a:rPr>
                    <a:t>Device</a:t>
                  </a:r>
                  <a:endPara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3" name="Group 142"/>
              <p:cNvGrpSpPr/>
              <p:nvPr/>
            </p:nvGrpSpPr>
            <p:grpSpPr>
              <a:xfrm>
                <a:off x="5097780" y="2607040"/>
                <a:ext cx="359224" cy="1453618"/>
                <a:chOff x="5159857" y="2664643"/>
                <a:chExt cx="359224" cy="1453618"/>
              </a:xfrm>
            </p:grpSpPr>
            <p:sp>
              <p:nvSpPr>
                <p:cNvPr id="188" name="Rounded Rectangle 187"/>
                <p:cNvSpPr/>
                <p:nvPr/>
              </p:nvSpPr>
              <p:spPr>
                <a:xfrm>
                  <a:off x="5159857" y="2664643"/>
                  <a:ext cx="359224" cy="145361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86"/>
              <p:cNvGrpSpPr/>
              <p:nvPr/>
            </p:nvGrpSpPr>
            <p:grpSpPr>
              <a:xfrm>
                <a:off x="2717292" y="2286000"/>
                <a:ext cx="2228088" cy="3218696"/>
                <a:chOff x="2717292" y="2286000"/>
                <a:chExt cx="2228088" cy="321869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2717292" y="2286000"/>
                  <a:ext cx="2228088" cy="3218696"/>
                </a:xfrm>
                <a:prstGeom prst="roundRect">
                  <a:avLst>
                    <a:gd name="adj" fmla="val 50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3399142" y="2286000"/>
                  <a:ext cx="688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latin typeface="+mn-lt"/>
                    </a:rPr>
                    <a:t>FPGA</a:t>
                  </a:r>
                  <a:endParaRPr lang="en-US" dirty="0">
                    <a:latin typeface="+mn-lt"/>
                  </a:endParaRPr>
                </a:p>
              </p:txBody>
            </p:sp>
          </p:grpSp>
          <p:grpSp>
            <p:nvGrpSpPr>
              <p:cNvPr id="5" name="Group 137"/>
              <p:cNvGrpSpPr/>
              <p:nvPr/>
            </p:nvGrpSpPr>
            <p:grpSpPr>
              <a:xfrm>
                <a:off x="4982980" y="2438402"/>
                <a:ext cx="2155345" cy="1817023"/>
                <a:chOff x="5007455" y="2450179"/>
                <a:chExt cx="2155345" cy="1817023"/>
              </a:xfrm>
            </p:grpSpPr>
            <p:grpSp>
              <p:nvGrpSpPr>
                <p:cNvPr id="6" name="Group 40"/>
                <p:cNvGrpSpPr/>
                <p:nvPr/>
              </p:nvGrpSpPr>
              <p:grpSpPr>
                <a:xfrm>
                  <a:off x="5007455" y="2450179"/>
                  <a:ext cx="2155345" cy="1817023"/>
                  <a:chOff x="6804285" y="5242810"/>
                  <a:chExt cx="457200" cy="381000"/>
                </a:xfrm>
              </p:grpSpPr>
              <p:grpSp>
                <p:nvGrpSpPr>
                  <p:cNvPr id="7" name="Group 33"/>
                  <p:cNvGrpSpPr/>
                  <p:nvPr/>
                </p:nvGrpSpPr>
                <p:grpSpPr>
                  <a:xfrm>
                    <a:off x="6804285" y="5242810"/>
                    <a:ext cx="457200" cy="381000"/>
                    <a:chOff x="6720590" y="5136630"/>
                    <a:chExt cx="457200" cy="381000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6720590" y="5136630"/>
                      <a:ext cx="457200" cy="381000"/>
                    </a:xfrm>
                    <a:prstGeom prst="roundRect">
                      <a:avLst>
                        <a:gd name="adj" fmla="val 7465"/>
                      </a:avLst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ounded Rectangle 148"/>
                    <p:cNvSpPr/>
                    <p:nvPr/>
                  </p:nvSpPr>
                  <p:spPr>
                    <a:xfrm>
                      <a:off x="6752918" y="5181600"/>
                      <a:ext cx="76200" cy="304800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6943400" y="5353057"/>
                    <a:ext cx="303379" cy="1742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l-PL" sz="2400" dirty="0" smtClean="0">
                        <a:latin typeface="+mn-lt"/>
                      </a:rPr>
                      <a:t>FMC-base</a:t>
                    </a:r>
                  </a:p>
                  <a:p>
                    <a:pPr algn="ctr"/>
                    <a:r>
                      <a:rPr lang="pl-PL" sz="2400" dirty="0" smtClean="0">
                        <a:latin typeface="+mn-lt"/>
                      </a:rPr>
                      <a:t>CARD</a:t>
                    </a:r>
                    <a:endParaRPr lang="en-US" sz="2400" dirty="0">
                      <a:latin typeface="+mn-lt"/>
                    </a:endParaRPr>
                  </a:p>
                </p:txBody>
              </p:sp>
            </p:grpSp>
            <p:sp>
              <p:nvSpPr>
                <p:cNvPr id="118" name="Oval 117"/>
                <p:cNvSpPr/>
                <p:nvPr/>
              </p:nvSpPr>
              <p:spPr>
                <a:xfrm>
                  <a:off x="52128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2128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2128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2128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128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2128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52128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2128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52128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65230" y="2743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36523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36523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536523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36523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536523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36523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536523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36523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24"/>
              <p:cNvGrpSpPr/>
              <p:nvPr/>
            </p:nvGrpSpPr>
            <p:grpSpPr>
              <a:xfrm>
                <a:off x="662774" y="-778908"/>
                <a:ext cx="6945892" cy="6139588"/>
                <a:chOff x="791564" y="-977931"/>
                <a:chExt cx="6945892" cy="6139588"/>
              </a:xfrm>
            </p:grpSpPr>
            <p:grpSp>
              <p:nvGrpSpPr>
                <p:cNvPr id="9" name="Group 112"/>
                <p:cNvGrpSpPr/>
                <p:nvPr/>
              </p:nvGrpSpPr>
              <p:grpSpPr>
                <a:xfrm>
                  <a:off x="2800089" y="-950748"/>
                  <a:ext cx="2184149" cy="6112405"/>
                  <a:chOff x="1926462" y="-1728988"/>
                  <a:chExt cx="2184149" cy="6112405"/>
                </a:xfrm>
              </p:grpSpPr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2435210" y="3861783"/>
                    <a:ext cx="1041433" cy="521634"/>
                  </a:xfrm>
                  <a:prstGeom prst="roundRect">
                    <a:avLst/>
                  </a:prstGeom>
                  <a:solidFill>
                    <a:srgbClr val="FF505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1" name="gráficos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alphaModFix/>
                    <a:lum/>
                  </a:blip>
                  <a:srcRect/>
                  <a:stretch>
                    <a:fillRect/>
                  </a:stretch>
                </p:blipFill>
                <p:spPr>
                  <a:xfrm>
                    <a:off x="2473476" y="3951369"/>
                    <a:ext cx="381000" cy="344423"/>
                  </a:xfrm>
                  <a:prstGeom prst="rect">
                    <a:avLst/>
                  </a:prstGeom>
                </p:spPr>
              </p:pic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1926462" y="-1728988"/>
                    <a:ext cx="2184149" cy="1944216"/>
                  </a:xfrm>
                  <a:prstGeom prst="roundRect">
                    <a:avLst>
                      <a:gd name="adj" fmla="val 9155"/>
                    </a:avLst>
                  </a:prstGeom>
                  <a:solidFill>
                    <a:srgbClr val="FF505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9" name="TextBox 188"/>
                <p:cNvSpPr txBox="1"/>
                <p:nvPr/>
              </p:nvSpPr>
              <p:spPr>
                <a:xfrm>
                  <a:off x="3655948" y="4657601"/>
                  <a:ext cx="6859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+mn-lt"/>
                    </a:rPr>
                    <a:t>WR PTP</a:t>
                  </a:r>
                </a:p>
                <a:p>
                  <a:pPr algn="ctr"/>
                  <a:r>
                    <a:rPr lang="en-US" sz="1200" b="1" dirty="0" smtClean="0">
                      <a:latin typeface="+mn-lt"/>
                    </a:rPr>
                    <a:t>core</a:t>
                  </a:r>
                  <a:endParaRPr lang="en-US" sz="1200" b="1" dirty="0">
                    <a:latin typeface="+mn-lt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110796" y="-699014"/>
                  <a:ext cx="1585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+mn-lt"/>
                    </a:rPr>
                    <a:t>WR PTP</a:t>
                  </a:r>
                  <a:r>
                    <a:rPr lang="pl-PL" b="1" dirty="0" smtClean="0">
                      <a:latin typeface="+mn-lt"/>
                    </a:rPr>
                    <a:t> C</a:t>
                  </a:r>
                  <a:r>
                    <a:rPr lang="en-US" b="1" dirty="0" smtClean="0">
                      <a:latin typeface="+mn-lt"/>
                    </a:rPr>
                    <a:t>ore</a:t>
                  </a:r>
                  <a:endParaRPr lang="en-US" b="1" dirty="0">
                    <a:latin typeface="+mn-lt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701525" y="1003818"/>
                  <a:ext cx="23042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>
                      <a:latin typeface="+mn-lt"/>
                    </a:rPr>
                    <a:t>Example</a:t>
                  </a:r>
                </a:p>
                <a:p>
                  <a:pPr algn="ctr"/>
                  <a:r>
                    <a:rPr lang="pl-PL" b="1" dirty="0" smtClean="0"/>
                    <a:t>WR Node Design</a:t>
                  </a:r>
                  <a:endParaRPr lang="en-US" b="1" dirty="0">
                    <a:latin typeface="+mn-lt"/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551890" y="-799893"/>
                  <a:ext cx="8245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e</a:t>
                  </a:r>
                  <a:r>
                    <a:rPr lang="pl-PL" sz="12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xternal</a:t>
                  </a:r>
                </a:p>
                <a:p>
                  <a:pPr algn="ctr"/>
                  <a:r>
                    <a:rPr lang="pl-PL" sz="12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PHY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791564" y="-892227"/>
                  <a:ext cx="8245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/>
                    <a:t>T</a:t>
                  </a:r>
                  <a:r>
                    <a:rPr lang="pl-PL" sz="1200" dirty="0" smtClean="0"/>
                    <a:t>x</a:t>
                  </a:r>
                </a:p>
                <a:p>
                  <a:pPr algn="ctr"/>
                  <a:r>
                    <a:rPr lang="pl-PL" sz="1200" dirty="0" smtClean="0"/>
                    <a:t>Ethernet</a:t>
                  </a:r>
                </a:p>
                <a:p>
                  <a:pPr algn="ctr"/>
                  <a:r>
                    <a:rPr lang="pl-PL" sz="1200" dirty="0" smtClean="0"/>
                    <a:t>Rx</a:t>
                  </a:r>
                  <a:endParaRPr lang="en-US" sz="12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561662" y="536774"/>
                  <a:ext cx="8245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EEPROM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551890" y="-154163"/>
                  <a:ext cx="8245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/>
                    <a:t>e</a:t>
                  </a:r>
                  <a:r>
                    <a:rPr lang="pl-PL" sz="1200" dirty="0" smtClean="0"/>
                    <a:t>xternal</a:t>
                  </a:r>
                </a:p>
                <a:p>
                  <a:pPr algn="ctr"/>
                  <a:r>
                    <a:rPr lang="pl-PL" sz="1200" dirty="0" smtClean="0"/>
                    <a:t>oscillators</a:t>
                  </a:r>
                  <a:endParaRPr lang="en-US" sz="12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802105" y="545989"/>
                  <a:ext cx="360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200" dirty="0" smtClean="0"/>
                    <a:t>I</a:t>
                  </a:r>
                  <a:r>
                    <a:rPr lang="pl-PL" sz="1100" baseline="30000" dirty="0" smtClean="0"/>
                    <a:t>2</a:t>
                  </a:r>
                  <a:r>
                    <a:rPr lang="pl-PL" sz="1200" dirty="0" smtClean="0"/>
                    <a:t>C</a:t>
                  </a:r>
                  <a:endParaRPr lang="en-US" sz="12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812333" y="-195026"/>
                  <a:ext cx="596925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900" dirty="0" smtClean="0"/>
                    <a:t>CLK</a:t>
                  </a:r>
                  <a:r>
                    <a:rPr lang="pl-PL" sz="900" baseline="-25000" dirty="0" smtClean="0"/>
                    <a:t>REF</a:t>
                  </a:r>
                </a:p>
                <a:p>
                  <a:r>
                    <a:rPr lang="pl-PL" sz="900" dirty="0" smtClean="0"/>
                    <a:t>CLK</a:t>
                  </a:r>
                  <a:r>
                    <a:rPr lang="pl-PL" sz="900" baseline="-25000" dirty="0" smtClean="0"/>
                    <a:t>DMTD</a:t>
                  </a:r>
                </a:p>
                <a:p>
                  <a:r>
                    <a:rPr lang="pl-PL" sz="900" dirty="0" smtClean="0"/>
                    <a:t>adjust</a:t>
                  </a:r>
                  <a:endParaRPr lang="en-US" sz="9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4135515" y="-239524"/>
                  <a:ext cx="859154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l-PL" sz="900" dirty="0" smtClean="0"/>
                    <a:t>1-PPS</a:t>
                  </a:r>
                </a:p>
                <a:p>
                  <a:pPr algn="r"/>
                  <a:r>
                    <a:rPr lang="pl-PL" sz="900" dirty="0" smtClean="0"/>
                    <a:t>Timecode</a:t>
                  </a:r>
                </a:p>
                <a:p>
                  <a:pPr algn="r"/>
                  <a:r>
                    <a:rPr lang="pl-PL" sz="900" dirty="0" smtClean="0"/>
                    <a:t>frequency</a:t>
                  </a:r>
                  <a:endParaRPr lang="en-US" sz="9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975169" y="-977931"/>
                  <a:ext cx="5969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100" dirty="0" smtClean="0"/>
                    <a:t>source</a:t>
                  </a:r>
                  <a:endParaRPr lang="pl-PL" sz="1100" baseline="-25000" dirty="0" smtClean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4975168" y="-699014"/>
                  <a:ext cx="5969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100" dirty="0" smtClean="0"/>
                    <a:t>   sink</a:t>
                  </a:r>
                  <a:endParaRPr lang="pl-PL" sz="1100" baseline="-25000" dirty="0" smtClean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5726253" y="-744234"/>
                  <a:ext cx="8730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 smtClean="0"/>
                    <a:t>MAC I/F</a:t>
                  </a:r>
                  <a:endParaRPr lang="pl-PL" sz="1600" baseline="-25000" dirty="0" smtClean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702541" y="-260019"/>
                  <a:ext cx="20349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/>
                    <a:t>p</a:t>
                  </a:r>
                  <a:r>
                    <a:rPr lang="pl-PL" sz="1600" dirty="0" smtClean="0"/>
                    <a:t>ipelined WB Slave I/F</a:t>
                  </a:r>
                  <a:endParaRPr lang="pl-PL" sz="1600" baseline="-25000" dirty="0" smtClean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5722146" y="336719"/>
                  <a:ext cx="1140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/>
                    <a:t>t</a:t>
                  </a:r>
                  <a:r>
                    <a:rPr lang="pl-PL" sz="1600" dirty="0" smtClean="0"/>
                    <a:t>iming I/F</a:t>
                  </a:r>
                  <a:endParaRPr lang="pl-PL" sz="1600" baseline="-25000" dirty="0" smtClean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740103" y="662045"/>
                  <a:ext cx="17812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600" dirty="0" smtClean="0"/>
                    <a:t>control/status pins</a:t>
                  </a:r>
                  <a:endParaRPr lang="pl-PL" sz="1600" baseline="-25000" dirty="0" smtClean="0"/>
                </a:p>
              </p:txBody>
            </p:sp>
          </p:grpSp>
          <p:grpSp>
            <p:nvGrpSpPr>
              <p:cNvPr id="10" name="Group 243"/>
              <p:cNvGrpSpPr/>
              <p:nvPr/>
            </p:nvGrpSpPr>
            <p:grpSpPr>
              <a:xfrm>
                <a:off x="3288791" y="2667000"/>
                <a:ext cx="932689" cy="863185"/>
                <a:chOff x="3288791" y="2794415"/>
                <a:chExt cx="932689" cy="863185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3288791" y="2794415"/>
                  <a:ext cx="932689" cy="86318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3470165" y="2939320"/>
                  <a:ext cx="54694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+mn-lt"/>
                    </a:rPr>
                    <a:t>user</a:t>
                  </a:r>
                </a:p>
                <a:p>
                  <a:pPr algn="ctr"/>
                  <a:r>
                    <a:rPr lang="en-US" sz="1500" dirty="0" smtClean="0">
                      <a:latin typeface="+mn-lt"/>
                    </a:rPr>
                    <a:t>core</a:t>
                  </a:r>
                  <a:endParaRPr lang="en-US" sz="1500" dirty="0">
                    <a:latin typeface="+mn-lt"/>
                  </a:endParaRPr>
                </a:p>
              </p:txBody>
            </p:sp>
          </p:grpSp>
          <p:grpSp>
            <p:nvGrpSpPr>
              <p:cNvPr id="11" name="Group 87"/>
              <p:cNvGrpSpPr/>
              <p:nvPr/>
            </p:nvGrpSpPr>
            <p:grpSpPr>
              <a:xfrm>
                <a:off x="1211580" y="5072648"/>
                <a:ext cx="1968468" cy="228600"/>
                <a:chOff x="1211580" y="4926090"/>
                <a:chExt cx="1968468" cy="228600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1211580" y="4926090"/>
                  <a:ext cx="1143000" cy="2286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SFP</a:t>
                  </a:r>
                  <a:endParaRPr lang="en-US" sz="1500" dirty="0"/>
                </a:p>
              </p:txBody>
            </p:sp>
            <p:sp>
              <p:nvSpPr>
                <p:cNvPr id="117" name="Left-Right Arrow 116"/>
                <p:cNvSpPr/>
                <p:nvPr/>
              </p:nvSpPr>
              <p:spPr>
                <a:xfrm>
                  <a:off x="2407176" y="4950093"/>
                  <a:ext cx="772872" cy="152400"/>
                </a:xfrm>
                <a:prstGeom prst="left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 smtClean="0"/>
                </a:p>
              </p:txBody>
            </p:sp>
          </p:grpSp>
          <p:sp>
            <p:nvSpPr>
              <p:cNvPr id="115" name="Down Arrow 114"/>
              <p:cNvSpPr/>
              <p:nvPr/>
            </p:nvSpPr>
            <p:spPr>
              <a:xfrm rot="5400000">
                <a:off x="3771775" y="2904432"/>
                <a:ext cx="1752600" cy="776990"/>
              </a:xfrm>
              <a:prstGeom prst="downArrow">
                <a:avLst>
                  <a:gd name="adj1" fmla="val 71383"/>
                  <a:gd name="adj2" fmla="val 51639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Left-Right Arrow 102"/>
              <p:cNvSpPr/>
              <p:nvPr/>
            </p:nvSpPr>
            <p:spPr>
              <a:xfrm>
                <a:off x="7140315" y="3276600"/>
                <a:ext cx="533400" cy="304800"/>
              </a:xfrm>
              <a:prstGeom prst="left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91"/>
              <p:cNvGrpSpPr/>
              <p:nvPr/>
            </p:nvGrpSpPr>
            <p:grpSpPr>
              <a:xfrm>
                <a:off x="3947160" y="3200395"/>
                <a:ext cx="310896" cy="381001"/>
                <a:chOff x="2875107" y="2349904"/>
                <a:chExt cx="789114" cy="869499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2875107" y="2505062"/>
                  <a:ext cx="789114" cy="714341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3269751" y="2349904"/>
                  <a:ext cx="0" cy="566652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V="1">
                  <a:off x="3284991" y="2733668"/>
                  <a:ext cx="152399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200" name="Oval 199"/>
                <p:cNvSpPr/>
                <p:nvPr/>
              </p:nvSpPr>
              <p:spPr>
                <a:xfrm>
                  <a:off x="3231650" y="2840348"/>
                  <a:ext cx="76200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112"/>
              <p:cNvGrpSpPr/>
              <p:nvPr/>
            </p:nvGrpSpPr>
            <p:grpSpPr>
              <a:xfrm>
                <a:off x="3208020" y="3497580"/>
                <a:ext cx="782587" cy="694204"/>
                <a:chOff x="3208020" y="3497580"/>
                <a:chExt cx="782587" cy="694204"/>
              </a:xfrm>
            </p:grpSpPr>
            <p:grpSp>
              <p:nvGrpSpPr>
                <p:cNvPr id="19" name="Group 107"/>
                <p:cNvGrpSpPr/>
                <p:nvPr/>
              </p:nvGrpSpPr>
              <p:grpSpPr>
                <a:xfrm>
                  <a:off x="3428236" y="3497580"/>
                  <a:ext cx="336044" cy="694204"/>
                  <a:chOff x="3428236" y="3535680"/>
                  <a:chExt cx="336044" cy="694204"/>
                </a:xfrm>
              </p:grpSpPr>
              <p:cxnSp>
                <p:nvCxnSpPr>
                  <p:cNvPr id="101" name="Straight Arrow Connector 100"/>
                  <p:cNvCxnSpPr/>
                  <p:nvPr/>
                </p:nvCxnSpPr>
                <p:spPr>
                  <a:xfrm flipV="1">
                    <a:off x="3428236" y="3543300"/>
                    <a:ext cx="764" cy="678101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3542536" y="3535680"/>
                    <a:ext cx="765" cy="688896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3657600" y="3535680"/>
                    <a:ext cx="0" cy="694204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3764280" y="3535680"/>
                    <a:ext cx="0" cy="694204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3208020" y="3818315"/>
                  <a:ext cx="7825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 smtClean="0">
                      <a:latin typeface="+mn-lt"/>
                    </a:rPr>
                    <a:t>WHISBONE</a:t>
                  </a:r>
                  <a:endParaRPr lang="en-US" sz="1000" b="1" dirty="0">
                    <a:latin typeface="+mn-lt"/>
                  </a:endParaRPr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3048000" y="4191784"/>
                <a:ext cx="838200" cy="304800"/>
              </a:xfrm>
              <a:prstGeom prst="roundRect">
                <a:avLst/>
              </a:prstGeom>
              <a:solidFill>
                <a:srgbClr val="FF3399"/>
              </a:solidFill>
              <a:ln>
                <a:solidFill>
                  <a:srgbClr val="F1518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bg1"/>
                    </a:solidFill>
                  </a:rPr>
                  <a:t>EtherBone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Left-Right Arrow 158"/>
              <p:cNvSpPr/>
              <p:nvPr/>
            </p:nvSpPr>
            <p:spPr>
              <a:xfrm rot="5400000">
                <a:off x="3375091" y="4560947"/>
                <a:ext cx="334888" cy="206165"/>
              </a:xfrm>
              <a:prstGeom prst="leftRightArrow">
                <a:avLst>
                  <a:gd name="adj1" fmla="val 42623"/>
                  <a:gd name="adj2" fmla="val 38197"/>
                </a:avLst>
              </a:prstGeom>
              <a:solidFill>
                <a:srgbClr val="00B0F0"/>
              </a:solidFill>
              <a:ln>
                <a:solidFill>
                  <a:srgbClr val="273CA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829753" y="3181350"/>
              <a:ext cx="424493" cy="1650122"/>
              <a:chOff x="3829753" y="3181350"/>
              <a:chExt cx="424493" cy="1650122"/>
            </a:xfrm>
          </p:grpSpPr>
          <p:grpSp>
            <p:nvGrpSpPr>
              <p:cNvPr id="132" name="Group 191"/>
              <p:cNvGrpSpPr/>
              <p:nvPr/>
            </p:nvGrpSpPr>
            <p:grpSpPr>
              <a:xfrm>
                <a:off x="3943350" y="3181350"/>
                <a:ext cx="310896" cy="386783"/>
                <a:chOff x="2865434" y="1650330"/>
                <a:chExt cx="789114" cy="1092604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2865434" y="1864701"/>
                  <a:ext cx="789114" cy="87823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269753" y="1650330"/>
                  <a:ext cx="0" cy="697421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272903" y="2168623"/>
                  <a:ext cx="152398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3231650" y="2269185"/>
                  <a:ext cx="76199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3" name="Right Arrow 132"/>
              <p:cNvSpPr/>
              <p:nvPr/>
            </p:nvSpPr>
            <p:spPr>
              <a:xfrm rot="16200000">
                <a:off x="3351399" y="4072133"/>
                <a:ext cx="1335798" cy="182880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rot="16200000">
                <a:off x="3710810" y="3751432"/>
                <a:ext cx="59182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smtClean="0">
                    <a:latin typeface="+mn-lt"/>
                  </a:rPr>
                  <a:t>time</a:t>
                </a:r>
                <a:endParaRPr lang="en-US" sz="1700" dirty="0">
                  <a:latin typeface="+mn-lt"/>
                </a:endParaRPr>
              </a:p>
            </p:txBody>
          </p:sp>
        </p:grpSp>
      </p:grpSp>
      <p:cxnSp>
        <p:nvCxnSpPr>
          <p:cNvPr id="171" name="Straight Arrow Connector 170"/>
          <p:cNvCxnSpPr/>
          <p:nvPr/>
        </p:nvCxnSpPr>
        <p:spPr>
          <a:xfrm flipH="1">
            <a:off x="2978150" y="1085327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2982044" y="1225757"/>
            <a:ext cx="417814" cy="60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965450" y="1345379"/>
            <a:ext cx="425706" cy="54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2972272" y="1818449"/>
            <a:ext cx="425706" cy="54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5580115" y="418279"/>
            <a:ext cx="547635" cy="47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5587808" y="659579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580923" y="108485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5587808" y="1446890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5587808" y="1598404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7808" y="1749918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ight Brace 2058"/>
          <p:cNvSpPr/>
          <p:nvPr/>
        </p:nvSpPr>
        <p:spPr>
          <a:xfrm>
            <a:off x="6156176" y="1397023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5580923" y="1988840"/>
            <a:ext cx="539942" cy="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ight Brace 206"/>
          <p:cNvSpPr/>
          <p:nvPr/>
        </p:nvSpPr>
        <p:spPr>
          <a:xfrm>
            <a:off x="6136571" y="341003"/>
            <a:ext cx="161844" cy="446856"/>
          </a:xfrm>
          <a:prstGeom prst="rightBrace">
            <a:avLst>
              <a:gd name="adj1" fmla="val 422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43282 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0" y="6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183</Words>
  <Application>Microsoft Office PowerPoint</Application>
  <PresentationFormat>On-screen Show (4:3)</PresentationFormat>
  <Paragraphs>134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&amp; Support</dc:title>
  <dc:creator>maciex</dc:creator>
  <cp:lastModifiedBy>maciex</cp:lastModifiedBy>
  <cp:revision>13</cp:revision>
  <dcterms:created xsi:type="dcterms:W3CDTF">2012-07-01T21:33:38Z</dcterms:created>
  <dcterms:modified xsi:type="dcterms:W3CDTF">2012-07-03T07:16:22Z</dcterms:modified>
</cp:coreProperties>
</file>