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299953d6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22299953d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299953d65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2299953d65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299953d65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2299953d65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99953d65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2299953d65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99953d65_0_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2299953d65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299953d65_0_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2299953d65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99953d65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2299953d65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0" y="-60512"/>
            <a:ext cx="9144000" cy="52041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 txBox="1"/>
          <p:nvPr/>
        </p:nvSpPr>
        <p:spPr>
          <a:xfrm>
            <a:off x="3297425" y="2822325"/>
            <a:ext cx="490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 Programmation Orienté Objet (POO)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/>
        </p:nvSpPr>
        <p:spPr>
          <a:xfrm>
            <a:off x="4614125" y="2904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</a:t>
            </a:r>
            <a:r>
              <a:rPr b="1" i="0" lang="fr" sz="1600" u="none" cap="none" strike="noStrike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 / </a:t>
            </a:r>
            <a:r>
              <a:rPr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Qu’est-ce que la POO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150" y="1240192"/>
            <a:ext cx="4762500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7"/>
          <p:cNvCxnSpPr/>
          <p:nvPr/>
        </p:nvCxnSpPr>
        <p:spPr>
          <a:xfrm>
            <a:off x="1538050" y="2725550"/>
            <a:ext cx="16026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7"/>
          <p:cNvCxnSpPr/>
          <p:nvPr/>
        </p:nvCxnSpPr>
        <p:spPr>
          <a:xfrm flipH="1" rot="10800000">
            <a:off x="1495125" y="3498150"/>
            <a:ext cx="23823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7"/>
          <p:cNvCxnSpPr/>
          <p:nvPr/>
        </p:nvCxnSpPr>
        <p:spPr>
          <a:xfrm flipH="1">
            <a:off x="4921775" y="1945800"/>
            <a:ext cx="26826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7"/>
          <p:cNvSpPr txBox="1"/>
          <p:nvPr/>
        </p:nvSpPr>
        <p:spPr>
          <a:xfrm>
            <a:off x="436450" y="248220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Maison1</a:t>
            </a:r>
            <a:endParaRPr b="1">
              <a:solidFill>
                <a:srgbClr val="263E92"/>
              </a:solidFill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436450" y="3757725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Maison2</a:t>
            </a:r>
            <a:endParaRPr b="1">
              <a:solidFill>
                <a:srgbClr val="263E92"/>
              </a:solidFill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7604375" y="1778325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Maison3</a:t>
            </a:r>
            <a:endParaRPr b="1">
              <a:solidFill>
                <a:srgbClr val="263E9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4365500" y="342972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</a:t>
            </a:r>
            <a:r>
              <a:rPr b="1" i="0" lang="fr" sz="1600" u="none" cap="none" strike="noStrike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 / </a:t>
            </a:r>
            <a:r>
              <a:rPr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Qu’est-ce que la POO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325" y="1035025"/>
            <a:ext cx="5651525" cy="3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/>
        </p:nvSpPr>
        <p:spPr>
          <a:xfrm>
            <a:off x="147625" y="763100"/>
            <a:ext cx="153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Classe Maison: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-toit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-porte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-fenêtre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-jardin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Maison1: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1 toit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2 portes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6 fenêtres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0 jardin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Maison2: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3 toits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10 portes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30 fenêtres</a:t>
            </a:r>
            <a:endParaRPr b="1">
              <a:solidFill>
                <a:srgbClr val="263E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</a:rPr>
              <a:t>  </a:t>
            </a:r>
            <a:endParaRPr b="1">
              <a:solidFill>
                <a:srgbClr val="263E92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4425" y="342975"/>
            <a:ext cx="324698" cy="1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4294967295" type="subTitle"/>
          </p:nvPr>
        </p:nvSpPr>
        <p:spPr>
          <a:xfrm>
            <a:off x="850620" y="3190978"/>
            <a:ext cx="22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"/>
              <a:buNone/>
            </a:pPr>
            <a:r>
              <a:rPr b="1" lang="fr" sz="17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Structurer le code</a:t>
            </a:r>
            <a:endParaRPr b="1" i="0" sz="1700" u="none" cap="none" strike="noStrike">
              <a:solidFill>
                <a:srgbClr val="3F3F3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Espace réservé pour une image  15" id="87" name="Google Shape;87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516" l="0" r="0" t="5516"/>
          <a:stretch/>
        </p:blipFill>
        <p:spPr>
          <a:xfrm>
            <a:off x="858789" y="1211179"/>
            <a:ext cx="2225068" cy="19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3497568" y="3190978"/>
            <a:ext cx="22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 fontScale="92500"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 Slab"/>
              <a:buNone/>
            </a:pPr>
            <a:r>
              <a:rPr b="1" lang="fr" sz="17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Éviter</a:t>
            </a:r>
            <a:r>
              <a:rPr b="1" lang="fr" sz="17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 les </a:t>
            </a:r>
            <a:r>
              <a:rPr b="1" lang="fr" sz="17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répétition</a:t>
            </a:r>
            <a:endParaRPr b="1" i="0" sz="1700" u="none" cap="none" strike="noStrike">
              <a:solidFill>
                <a:srgbClr val="3F3F3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Espace réservé pour une image  15" id="89" name="Google Shape;89;p19"/>
          <p:cNvPicPr preferRelativeResize="0"/>
          <p:nvPr/>
        </p:nvPicPr>
        <p:blipFill rotWithShape="1">
          <a:blip r:embed="rId3">
            <a:alphaModFix/>
          </a:blip>
          <a:srcRect b="5516" l="0" r="0" t="5516"/>
          <a:stretch/>
        </p:blipFill>
        <p:spPr>
          <a:xfrm>
            <a:off x="3505457" y="1210928"/>
            <a:ext cx="2222694" cy="197745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6136494" y="3190978"/>
            <a:ext cx="22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 fontScale="85000"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 Slab"/>
              <a:buNone/>
            </a:pPr>
            <a:r>
              <a:rPr b="1" lang="fr" sz="17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Maintenance du code</a:t>
            </a:r>
            <a:endParaRPr b="1" i="0" sz="1700" u="none" cap="none" strike="noStrike">
              <a:solidFill>
                <a:srgbClr val="3F3F3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Espace réservé pour une image  15" id="91" name="Google Shape;91;p19"/>
          <p:cNvPicPr preferRelativeResize="0"/>
          <p:nvPr/>
        </p:nvPicPr>
        <p:blipFill rotWithShape="1">
          <a:blip r:embed="rId3">
            <a:alphaModFix/>
          </a:blip>
          <a:srcRect b="5516" l="0" r="0" t="5516"/>
          <a:stretch/>
        </p:blipFill>
        <p:spPr>
          <a:xfrm>
            <a:off x="6144383" y="1210928"/>
            <a:ext cx="2222694" cy="19774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873295" y="3652649"/>
            <a:ext cx="2179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528262" y="3652649"/>
            <a:ext cx="2179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167189" y="3652649"/>
            <a:ext cx="2179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614125" y="2904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</a:t>
            </a:r>
            <a:r>
              <a:rPr b="1" i="0" lang="fr" sz="1600" u="none" cap="none" strike="noStrike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 / </a:t>
            </a:r>
            <a:r>
              <a:rPr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 à quoi ça sert ?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800" y="1280400"/>
            <a:ext cx="2022450" cy="18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4325" y="1297925"/>
            <a:ext cx="2040475" cy="1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3350" y="1297925"/>
            <a:ext cx="2040474" cy="1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614125" y="2904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</a:t>
            </a:r>
            <a:r>
              <a:rPr b="1" i="0" lang="fr" sz="1600" u="none" cap="none" strike="noStrike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 / </a:t>
            </a:r>
            <a:r>
              <a:rPr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Les classes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3197700" y="415325"/>
            <a:ext cx="3383700" cy="3576300"/>
          </a:xfrm>
          <a:prstGeom prst="roundRect">
            <a:avLst>
              <a:gd fmla="val 16347" name="adj"/>
            </a:avLst>
          </a:prstGeom>
          <a:solidFill>
            <a:srgbClr val="23438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81CD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93750" y="686750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Classe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1459350" y="965750"/>
            <a:ext cx="1674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/>
          <p:nvPr/>
        </p:nvSpPr>
        <p:spPr>
          <a:xfrm>
            <a:off x="3455225" y="951450"/>
            <a:ext cx="2840100" cy="10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550375" y="1018000"/>
            <a:ext cx="268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Attributs: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	porte = 1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fenêtre = 0 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500300" y="2219825"/>
            <a:ext cx="2840100" cy="10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650550" y="2262725"/>
            <a:ext cx="26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Méthode(porte):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	return porte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766975" y="3319300"/>
            <a:ext cx="1287600" cy="672300"/>
          </a:xfrm>
          <a:prstGeom prst="roundRect">
            <a:avLst>
              <a:gd fmla="val 16347" name="adj"/>
            </a:avLst>
          </a:prstGeom>
          <a:solidFill>
            <a:srgbClr val="23438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81CD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2075" y="3501875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Obje</a:t>
            </a: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5" name="Google Shape;115;p20"/>
          <p:cNvCxnSpPr>
            <a:endCxn id="113" idx="1"/>
          </p:cNvCxnSpPr>
          <p:nvPr/>
        </p:nvCxnSpPr>
        <p:spPr>
          <a:xfrm flipH="1" rot="10800000">
            <a:off x="1065875" y="3655450"/>
            <a:ext cx="7011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/>
          <p:nvPr/>
        </p:nvSpPr>
        <p:spPr>
          <a:xfrm>
            <a:off x="1896725" y="3548125"/>
            <a:ext cx="1028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896725" y="3226225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maison1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942175" y="35481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porte =1</a:t>
            </a:r>
            <a:endParaRPr b="1" sz="7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fenêtre = 0</a:t>
            </a:r>
            <a:endParaRPr b="1" sz="7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468075" y="4294400"/>
            <a:ext cx="1287600" cy="672300"/>
          </a:xfrm>
          <a:prstGeom prst="roundRect">
            <a:avLst>
              <a:gd fmla="val 16347" name="adj"/>
            </a:avLst>
          </a:prstGeom>
          <a:solidFill>
            <a:srgbClr val="23438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81CD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8700" y="449842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Objet2.Méthode(5)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1" name="Google Shape;121;p20"/>
          <p:cNvCxnSpPr>
            <a:endCxn id="119" idx="1"/>
          </p:cNvCxnSpPr>
          <p:nvPr/>
        </p:nvCxnSpPr>
        <p:spPr>
          <a:xfrm flipH="1" rot="10800000">
            <a:off x="1766975" y="4630550"/>
            <a:ext cx="7011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/>
          <p:nvPr/>
        </p:nvSpPr>
        <p:spPr>
          <a:xfrm>
            <a:off x="2597825" y="4523225"/>
            <a:ext cx="1028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2597825" y="4201325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maison2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643275" y="45232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porte =5</a:t>
            </a:r>
            <a:endParaRPr b="1" sz="7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fenêtre = 0</a:t>
            </a:r>
            <a:endParaRPr b="1" sz="7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05600" y="1965975"/>
            <a:ext cx="1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Objet1 = Classe()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05600" y="2306850"/>
            <a:ext cx="17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Objet2 = Classe()</a:t>
            </a:r>
            <a:endParaRPr b="1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614125" y="2904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</a:t>
            </a:r>
            <a:r>
              <a:rPr b="1" i="0" lang="fr" sz="1600" u="none" cap="none" strike="noStrike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 / </a:t>
            </a:r>
            <a:r>
              <a:rPr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Les classes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825" y="758250"/>
            <a:ext cx="3128300" cy="397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1824200" y="851300"/>
            <a:ext cx="1280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329100" y="515475"/>
            <a:ext cx="18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Création de la classe Maison.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 rot="10800000">
            <a:off x="1910025" y="1388050"/>
            <a:ext cx="1652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500225" y="1294950"/>
            <a:ext cx="18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Constructeur comprenant les </a:t>
            </a: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attributs</a:t>
            </a: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8" name="Google Shape;138;p21"/>
          <p:cNvCxnSpPr>
            <a:stCxn id="139" idx="3"/>
          </p:cNvCxnSpPr>
          <p:nvPr/>
        </p:nvCxnSpPr>
        <p:spPr>
          <a:xfrm flipH="1" rot="10800000">
            <a:off x="2047750" y="2504075"/>
            <a:ext cx="14934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 txBox="1"/>
          <p:nvPr/>
        </p:nvSpPr>
        <p:spPr>
          <a:xfrm>
            <a:off x="216250" y="2470325"/>
            <a:ext cx="18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Méthode qui change la valeur de porte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0" name="Google Shape;140;p21"/>
          <p:cNvCxnSpPr/>
          <p:nvPr/>
        </p:nvCxnSpPr>
        <p:spPr>
          <a:xfrm flipH="1" rot="10800000">
            <a:off x="2081725" y="3548200"/>
            <a:ext cx="11520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329100" y="3481175"/>
            <a:ext cx="18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Instanciation de deux objets.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2" name="Google Shape;142;p21"/>
          <p:cNvCxnSpPr>
            <a:stCxn id="143" idx="1"/>
          </p:cNvCxnSpPr>
          <p:nvPr/>
        </p:nvCxnSpPr>
        <p:spPr>
          <a:xfrm flipH="1">
            <a:off x="5415400" y="3669825"/>
            <a:ext cx="119460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45" idx="1"/>
          </p:cNvCxnSpPr>
          <p:nvPr/>
        </p:nvCxnSpPr>
        <p:spPr>
          <a:xfrm flipH="1">
            <a:off x="5386500" y="4224300"/>
            <a:ext cx="17958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6610000" y="3392775"/>
            <a:ext cx="18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Affichage de la valeur de porte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182300" y="3854850"/>
            <a:ext cx="18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Appelle de la méthode setPorte qui modifie la valeur.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rot="10800000">
            <a:off x="5343900" y="4578375"/>
            <a:ext cx="114450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6447625" y="4496175"/>
            <a:ext cx="18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Affichage de la valeur de porte après modification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4614125" y="2904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La POO</a:t>
            </a:r>
            <a:r>
              <a:rPr b="1" i="0" lang="fr" sz="1600" u="none" cap="none" strike="noStrike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 / </a:t>
            </a:r>
            <a:r>
              <a:rPr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L’encapsulation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868" y="515472"/>
            <a:ext cx="2899379" cy="4375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2"/>
          <p:cNvCxnSpPr/>
          <p:nvPr/>
        </p:nvCxnSpPr>
        <p:spPr>
          <a:xfrm>
            <a:off x="2632550" y="1237600"/>
            <a:ext cx="1280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758150" y="1060000"/>
            <a:ext cx="19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Attribut porte en privée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 flipH="1" rot="10800000">
            <a:off x="2804250" y="2990225"/>
            <a:ext cx="7296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836850" y="2864900"/>
            <a:ext cx="196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Création d’une méthode qui return la valeur de porte.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>
            <a:off x="5486900" y="3562525"/>
            <a:ext cx="9228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6409700" y="3181825"/>
            <a:ext cx="196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Affichage de la valeur de porte en utilisant la méthode getPorte.</a:t>
            </a:r>
            <a:endParaRPr b="1" sz="12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