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0" r:id="rId6"/>
    <p:sldId id="261" r:id="rId7"/>
    <p:sldId id="259" r:id="rId8"/>
    <p:sldId id="273" r:id="rId9"/>
    <p:sldId id="271" r:id="rId10"/>
    <p:sldId id="274" r:id="rId11"/>
    <p:sldId id="282" r:id="rId12"/>
    <p:sldId id="268" r:id="rId13"/>
    <p:sldId id="263" r:id="rId14"/>
    <p:sldId id="269" r:id="rId15"/>
    <p:sldId id="277" r:id="rId16"/>
    <p:sldId id="270" r:id="rId17"/>
    <p:sldId id="283" r:id="rId18"/>
    <p:sldId id="284" r:id="rId19"/>
    <p:sldId id="285" r:id="rId20"/>
    <p:sldId id="286" r:id="rId21"/>
    <p:sldId id="279" r:id="rId22"/>
    <p:sldId id="281" r:id="rId23"/>
    <p:sldId id="288" r:id="rId24"/>
    <p:sldId id="287" r:id="rId25"/>
    <p:sldId id="264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3C"/>
    <a:srgbClr val="FDBB30"/>
    <a:srgbClr val="FD9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9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8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2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nocking.wiche.edu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scorecard.ed.gov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scorecard.ed.gov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scorecard.ed.gov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scorecard.ed.gov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ed.gov/" TargetMode="External"/><Relationship Id="rId2" Type="http://schemas.openxmlformats.org/officeDocument/2006/relationships/hyperlink" Target="https://www.cde.ca.gov/d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pic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032" y="273277"/>
            <a:ext cx="9144000" cy="17328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543C"/>
                </a:solidFill>
              </a:rPr>
              <a:t>The Higher Education Landscape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873" y="2216020"/>
            <a:ext cx="9741159" cy="16557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543C"/>
                </a:solidFill>
              </a:rPr>
              <a:t>A presentation to the </a:t>
            </a:r>
            <a:endParaRPr lang="en-US" sz="3200" dirty="0" smtClean="0">
              <a:solidFill>
                <a:srgbClr val="00543C"/>
              </a:solidFill>
            </a:endParaRPr>
          </a:p>
          <a:p>
            <a:r>
              <a:rPr lang="en-US" sz="3200" dirty="0" smtClean="0">
                <a:solidFill>
                  <a:srgbClr val="00543C"/>
                </a:solidFill>
              </a:rPr>
              <a:t>University of San Francisco Budget </a:t>
            </a:r>
            <a:r>
              <a:rPr lang="en-US" sz="3200" dirty="0">
                <a:solidFill>
                  <a:srgbClr val="00543C"/>
                </a:solidFill>
              </a:rPr>
              <a:t>Forum, February 2020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800" dirty="0"/>
          </a:p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Greg Dubrow, Director of Institutional Research, </a:t>
            </a:r>
          </a:p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San Francisco State University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1053" y="699081"/>
            <a:ext cx="9706947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Undergraduate enrollment has more than doubled since </a:t>
            </a:r>
            <a:r>
              <a:rPr lang="en-US" sz="2400" dirty="0" smtClean="0"/>
              <a:t>1987.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Graduate enrollments fluctuating over </a:t>
            </a:r>
            <a:r>
              <a:rPr lang="en-US" sz="2400" dirty="0" smtClean="0"/>
              <a:t>time.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Ratio of undergraduate::graduate enrollments steady over time, generally +/- 2% points from 60</a:t>
            </a:r>
            <a:r>
              <a:rPr lang="en-US" sz="2400" dirty="0" smtClean="0"/>
              <a:t>%.</a:t>
            </a:r>
            <a:endParaRPr lang="en-US" sz="2400" dirty="0"/>
          </a:p>
          <a:p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63% of new students coming from California, high school enrollments here will have most </a:t>
            </a:r>
            <a:r>
              <a:rPr lang="en-US" sz="2400" dirty="0" smtClean="0"/>
              <a:t>impact. </a:t>
            </a:r>
            <a:endParaRPr lang="en-US" sz="2400" dirty="0"/>
          </a:p>
          <a:p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Western Interstate Commission for Higher Education (WICHE) projects HS grads from all western states to peak in 2024 at 862,000, then decline for a few years, rebounding again around 2032. (</a:t>
            </a:r>
            <a:r>
              <a:rPr lang="en-US" i="1" dirty="0"/>
              <a:t>Knocking at the College Door, </a:t>
            </a:r>
            <a:r>
              <a:rPr lang="en-US" i="1" dirty="0">
                <a:hlinkClick r:id="rId2"/>
              </a:rPr>
              <a:t>https://knocking.wiche.edu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During 1980s the Gen X population drop mitigated by increased college-going rates – what will happen this time?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0710" y="99097"/>
            <a:ext cx="536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Enrollment at USF – 1987 to 2018</a:t>
            </a:r>
          </a:p>
        </p:txBody>
      </p:sp>
    </p:spTree>
    <p:extLst>
      <p:ext uri="{BB962C8B-B14F-4D97-AF65-F5344CB8AC3E}">
        <p14:creationId xmlns:p14="http://schemas.microsoft.com/office/powerpoint/2010/main" val="36081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84443" y="71104"/>
            <a:ext cx="860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Jesuit College Undergraduate Enrollment (Indexed) – 1987 to </a:t>
            </a:r>
            <a:r>
              <a:rPr lang="en-US" sz="2400" dirty="0" smtClean="0"/>
              <a:t>2018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6" y="813816"/>
            <a:ext cx="10058400" cy="5325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7934131" y="5416487"/>
            <a:ext cx="2733869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Sources: IPEDS &amp; Delta Cost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4097" y="1220256"/>
            <a:ext cx="556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Regis University – doubled 1987 to 2006, has since reduced enrollment</a:t>
            </a:r>
            <a:r>
              <a:rPr lang="en-US" sz="1600" dirty="0">
                <a:sym typeface="Symbol" panose="05050102010706020507" pitchFamily="18" charset="2"/>
              </a:rPr>
              <a:t> </a:t>
            </a:r>
            <a:r>
              <a:rPr lang="en-US" sz="1400" dirty="0"/>
              <a:t>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3159" y="4362937"/>
            <a:ext cx="437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Loyola University in New Orleans, post-Hurricane Katrina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6697" y="502762"/>
            <a:ext cx="148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543C"/>
                </a:solidFill>
              </a:rPr>
              <a:t>Green line is USF</a:t>
            </a:r>
            <a:endParaRPr lang="en-US" sz="1400" i="1" dirty="0">
              <a:solidFill>
                <a:srgbClr val="0054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1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College Affordability</a:t>
            </a:r>
          </a:p>
        </p:txBody>
      </p:sp>
    </p:spTree>
    <p:extLst>
      <p:ext uri="{BB962C8B-B14F-4D97-AF65-F5344CB8AC3E}">
        <p14:creationId xmlns:p14="http://schemas.microsoft.com/office/powerpoint/2010/main" val="22345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9" y="1045961"/>
            <a:ext cx="11844541" cy="4846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45145"/>
            <a:ext cx="9467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Average Estimated Full-Time Undergraduate Budgets (Enrollment-Weighted) by Sector, 2019-20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5751" y="587090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College Board, NCES</a:t>
            </a:r>
          </a:p>
        </p:txBody>
      </p:sp>
    </p:spTree>
    <p:extLst>
      <p:ext uri="{BB962C8B-B14F-4D97-AF65-F5344CB8AC3E}">
        <p14:creationId xmlns:p14="http://schemas.microsoft.com/office/powerpoint/2010/main" val="15895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8910" y="589228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College Board, 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269" y="-31589"/>
            <a:ext cx="9467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Inflation-Adjusted Published Tuition and Fees </a:t>
            </a:r>
          </a:p>
          <a:p>
            <a:pPr algn="ctr"/>
            <a:r>
              <a:rPr lang="en-US" sz="3200" dirty="0"/>
              <a:t>1989-90 to 2019-20 </a:t>
            </a:r>
            <a:r>
              <a:rPr lang="en-US" sz="2400" i="1" dirty="0"/>
              <a:t>(Indexed 1989-90 = 1.0)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8" y="1045629"/>
            <a:ext cx="1184152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8910" y="589228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College Board, 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269" y="-31589"/>
            <a:ext cx="946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Average Tuition &amp; Fees by </a:t>
            </a:r>
            <a:r>
              <a:rPr lang="en-US" sz="3200" dirty="0" smtClean="0"/>
              <a:t>Sector  </a:t>
            </a:r>
            <a:r>
              <a:rPr lang="en-US" sz="2400" i="1" dirty="0" smtClean="0"/>
              <a:t>(current </a:t>
            </a:r>
            <a:r>
              <a:rPr lang="en-US" sz="2400" i="1" dirty="0"/>
              <a:t>$)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C6F2EE-D438-2E4C-8B1B-5C90F1F95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8" y="882675"/>
            <a:ext cx="1181342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87624" y="696208"/>
            <a:ext cx="94674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Tuition, Aid &amp; Affordability Concerns</a:t>
            </a:r>
          </a:p>
          <a:p>
            <a:pPr algn="ctr"/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Cost-of-attendance outpacing family </a:t>
            </a:r>
            <a:r>
              <a:rPr lang="en-US" sz="3200" dirty="0" smtClean="0"/>
              <a:t>income: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16% income increase 1989 to 2018 vs tuition gains from prior </a:t>
            </a:r>
            <a:r>
              <a:rPr lang="en-US" sz="3200" dirty="0" smtClean="0"/>
              <a:t>charts</a:t>
            </a:r>
          </a:p>
          <a:p>
            <a:pPr lvl="1"/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Pressures on middle-income students</a:t>
            </a:r>
          </a:p>
          <a:p>
            <a:pPr lvl="1"/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Cost, debt &amp; other metrics </a:t>
            </a:r>
            <a:r>
              <a:rPr lang="en-US" sz="3200" dirty="0"/>
              <a:t>(College Scorecard)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60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80" y="0"/>
            <a:ext cx="7305539" cy="6126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951" y="5369061"/>
            <a:ext cx="220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Source: College Scorecard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collegescorecard.ed.gov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52" y="0"/>
            <a:ext cx="8040034" cy="6190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01688" y="5282886"/>
            <a:ext cx="1865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Students graduating within 200% of expected time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951" y="5369061"/>
            <a:ext cx="220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Source: College Scorecard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collegescorecard.ed.gov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1440"/>
            <a:ext cx="6909509" cy="6126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75" y="5369061"/>
            <a:ext cx="220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Source: College Scorecard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collegescorecard.ed.gov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9208" y="703984"/>
            <a:ext cx="110381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About me:</a:t>
            </a:r>
          </a:p>
          <a:p>
            <a:endParaRPr lang="en-US" sz="1400" dirty="0"/>
          </a:p>
          <a:p>
            <a:r>
              <a:rPr lang="en-US" sz="2800" dirty="0"/>
              <a:t>Since November 2018, Director of IR at SF State</a:t>
            </a:r>
          </a:p>
          <a:p>
            <a:endParaRPr lang="en-US" sz="1400" dirty="0"/>
          </a:p>
          <a:p>
            <a:r>
              <a:rPr lang="en-US" sz="2800" dirty="0"/>
              <a:t>Director of Research &amp; Policy Analysis/Enrollment Analytics at </a:t>
            </a:r>
          </a:p>
          <a:p>
            <a:r>
              <a:rPr lang="en-US" sz="2800" dirty="0"/>
              <a:t>UC Berkeley Office of Undergraduate Admissions, 2005 to 2018</a:t>
            </a:r>
          </a:p>
          <a:p>
            <a:endParaRPr lang="en-US" sz="1400" dirty="0"/>
          </a:p>
          <a:p>
            <a:r>
              <a:rPr lang="en-US" sz="2800" dirty="0"/>
              <a:t>Asst. Professor, Florida International </a:t>
            </a:r>
            <a:r>
              <a:rPr lang="en-US" sz="2800" dirty="0" err="1"/>
              <a:t>Univ</a:t>
            </a:r>
            <a:r>
              <a:rPr lang="en-US" sz="2800" dirty="0"/>
              <a:t>, Miami FL 2001 to 2005</a:t>
            </a:r>
          </a:p>
          <a:p>
            <a:endParaRPr lang="en-US" sz="1400" dirty="0"/>
          </a:p>
          <a:p>
            <a:r>
              <a:rPr lang="en-US" sz="2800" dirty="0"/>
              <a:t>Ph.D. in Higher Education, University of Pennsylvania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" y="4572000"/>
            <a:ext cx="1193367" cy="866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greg_dubrow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17" y="4572880"/>
            <a:ext cx="868680" cy="868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50551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Greg Dubrow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39" y="4569986"/>
            <a:ext cx="962479" cy="8686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21140" y="4737603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greg-dubrow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52" y="91440"/>
            <a:ext cx="6868865" cy="6126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298" y="5369061"/>
            <a:ext cx="220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Source: College Scorecard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collegescorecard.ed.gov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Social &amp; political trends</a:t>
            </a:r>
          </a:p>
        </p:txBody>
      </p:sp>
    </p:spTree>
    <p:extLst>
      <p:ext uri="{BB962C8B-B14F-4D97-AF65-F5344CB8AC3E}">
        <p14:creationId xmlns:p14="http://schemas.microsoft.com/office/powerpoint/2010/main" val="25154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524" y="450557"/>
            <a:ext cx="1121695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International student enrollment – immigration </a:t>
            </a:r>
            <a:r>
              <a:rPr lang="en-US" sz="3200" dirty="0" smtClean="0"/>
              <a:t>policy</a:t>
            </a:r>
            <a:r>
              <a:rPr lang="en-US" sz="3200" dirty="0"/>
              <a:t> </a:t>
            </a:r>
            <a:r>
              <a:rPr lang="en-US" sz="3200" dirty="0" smtClean="0"/>
              <a:t>&amp; climate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Cost of attendance, especially for publics. What happens </a:t>
            </a:r>
            <a:r>
              <a:rPr lang="en-US" sz="3200" dirty="0" smtClean="0"/>
              <a:t>to appropriations if </a:t>
            </a:r>
            <a:r>
              <a:rPr lang="en-US" sz="3200" dirty="0"/>
              <a:t>next recession is as bad as </a:t>
            </a:r>
            <a:r>
              <a:rPr lang="en-US" sz="3200" dirty="0" smtClean="0"/>
              <a:t>2008-09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For privates, what happens to demand in a tight economy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For public institutions relying on International &amp; out-of-state, is there a maximum cost-of-attendance point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Competition from boot-camp and other credentialing programs</a:t>
            </a:r>
          </a:p>
        </p:txBody>
      </p:sp>
    </p:spTree>
    <p:extLst>
      <p:ext uri="{BB962C8B-B14F-4D97-AF65-F5344CB8AC3E}">
        <p14:creationId xmlns:p14="http://schemas.microsoft.com/office/powerpoint/2010/main" val="65182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Further Discussion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694922" y="3722914"/>
            <a:ext cx="448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If I had the time…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1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9714" y="1207771"/>
            <a:ext cx="89014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Tuition discounting and affect on budget &amp; enrollment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Retention &amp; graduation rates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Endowments and budget stability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2857" y="4867474"/>
            <a:ext cx="549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…and much, much more…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1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489" y="2146040"/>
            <a:ext cx="10453396" cy="981367"/>
          </a:xfrm>
        </p:spPr>
        <p:txBody>
          <a:bodyPr/>
          <a:lstStyle/>
          <a:p>
            <a:r>
              <a:rPr lang="en-US" dirty="0"/>
              <a:t>What questions do you have?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8579" y="2159559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" y="4572000"/>
            <a:ext cx="1193367" cy="866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greg_dubrow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17" y="4572880"/>
            <a:ext cx="868680" cy="868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50551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Greg Dubrow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39" y="4569986"/>
            <a:ext cx="962479" cy="8686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21140" y="4737603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greg-dubrow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9208" y="781537"/>
            <a:ext cx="110381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major trends affecting the higher education landscape in the US today, particularly traditional liberal arts colleges?</a:t>
            </a:r>
          </a:p>
          <a:p>
            <a:endParaRPr lang="en-US" dirty="0" smtClean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Changing demographics impacting enrollments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Affordability  </a:t>
            </a:r>
            <a:endParaRPr lang="en-US" sz="2800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What social/political threats are on the horizon that colleges should start addressing?</a:t>
            </a:r>
          </a:p>
        </p:txBody>
      </p:sp>
    </p:spTree>
    <p:extLst>
      <p:ext uri="{BB962C8B-B14F-4D97-AF65-F5344CB8AC3E}">
        <p14:creationId xmlns:p14="http://schemas.microsoft.com/office/powerpoint/2010/main" val="18523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California High School Graduates </a:t>
            </a:r>
          </a:p>
        </p:txBody>
      </p:sp>
    </p:spTree>
    <p:extLst>
      <p:ext uri="{BB962C8B-B14F-4D97-AF65-F5344CB8AC3E}">
        <p14:creationId xmlns:p14="http://schemas.microsoft.com/office/powerpoint/2010/main" val="41286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5044"/>
            <a:ext cx="11404799" cy="6035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10341" y="4036391"/>
            <a:ext cx="7725748" cy="1384995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Projected total enrollments 2019-20 onward from CA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of Finance 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Projections based on migration/immigration &amp; school-continuation rate models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UC/CSU eligibility projections by author using modest assumptions from most recent three year period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3078" y="242596"/>
            <a:ext cx="4749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California Public High School Graduates</a:t>
            </a:r>
          </a:p>
          <a:p>
            <a:pPr algn="ctr"/>
            <a:r>
              <a:rPr lang="en-US" sz="2200" dirty="0"/>
              <a:t>1993 to 2029 (projected)</a:t>
            </a:r>
          </a:p>
        </p:txBody>
      </p:sp>
    </p:spTree>
    <p:extLst>
      <p:ext uri="{BB962C8B-B14F-4D97-AF65-F5344CB8AC3E}">
        <p14:creationId xmlns:p14="http://schemas.microsoft.com/office/powerpoint/2010/main" val="10092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5044"/>
            <a:ext cx="11404799" cy="6035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26366" y="4572000"/>
            <a:ext cx="4469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UC/CSU eligibility 33% in 1993, 50% in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6366" y="4114800"/>
            <a:ext cx="4469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67% increase in grads from 1993 to 2018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6364" y="5029200"/>
            <a:ext cx="5187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Grads expected to peak in 2023, then decline slightly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1403" y="4659868"/>
            <a:ext cx="255658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Data sources: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Actual: CA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of Education.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Projections: CA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of Finance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63078" y="242596"/>
            <a:ext cx="4749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California Public High School Graduates</a:t>
            </a:r>
          </a:p>
          <a:p>
            <a:pPr algn="ctr"/>
            <a:r>
              <a:rPr lang="en-US" sz="2200" dirty="0"/>
              <a:t>1993 to 2029 (projected)</a:t>
            </a:r>
          </a:p>
        </p:txBody>
      </p:sp>
    </p:spTree>
    <p:extLst>
      <p:ext uri="{BB962C8B-B14F-4D97-AF65-F5344CB8AC3E}">
        <p14:creationId xmlns:p14="http://schemas.microsoft.com/office/powerpoint/2010/main" val="27853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1053" y="503853"/>
            <a:ext cx="970694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Factors affecting K-12 enrollment and graduation:</a:t>
            </a:r>
          </a:p>
          <a:p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Birth rates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Immigration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Emigration in/out of state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Housing costs</a:t>
            </a:r>
          </a:p>
          <a:p>
            <a:endParaRPr lang="en-US" dirty="0"/>
          </a:p>
          <a:p>
            <a:r>
              <a:rPr lang="en-US" sz="2400" u="sng" dirty="0"/>
              <a:t>More resources:</a:t>
            </a:r>
          </a:p>
          <a:p>
            <a:r>
              <a:rPr lang="en-US" sz="2400" dirty="0"/>
              <a:t>CA Department Ed Data &amp; statistics: </a:t>
            </a:r>
            <a:r>
              <a:rPr lang="en-US" sz="2400" dirty="0">
                <a:hlinkClick r:id="rId2"/>
              </a:rPr>
              <a:t>https://www.cde.ca.gov/ds/</a:t>
            </a:r>
            <a:endParaRPr lang="en-US" sz="2400" dirty="0"/>
          </a:p>
          <a:p>
            <a:r>
              <a:rPr lang="en-US" sz="2400" dirty="0"/>
              <a:t>National Center for Education Statistics: </a:t>
            </a:r>
            <a:r>
              <a:rPr lang="en-US" sz="2400" dirty="0">
                <a:hlinkClick r:id="rId3"/>
              </a:rPr>
              <a:t>https://nces.ed.gov/</a:t>
            </a:r>
            <a:endParaRPr lang="en-US" sz="2400" dirty="0"/>
          </a:p>
          <a:p>
            <a:r>
              <a:rPr lang="en-US" sz="2400" dirty="0"/>
              <a:t>Public Policy Institute of California - </a:t>
            </a:r>
            <a:r>
              <a:rPr lang="en-US" sz="2400" dirty="0">
                <a:hlinkClick r:id="rId4"/>
              </a:rPr>
              <a:t>https://www.ppic.org/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3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USF Enrollment</a:t>
            </a:r>
          </a:p>
        </p:txBody>
      </p:sp>
    </p:spTree>
    <p:extLst>
      <p:ext uri="{BB962C8B-B14F-4D97-AF65-F5344CB8AC3E}">
        <p14:creationId xmlns:p14="http://schemas.microsoft.com/office/powerpoint/2010/main" val="25841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0" y="229459"/>
            <a:ext cx="11103428" cy="58787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84988" y="3333580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Graduate students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4988" y="579106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Undergraduate students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0710" y="99097"/>
            <a:ext cx="536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Enrollment at USF – 1987 to 2018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17429" y="5327780"/>
            <a:ext cx="2733869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Sources: IPEDS &amp; Delta Cost Project</a:t>
            </a:r>
          </a:p>
        </p:txBody>
      </p:sp>
    </p:spTree>
    <p:extLst>
      <p:ext uri="{BB962C8B-B14F-4D97-AF65-F5344CB8AC3E}">
        <p14:creationId xmlns:p14="http://schemas.microsoft.com/office/powerpoint/2010/main" val="32823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729</Words>
  <Application>Microsoft Office PowerPoint</Application>
  <PresentationFormat>Widescreen</PresentationFormat>
  <Paragraphs>155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Office Theme</vt:lpstr>
      <vt:lpstr>The Higher Education Landscape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What questions do you have?</vt:lpstr>
      <vt:lpstr> </vt:lpstr>
    </vt:vector>
  </TitlesOfParts>
  <Company>San Francisco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Education Landscape</dc:title>
  <dc:creator>Greg Dubrow</dc:creator>
  <cp:lastModifiedBy>Greg Dubrow</cp:lastModifiedBy>
  <cp:revision>156</cp:revision>
  <dcterms:created xsi:type="dcterms:W3CDTF">2020-02-22T00:01:48Z</dcterms:created>
  <dcterms:modified xsi:type="dcterms:W3CDTF">2020-02-25T19:46:46Z</dcterms:modified>
</cp:coreProperties>
</file>