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59" r:id="rId8"/>
    <p:sldId id="273" r:id="rId9"/>
    <p:sldId id="271" r:id="rId10"/>
    <p:sldId id="276" r:id="rId11"/>
    <p:sldId id="274" r:id="rId12"/>
    <p:sldId id="268" r:id="rId13"/>
    <p:sldId id="263" r:id="rId14"/>
    <p:sldId id="269" r:id="rId15"/>
    <p:sldId id="277" r:id="rId16"/>
    <p:sldId id="270" r:id="rId17"/>
    <p:sldId id="278" r:id="rId18"/>
    <p:sldId id="280" r:id="rId19"/>
    <p:sldId id="279" r:id="rId20"/>
    <p:sldId id="281" r:id="rId21"/>
    <p:sldId id="26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nocking.wiche.edu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/>
              <a:t>The Higher Education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718" y="2603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presentation to the USF Budget Forum, February 2020</a:t>
            </a:r>
          </a:p>
          <a:p>
            <a:endParaRPr lang="en-US" dirty="0"/>
          </a:p>
          <a:p>
            <a:r>
              <a:rPr lang="en-US" dirty="0"/>
              <a:t>Greg Dubrow, Director of Institutional Research, </a:t>
            </a:r>
          </a:p>
          <a:p>
            <a:r>
              <a:rPr lang="en-US" dirty="0"/>
              <a:t>San Francisco State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4443" y="71104"/>
            <a:ext cx="8608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Jesuit College Undergraduate Enrollment (Indexed) – 1987 to 2018</a:t>
            </a:r>
          </a:p>
          <a:p>
            <a:pPr algn="ctr"/>
            <a:r>
              <a:rPr lang="en-US" dirty="0"/>
              <a:t>(1987  = 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1" y="809768"/>
            <a:ext cx="10058400" cy="53254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34131" y="5416487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</p:spTree>
    <p:extLst>
      <p:ext uri="{BB962C8B-B14F-4D97-AF65-F5344CB8AC3E}">
        <p14:creationId xmlns:p14="http://schemas.microsoft.com/office/powerpoint/2010/main" val="153673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699081"/>
            <a:ext cx="97069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Undergraduate enrollment has more than doubled since 1987.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Graduate enrollments fluctuating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Ratio of undergraduate::graduate enrollments steady over time, generally +/- 2% points from 60%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63% of new students coming from California, high school enrollments here will have most impact. 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 Interstate Commission for Higher Education (WICHE) projects HS grads from all western states to peak in 2024 at 862,000, then decline for a few years, rebounding again around 2032. (</a:t>
            </a:r>
            <a:r>
              <a:rPr lang="en-US" i="1" dirty="0"/>
              <a:t>Knocking at the College Door, </a:t>
            </a:r>
            <a:r>
              <a:rPr lang="en-US" i="1" dirty="0">
                <a:hlinkClick r:id="rId2"/>
              </a:rPr>
              <a:t>https://knocking.wiche.edu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During 1980s the Gen X population drop mitigated by increased college-going rates – what will happen this time?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</p:spTree>
    <p:extLst>
      <p:ext uri="{BB962C8B-B14F-4D97-AF65-F5344CB8AC3E}">
        <p14:creationId xmlns:p14="http://schemas.microsoft.com/office/powerpoint/2010/main" val="360816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2019-20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</a:t>
            </a:r>
          </a:p>
          <a:p>
            <a:pPr algn="ctr"/>
            <a:r>
              <a:rPr lang="en-US" sz="3200" dirty="0"/>
              <a:t>1989-90 to 2019-20 </a:t>
            </a:r>
            <a:r>
              <a:rPr lang="en-US" sz="2400" i="1" dirty="0"/>
              <a:t>(Indexed 1989-90 = 1.0)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Tuition &amp; Fees by Sector</a:t>
            </a:r>
          </a:p>
          <a:p>
            <a:pPr algn="ctr"/>
            <a:r>
              <a:rPr lang="en-US" sz="2400" i="1" dirty="0"/>
              <a:t>(current $)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6F2EE-D438-2E4C-8B1B-5C90F1F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042416"/>
            <a:ext cx="118134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2269" y="211016"/>
            <a:ext cx="94674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Tuition, Aid &amp; Affordability Concerns</a:t>
            </a:r>
          </a:p>
          <a:p>
            <a:pPr algn="ctr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Cost-of-attendance outpacing family 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Student debt v ROI (College Scorecard)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Tuition discounting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Endowment &amp; Institutional </a:t>
            </a:r>
          </a:p>
          <a:p>
            <a:pPr algn="ctr"/>
            <a:r>
              <a:rPr lang="en-US" sz="5400" dirty="0"/>
              <a:t>Financial Stability  </a:t>
            </a:r>
          </a:p>
        </p:txBody>
      </p:sp>
    </p:spTree>
    <p:extLst>
      <p:ext uri="{BB962C8B-B14F-4D97-AF65-F5344CB8AC3E}">
        <p14:creationId xmlns:p14="http://schemas.microsoft.com/office/powerpoint/2010/main" val="129121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Chart with endowment or endowment payout per enrolled student</a:t>
            </a:r>
          </a:p>
        </p:txBody>
      </p:sp>
    </p:spTree>
    <p:extLst>
      <p:ext uri="{BB962C8B-B14F-4D97-AF65-F5344CB8AC3E}">
        <p14:creationId xmlns:p14="http://schemas.microsoft.com/office/powerpoint/2010/main" val="412268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Social &amp; political trends</a:t>
            </a:r>
          </a:p>
        </p:txBody>
      </p:sp>
    </p:spTree>
    <p:extLst>
      <p:ext uri="{BB962C8B-B14F-4D97-AF65-F5344CB8AC3E}">
        <p14:creationId xmlns:p14="http://schemas.microsoft.com/office/powerpoint/2010/main" val="251546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me:</a:t>
            </a:r>
          </a:p>
          <a:p>
            <a:endParaRPr lang="en-US" sz="1400" dirty="0"/>
          </a:p>
          <a:p>
            <a:r>
              <a:rPr lang="en-US" sz="2800" dirty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/>
              <a:t>Director of Research &amp; Policy Analysis/Enrollment Analytics at </a:t>
            </a:r>
          </a:p>
          <a:p>
            <a:r>
              <a:rPr lang="en-US" sz="2800" dirty="0"/>
              <a:t>UC Berkeley Office of Undergraduate Admissions, 2005 to 2018</a:t>
            </a:r>
          </a:p>
          <a:p>
            <a:endParaRPr lang="en-US" sz="1400" dirty="0"/>
          </a:p>
          <a:p>
            <a:r>
              <a:rPr lang="en-US" sz="2800" dirty="0"/>
              <a:t>Asst. Professor, Florida International </a:t>
            </a:r>
            <a:r>
              <a:rPr lang="en-US" sz="2800" dirty="0" err="1"/>
              <a:t>Univ</a:t>
            </a:r>
            <a:r>
              <a:rPr lang="en-US" sz="2800" dirty="0"/>
              <a:t>, Miami FL 2001 to 2005</a:t>
            </a:r>
          </a:p>
          <a:p>
            <a:endParaRPr lang="en-US" sz="1400" dirty="0"/>
          </a:p>
          <a:p>
            <a:r>
              <a:rPr lang="en-US" sz="2800" dirty="0"/>
              <a:t>Ph.D. in Higher Education, University of Pennsylvania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943" y="795791"/>
            <a:ext cx="11038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International student enrollment – immigration policy, </a:t>
            </a:r>
          </a:p>
          <a:p>
            <a:endParaRPr lang="en-US" sz="3200" dirty="0"/>
          </a:p>
          <a:p>
            <a:r>
              <a:rPr lang="en-US" sz="3200" dirty="0"/>
              <a:t>Cost of attendance, especially for publics. What happens if next recession is as bad as 2008-09</a:t>
            </a:r>
          </a:p>
          <a:p>
            <a:endParaRPr lang="en-US" sz="3200" dirty="0"/>
          </a:p>
          <a:p>
            <a:r>
              <a:rPr lang="en-US" sz="3200" dirty="0"/>
              <a:t>For public institutions relying on International &amp; out-of-state, is there a maximum cost-of-attendance point </a:t>
            </a:r>
          </a:p>
          <a:p>
            <a:endParaRPr lang="en-US" sz="3200" dirty="0"/>
          </a:p>
          <a:p>
            <a:r>
              <a:rPr lang="en-US" sz="3200" dirty="0"/>
              <a:t>Competition from boot-camp and other credentialing programs</a:t>
            </a:r>
          </a:p>
        </p:txBody>
      </p:sp>
    </p:spTree>
    <p:extLst>
      <p:ext uri="{BB962C8B-B14F-4D97-AF65-F5344CB8AC3E}">
        <p14:creationId xmlns:p14="http://schemas.microsoft.com/office/powerpoint/2010/main" val="65182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/>
              <a:t>What questions do you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major trends affecting the higher education landscape in the US today, particularly traditional liberal arts colleges?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Changing demographics impacting 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is affordability a factor for liberal arts colleges?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role of endowments in ensuring long-term financial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social/political threats are on the horizon that colleges should start addressing?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9672" y="3919388"/>
            <a:ext cx="772574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total enrollments 2019-20 onward from CA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Education.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Finance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Housing costs</a:t>
            </a:r>
          </a:p>
          <a:p>
            <a:endParaRPr lang="en-US" dirty="0"/>
          </a:p>
          <a:p>
            <a:r>
              <a:rPr lang="en-US" sz="2400" u="sng" dirty="0"/>
              <a:t>More resources:</a:t>
            </a:r>
          </a:p>
          <a:p>
            <a:r>
              <a:rPr lang="en-US" sz="2400" dirty="0"/>
              <a:t>CA Department Ed Data &amp; statistics: </a:t>
            </a:r>
            <a:r>
              <a:rPr lang="en-US" sz="2400" dirty="0">
                <a:hlinkClick r:id="rId2"/>
              </a:rPr>
              <a:t>https://www.cde.ca.gov/ds/</a:t>
            </a:r>
            <a:endParaRPr lang="en-US" sz="2400" dirty="0"/>
          </a:p>
          <a:p>
            <a:r>
              <a:rPr lang="en-US" sz="2400" dirty="0"/>
              <a:t>National Center for Education Statistics: </a:t>
            </a:r>
            <a:r>
              <a:rPr lang="en-US" sz="2400" dirty="0">
                <a:hlinkClick r:id="rId3"/>
              </a:rPr>
              <a:t>https://nces.ed.gov/</a:t>
            </a:r>
            <a:endParaRPr lang="en-US" sz="2400" dirty="0"/>
          </a:p>
          <a:p>
            <a:r>
              <a:rPr lang="en-US" sz="2400" dirty="0"/>
              <a:t>Public Policy Institute of California - </a:t>
            </a:r>
            <a:r>
              <a:rPr lang="en-US" sz="2400" dirty="0">
                <a:hlinkClick r:id="rId4"/>
              </a:rPr>
              <a:t>https://www.ppic.org/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USF Enrollment</a:t>
            </a:r>
          </a:p>
        </p:txBody>
      </p:sp>
    </p:spTree>
    <p:extLst>
      <p:ext uri="{BB962C8B-B14F-4D97-AF65-F5344CB8AC3E}">
        <p14:creationId xmlns:p14="http://schemas.microsoft.com/office/powerpoint/2010/main" val="258418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229459"/>
            <a:ext cx="11103428" cy="5878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4988" y="3333580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Graduate students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988" y="57910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7429" y="532778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678</Words>
  <Application>Microsoft Macintosh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114</cp:revision>
  <dcterms:created xsi:type="dcterms:W3CDTF">2020-02-22T00:01:48Z</dcterms:created>
  <dcterms:modified xsi:type="dcterms:W3CDTF">2020-02-25T07:58:17Z</dcterms:modified>
</cp:coreProperties>
</file>