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7" r:id="rId5"/>
    <p:sldId id="260" r:id="rId6"/>
    <p:sldId id="261" r:id="rId7"/>
    <p:sldId id="271" r:id="rId8"/>
    <p:sldId id="259" r:id="rId9"/>
    <p:sldId id="268" r:id="rId10"/>
    <p:sldId id="263" r:id="rId11"/>
    <p:sldId id="269" r:id="rId12"/>
    <p:sldId id="270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3C"/>
    <a:srgbClr val="FDBB30"/>
    <a:srgbClr val="FD9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6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9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1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8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4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2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A21-0DC2-40CE-923B-A76D48AC771F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2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3AA21-0DC2-40CE-923B-A76D48AC771F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7127D-251F-4DE0-80BC-D3EE9B865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2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ces.ed.gov/" TargetMode="External"/><Relationship Id="rId2" Type="http://schemas.openxmlformats.org/officeDocument/2006/relationships/hyperlink" Target="https://www.cde.ca.gov/d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pic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2032" y="273277"/>
            <a:ext cx="9144000" cy="17328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Higher </a:t>
            </a:r>
            <a:r>
              <a:rPr lang="en-US" dirty="0" smtClean="0"/>
              <a:t>Education </a:t>
            </a:r>
            <a:r>
              <a:rPr lang="en-US" dirty="0" smtClean="0"/>
              <a:t>Landscape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718" y="260366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presentation to the USF Community, February 2020 Town Halls</a:t>
            </a:r>
          </a:p>
          <a:p>
            <a:endParaRPr lang="en-US" dirty="0"/>
          </a:p>
          <a:p>
            <a:r>
              <a:rPr lang="en-US" dirty="0" smtClean="0"/>
              <a:t>Greg Dubrow, Director of Institutional Research, </a:t>
            </a:r>
          </a:p>
          <a:p>
            <a:r>
              <a:rPr lang="en-US" dirty="0" smtClean="0"/>
              <a:t>San Francisco State University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8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29" y="1045961"/>
            <a:ext cx="11844541" cy="48463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0" y="45145"/>
            <a:ext cx="94674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Average Estimated Full-Time Undergraduate Budgets (Enrollment-Weighted) by Sector, </a:t>
            </a:r>
            <a:r>
              <a:rPr lang="en-US" sz="3200" dirty="0" smtClean="0"/>
              <a:t>2019-20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9235751" y="5870901"/>
            <a:ext cx="286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Source: College Board, NCES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50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08910" y="5892281"/>
            <a:ext cx="286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Source: College Board, NCES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62269" y="-31589"/>
            <a:ext cx="94674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Inflation-Adjusted Published Tuition and Fees Relative to 1989-90, 1989-90 to 2019-20 (1989-90 = 1.0)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38" y="1045629"/>
            <a:ext cx="11841522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5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62269" y="-31589"/>
            <a:ext cx="94674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Inflation-Adjusted Published Tuition and Fees Relative to 1989-90, 1989-90 to 2019-20 (1989-90 = 1.0)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7603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489" y="2146040"/>
            <a:ext cx="10453396" cy="981367"/>
          </a:xfrm>
        </p:spPr>
        <p:txBody>
          <a:bodyPr/>
          <a:lstStyle/>
          <a:p>
            <a:r>
              <a:rPr lang="en-US" dirty="0" smtClean="0"/>
              <a:t>What questions do you have?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8579" y="2159559"/>
            <a:ext cx="1103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Thank you!</a:t>
            </a:r>
            <a:endParaRPr lang="en-US" sz="5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8" y="4572000"/>
            <a:ext cx="1193367" cy="8666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24000" y="4782711"/>
            <a:ext cx="189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greg_dubrow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017" y="4572880"/>
            <a:ext cx="868680" cy="8686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50551" y="4782711"/>
            <a:ext cx="189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Greg Dubrow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139" y="4569986"/>
            <a:ext cx="962479" cy="8686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21140" y="4737603"/>
            <a:ext cx="189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greg-dubrow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5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9208" y="703984"/>
            <a:ext cx="110381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About me:</a:t>
            </a:r>
          </a:p>
          <a:p>
            <a:endParaRPr lang="en-US" sz="1400" dirty="0"/>
          </a:p>
          <a:p>
            <a:r>
              <a:rPr lang="en-US" sz="2800" dirty="0" smtClean="0"/>
              <a:t>Since November 2018, Director of IR at SF State</a:t>
            </a:r>
          </a:p>
          <a:p>
            <a:endParaRPr lang="en-US" sz="1400" dirty="0"/>
          </a:p>
          <a:p>
            <a:r>
              <a:rPr lang="en-US" sz="2800" dirty="0" smtClean="0"/>
              <a:t>Director of Research &amp; Policy Analysis/Enrollment Analytics at </a:t>
            </a:r>
          </a:p>
          <a:p>
            <a:r>
              <a:rPr lang="en-US" sz="2800" dirty="0" smtClean="0"/>
              <a:t>UC Berkeley Office of Undergraduate Admissions, 2005 to 2018</a:t>
            </a:r>
          </a:p>
          <a:p>
            <a:endParaRPr lang="en-US" sz="1400" dirty="0" smtClean="0"/>
          </a:p>
          <a:p>
            <a:r>
              <a:rPr lang="en-US" sz="2800" dirty="0" smtClean="0"/>
              <a:t>Asst. Professor, Florida International </a:t>
            </a:r>
            <a:r>
              <a:rPr lang="en-US" sz="2800" dirty="0" err="1" smtClean="0"/>
              <a:t>Univ</a:t>
            </a:r>
            <a:r>
              <a:rPr lang="en-US" sz="2800" dirty="0" smtClean="0"/>
              <a:t>, Miami FL 2001 to 2005</a:t>
            </a:r>
          </a:p>
          <a:p>
            <a:endParaRPr lang="en-US" sz="1400" dirty="0" smtClean="0"/>
          </a:p>
          <a:p>
            <a:r>
              <a:rPr lang="en-US" sz="2800" dirty="0" smtClean="0"/>
              <a:t>Ph.D. in Higher Education, University of Pennsylvania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8" y="4572000"/>
            <a:ext cx="1193367" cy="8666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24000" y="4782711"/>
            <a:ext cx="189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greg_dubrow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017" y="4572880"/>
            <a:ext cx="868680" cy="8686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50551" y="4782711"/>
            <a:ext cx="189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Greg Dubrow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139" y="4569986"/>
            <a:ext cx="962479" cy="8686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21140" y="4737603"/>
            <a:ext cx="189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greg-dubrow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9208" y="781537"/>
            <a:ext cx="1103811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</a:t>
            </a:r>
            <a:r>
              <a:rPr lang="en-US" sz="2800" dirty="0"/>
              <a:t>are the major trends affecting the higher </a:t>
            </a:r>
            <a:r>
              <a:rPr lang="en-US" sz="2800" dirty="0" smtClean="0"/>
              <a:t>education </a:t>
            </a:r>
            <a:r>
              <a:rPr lang="en-US" sz="2800" dirty="0"/>
              <a:t>landscape in the US today, particularly traditional liberal arts colleges</a:t>
            </a:r>
            <a:r>
              <a:rPr lang="en-US" sz="2800" dirty="0" smtClean="0"/>
              <a:t>?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Changing </a:t>
            </a:r>
            <a:r>
              <a:rPr lang="en-US" sz="2800" dirty="0"/>
              <a:t>demographics impacting </a:t>
            </a:r>
            <a:r>
              <a:rPr lang="en-US" sz="2800" dirty="0" smtClean="0"/>
              <a:t>enrollments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How </a:t>
            </a:r>
            <a:r>
              <a:rPr lang="en-US" sz="2800" dirty="0"/>
              <a:t>much is affordability a factor for liberal arts colleges? </a:t>
            </a:r>
            <a:endParaRPr lang="en-US" sz="2800" dirty="0" smtClean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 role of endowments in ensuring long-term financial security?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What </a:t>
            </a:r>
            <a:r>
              <a:rPr lang="en-US" sz="2800" dirty="0"/>
              <a:t>social/political threats are on the horizon that colleges should start addressing</a:t>
            </a:r>
            <a:r>
              <a:rPr lang="en-US" sz="28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236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5192" y="2288254"/>
            <a:ext cx="1103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California High School Graduates </a:t>
            </a:r>
          </a:p>
        </p:txBody>
      </p:sp>
    </p:spTree>
    <p:extLst>
      <p:ext uri="{BB962C8B-B14F-4D97-AF65-F5344CB8AC3E}">
        <p14:creationId xmlns:p14="http://schemas.microsoft.com/office/powerpoint/2010/main" val="412869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25044"/>
            <a:ext cx="11404799" cy="60350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119672" y="3919388"/>
            <a:ext cx="7725748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Projected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total enrollments 2019-20 onward from CA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Dept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of Finance </a:t>
            </a:r>
          </a:p>
          <a:p>
            <a:endParaRPr lang="en-US" sz="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Projections based on migration/immigration &amp; school-continuation rate models</a:t>
            </a:r>
          </a:p>
          <a:p>
            <a:endParaRPr lang="en-US" sz="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UC/CSU eligibility projections by author using modest assumptions from most recent three year period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3078" y="242596"/>
            <a:ext cx="4749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California Public High School Graduates</a:t>
            </a:r>
          </a:p>
          <a:p>
            <a:pPr algn="ctr"/>
            <a:r>
              <a:rPr lang="en-US" sz="2200" dirty="0" smtClean="0"/>
              <a:t>1993 to 2029 (projected)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0927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25044"/>
            <a:ext cx="11404799" cy="60350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26366" y="4572000"/>
            <a:ext cx="44693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UC/CSU eligibility 33% in 1993, 50% in 2018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6366" y="4114800"/>
            <a:ext cx="44693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67% increase in grads from 1993 to 2018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6364" y="5029200"/>
            <a:ext cx="51878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Grads expected to peak in 2023, then decline slightly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01403" y="4659868"/>
            <a:ext cx="2556588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Data sources: </a:t>
            </a:r>
          </a:p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Actual: CA </a:t>
            </a:r>
            <a:r>
              <a:rPr lang="en-US" sz="1400" i="1" dirty="0" err="1" smtClean="0">
                <a:solidFill>
                  <a:schemeClr val="bg1">
                    <a:lumMod val="50000"/>
                  </a:schemeClr>
                </a:solidFill>
              </a:rPr>
              <a:t>Dept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of Education. </a:t>
            </a:r>
          </a:p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Projections: CA </a:t>
            </a:r>
            <a:r>
              <a:rPr lang="en-US" sz="1400" i="1" dirty="0" err="1" smtClean="0">
                <a:solidFill>
                  <a:schemeClr val="bg1">
                    <a:lumMod val="50000"/>
                  </a:schemeClr>
                </a:solidFill>
              </a:rPr>
              <a:t>Dept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 of Finance</a:t>
            </a:r>
            <a:endParaRPr 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63078" y="242596"/>
            <a:ext cx="4749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California Public High School Graduates</a:t>
            </a:r>
          </a:p>
          <a:p>
            <a:pPr algn="ctr"/>
            <a:r>
              <a:rPr lang="en-US" sz="2200" dirty="0" smtClean="0"/>
              <a:t>1993 to 2029 (projected)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8530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9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61053" y="503853"/>
            <a:ext cx="970694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Factors affecting K-12 enrollment and graduation:</a:t>
            </a:r>
          </a:p>
          <a:p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Birth rates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Immigration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Emigration in/out of state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Housing costs</a:t>
            </a:r>
          </a:p>
          <a:p>
            <a:endParaRPr lang="en-US" dirty="0"/>
          </a:p>
          <a:p>
            <a:r>
              <a:rPr lang="en-US" sz="2400" u="sng" dirty="0" smtClean="0"/>
              <a:t>More resources:</a:t>
            </a:r>
          </a:p>
          <a:p>
            <a:r>
              <a:rPr lang="en-US" sz="2400" dirty="0" smtClean="0"/>
              <a:t>CA Department Ed Data &amp; statistics: </a:t>
            </a:r>
            <a:r>
              <a:rPr lang="en-US" sz="2400" dirty="0">
                <a:hlinkClick r:id="rId2"/>
              </a:rPr>
              <a:t>https://www.cde.ca.gov/ds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National Center for </a:t>
            </a:r>
            <a:r>
              <a:rPr lang="en-US" sz="2400" dirty="0"/>
              <a:t>Education Statistics: </a:t>
            </a:r>
            <a:r>
              <a:rPr lang="en-US" sz="2400" dirty="0">
                <a:hlinkClick r:id="rId3"/>
              </a:rPr>
              <a:t>https://nces.ed.gov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Public Policy Institute </a:t>
            </a:r>
            <a:r>
              <a:rPr lang="en-US" sz="2400" dirty="0"/>
              <a:t>of California - </a:t>
            </a:r>
            <a:r>
              <a:rPr lang="en-US" sz="2400" dirty="0">
                <a:hlinkClick r:id="rId4"/>
              </a:rPr>
              <a:t>https://www.ppic.org</a:t>
            </a:r>
            <a:r>
              <a:rPr lang="en-US" sz="2400" dirty="0" smtClean="0">
                <a:hlinkClick r:id="rId4"/>
              </a:rPr>
              <a:t>/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6636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428792"/>
            <a:ext cx="12192000" cy="419878"/>
          </a:xfrm>
          <a:prstGeom prst="rect">
            <a:avLst/>
          </a:prstGeom>
          <a:solidFill>
            <a:srgbClr val="FDBB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8853"/>
            <a:ext cx="12192000" cy="303245"/>
          </a:xfrm>
          <a:prstGeom prst="rect">
            <a:avLst/>
          </a:prstGeom>
          <a:solidFill>
            <a:srgbClr val="0054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5192" y="2288254"/>
            <a:ext cx="1103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College Affordability</a:t>
            </a:r>
          </a:p>
        </p:txBody>
      </p:sp>
    </p:spTree>
    <p:extLst>
      <p:ext uri="{BB962C8B-B14F-4D97-AF65-F5344CB8AC3E}">
        <p14:creationId xmlns:p14="http://schemas.microsoft.com/office/powerpoint/2010/main" val="22345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384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The Higher Education Landscape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What questions do you have?</vt:lpstr>
      <vt:lpstr> </vt:lpstr>
    </vt:vector>
  </TitlesOfParts>
  <Company>San Francisco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Higher Education Landscape</dc:title>
  <dc:creator>Greg Dubrow</dc:creator>
  <cp:lastModifiedBy>Greg Dubrow</cp:lastModifiedBy>
  <cp:revision>69</cp:revision>
  <dcterms:created xsi:type="dcterms:W3CDTF">2020-02-22T00:01:48Z</dcterms:created>
  <dcterms:modified xsi:type="dcterms:W3CDTF">2020-02-24T21:15:30Z</dcterms:modified>
</cp:coreProperties>
</file>