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0" r:id="rId6"/>
    <p:sldId id="261" r:id="rId7"/>
    <p:sldId id="259" r:id="rId8"/>
    <p:sldId id="273" r:id="rId9"/>
    <p:sldId id="271" r:id="rId10"/>
    <p:sldId id="276" r:id="rId11"/>
    <p:sldId id="274" r:id="rId12"/>
    <p:sldId id="268" r:id="rId13"/>
    <p:sldId id="263" r:id="rId14"/>
    <p:sldId id="269" r:id="rId15"/>
    <p:sldId id="270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3C"/>
    <a:srgbClr val="FDBB30"/>
    <a:srgbClr val="FD9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" TargetMode="External"/><Relationship Id="rId2" Type="http://schemas.openxmlformats.org/officeDocument/2006/relationships/hyperlink" Target="https://www.cde.ca.gov/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pi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032" y="273277"/>
            <a:ext cx="9144000" cy="1732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Higher </a:t>
            </a:r>
            <a:r>
              <a:rPr lang="en-US" dirty="0" smtClean="0"/>
              <a:t>Education </a:t>
            </a:r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718" y="26036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presentation to the USF Budget Forum, February 2020</a:t>
            </a:r>
          </a:p>
          <a:p>
            <a:endParaRPr lang="en-US" dirty="0"/>
          </a:p>
          <a:p>
            <a:r>
              <a:rPr lang="en-US" dirty="0" smtClean="0"/>
              <a:t>Greg Dubrow, Director of Institutional Research, </a:t>
            </a:r>
          </a:p>
          <a:p>
            <a:r>
              <a:rPr lang="en-US" dirty="0" smtClean="0"/>
              <a:t>San Francisco State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67135" y="138218"/>
            <a:ext cx="649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Jesuit College Enrollment (Indexed) – 1987 to 2018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1" y="753772"/>
            <a:ext cx="10058400" cy="53254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34131" y="5416487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699081"/>
            <a:ext cx="97069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Undergraduate enrollment has more than doubled since 1987.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Graduate enrollments fluctuating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Ratio of undergraduate::graduate enrollments steady over time, generally +/- 2% points from 60%</a:t>
            </a:r>
          </a:p>
          <a:p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With 63% of new students coming from California, high school enrollments here will have most impact. </a:t>
            </a:r>
          </a:p>
          <a:p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Western Interstate Commission for Higher Education (WICHE</a:t>
            </a:r>
            <a:r>
              <a:rPr lang="en-US" sz="2400" dirty="0" smtClean="0"/>
              <a:t>) projects HS grads from all western states to peak in 2024 at 862,000, then decline for a few years, rebounding again around 2032. (</a:t>
            </a:r>
            <a:r>
              <a:rPr lang="en-US" i="1" dirty="0" smtClean="0"/>
              <a:t>Knocking at the College Door, </a:t>
            </a:r>
            <a:r>
              <a:rPr lang="en-US" i="1" dirty="0"/>
              <a:t>https://</a:t>
            </a:r>
            <a:r>
              <a:rPr lang="en-US" i="1" dirty="0" smtClean="0"/>
              <a:t>knocking.wiche.edu</a:t>
            </a:r>
            <a:r>
              <a:rPr lang="en-US" sz="24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Enrollment at USF – 1987 to 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1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College Affordability</a:t>
            </a:r>
          </a:p>
        </p:txBody>
      </p:sp>
    </p:spTree>
    <p:extLst>
      <p:ext uri="{BB962C8B-B14F-4D97-AF65-F5344CB8AC3E}">
        <p14:creationId xmlns:p14="http://schemas.microsoft.com/office/powerpoint/2010/main" val="2234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9" y="1045961"/>
            <a:ext cx="11844541" cy="4846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45145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Estimated Full-Time Undergraduate Budgets (Enrollment-Weighted) by Sector, </a:t>
            </a:r>
            <a:r>
              <a:rPr lang="en-US" sz="3200" dirty="0" smtClean="0"/>
              <a:t>2019-20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235751" y="587090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Inflation-Adjusted Published Tuition and Fees Relative to 1989-90, 1989-90 to 2019-20 (1989-90 = 1.0)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8" y="1045629"/>
            <a:ext cx="118415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62269" y="211016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Affordability Concerns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760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89" y="2146040"/>
            <a:ext cx="10453396" cy="981367"/>
          </a:xfrm>
        </p:spPr>
        <p:txBody>
          <a:bodyPr/>
          <a:lstStyle/>
          <a:p>
            <a:r>
              <a:rPr lang="en-US" dirty="0" smtClean="0"/>
              <a:t>What questions do you have?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579" y="2159559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Greg Dubrow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03984"/>
            <a:ext cx="11038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About me:</a:t>
            </a:r>
          </a:p>
          <a:p>
            <a:endParaRPr lang="en-US" sz="1400" dirty="0"/>
          </a:p>
          <a:p>
            <a:r>
              <a:rPr lang="en-US" sz="2800" dirty="0" smtClean="0"/>
              <a:t>Since November 2018, Director of IR at SF State</a:t>
            </a:r>
          </a:p>
          <a:p>
            <a:endParaRPr lang="en-US" sz="1400" dirty="0"/>
          </a:p>
          <a:p>
            <a:r>
              <a:rPr lang="en-US" sz="2800" dirty="0" smtClean="0"/>
              <a:t>Director of Research &amp; Policy Analysis/Enrollment Analytics at </a:t>
            </a:r>
          </a:p>
          <a:p>
            <a:r>
              <a:rPr lang="en-US" sz="2800" dirty="0" smtClean="0"/>
              <a:t>UC Berkeley Office of Undergraduate Admissions, 2005 to 2018</a:t>
            </a:r>
          </a:p>
          <a:p>
            <a:endParaRPr lang="en-US" sz="1400" dirty="0" smtClean="0"/>
          </a:p>
          <a:p>
            <a:r>
              <a:rPr lang="en-US" sz="2800" dirty="0" smtClean="0"/>
              <a:t>Asst. Professor, Florida International </a:t>
            </a:r>
            <a:r>
              <a:rPr lang="en-US" sz="2800" dirty="0" err="1" smtClean="0"/>
              <a:t>Univ</a:t>
            </a:r>
            <a:r>
              <a:rPr lang="en-US" sz="2800" dirty="0" smtClean="0"/>
              <a:t>, Miami FL 2001 to 2005</a:t>
            </a:r>
          </a:p>
          <a:p>
            <a:endParaRPr lang="en-US" sz="1400" dirty="0" smtClean="0"/>
          </a:p>
          <a:p>
            <a:r>
              <a:rPr lang="en-US" sz="2800" dirty="0" smtClean="0"/>
              <a:t>Ph.D. in Higher Education, University of Pennsylvania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Greg Dubrow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81537"/>
            <a:ext cx="110381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are the major trends affecting the higher </a:t>
            </a:r>
            <a:r>
              <a:rPr lang="en-US" sz="2800" dirty="0" smtClean="0"/>
              <a:t>education </a:t>
            </a:r>
            <a:r>
              <a:rPr lang="en-US" sz="2800" dirty="0"/>
              <a:t>landscape in the US today, particularly traditional liberal arts colleges</a:t>
            </a:r>
            <a:r>
              <a:rPr lang="en-US" sz="2800" dirty="0" smtClean="0"/>
              <a:t>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Changing </a:t>
            </a:r>
            <a:r>
              <a:rPr lang="en-US" sz="2800" dirty="0"/>
              <a:t>demographics impacting </a:t>
            </a:r>
            <a:r>
              <a:rPr lang="en-US" sz="2800" dirty="0" smtClean="0"/>
              <a:t>enrollments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</a:t>
            </a:r>
            <a:r>
              <a:rPr lang="en-US" sz="2800" dirty="0"/>
              <a:t>much is affordability a factor for liberal arts colleges? </a:t>
            </a:r>
            <a:endParaRPr lang="en-US" sz="2800" dirty="0" smtClean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role of endowments in ensuring long-term financial security?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</a:t>
            </a:r>
            <a:r>
              <a:rPr lang="en-US" sz="2800" dirty="0"/>
              <a:t>social/political threats are on the horizon that colleges should start addressing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23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California High School Graduates </a:t>
            </a:r>
          </a:p>
        </p:txBody>
      </p:sp>
    </p:spTree>
    <p:extLst>
      <p:ext uri="{BB962C8B-B14F-4D97-AF65-F5344CB8AC3E}">
        <p14:creationId xmlns:p14="http://schemas.microsoft.com/office/powerpoint/2010/main" val="41286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19672" y="3919388"/>
            <a:ext cx="772574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Projected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total enrollments 2019-20 onward from CA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of Finance </a:t>
            </a:r>
          </a:p>
          <a:p>
            <a:endParaRPr lang="en-U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Projections based on migration/immigration &amp; school-continuation rate models</a:t>
            </a:r>
          </a:p>
          <a:p>
            <a:endParaRPr lang="en-U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UC/CSU eligibility projections by author using modest assumptions from most recent three year period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California Public High School Graduates</a:t>
            </a:r>
          </a:p>
          <a:p>
            <a:pPr algn="ctr"/>
            <a:r>
              <a:rPr lang="en-US" sz="2200" dirty="0" smtClean="0"/>
              <a:t>1993 to 2029 (projected)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92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26366" y="45720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UC/CSU eligibility 33% in 1993, 50% in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366" y="41148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67% increase in grads from 1993 to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6364" y="5029200"/>
            <a:ext cx="5187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Grads expected to peak in 2023, then decline slightly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1403" y="4659868"/>
            <a:ext cx="255658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Data sources: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Actual: CA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of Education.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Projections: CA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 of Finance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California Public High School Graduates</a:t>
            </a:r>
          </a:p>
          <a:p>
            <a:pPr algn="ctr"/>
            <a:r>
              <a:rPr lang="en-US" sz="2200" dirty="0" smtClean="0"/>
              <a:t>1993 to 2029 (projected)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53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503853"/>
            <a:ext cx="97069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Factors affecting K-12 enrollment and graduation: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Birth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Immigration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Emigration in/out of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Housing costs</a:t>
            </a:r>
          </a:p>
          <a:p>
            <a:endParaRPr lang="en-US" dirty="0"/>
          </a:p>
          <a:p>
            <a:r>
              <a:rPr lang="en-US" sz="2400" u="sng" dirty="0" smtClean="0"/>
              <a:t>More resources:</a:t>
            </a:r>
          </a:p>
          <a:p>
            <a:r>
              <a:rPr lang="en-US" sz="2400" dirty="0" smtClean="0"/>
              <a:t>CA Department Ed Data &amp; statistics: </a:t>
            </a:r>
            <a:r>
              <a:rPr lang="en-US" sz="2400" dirty="0">
                <a:hlinkClick r:id="rId2"/>
              </a:rPr>
              <a:t>https://www.cde.ca.gov/ds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National Center for </a:t>
            </a:r>
            <a:r>
              <a:rPr lang="en-US" sz="2400" dirty="0"/>
              <a:t>Education Statistics: </a:t>
            </a:r>
            <a:r>
              <a:rPr lang="en-US" sz="2400" dirty="0">
                <a:hlinkClick r:id="rId3"/>
              </a:rPr>
              <a:t>https://nces.ed.gov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Public Policy Institute </a:t>
            </a:r>
            <a:r>
              <a:rPr lang="en-US" sz="2400" dirty="0"/>
              <a:t>of California - </a:t>
            </a:r>
            <a:r>
              <a:rPr lang="en-US" sz="2400" dirty="0">
                <a:hlinkClick r:id="rId4"/>
              </a:rPr>
              <a:t>https://www.ppic.org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63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USF Enrollment</a:t>
            </a:r>
          </a:p>
        </p:txBody>
      </p:sp>
    </p:spTree>
    <p:extLst>
      <p:ext uri="{BB962C8B-B14F-4D97-AF65-F5344CB8AC3E}">
        <p14:creationId xmlns:p14="http://schemas.microsoft.com/office/powerpoint/2010/main" val="25841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229459"/>
            <a:ext cx="11103428" cy="58787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4988" y="3333580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Graduate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4988" y="579106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Undergraduate students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Enrollment at USF – 1987 to 2018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817429" y="5327780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514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Higher Education Landscape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What questions do you have?</vt:lpstr>
      <vt:lpstr> </vt:lpstr>
    </vt:vector>
  </TitlesOfParts>
  <Company>San Francisco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Landscape</dc:title>
  <dc:creator>Greg Dubrow</dc:creator>
  <cp:lastModifiedBy>Greg Dubrow</cp:lastModifiedBy>
  <cp:revision>93</cp:revision>
  <dcterms:created xsi:type="dcterms:W3CDTF">2020-02-22T00:01:48Z</dcterms:created>
  <dcterms:modified xsi:type="dcterms:W3CDTF">2020-02-25T02:28:06Z</dcterms:modified>
</cp:coreProperties>
</file>