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25"/>
  </p:notesMasterIdLst>
  <p:sldIdLst>
    <p:sldId id="260" r:id="rId6"/>
    <p:sldId id="257" r:id="rId7"/>
    <p:sldId id="287" r:id="rId8"/>
    <p:sldId id="274" r:id="rId9"/>
    <p:sldId id="269" r:id="rId10"/>
    <p:sldId id="270" r:id="rId11"/>
    <p:sldId id="280" r:id="rId12"/>
    <p:sldId id="284" r:id="rId13"/>
    <p:sldId id="272" r:id="rId14"/>
    <p:sldId id="279" r:id="rId15"/>
    <p:sldId id="288" r:id="rId16"/>
    <p:sldId id="275" r:id="rId17"/>
    <p:sldId id="276" r:id="rId18"/>
    <p:sldId id="286" r:id="rId19"/>
    <p:sldId id="277" r:id="rId20"/>
    <p:sldId id="281" r:id="rId21"/>
    <p:sldId id="285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A5E06-426A-4787-AE18-3167D3E1E138}" v="40" dt="2020-01-24T08:56:5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19:58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2478,'0'-1320,"-1"1291,-1 1,-9-54,6 51,1 0,-1-39,4-490,3 269,-2 257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20:53.7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1,'2'37,"1"1,1-1,1 0,1 0,14 51,-11-52,-1 1,-1 0,-1 0,-1 1,1 48,-8 1231,1-1284,-1 0,-8 46,-3 48,0 28,7-101,-2 85,9 752,0-862,1 1,8 49,-5-47,-1 0,1 36,-4 6,13 116,-7-119,-2 2,-3-1,-7 145,3-198,-1-1,-1 0,0 0,0-1,-1 0,-1 0,0 0,-1-1,-14 27,12-25,0 1,1 0,1 1,0 0,1 0,-5 26,10-37,0 0,0 1,1-1,0 1,0-1,0 0,1 1,0-1,3 14,24 88,-7-31,0 69,-9-51,-8-67,-1-2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2020-08-26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hyperlink" Target="https://blogs.msdn.microsoft.com/saponsqlserver/2011/09/07/changes-to-automatic-update-statistics-in-sql-server-traceflag-2371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Statistics, an unreliable friend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Yay</a:t>
            </a:r>
            <a:r>
              <a:rPr lang="sv-SE" dirty="0"/>
              <a:t>, I know </a:t>
            </a:r>
            <a:r>
              <a:rPr lang="sv-SE" dirty="0" err="1"/>
              <a:t>why</a:t>
            </a:r>
            <a:r>
              <a:rPr lang="sv-SE" dirty="0"/>
              <a:t> it’s </a:t>
            </a:r>
            <a:r>
              <a:rPr lang="sv-SE" dirty="0" err="1"/>
              <a:t>slow</a:t>
            </a:r>
            <a:r>
              <a:rPr lang="sv-SE" dirty="0"/>
              <a:t>!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29A4EEA5-6DE3-4C78-A656-74A583DE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It’s the </a:t>
            </a:r>
            <a:r>
              <a:rPr lang="sv-SE" dirty="0" err="1"/>
              <a:t>statistics</a:t>
            </a:r>
            <a:r>
              <a:rPr lang="sv-SE" dirty="0"/>
              <a:t>. </a:t>
            </a:r>
            <a:r>
              <a:rPr lang="sv-SE" dirty="0" err="1"/>
              <a:t>They’re</a:t>
            </a:r>
            <a:r>
              <a:rPr lang="sv-SE" dirty="0"/>
              <a:t> </a:t>
            </a:r>
            <a:r>
              <a:rPr lang="sv-SE" dirty="0" err="1"/>
              <a:t>lying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7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005C4E-2082-4627-AEE1-E8B8335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(or lies) in SQL Server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D42598-2675-4FF8-94CD-BA78F773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Distribution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an index or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object</a:t>
            </a:r>
            <a:endParaRPr lang="sv-SE" dirty="0"/>
          </a:p>
          <a:p>
            <a:r>
              <a:rPr lang="sv-SE" dirty="0"/>
              <a:t>Histogram or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4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D1C7B31-1DCC-4890-A9D7-00CE71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histogram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5F322064-2FE7-4441-874A-91342A24D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368" y="1523844"/>
          <a:ext cx="11429260" cy="30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52">
                  <a:extLst>
                    <a:ext uri="{9D8B030D-6E8A-4147-A177-3AD203B41FA5}">
                      <a16:colId xmlns:a16="http://schemas.microsoft.com/office/drawing/2014/main" val="112846595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116729888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20084612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5457406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684419405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937687347"/>
                  </a:ext>
                </a:extLst>
              </a:tr>
              <a:tr h="2419248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</a:t>
                      </a:r>
                      <a:r>
                        <a:rPr lang="sv-SE" sz="1900" dirty="0" err="1"/>
                        <a:t>smaller</a:t>
                      </a:r>
                      <a:r>
                        <a:rPr lang="sv-SE" sz="1900" dirty="0"/>
                        <a:t>/</a:t>
                      </a:r>
                      <a:r>
                        <a:rPr lang="sv-SE" sz="1900" dirty="0" err="1"/>
                        <a:t>lower</a:t>
                      </a:r>
                      <a:r>
                        <a:rPr lang="sv-SE" sz="1900" dirty="0"/>
                        <a:t> than the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within</a:t>
                      </a:r>
                      <a:r>
                        <a:rPr lang="sv-SE" sz="1900" dirty="0"/>
                        <a:t> the </a:t>
                      </a:r>
                      <a:r>
                        <a:rPr lang="sv-SE" sz="1900" dirty="0" err="1"/>
                        <a:t>bucket</a:t>
                      </a:r>
                      <a:endParaRPr lang="sv-SE" sz="1900" dirty="0"/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1741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E3114-3B34-4DC6-9954-7932D5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5DAEB-E3E2-4AE6-A57C-F36BCBFB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leading </a:t>
            </a:r>
            <a:r>
              <a:rPr lang="sv-SE" dirty="0" err="1"/>
              <a:t>column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 in combination,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…</a:t>
            </a:r>
          </a:p>
          <a:p>
            <a:r>
              <a:rPr lang="sv-SE" dirty="0" err="1"/>
              <a:t>Density</a:t>
            </a:r>
            <a:r>
              <a:rPr lang="sv-SE" dirty="0"/>
              <a:t> = 1 / </a:t>
            </a:r>
            <a:r>
              <a:rPr lang="sv-SE" dirty="0" err="1"/>
              <a:t>NoDistinctValues</a:t>
            </a:r>
            <a:endParaRPr lang="sv-SE" dirty="0"/>
          </a:p>
          <a:p>
            <a:r>
              <a:rPr lang="sv-SE" dirty="0"/>
              <a:t>Gender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, SSN =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28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3DAFDA-ACA1-4122-A7FA-128BCECE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1495DE-1640-4404-AC8F-7555B802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b="1" dirty="0"/>
              <a:t>With histogram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2016-08-24: 99988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2016-08-25: 0 (</a:t>
            </a:r>
            <a:r>
              <a:rPr lang="sv-SE" dirty="0" err="1"/>
              <a:t>Optimizer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1)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/>
              <a:t>With </a:t>
            </a:r>
            <a:r>
              <a:rPr lang="sv-SE" b="1" dirty="0" err="1"/>
              <a:t>Density</a:t>
            </a:r>
            <a:r>
              <a:rPr lang="sv-SE" b="1" dirty="0"/>
              <a:t> </a:t>
            </a:r>
            <a:r>
              <a:rPr lang="sv-SE" b="1" dirty="0" err="1"/>
              <a:t>Vector</a:t>
            </a:r>
            <a:endParaRPr lang="sv-SE" b="1" dirty="0"/>
          </a:p>
          <a:p>
            <a:r>
              <a:rPr lang="sv-SE" dirty="0"/>
              <a:t>D =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column</a:t>
            </a:r>
            <a:r>
              <a:rPr lang="sv-SE" dirty="0"/>
              <a:t>(s) </a:t>
            </a:r>
            <a:r>
              <a:rPr lang="sv-SE" dirty="0" err="1"/>
              <a:t>involved</a:t>
            </a:r>
            <a:r>
              <a:rPr lang="sv-SE" dirty="0"/>
              <a:t> in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. 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OrderDate</a:t>
            </a:r>
            <a:r>
              <a:rPr lang="sv-SE" dirty="0"/>
              <a:t> = 2020-08-25.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OrderDate</a:t>
            </a:r>
            <a:r>
              <a:rPr lang="sv-SE" dirty="0"/>
              <a:t> = 0,02</a:t>
            </a:r>
          </a:p>
          <a:p>
            <a:r>
              <a:rPr lang="sv-SE" dirty="0"/>
              <a:t>RC =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in the table</a:t>
            </a:r>
          </a:p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for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: D * RC</a:t>
            </a:r>
          </a:p>
          <a:p>
            <a:r>
              <a:rPr lang="sv-SE" dirty="0"/>
              <a:t>2020-08-24: 0,02 x 4 999 400 = 99 988</a:t>
            </a:r>
          </a:p>
          <a:p>
            <a:r>
              <a:rPr lang="sv-SE" dirty="0"/>
              <a:t>2020-08-25: 0,02 x 4 999 400 = 99 988</a:t>
            </a:r>
          </a:p>
        </p:txBody>
      </p:sp>
    </p:spTree>
    <p:extLst>
      <p:ext uri="{BB962C8B-B14F-4D97-AF65-F5344CB8AC3E}">
        <p14:creationId xmlns:p14="http://schemas.microsoft.com/office/powerpoint/2010/main" val="188330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missing</a:t>
            </a:r>
            <a:r>
              <a:rPr lang="sv-SE" dirty="0"/>
              <a:t> key-in-the-</a:t>
            </a:r>
            <a:r>
              <a:rPr lang="sv-SE" dirty="0" err="1"/>
              <a:t>middle</a:t>
            </a:r>
            <a:r>
              <a:rPr lang="sv-SE" dirty="0"/>
              <a:t> problem</a:t>
            </a:r>
          </a:p>
          <a:p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bad </a:t>
            </a:r>
            <a:r>
              <a:rPr lang="sv-SE" dirty="0" err="1"/>
              <a:t>estimates</a:t>
            </a:r>
            <a:r>
              <a:rPr lang="sv-SE" dirty="0"/>
              <a:t> even with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B64222-BACF-4B17-BDCE-188BE068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sv-SE" dirty="0"/>
              <a:t>Ok Magnus. </a:t>
            </a:r>
            <a:br>
              <a:rPr lang="sv-SE" dirty="0"/>
            </a:br>
            <a:r>
              <a:rPr lang="sv-SE" dirty="0"/>
              <a:t>It’s broken. </a:t>
            </a:r>
            <a:br>
              <a:rPr lang="sv-SE" dirty="0"/>
            </a:br>
            <a:r>
              <a:rPr lang="sv-SE" dirty="0" err="1"/>
              <a:t>Can</a:t>
            </a:r>
            <a:r>
              <a:rPr lang="sv-SE" dirty="0"/>
              <a:t> we fix it?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41E7AB13-09F7-4E15-892F-5AFF12D2F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793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causes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bad </a:t>
            </a:r>
            <a:r>
              <a:rPr lang="sv-SE" dirty="0" err="1"/>
              <a:t>guessing</a:t>
            </a:r>
            <a:r>
              <a:rPr lang="sv-SE" dirty="0"/>
              <a:t> on </a:t>
            </a:r>
            <a:r>
              <a:rPr lang="sv-SE" dirty="0" err="1"/>
              <a:t>Optimizer</a:t>
            </a:r>
            <a:r>
              <a:rPr lang="sv-SE" dirty="0"/>
              <a:t> part 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updated</a:t>
            </a:r>
            <a:r>
              <a:rPr lang="sv-SE" dirty="0"/>
              <a:t> with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rate and </a:t>
            </a:r>
            <a:r>
              <a:rPr lang="sv-SE" dirty="0" err="1"/>
              <a:t>skewed</a:t>
            </a:r>
            <a:r>
              <a:rPr lang="sv-SE" dirty="0"/>
              <a:t> data</a:t>
            </a:r>
          </a:p>
          <a:p>
            <a:r>
              <a:rPr lang="sv-SE" dirty="0"/>
              <a:t>Bad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 and 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logic</a:t>
            </a:r>
            <a:endParaRPr lang="sv-SE" dirty="0"/>
          </a:p>
          <a:p>
            <a:r>
              <a:rPr lang="sv-SE" dirty="0"/>
              <a:t>SQL 2014 and later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Ascending</a:t>
            </a:r>
            <a:r>
              <a:rPr lang="sv-SE" dirty="0"/>
              <a:t> Key (with </a:t>
            </a:r>
            <a:r>
              <a:rPr lang="sv-SE" dirty="0" err="1"/>
              <a:t>varying</a:t>
            </a:r>
            <a:r>
              <a:rPr lang="sv-SE" dirty="0"/>
              <a:t> </a:t>
            </a:r>
            <a:r>
              <a:rPr lang="sv-SE" dirty="0" err="1"/>
              <a:t>success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But </a:t>
            </a:r>
            <a:r>
              <a:rPr lang="sv-SE" dirty="0" err="1"/>
              <a:t>introduce</a:t>
            </a:r>
            <a:r>
              <a:rPr lang="sv-SE" dirty="0"/>
              <a:t> a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estimator</a:t>
            </a:r>
            <a:endParaRPr lang="sv-SE" dirty="0"/>
          </a:p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07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68B8B1-DAF6-4E82-8026-F6113FAB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10D47B-B8A7-40DB-8008-F9D7A7E9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Key problem,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fixed</a:t>
            </a:r>
            <a:r>
              <a:rPr lang="sv-SE" dirty="0"/>
              <a:t>. Use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when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outside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statistics</a:t>
            </a:r>
            <a:r>
              <a:rPr lang="sv-SE" dirty="0"/>
              <a:t> Histogram</a:t>
            </a:r>
          </a:p>
          <a:p>
            <a:r>
              <a:rPr lang="sv-SE" dirty="0"/>
              <a:t>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  <a:p>
            <a:pPr lvl="1"/>
            <a:r>
              <a:rPr lang="sv-SE" dirty="0" err="1"/>
              <a:t>Assume</a:t>
            </a:r>
            <a:r>
              <a:rPr lang="sv-SE" dirty="0"/>
              <a:t> </a:t>
            </a:r>
            <a:r>
              <a:rPr lang="sv-SE" dirty="0" err="1"/>
              <a:t>columns</a:t>
            </a:r>
            <a:r>
              <a:rPr lang="sv-SE" dirty="0"/>
              <a:t> in the same table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(</a:t>
            </a:r>
            <a:r>
              <a:rPr lang="sv-SE" dirty="0" err="1"/>
              <a:t>BrandName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to </a:t>
            </a:r>
            <a:r>
              <a:rPr lang="sv-SE" dirty="0" err="1"/>
              <a:t>ModelName</a:t>
            </a:r>
            <a:r>
              <a:rPr lang="sv-SE" dirty="0"/>
              <a:t> and Color)</a:t>
            </a:r>
          </a:p>
          <a:p>
            <a:pPr lvl="1"/>
            <a:r>
              <a:rPr lang="sv-SE" dirty="0" err="1"/>
              <a:t>Assume</a:t>
            </a:r>
            <a:r>
              <a:rPr lang="sv-SE" dirty="0"/>
              <a:t> non-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predicates</a:t>
            </a:r>
            <a:r>
              <a:rPr lang="sv-SE" dirty="0"/>
              <a:t> in different </a:t>
            </a:r>
            <a:r>
              <a:rPr lang="sv-SE" dirty="0" err="1"/>
              <a:t>tables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related</a:t>
            </a:r>
            <a:r>
              <a:rPr lang="sv-SE" dirty="0"/>
              <a:t>.</a:t>
            </a:r>
          </a:p>
          <a:p>
            <a:r>
              <a:rPr lang="sv-SE" dirty="0"/>
              <a:t>Same Auto </a:t>
            </a:r>
            <a:r>
              <a:rPr lang="sv-SE" dirty="0" err="1"/>
              <a:t>Update</a:t>
            </a:r>
            <a:r>
              <a:rPr lang="sv-SE" dirty="0"/>
              <a:t> Stats as ”</a:t>
            </a:r>
            <a:r>
              <a:rPr lang="sv-SE" dirty="0" err="1"/>
              <a:t>always</a:t>
            </a:r>
            <a:r>
              <a:rPr lang="sv-SE" dirty="0"/>
              <a:t>”:</a:t>
            </a:r>
          </a:p>
          <a:p>
            <a:pPr lvl="1"/>
            <a:r>
              <a:rPr lang="sv-SE" dirty="0"/>
              <a:t>20%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been </a:t>
            </a:r>
            <a:r>
              <a:rPr lang="sv-SE" dirty="0" err="1"/>
              <a:t>changed</a:t>
            </a:r>
            <a:r>
              <a:rPr lang="sv-SE" dirty="0"/>
              <a:t> (</a:t>
            </a:r>
            <a:r>
              <a:rPr lang="sv-SE" dirty="0" err="1"/>
              <a:t>inserted</a:t>
            </a:r>
            <a:r>
              <a:rPr lang="sv-SE" dirty="0"/>
              <a:t>, </a:t>
            </a:r>
            <a:r>
              <a:rPr lang="sv-SE" dirty="0" err="1"/>
              <a:t>updated</a:t>
            </a:r>
            <a:r>
              <a:rPr lang="sv-SE" dirty="0"/>
              <a:t> or </a:t>
            </a:r>
            <a:r>
              <a:rPr lang="sv-SE" dirty="0" err="1"/>
              <a:t>deleted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For our 5 million </a:t>
            </a:r>
            <a:r>
              <a:rPr lang="sv-SE" dirty="0" err="1"/>
              <a:t>row</a:t>
            </a:r>
            <a:r>
              <a:rPr lang="sv-SE" dirty="0"/>
              <a:t> table, that </a:t>
            </a:r>
            <a:r>
              <a:rPr lang="sv-SE" dirty="0" err="1"/>
              <a:t>means</a:t>
            </a:r>
            <a:r>
              <a:rPr lang="sv-SE" dirty="0"/>
              <a:t> 1 million </a:t>
            </a:r>
            <a:r>
              <a:rPr lang="sv-SE" dirty="0" err="1"/>
              <a:t>rows</a:t>
            </a:r>
            <a:endParaRPr lang="sv-SE" dirty="0"/>
          </a:p>
          <a:p>
            <a:pPr lvl="1"/>
            <a:r>
              <a:rPr lang="sv-SE" dirty="0" err="1"/>
              <a:t>Traceflag</a:t>
            </a:r>
            <a:r>
              <a:rPr lang="sv-SE" dirty="0"/>
              <a:t> 2371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855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660EA4-58DB-4A2F-AC5B-3B525BD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2016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CC7AF3-9FF3-4AC7-B14E-3BDC21F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0123"/>
            <a:ext cx="8596668" cy="2468560"/>
          </a:xfrm>
        </p:spPr>
        <p:txBody>
          <a:bodyPr/>
          <a:lstStyle/>
          <a:p>
            <a:r>
              <a:rPr lang="sv-SE" dirty="0"/>
              <a:t>Same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as SQL Server 2014</a:t>
            </a:r>
          </a:p>
          <a:p>
            <a:r>
              <a:rPr lang="sv-SE" dirty="0"/>
              <a:t>Auto </a:t>
            </a:r>
            <a:r>
              <a:rPr lang="sv-SE" dirty="0" err="1"/>
              <a:t>Update</a:t>
            </a:r>
            <a:r>
              <a:rPr lang="sv-SE" dirty="0"/>
              <a:t> Stats </a:t>
            </a:r>
            <a:r>
              <a:rPr lang="sv-SE" dirty="0" err="1"/>
              <a:t>percent</a:t>
            </a:r>
            <a:r>
              <a:rPr lang="sv-SE" dirty="0"/>
              <a:t> </a:t>
            </a:r>
            <a:r>
              <a:rPr lang="sv-SE" dirty="0" err="1"/>
              <a:t>threshold</a:t>
            </a:r>
            <a:r>
              <a:rPr lang="sv-SE" dirty="0"/>
              <a:t> gets </a:t>
            </a:r>
            <a:r>
              <a:rPr lang="sv-SE" dirty="0" err="1"/>
              <a:t>lower</a:t>
            </a:r>
            <a:r>
              <a:rPr lang="sv-SE" dirty="0"/>
              <a:t> as the table </a:t>
            </a:r>
            <a:r>
              <a:rPr lang="sv-SE" dirty="0" err="1"/>
              <a:t>grows</a:t>
            </a:r>
            <a:r>
              <a:rPr lang="sv-SE" dirty="0"/>
              <a:t> </a:t>
            </a:r>
            <a:r>
              <a:rPr lang="sv-SE" dirty="0" err="1"/>
              <a:t>bigger</a:t>
            </a:r>
            <a:endParaRPr lang="sv-SE" dirty="0"/>
          </a:p>
          <a:p>
            <a:pPr lvl="1"/>
            <a:r>
              <a:rPr lang="sv-SE" dirty="0"/>
              <a:t>Up to 25k </a:t>
            </a:r>
            <a:r>
              <a:rPr lang="sv-SE" dirty="0" err="1"/>
              <a:t>rows</a:t>
            </a:r>
            <a:r>
              <a:rPr lang="sv-SE" dirty="0"/>
              <a:t>, 20% </a:t>
            </a:r>
            <a:r>
              <a:rPr lang="sv-SE" dirty="0" err="1"/>
              <a:t>threshold</a:t>
            </a:r>
            <a:r>
              <a:rPr lang="sv-SE" dirty="0"/>
              <a:t> is used</a:t>
            </a:r>
          </a:p>
          <a:p>
            <a:pPr lvl="1"/>
            <a:r>
              <a:rPr lang="sv-SE" dirty="0"/>
              <a:t>With more than 25k </a:t>
            </a:r>
            <a:r>
              <a:rPr lang="sv-SE" dirty="0" err="1"/>
              <a:t>rows</a:t>
            </a:r>
            <a:r>
              <a:rPr lang="sv-SE" dirty="0"/>
              <a:t>, </a:t>
            </a:r>
            <a:r>
              <a:rPr lang="sv-SE" dirty="0" err="1"/>
              <a:t>threshold</a:t>
            </a:r>
            <a:r>
              <a:rPr lang="sv-SE" dirty="0"/>
              <a:t> is </a:t>
            </a:r>
            <a:r>
              <a:rPr lang="sv-SE" dirty="0" err="1"/>
              <a:t>dynamically</a:t>
            </a:r>
            <a:r>
              <a:rPr lang="sv-SE" dirty="0"/>
              <a:t> </a:t>
            </a:r>
            <a:r>
              <a:rPr lang="sv-SE" dirty="0" err="1"/>
              <a:t>decreased</a:t>
            </a:r>
            <a:r>
              <a:rPr lang="sv-SE" dirty="0"/>
              <a:t> in relation to </a:t>
            </a:r>
            <a:r>
              <a:rPr lang="sv-SE" dirty="0" err="1"/>
              <a:t>rowcount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table.</a:t>
            </a:r>
          </a:p>
          <a:p>
            <a:pPr marL="0" indent="0">
              <a:buNone/>
            </a:pPr>
            <a:r>
              <a:rPr lang="sv-SE" b="0" i="0" u="none" strike="noStrike" dirty="0">
                <a:solidFill>
                  <a:srgbClr val="336DC2"/>
                </a:solidFill>
                <a:effectLst/>
                <a:latin typeface="Roboto" panose="02000000000000000000" pitchFamily="2" charset="0"/>
                <a:hlinkClick r:id="rId2"/>
              </a:rPr>
              <a:t>https://blogs.msdn.microsoft.com/saponsqlserver/2011/09/07/changes-to-automatic-update-statistics-in-sql-server-traceflag-2371/</a:t>
            </a:r>
            <a:endParaRPr lang="sv-SE" b="0" i="0" u="none" strike="noStrike" dirty="0">
              <a:solidFill>
                <a:srgbClr val="336DC2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53DE1-CA9B-4FF8-9393-E43ED0852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9" r="2659" b="3289"/>
          <a:stretch/>
        </p:blipFill>
        <p:spPr bwMode="auto">
          <a:xfrm>
            <a:off x="677333" y="3928683"/>
            <a:ext cx="6804695" cy="27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14:cNvPr>
              <p14:cNvContentPartPr/>
              <p14:nvPr/>
            </p14:nvContentPartPr>
            <p14:xfrm>
              <a:off x="5771400" y="5256531"/>
              <a:ext cx="10800" cy="891813"/>
            </p14:xfrm>
          </p:contentPart>
        </mc:Choice>
        <mc:Fallback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7400" y="5148476"/>
                <a:ext cx="118440" cy="1107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14:cNvPr>
              <p14:cNvContentPartPr/>
              <p14:nvPr/>
            </p14:nvContentPartPr>
            <p14:xfrm>
              <a:off x="3727110" y="4086838"/>
              <a:ext cx="46440" cy="1911179"/>
            </p14:xfrm>
          </p:contentPart>
        </mc:Choice>
        <mc:Fallback>
          <p:pic>
            <p:nvPicPr>
              <p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470" y="3979181"/>
                <a:ext cx="154080" cy="2126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3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Abbreviations.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90E0938-D91E-47B0-A3AF-1A2616A8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"There are three kinds of lies: lies, damned lies, and statistics."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8EDE28-1BC3-435F-907B-58CD31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i="1" dirty="0"/>
              <a:t>Not Mark Twain</a:t>
            </a:r>
          </a:p>
        </p:txBody>
      </p:sp>
    </p:spTree>
    <p:extLst>
      <p:ext uri="{BB962C8B-B14F-4D97-AF65-F5344CB8AC3E}">
        <p14:creationId xmlns:p14="http://schemas.microsoft.com/office/powerpoint/2010/main" val="241429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System for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Tight deadline</a:t>
            </a:r>
          </a:p>
          <a:p>
            <a:r>
              <a:rPr lang="sv-SE" dirty="0"/>
              <a:t>Bad </a:t>
            </a:r>
            <a:r>
              <a:rPr lang="sv-SE" dirty="0" err="1"/>
              <a:t>performance</a:t>
            </a:r>
            <a:r>
              <a:rPr lang="sv-SE" dirty="0"/>
              <a:t> on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=&gt; </a:t>
            </a:r>
            <a:r>
              <a:rPr lang="sv-SE" dirty="0" err="1"/>
              <a:t>Reporting</a:t>
            </a:r>
            <a:r>
              <a:rPr lang="sv-SE" dirty="0"/>
              <a:t> done late =&gt; ECB </a:t>
            </a:r>
            <a:r>
              <a:rPr lang="sv-SE" dirty="0" err="1"/>
              <a:t>unhappy</a:t>
            </a:r>
            <a:r>
              <a:rPr lang="sv-SE" dirty="0"/>
              <a:t> =&gt; DBA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yelled</a:t>
            </a:r>
            <a:r>
              <a:rPr lang="sv-SE" dirty="0"/>
              <a:t> at =&gt; I’m </a:t>
            </a:r>
            <a:r>
              <a:rPr lang="sv-SE" dirty="0" err="1"/>
              <a:t>unhappy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scenario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671D4-773E-40DF-8D16-78489427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Order system</a:t>
            </a:r>
          </a:p>
          <a:p>
            <a:r>
              <a:rPr lang="sv-SE" dirty="0"/>
              <a:t>Ship orders to </a:t>
            </a:r>
            <a:r>
              <a:rPr lang="sv-SE" dirty="0" err="1"/>
              <a:t>warehouse</a:t>
            </a:r>
            <a:r>
              <a:rPr lang="sv-SE" dirty="0"/>
              <a:t> system</a:t>
            </a:r>
          </a:p>
          <a:p>
            <a:r>
              <a:rPr lang="sv-SE" dirty="0"/>
              <a:t>All </a:t>
            </a:r>
            <a:r>
              <a:rPr lang="sv-SE" dirty="0" err="1"/>
              <a:t>good</a:t>
            </a:r>
            <a:r>
              <a:rPr lang="sv-SE" dirty="0"/>
              <a:t>. </a:t>
            </a:r>
            <a:r>
              <a:rPr lang="sv-SE" dirty="0" err="1"/>
              <a:t>Until</a:t>
            </a:r>
            <a:r>
              <a:rPr lang="sv-SE" dirty="0"/>
              <a:t> not </a:t>
            </a:r>
            <a:r>
              <a:rPr lang="sv-SE" dirty="0" err="1"/>
              <a:t>good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Problem specifics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EC0419-6AE2-43CD-85D1-EED960D9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orders for </a:t>
            </a:r>
            <a:r>
              <a:rPr lang="sv-SE" dirty="0" err="1"/>
              <a:t>yesterday</a:t>
            </a:r>
            <a:r>
              <a:rPr lang="sv-SE" dirty="0"/>
              <a:t> and </a:t>
            </a:r>
            <a:r>
              <a:rPr lang="sv-SE" dirty="0" err="1"/>
              <a:t>before</a:t>
            </a:r>
            <a:r>
              <a:rPr lang="sv-SE" dirty="0"/>
              <a:t> =&gt; Fast</a:t>
            </a:r>
          </a:p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today’s</a:t>
            </a:r>
            <a:r>
              <a:rPr lang="sv-SE" dirty="0"/>
              <a:t> orders =&gt; Not fast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4B54807A-4D7E-49ED-817B-020A62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8ACA15F-E703-49DA-9042-57B14E250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D56BF16-34A1-43D4-88E1-CD4815BF2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E7272E4-352A-4105-A9F4-F162EA00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8F6D32D-2386-4EC1-99DA-88C81C408104}"/>
              </a:ext>
            </a:extLst>
          </p:cNvPr>
          <p:cNvSpPr txBox="1"/>
          <p:nvPr/>
        </p:nvSpPr>
        <p:spPr>
          <a:xfrm>
            <a:off x="330781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EE4688A-C744-405A-BB64-5702489C2997}"/>
              </a:ext>
            </a:extLst>
          </p:cNvPr>
          <p:cNvSpPr txBox="1"/>
          <p:nvPr/>
        </p:nvSpPr>
        <p:spPr>
          <a:xfrm>
            <a:off x="3656692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Awful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79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Hey </a:t>
            </a:r>
            <a:r>
              <a:rPr lang="en-US" sz="3200" dirty="0" err="1"/>
              <a:t>Mr</a:t>
            </a:r>
            <a:r>
              <a:rPr lang="en-US" sz="3200" dirty="0"/>
              <a:t> DBA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94EE-2867-4CBE-BF6C-BBED1C4B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”Your database is super </a:t>
            </a:r>
            <a:r>
              <a:rPr lang="sv-SE" dirty="0" err="1"/>
              <a:t>slow</a:t>
            </a:r>
            <a:r>
              <a:rPr lang="sv-SE" dirty="0"/>
              <a:t> </a:t>
            </a:r>
            <a:r>
              <a:rPr lang="sv-SE" dirty="0" err="1"/>
              <a:t>exactly</a:t>
            </a:r>
            <a:r>
              <a:rPr lang="sv-SE" dirty="0"/>
              <a:t> when we need it to be fast. Fix it!”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Ola </a:t>
            </a:r>
            <a:r>
              <a:rPr lang="sv-SE" dirty="0" err="1"/>
              <a:t>Hallengren’s</a:t>
            </a:r>
            <a:r>
              <a:rPr lang="sv-SE" dirty="0"/>
              <a:t> </a:t>
            </a:r>
            <a:r>
              <a:rPr lang="sv-SE" dirty="0" err="1"/>
              <a:t>maintenance</a:t>
            </a:r>
            <a:r>
              <a:rPr lang="sv-SE" dirty="0"/>
              <a:t> solution,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nightly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What more </a:t>
            </a:r>
            <a:r>
              <a:rPr lang="sv-SE" dirty="0" err="1"/>
              <a:t>can</a:t>
            </a:r>
            <a:r>
              <a:rPr lang="sv-SE" dirty="0"/>
              <a:t> I do?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This was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days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Query Store</a:t>
            </a:r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202</TotalTime>
  <Words>656</Words>
  <Application>Microsoft Office PowerPoint</Application>
  <PresentationFormat>Bredbild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Light</vt:lpstr>
      <vt:lpstr>Source Sans Pro</vt:lpstr>
      <vt:lpstr>Trebuchet MS</vt:lpstr>
      <vt:lpstr>Wingdings 3</vt:lpstr>
      <vt:lpstr>Fasett</vt:lpstr>
      <vt:lpstr>Anpassad formgivning</vt:lpstr>
      <vt:lpstr>Statistics, an unreliable friend</vt:lpstr>
      <vt:lpstr>About Magnus</vt:lpstr>
      <vt:lpstr> "There are three kinds of lies: lies, damned lies, and statistics."</vt:lpstr>
      <vt:lpstr>Why did I make this presentation?</vt:lpstr>
      <vt:lpstr>Session scenario</vt:lpstr>
      <vt:lpstr>Problem specifics</vt:lpstr>
      <vt:lpstr>DEMO</vt:lpstr>
      <vt:lpstr>Some plan characteristics</vt:lpstr>
      <vt:lpstr>Hey Mr DBA</vt:lpstr>
      <vt:lpstr>Yay, I know why it’s slow!</vt:lpstr>
      <vt:lpstr>Statistics (or lies) in SQL Server</vt:lpstr>
      <vt:lpstr>Statistics histogram</vt:lpstr>
      <vt:lpstr>Statistics density vector</vt:lpstr>
      <vt:lpstr>Estimated number of rows</vt:lpstr>
      <vt:lpstr>Ascending Key Problem</vt:lpstr>
      <vt:lpstr>Ok Magnus.  It’s broken.  Can we fix it?</vt:lpstr>
      <vt:lpstr>Other causes of bad guessing on Optimizer part </vt:lpstr>
      <vt:lpstr>SQL Server 2014</vt:lpstr>
      <vt:lpstr>SQL Server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17</cp:revision>
  <dcterms:created xsi:type="dcterms:W3CDTF">2019-10-13T08:45:28Z</dcterms:created>
  <dcterms:modified xsi:type="dcterms:W3CDTF">2020-08-26T13:23:19Z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