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0"/>
  </p:notesMasterIdLst>
  <p:sldIdLst>
    <p:sldId id="310" r:id="rId3"/>
    <p:sldId id="256" r:id="rId4"/>
    <p:sldId id="309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  <p:sldId id="290" r:id="rId14"/>
    <p:sldId id="265" r:id="rId15"/>
    <p:sldId id="267" r:id="rId16"/>
    <p:sldId id="268" r:id="rId17"/>
    <p:sldId id="269" r:id="rId18"/>
    <p:sldId id="270" r:id="rId19"/>
    <p:sldId id="295" r:id="rId20"/>
    <p:sldId id="272" r:id="rId21"/>
    <p:sldId id="273" r:id="rId22"/>
    <p:sldId id="274" r:id="rId23"/>
    <p:sldId id="275" r:id="rId24"/>
    <p:sldId id="278" r:id="rId25"/>
    <p:sldId id="277" r:id="rId26"/>
    <p:sldId id="306" r:id="rId27"/>
    <p:sldId id="276" r:id="rId28"/>
    <p:sldId id="279" r:id="rId29"/>
    <p:sldId id="280" r:id="rId30"/>
    <p:sldId id="281" r:id="rId31"/>
    <p:sldId id="282" r:id="rId32"/>
    <p:sldId id="283" r:id="rId33"/>
    <p:sldId id="286" r:id="rId34"/>
    <p:sldId id="296" r:id="rId35"/>
    <p:sldId id="285" r:id="rId36"/>
    <p:sldId id="297" r:id="rId37"/>
    <p:sldId id="292" r:id="rId38"/>
    <p:sldId id="303" r:id="rId39"/>
    <p:sldId id="304" r:id="rId40"/>
    <p:sldId id="293" r:id="rId41"/>
    <p:sldId id="294" r:id="rId42"/>
    <p:sldId id="298" r:id="rId43"/>
    <p:sldId id="299" r:id="rId44"/>
    <p:sldId id="300" r:id="rId45"/>
    <p:sldId id="301" r:id="rId46"/>
    <p:sldId id="308" r:id="rId47"/>
    <p:sldId id="302" r:id="rId48"/>
    <p:sldId id="307" r:id="rId4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5328-89B7-4886-B675-D88AF3FB9635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4512-8542-4A08-A71B-BECB4FBB2A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102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4512-8542-4A08-A71B-BECB4FBB2A1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41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September 5th, 2015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30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12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72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sv-SE" smtClean="0"/>
              <a:t>September 5th 2015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sv-SE"/>
          </a:p>
        </p:txBody>
      </p:sp>
      <p:pic>
        <p:nvPicPr>
          <p:cNvPr id="9" name="Picture 8" descr="SQLSaturday_Final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pPr/>
              <a:t>2015-09-06</a:t>
            </a:fld>
            <a:endParaRPr lang="sv-S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02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9/6/2015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90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38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6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6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67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426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0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3CEA-A5DE-40FB-83E9-EE20BFFE37A4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36A3-5E91-449F-A526-1DB2ECFCE6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6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788AB76-2FF1-4BD9-A9A8-BFF25301022F}" type="datetimeFigureOut">
              <a:rPr lang="sv-SE" smtClean="0"/>
              <a:t>2015-09-06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2BCB6B9-9F8C-423E-9EA7-F73252A0F367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gif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.ahlkvist@vansterpartiet.se" TargetMode="External"/><Relationship Id="rId2" Type="http://schemas.openxmlformats.org/officeDocument/2006/relationships/hyperlink" Target="http://se.linkedin.com/in/magnusahlkvist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gif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ask.sqlservercentral.com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Sponsors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54" y="2908628"/>
            <a:ext cx="1619476" cy="523948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0" y="1628383"/>
            <a:ext cx="2360140" cy="83299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5" y="2832618"/>
            <a:ext cx="1476375" cy="11049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3" y="4237261"/>
            <a:ext cx="2030349" cy="612461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5" y="4244684"/>
            <a:ext cx="1615580" cy="43895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61" y="2672119"/>
            <a:ext cx="1523161" cy="1186649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42" y="5236640"/>
            <a:ext cx="2743200" cy="219456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66" y="5240362"/>
            <a:ext cx="1619250" cy="571500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16" y="1606226"/>
            <a:ext cx="1459964" cy="973309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" y="5166431"/>
            <a:ext cx="2882773" cy="437039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54" y="3497464"/>
            <a:ext cx="2043088" cy="1362059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" y="1628383"/>
            <a:ext cx="2301387" cy="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Autofit/>
          </a:bodyPr>
          <a:lstStyle/>
          <a:p>
            <a:r>
              <a:rPr lang="sv-SE" sz="15000" dirty="0" err="1" smtClean="0"/>
              <a:t>Let’s</a:t>
            </a:r>
            <a:r>
              <a:rPr lang="sv-SE" sz="15000" dirty="0" smtClean="0"/>
              <a:t> go!</a:t>
            </a:r>
            <a:endParaRPr lang="sv-SE" sz="15000" dirty="0"/>
          </a:p>
        </p:txBody>
      </p:sp>
    </p:spTree>
    <p:extLst>
      <p:ext uri="{BB962C8B-B14F-4D97-AF65-F5344CB8AC3E}">
        <p14:creationId xmlns:p14="http://schemas.microsoft.com/office/powerpoint/2010/main" val="333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case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Someone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 a </a:t>
            </a:r>
            <a:r>
              <a:rPr lang="sv-SE" dirty="0" err="1" smtClean="0"/>
              <a:t>monthly</a:t>
            </a:r>
            <a:r>
              <a:rPr lang="sv-SE" dirty="0" smtClean="0"/>
              <a:t> data </a:t>
            </a:r>
            <a:r>
              <a:rPr lang="sv-SE" dirty="0" err="1" smtClean="0"/>
              <a:t>load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10-12 million </a:t>
            </a:r>
            <a:r>
              <a:rPr lang="sv-SE" dirty="0" err="1" smtClean="0"/>
              <a:t>rows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financial</a:t>
            </a:r>
            <a:r>
              <a:rPr lang="sv-SE" dirty="0" smtClean="0"/>
              <a:t> </a:t>
            </a:r>
            <a:r>
              <a:rPr lang="sv-SE" dirty="0" err="1" smtClean="0"/>
              <a:t>securities</a:t>
            </a:r>
            <a:r>
              <a:rPr lang="sv-SE" dirty="0" smtClean="0"/>
              <a:t> data from CSV-</a:t>
            </a:r>
            <a:r>
              <a:rPr lang="sv-SE" dirty="0" err="1" smtClean="0"/>
              <a:t>files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70 </a:t>
            </a:r>
            <a:r>
              <a:rPr lang="sv-SE" dirty="0" err="1" smtClean="0"/>
              <a:t>columns</a:t>
            </a:r>
            <a:endParaRPr lang="sv-SE" dirty="0" smtClean="0"/>
          </a:p>
          <a:p>
            <a:pPr lvl="1"/>
            <a:r>
              <a:rPr lang="sv-SE" dirty="0" err="1" smtClean="0"/>
              <a:t>Initially</a:t>
            </a:r>
            <a:r>
              <a:rPr lang="sv-SE" dirty="0" smtClean="0"/>
              <a:t> no </a:t>
            </a:r>
            <a:r>
              <a:rPr lang="sv-SE" dirty="0" err="1" smtClean="0"/>
              <a:t>indexes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querying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changed</a:t>
            </a:r>
            <a:r>
              <a:rPr lang="sv-SE" dirty="0"/>
              <a:t> </a:t>
            </a:r>
            <a:r>
              <a:rPr lang="sv-SE" dirty="0" smtClean="0"/>
              <a:t>=&gt; </a:t>
            </a:r>
            <a:r>
              <a:rPr lang="sv-SE" dirty="0" err="1" smtClean="0"/>
              <a:t>now</a:t>
            </a:r>
            <a:r>
              <a:rPr lang="sv-SE" dirty="0" smtClean="0"/>
              <a:t> 20 </a:t>
            </a:r>
            <a:r>
              <a:rPr lang="sv-SE" dirty="0" err="1" smtClean="0"/>
              <a:t>indexes</a:t>
            </a:r>
            <a:r>
              <a:rPr lang="sv-SE" dirty="0" smtClean="0"/>
              <a:t>.</a:t>
            </a:r>
            <a:endParaRPr lang="sv-SE" dirty="0"/>
          </a:p>
          <a:p>
            <a:r>
              <a:rPr lang="sv-SE" dirty="0" err="1" smtClean="0"/>
              <a:t>This</a:t>
            </a:r>
            <a:r>
              <a:rPr lang="sv-SE" dirty="0" smtClean="0"/>
              <a:t> session =&gt; </a:t>
            </a:r>
            <a:r>
              <a:rPr lang="sv-SE" dirty="0" err="1" smtClean="0"/>
              <a:t>smaller</a:t>
            </a:r>
            <a:r>
              <a:rPr lang="sv-SE" dirty="0" smtClean="0"/>
              <a:t> </a:t>
            </a:r>
            <a:r>
              <a:rPr lang="sv-SE" dirty="0" err="1" smtClean="0"/>
              <a:t>dataset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same </a:t>
            </a:r>
            <a:r>
              <a:rPr lang="sv-SE" dirty="0" err="1" smtClean="0"/>
              <a:t>idea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2 million </a:t>
            </a:r>
            <a:r>
              <a:rPr lang="sv-SE" dirty="0" err="1" smtClean="0"/>
              <a:t>rows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(</a:t>
            </a:r>
            <a:r>
              <a:rPr lang="sv-SE" dirty="0" err="1" smtClean="0"/>
              <a:t>Warehouses</a:t>
            </a:r>
            <a:r>
              <a:rPr lang="sv-SE" dirty="0" smtClean="0"/>
              <a:t>,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buying</a:t>
            </a:r>
            <a:r>
              <a:rPr lang="sv-SE" dirty="0" smtClean="0"/>
              <a:t> </a:t>
            </a:r>
            <a:r>
              <a:rPr lang="sv-SE" dirty="0" err="1" smtClean="0"/>
              <a:t>products</a:t>
            </a:r>
            <a:r>
              <a:rPr lang="sv-SE" dirty="0" smtClean="0"/>
              <a:t>, gross and </a:t>
            </a:r>
            <a:r>
              <a:rPr lang="sv-SE" dirty="0" err="1" smtClean="0"/>
              <a:t>net</a:t>
            </a:r>
            <a:r>
              <a:rPr lang="sv-SE" dirty="0" smtClean="0"/>
              <a:t> </a:t>
            </a:r>
            <a:r>
              <a:rPr lang="sv-SE" dirty="0" err="1" smtClean="0"/>
              <a:t>sales</a:t>
            </a:r>
            <a:r>
              <a:rPr lang="sv-SE" dirty="0" smtClean="0"/>
              <a:t>, </a:t>
            </a:r>
            <a:r>
              <a:rPr lang="sv-SE" dirty="0" err="1" smtClean="0"/>
              <a:t>Items</a:t>
            </a:r>
            <a:r>
              <a:rPr lang="sv-SE" dirty="0"/>
              <a:t> </a:t>
            </a:r>
            <a:r>
              <a:rPr lang="sv-SE" dirty="0" smtClean="0"/>
              <a:t>sold </a:t>
            </a:r>
            <a:r>
              <a:rPr lang="sv-SE" dirty="0" err="1" smtClean="0"/>
              <a:t>etc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15 (</a:t>
            </a:r>
            <a:r>
              <a:rPr lang="sv-SE" dirty="0" err="1" smtClean="0"/>
              <a:t>ish</a:t>
            </a:r>
            <a:r>
              <a:rPr lang="sv-SE" dirty="0" smtClean="0"/>
              <a:t>) </a:t>
            </a:r>
            <a:r>
              <a:rPr lang="sv-SE" dirty="0" err="1" smtClean="0"/>
              <a:t>columns</a:t>
            </a:r>
            <a:endParaRPr lang="sv-SE" dirty="0" smtClean="0"/>
          </a:p>
          <a:p>
            <a:pPr lvl="1"/>
            <a:r>
              <a:rPr lang="sv-SE" dirty="0" err="1" smtClean="0"/>
              <a:t>Indexes</a:t>
            </a:r>
            <a:r>
              <a:rPr lang="sv-SE" dirty="0" smtClean="0"/>
              <a:t> on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classification</a:t>
            </a:r>
            <a:r>
              <a:rPr lang="sv-SE" dirty="0"/>
              <a:t> </a:t>
            </a:r>
            <a:r>
              <a:rPr lang="sv-SE" dirty="0" err="1" smtClean="0"/>
              <a:t>columns</a:t>
            </a: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969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43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Version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SSIS-</a:t>
            </a:r>
            <a:r>
              <a:rPr lang="sv-SE" dirty="0" err="1" smtClean="0"/>
              <a:t>package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the data</a:t>
            </a:r>
            <a:endParaRPr lang="sv-SE" dirty="0"/>
          </a:p>
          <a:p>
            <a:pPr marL="0" indent="0">
              <a:buNone/>
            </a:pPr>
            <a:endParaRPr lang="sv-S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97155"/>
            <a:ext cx="4824536" cy="34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v1</a:t>
            </a:r>
            <a:endParaRPr lang="sv-SE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21256"/>
              </p:ext>
            </p:extLst>
          </p:nvPr>
        </p:nvGraphicFramePr>
        <p:xfrm>
          <a:off x="539552" y="1535089"/>
          <a:ext cx="7848872" cy="4054150"/>
        </p:xfrm>
        <a:graphic>
          <a:graphicData uri="http://schemas.openxmlformats.org/drawingml/2006/table">
            <a:tbl>
              <a:tblPr/>
              <a:tblGrid>
                <a:gridCol w="477453"/>
                <a:gridCol w="2051990"/>
                <a:gridCol w="2259445"/>
                <a:gridCol w="3059984"/>
              </a:tblGrid>
              <a:tr h="945967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Status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Duration (sec)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184,076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62,424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31,179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After</a:t>
            </a:r>
            <a:r>
              <a:rPr lang="sv-SE" dirty="0" smtClean="0"/>
              <a:t> 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, </a:t>
            </a:r>
            <a:r>
              <a:rPr lang="sv-SE" dirty="0" err="1" smtClean="0"/>
              <a:t>someone</a:t>
            </a:r>
            <a:r>
              <a:rPr lang="sv-SE" dirty="0" smtClean="0"/>
              <a:t> </a:t>
            </a:r>
            <a:r>
              <a:rPr lang="sv-SE" dirty="0" err="1" smtClean="0"/>
              <a:t>decided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a </a:t>
            </a:r>
            <a:r>
              <a:rPr lang="sv-SE" dirty="0" err="1" smtClean="0"/>
              <a:t>unique</a:t>
            </a:r>
            <a:r>
              <a:rPr lang="sv-SE" dirty="0" smtClean="0"/>
              <a:t> </a:t>
            </a:r>
            <a:r>
              <a:rPr lang="sv-SE" dirty="0" err="1" smtClean="0"/>
              <a:t>constraint</a:t>
            </a:r>
            <a:endParaRPr lang="sv-SE" dirty="0" smtClean="0"/>
          </a:p>
          <a:p>
            <a:pPr marL="0" indent="0">
              <a:buNone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Demo</a:t>
            </a:r>
            <a:r>
              <a:rPr lang="fr-FR" sz="21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ProductionSales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[UQ_DEMO_ProductionSales]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NONCLUSTERED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ReferenceDate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[PRIMARY]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v-SE" sz="7000" dirty="0" smtClean="0"/>
              <a:t>And </a:t>
            </a:r>
            <a:r>
              <a:rPr lang="sv-SE" sz="7000" dirty="0" err="1" smtClean="0"/>
              <a:t>after</a:t>
            </a:r>
            <a:r>
              <a:rPr lang="sv-SE" sz="7000" dirty="0" smtClean="0"/>
              <a:t> the second </a:t>
            </a:r>
            <a:r>
              <a:rPr lang="sv-SE" sz="7000" dirty="0" err="1" smtClean="0"/>
              <a:t>execution</a:t>
            </a:r>
            <a:r>
              <a:rPr lang="sv-SE" sz="7000" dirty="0" smtClean="0"/>
              <a:t>, </a:t>
            </a:r>
            <a:r>
              <a:rPr lang="sv-SE" sz="7000" dirty="0" err="1" smtClean="0"/>
              <a:t>someone</a:t>
            </a:r>
            <a:r>
              <a:rPr lang="sv-SE" sz="7000" dirty="0" smtClean="0"/>
              <a:t> </a:t>
            </a:r>
            <a:r>
              <a:rPr lang="sv-SE" sz="7000" dirty="0" err="1" smtClean="0"/>
              <a:t>addes</a:t>
            </a:r>
            <a:r>
              <a:rPr lang="sv-SE" sz="7000" dirty="0" smtClean="0"/>
              <a:t> </a:t>
            </a:r>
            <a:r>
              <a:rPr lang="sv-SE" sz="7000" dirty="0" err="1" smtClean="0"/>
              <a:t>some</a:t>
            </a:r>
            <a:r>
              <a:rPr lang="sv-SE" sz="7000" dirty="0" smtClean="0"/>
              <a:t> </a:t>
            </a:r>
            <a:r>
              <a:rPr lang="sv-SE" sz="7000" dirty="0" err="1" smtClean="0"/>
              <a:t>indexes</a:t>
            </a:r>
            <a:r>
              <a:rPr lang="sv-SE" sz="7000" dirty="0" smtClean="0"/>
              <a:t>, </a:t>
            </a:r>
            <a:r>
              <a:rPr lang="sv-SE" sz="7000" dirty="0" err="1" smtClean="0"/>
              <a:t>because</a:t>
            </a:r>
            <a:r>
              <a:rPr lang="sv-SE" sz="7000" dirty="0" smtClean="0"/>
              <a:t> </a:t>
            </a:r>
            <a:r>
              <a:rPr lang="sv-SE" sz="7000" dirty="0" err="1" smtClean="0"/>
              <a:t>users</a:t>
            </a:r>
            <a:r>
              <a:rPr lang="sv-SE" sz="7000" dirty="0" smtClean="0"/>
              <a:t> </a:t>
            </a:r>
            <a:r>
              <a:rPr lang="sv-SE" sz="7000" dirty="0" err="1" smtClean="0"/>
              <a:t>complained</a:t>
            </a:r>
            <a:r>
              <a:rPr lang="sv-SE" sz="7000" dirty="0" smtClean="0"/>
              <a:t> </a:t>
            </a:r>
            <a:r>
              <a:rPr lang="sv-SE" sz="7000" dirty="0" err="1" smtClean="0"/>
              <a:t>about</a:t>
            </a:r>
            <a:r>
              <a:rPr lang="sv-SE" sz="7000" dirty="0" smtClean="0"/>
              <a:t> bad </a:t>
            </a:r>
            <a:r>
              <a:rPr lang="sv-SE" sz="7000" dirty="0" err="1" smtClean="0"/>
              <a:t>query</a:t>
            </a:r>
            <a:r>
              <a:rPr lang="sv-SE" sz="7000" dirty="0" smtClean="0"/>
              <a:t> </a:t>
            </a:r>
            <a:r>
              <a:rPr lang="sv-SE" sz="7000" dirty="0" err="1" smtClean="0"/>
              <a:t>performance</a:t>
            </a:r>
            <a:r>
              <a:rPr lang="sv-SE" sz="7000" dirty="0" smtClean="0"/>
              <a:t>.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ix_ProductIdentification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ix_ItemType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ItemType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 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ix_ProductionCompanyIdentifier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ix_ProductionCountry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ix_WarehouseIdentification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WarehouseLocation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ix_SalesCurrency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SalesCurrency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Second </a:t>
            </a:r>
            <a:r>
              <a:rPr lang="sv-SE" dirty="0" err="1" smtClean="0"/>
              <a:t>attempt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reason</a:t>
            </a:r>
            <a:r>
              <a:rPr lang="sv-SE" dirty="0" smtClean="0"/>
              <a:t> for bad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the </a:t>
            </a:r>
            <a:r>
              <a:rPr lang="sv-SE" dirty="0" err="1" smtClean="0"/>
              <a:t>indexes</a:t>
            </a:r>
            <a:r>
              <a:rPr lang="sv-SE" dirty="0" smtClean="0"/>
              <a:t>. So I </a:t>
            </a:r>
            <a:r>
              <a:rPr lang="sv-SE" dirty="0" err="1" smtClean="0"/>
              <a:t>decided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disable</a:t>
            </a:r>
            <a:r>
              <a:rPr lang="sv-SE" dirty="0" smtClean="0"/>
              <a:t> </a:t>
            </a:r>
            <a:r>
              <a:rPr lang="sv-SE" dirty="0" err="1" smtClean="0"/>
              <a:t>indexes</a:t>
            </a:r>
            <a:r>
              <a:rPr lang="sv-SE" dirty="0" smtClean="0"/>
              <a:t> and </a:t>
            </a:r>
            <a:r>
              <a:rPr lang="sv-SE" dirty="0" err="1" smtClean="0"/>
              <a:t>rebuild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loading</a:t>
            </a:r>
            <a:r>
              <a:rPr lang="sv-SE" dirty="0"/>
              <a:t> </a:t>
            </a:r>
            <a:r>
              <a:rPr lang="sv-SE" dirty="0" smtClean="0"/>
              <a:t>data.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69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72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Version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sv-SE" sz="2600" b="1" dirty="0" err="1" smtClean="0"/>
              <a:t>First</a:t>
            </a:r>
            <a:r>
              <a:rPr lang="sv-SE" sz="2600" b="1" dirty="0" smtClean="0"/>
              <a:t> </a:t>
            </a:r>
            <a:r>
              <a:rPr lang="sv-SE" sz="2600" b="1" dirty="0" err="1" smtClean="0"/>
              <a:t>execution</a:t>
            </a:r>
            <a:r>
              <a:rPr lang="sv-SE" sz="2600" b="1" dirty="0" smtClean="0"/>
              <a:t>: 86 </a:t>
            </a:r>
            <a:r>
              <a:rPr lang="sv-SE" sz="2600" b="1" dirty="0" err="1" smtClean="0"/>
              <a:t>seconds</a:t>
            </a:r>
            <a:endParaRPr lang="sv-SE" sz="2600" b="1" dirty="0" smtClean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7" y="2132856"/>
            <a:ext cx="731652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323528" y="3573016"/>
            <a:ext cx="5904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2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b="1" dirty="0" smtClean="0"/>
              <a:t>Second </a:t>
            </a:r>
            <a:r>
              <a:rPr lang="sv-SE" sz="2600" b="1" dirty="0" err="1" smtClean="0"/>
              <a:t>execution</a:t>
            </a:r>
            <a:r>
              <a:rPr lang="sv-SE" sz="2600" b="1" dirty="0" smtClean="0"/>
              <a:t>: 94 </a:t>
            </a:r>
            <a:r>
              <a:rPr lang="sv-SE" sz="2600" b="1" dirty="0" err="1" smtClean="0"/>
              <a:t>seconds</a:t>
            </a:r>
            <a:r>
              <a:rPr lang="sv-SE" sz="2600" b="1" dirty="0" smtClean="0"/>
              <a:t>  </a:t>
            </a:r>
            <a:endParaRPr lang="sv-SE" sz="2600" b="1" dirty="0"/>
          </a:p>
        </p:txBody>
      </p:sp>
      <p:sp>
        <p:nvSpPr>
          <p:cNvPr id="5" name="Ellips 4"/>
          <p:cNvSpPr/>
          <p:nvPr/>
        </p:nvSpPr>
        <p:spPr>
          <a:xfrm>
            <a:off x="2195736" y="2924944"/>
            <a:ext cx="864096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91" y="4493865"/>
            <a:ext cx="7188485" cy="14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 7"/>
          <p:cNvSpPr/>
          <p:nvPr/>
        </p:nvSpPr>
        <p:spPr>
          <a:xfrm>
            <a:off x="2269614" y="5300275"/>
            <a:ext cx="835498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000" dirty="0" err="1" smtClean="0"/>
              <a:t>Eight</a:t>
            </a:r>
            <a:r>
              <a:rPr lang="sv-SE" sz="4000" dirty="0" smtClean="0"/>
              <a:t> </a:t>
            </a:r>
            <a:r>
              <a:rPr lang="sv-SE" sz="4000" dirty="0" err="1" smtClean="0"/>
              <a:t>hours</a:t>
            </a:r>
            <a:r>
              <a:rPr lang="sv-SE" sz="4000" dirty="0" smtClean="0"/>
              <a:t> </a:t>
            </a:r>
            <a:r>
              <a:rPr lang="sv-SE" sz="4000" dirty="0" err="1" smtClean="0"/>
              <a:t>of</a:t>
            </a:r>
            <a:r>
              <a:rPr lang="sv-SE" sz="4000" dirty="0" smtClean="0"/>
              <a:t> </a:t>
            </a:r>
            <a:r>
              <a:rPr lang="sv-SE" sz="4000" dirty="0" err="1" smtClean="0"/>
              <a:t>work</a:t>
            </a:r>
            <a:r>
              <a:rPr lang="sv-SE" sz="4000" dirty="0" smtClean="0"/>
              <a:t> in 20 </a:t>
            </a:r>
            <a:r>
              <a:rPr lang="sv-SE" sz="4000" dirty="0" err="1" smtClean="0"/>
              <a:t>minutes</a:t>
            </a:r>
            <a:endParaRPr lang="sv-SE" sz="40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Magnus Ahlkvist</a:t>
            </a:r>
            <a:endParaRPr lang="sv-SE" dirty="0"/>
          </a:p>
        </p:txBody>
      </p:sp>
      <p:pic>
        <p:nvPicPr>
          <p:cNvPr id="1028" name="Picture 4" descr="SQLSaturday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0755"/>
            <a:ext cx="18383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production</a:t>
            </a:r>
            <a:r>
              <a:rPr lang="sv-SE" dirty="0" smtClean="0"/>
              <a:t> scenario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Table </a:t>
            </a:r>
            <a:r>
              <a:rPr lang="sv-SE" dirty="0" err="1" smtClean="0"/>
              <a:t>have</a:t>
            </a:r>
            <a:r>
              <a:rPr lang="sv-SE" dirty="0" smtClean="0"/>
              <a:t> 250 million </a:t>
            </a:r>
            <a:r>
              <a:rPr lang="sv-SE" dirty="0" err="1" smtClean="0"/>
              <a:t>rows</a:t>
            </a:r>
            <a:endParaRPr lang="sv-SE" dirty="0" smtClean="0"/>
          </a:p>
          <a:p>
            <a:r>
              <a:rPr lang="sv-SE" dirty="0" err="1" smtClean="0"/>
              <a:t>Load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r>
              <a:rPr lang="sv-SE" dirty="0" smtClean="0"/>
              <a:t> has degraded, from </a:t>
            </a:r>
            <a:r>
              <a:rPr lang="sv-SE" dirty="0" err="1" smtClean="0"/>
              <a:t>two-three</a:t>
            </a:r>
            <a:r>
              <a:rPr lang="sv-SE" dirty="0" smtClean="0"/>
              <a:t> </a:t>
            </a:r>
            <a:r>
              <a:rPr lang="sv-SE" dirty="0" err="1" smtClean="0"/>
              <a:t>hours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eight</a:t>
            </a:r>
            <a:r>
              <a:rPr lang="sv-SE" dirty="0" smtClean="0"/>
              <a:t> </a:t>
            </a:r>
            <a:r>
              <a:rPr lang="sv-SE" dirty="0" err="1" smtClean="0"/>
              <a:t>hours</a:t>
            </a:r>
            <a:endParaRPr lang="sv-SE" dirty="0" smtClean="0"/>
          </a:p>
          <a:p>
            <a:r>
              <a:rPr lang="sv-SE" dirty="0" err="1" smtClean="0"/>
              <a:t>Users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upset</a:t>
            </a:r>
            <a:endParaRPr lang="sv-SE" dirty="0" smtClean="0"/>
          </a:p>
          <a:p>
            <a:r>
              <a:rPr lang="sv-SE" dirty="0" err="1" smtClean="0"/>
              <a:t>I’m</a:t>
            </a:r>
            <a:r>
              <a:rPr lang="sv-SE" dirty="0" smtClean="0"/>
              <a:t> </a:t>
            </a:r>
            <a:r>
              <a:rPr lang="sv-SE" dirty="0" err="1" smtClean="0"/>
              <a:t>sad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 smtClean="0">
                <a:sym typeface="Wingdings" panose="05000000000000000000" pitchFamily="2" charset="2"/>
              </a:rPr>
              <a:t>Almighty</a:t>
            </a:r>
            <a:r>
              <a:rPr lang="sv-SE" dirty="0" smtClean="0">
                <a:sym typeface="Wingdings" panose="05000000000000000000" pitchFamily="2" charset="2"/>
              </a:rPr>
              <a:t> Kimberly </a:t>
            </a:r>
            <a:r>
              <a:rPr lang="sv-SE" dirty="0" err="1" smtClean="0">
                <a:sym typeface="Wingdings" panose="05000000000000000000" pitchFamily="2" charset="2"/>
              </a:rPr>
              <a:t>Tripp’s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whitepaper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about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partitioning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7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Table 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partitioning</a:t>
            </a:r>
            <a:endParaRPr lang="sv-SE" dirty="0" smtClean="0"/>
          </a:p>
          <a:p>
            <a:pPr lvl="1"/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r>
              <a:rPr lang="sv-SE" dirty="0" smtClean="0"/>
              <a:t>(s) </a:t>
            </a:r>
            <a:r>
              <a:rPr lang="sv-SE" dirty="0" err="1" smtClean="0"/>
              <a:t>to</a:t>
            </a:r>
            <a:r>
              <a:rPr lang="sv-SE" dirty="0" smtClean="0"/>
              <a:t> partition the data on</a:t>
            </a:r>
          </a:p>
          <a:p>
            <a:pPr lvl="1"/>
            <a:r>
              <a:rPr lang="sv-SE" dirty="0" err="1" smtClean="0"/>
              <a:t>Physically</a:t>
            </a:r>
            <a:r>
              <a:rPr lang="sv-SE" dirty="0" smtClean="0"/>
              <a:t> </a:t>
            </a:r>
            <a:r>
              <a:rPr lang="sv-SE" dirty="0" err="1" smtClean="0"/>
              <a:t>stored</a:t>
            </a:r>
            <a:r>
              <a:rPr lang="sv-SE" dirty="0" smtClean="0"/>
              <a:t> as ”</a:t>
            </a:r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tables</a:t>
            </a:r>
            <a:r>
              <a:rPr lang="sv-SE" dirty="0" smtClean="0"/>
              <a:t>”</a:t>
            </a:r>
          </a:p>
          <a:p>
            <a:pPr lvl="1"/>
            <a:r>
              <a:rPr lang="sv-SE" dirty="0" err="1" smtClean="0"/>
              <a:t>Logically</a:t>
            </a:r>
            <a:r>
              <a:rPr lang="sv-SE" dirty="0" smtClean="0"/>
              <a:t> </a:t>
            </a:r>
            <a:r>
              <a:rPr lang="sv-SE" dirty="0" err="1" smtClean="0"/>
              <a:t>kept</a:t>
            </a:r>
            <a:r>
              <a:rPr lang="sv-SE" dirty="0" smtClean="0"/>
              <a:t> </a:t>
            </a:r>
            <a:r>
              <a:rPr lang="sv-SE" dirty="0" err="1" smtClean="0"/>
              <a:t>together</a:t>
            </a:r>
            <a:endParaRPr lang="sv-SE" dirty="0" smtClean="0"/>
          </a:p>
          <a:p>
            <a:pPr lvl="1"/>
            <a:r>
              <a:rPr lang="sv-SE" dirty="0" smtClean="0"/>
              <a:t>Clustered index must </a:t>
            </a:r>
            <a:r>
              <a:rPr lang="sv-SE" dirty="0" err="1" smtClean="0"/>
              <a:t>have</a:t>
            </a:r>
            <a:r>
              <a:rPr lang="sv-SE" dirty="0" smtClean="0"/>
              <a:t> partition </a:t>
            </a:r>
            <a:r>
              <a:rPr lang="sv-SE" dirty="0" err="1" smtClean="0"/>
              <a:t>key</a:t>
            </a:r>
            <a:r>
              <a:rPr lang="sv-SE" dirty="0" smtClean="0"/>
              <a:t> in it</a:t>
            </a:r>
          </a:p>
          <a:p>
            <a:r>
              <a:rPr lang="sv-SE" dirty="0" smtClean="0"/>
              <a:t>Data is switched from </a:t>
            </a:r>
            <a:r>
              <a:rPr lang="sv-SE" dirty="0" err="1" smtClean="0"/>
              <a:t>staging</a:t>
            </a:r>
            <a:r>
              <a:rPr lang="sv-SE" dirty="0" smtClean="0"/>
              <a:t> table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partitioned</a:t>
            </a:r>
            <a:r>
              <a:rPr lang="sv-SE" dirty="0" smtClean="0"/>
              <a:t> table. </a:t>
            </a:r>
            <a:r>
              <a:rPr lang="sv-SE" dirty="0" err="1" smtClean="0"/>
              <a:t>Staging</a:t>
            </a:r>
            <a:r>
              <a:rPr lang="sv-SE" dirty="0" smtClean="0"/>
              <a:t> table must: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same </a:t>
            </a:r>
            <a:r>
              <a:rPr lang="sv-SE" dirty="0" err="1" smtClean="0"/>
              <a:t>columns</a:t>
            </a:r>
            <a:r>
              <a:rPr lang="sv-SE" dirty="0" smtClean="0"/>
              <a:t> as </a:t>
            </a:r>
            <a:r>
              <a:rPr lang="sv-SE" dirty="0" err="1" smtClean="0"/>
              <a:t>target</a:t>
            </a:r>
            <a:r>
              <a:rPr lang="sv-SE" dirty="0" smtClean="0"/>
              <a:t> table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same </a:t>
            </a:r>
            <a:r>
              <a:rPr lang="sv-SE" dirty="0" err="1" smtClean="0"/>
              <a:t>indexes</a:t>
            </a:r>
            <a:r>
              <a:rPr lang="sv-SE" dirty="0" smtClean="0"/>
              <a:t> as </a:t>
            </a:r>
            <a:r>
              <a:rPr lang="sv-SE" dirty="0" err="1" smtClean="0"/>
              <a:t>target</a:t>
            </a:r>
            <a:r>
              <a:rPr lang="sv-SE" dirty="0" smtClean="0"/>
              <a:t> table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a check </a:t>
            </a:r>
            <a:r>
              <a:rPr lang="sv-SE" dirty="0" err="1" smtClean="0"/>
              <a:t>constraint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ensures</a:t>
            </a:r>
            <a:r>
              <a:rPr lang="sv-SE" dirty="0" smtClean="0"/>
              <a:t> all </a:t>
            </a:r>
            <a:r>
              <a:rPr lang="sv-SE" dirty="0" err="1" smtClean="0"/>
              <a:t>rows</a:t>
            </a:r>
            <a:r>
              <a:rPr lang="sv-SE" dirty="0" smtClean="0"/>
              <a:t> ”fit” </a:t>
            </a:r>
            <a:r>
              <a:rPr lang="sv-SE" dirty="0" err="1" smtClean="0"/>
              <a:t>into</a:t>
            </a:r>
            <a:r>
              <a:rPr lang="sv-SE" dirty="0" smtClean="0"/>
              <a:t> a partition</a:t>
            </a:r>
          </a:p>
          <a:p>
            <a:r>
              <a:rPr lang="sv-SE" dirty="0" smtClean="0"/>
              <a:t>Target table </a:t>
            </a:r>
            <a:r>
              <a:rPr lang="sv-SE" dirty="0" err="1" smtClean="0"/>
              <a:t>target</a:t>
            </a:r>
            <a:r>
              <a:rPr lang="sv-SE" dirty="0" smtClean="0"/>
              <a:t> must: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an </a:t>
            </a:r>
            <a:r>
              <a:rPr lang="sv-SE" dirty="0" err="1" smtClean="0"/>
              <a:t>empty</a:t>
            </a:r>
            <a:r>
              <a:rPr lang="sv-SE" dirty="0" smtClean="0"/>
              <a:t> partition</a:t>
            </a:r>
          </a:p>
          <a:p>
            <a:pPr lvl="1"/>
            <a:r>
              <a:rPr lang="sv-SE" dirty="0" err="1" smtClean="0"/>
              <a:t>reside</a:t>
            </a:r>
            <a:r>
              <a:rPr lang="sv-SE" dirty="0" smtClean="0"/>
              <a:t> on the same </a:t>
            </a:r>
            <a:r>
              <a:rPr lang="sv-SE" dirty="0" err="1" smtClean="0"/>
              <a:t>filegroup</a:t>
            </a:r>
            <a:r>
              <a:rPr lang="sv-SE" dirty="0" smtClean="0"/>
              <a:t> as the </a:t>
            </a:r>
            <a:r>
              <a:rPr lang="sv-SE" dirty="0" err="1" smtClean="0"/>
              <a:t>staging</a:t>
            </a:r>
            <a:r>
              <a:rPr lang="sv-SE" dirty="0" smtClean="0"/>
              <a:t> table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all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indexes</a:t>
            </a:r>
            <a:r>
              <a:rPr lang="sv-SE" dirty="0" smtClean="0"/>
              <a:t> </a:t>
            </a:r>
            <a:r>
              <a:rPr lang="sv-SE" dirty="0" err="1" smtClean="0"/>
              <a:t>created</a:t>
            </a:r>
            <a:r>
              <a:rPr lang="sv-SE" dirty="0" smtClean="0"/>
              <a:t> on the partition schema (</a:t>
            </a:r>
            <a:r>
              <a:rPr lang="sv-SE" dirty="0" err="1" smtClean="0"/>
              <a:t>aligned</a:t>
            </a:r>
            <a:r>
              <a:rPr lang="sv-SE" dirty="0" smtClean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72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Partitioning</a:t>
            </a:r>
            <a:r>
              <a:rPr lang="sv-SE" dirty="0" smtClean="0"/>
              <a:t>, </a:t>
            </a:r>
            <a:r>
              <a:rPr lang="sv-SE" dirty="0" err="1" smtClean="0"/>
              <a:t>objects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Partitioning</a:t>
            </a:r>
            <a:r>
              <a:rPr lang="sv-SE" dirty="0" smtClean="0"/>
              <a:t> is </a:t>
            </a:r>
            <a:r>
              <a:rPr lang="sv-SE" dirty="0" err="1" smtClean="0"/>
              <a:t>defined</a:t>
            </a:r>
            <a:r>
              <a:rPr lang="sv-SE" dirty="0" smtClean="0"/>
              <a:t> by a </a:t>
            </a:r>
            <a:r>
              <a:rPr lang="sv-SE" b="1" dirty="0" smtClean="0"/>
              <a:t>partition </a:t>
            </a:r>
            <a:r>
              <a:rPr lang="sv-SE" b="1" dirty="0" err="1" smtClean="0"/>
              <a:t>function</a:t>
            </a:r>
            <a:endParaRPr lang="sv-SE" b="1" dirty="0" smtClean="0"/>
          </a:p>
          <a:p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partitioned</a:t>
            </a:r>
            <a:r>
              <a:rPr lang="sv-SE" dirty="0" smtClean="0"/>
              <a:t> table is </a:t>
            </a:r>
            <a:r>
              <a:rPr lang="sv-SE" dirty="0" err="1" smtClean="0"/>
              <a:t>stored</a:t>
            </a:r>
            <a:r>
              <a:rPr lang="sv-SE" dirty="0" smtClean="0"/>
              <a:t> on a </a:t>
            </a:r>
            <a:r>
              <a:rPr lang="sv-SE" b="1" dirty="0" smtClean="0"/>
              <a:t>partition </a:t>
            </a:r>
            <a:r>
              <a:rPr lang="sv-SE" b="1" dirty="0" err="1" smtClean="0"/>
              <a:t>scheme</a:t>
            </a:r>
            <a:endParaRPr lang="sv-SE" b="1" dirty="0" smtClean="0"/>
          </a:p>
          <a:p>
            <a:r>
              <a:rPr lang="sv-SE" dirty="0" smtClean="0"/>
              <a:t>Partition </a:t>
            </a:r>
            <a:r>
              <a:rPr lang="sv-SE" dirty="0" err="1" smtClean="0"/>
              <a:t>schemes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built</a:t>
            </a:r>
            <a:r>
              <a:rPr lang="sv-SE" dirty="0" smtClean="0"/>
              <a:t> on </a:t>
            </a:r>
            <a:r>
              <a:rPr lang="sv-SE" dirty="0" err="1" smtClean="0"/>
              <a:t>one</a:t>
            </a:r>
            <a:r>
              <a:rPr lang="sv-SE" dirty="0" smtClean="0"/>
              <a:t> or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b="1" dirty="0" err="1" smtClean="0"/>
              <a:t>filegroups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38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3094"/>
              </p:ext>
            </p:extLst>
          </p:nvPr>
        </p:nvGraphicFramePr>
        <p:xfrm>
          <a:off x="65626" y="332656"/>
          <a:ext cx="9078374" cy="5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crobat Document" r:id="rId3" imgW="9600987" imgH="5829216" progId="AcroExch.Document.11">
                  <p:embed/>
                </p:oleObj>
              </mc:Choice>
              <mc:Fallback>
                <p:oleObj name="Acrobat Document" r:id="rId3" imgW="9600987" imgH="582921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6" y="332656"/>
                        <a:ext cx="9078374" cy="5510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Partition </a:t>
            </a:r>
            <a:r>
              <a:rPr lang="sv-SE" dirty="0" err="1" smtClean="0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7"/>
          </a:xfrm>
        </p:spPr>
        <p:txBody>
          <a:bodyPr>
            <a:normAutofit fontScale="77500" lnSpcReduction="20000"/>
          </a:bodyPr>
          <a:lstStyle/>
          <a:p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partition </a:t>
            </a:r>
            <a:r>
              <a:rPr lang="sv-SE" dirty="0" err="1" smtClean="0"/>
              <a:t>function</a:t>
            </a:r>
            <a:endParaRPr lang="sv-SE" dirty="0" smtClean="0"/>
          </a:p>
          <a:p>
            <a:r>
              <a:rPr lang="sv-SE" dirty="0" smtClean="0"/>
              <a:t>Input-parameter-</a:t>
            </a:r>
            <a:r>
              <a:rPr lang="sv-SE" dirty="0" err="1" smtClean="0"/>
              <a:t>datatype</a:t>
            </a:r>
            <a:endParaRPr lang="sv-SE" dirty="0" smtClean="0"/>
          </a:p>
          <a:p>
            <a:r>
              <a:rPr lang="sv-SE" dirty="0" smtClean="0"/>
              <a:t>Range </a:t>
            </a:r>
            <a:r>
              <a:rPr lang="sv-SE" dirty="0" err="1" smtClean="0"/>
              <a:t>direction</a:t>
            </a:r>
            <a:r>
              <a:rPr lang="sv-SE" dirty="0" smtClean="0"/>
              <a:t> (LEFT/RIGHT)</a:t>
            </a:r>
          </a:p>
          <a:p>
            <a:r>
              <a:rPr lang="sv-SE" dirty="0" smtClean="0"/>
              <a:t>Range </a:t>
            </a:r>
            <a:r>
              <a:rPr lang="sv-SE" dirty="0" err="1" smtClean="0"/>
              <a:t>values</a:t>
            </a:r>
            <a:endParaRPr lang="sv-SE" dirty="0" smtClean="0"/>
          </a:p>
          <a:p>
            <a:pPr lvl="1"/>
            <a:r>
              <a:rPr lang="sv-SE" dirty="0" smtClean="0"/>
              <a:t>If RANGE RIGHT is </a:t>
            </a:r>
            <a:r>
              <a:rPr lang="sv-SE" dirty="0" err="1" smtClean="0"/>
              <a:t>used</a:t>
            </a:r>
            <a:r>
              <a:rPr lang="sv-SE" dirty="0" smtClean="0"/>
              <a:t>,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equal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or </a:t>
            </a:r>
            <a:r>
              <a:rPr lang="sv-SE" dirty="0" err="1" smtClean="0"/>
              <a:t>greater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a </a:t>
            </a:r>
            <a:r>
              <a:rPr lang="sv-SE" dirty="0" err="1" smtClean="0"/>
              <a:t>range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is </a:t>
            </a:r>
            <a:r>
              <a:rPr lang="sv-SE" dirty="0" err="1" smtClean="0"/>
              <a:t>placed</a:t>
            </a:r>
            <a:r>
              <a:rPr lang="sv-SE" dirty="0" smtClean="0"/>
              <a:t> in the partition ”</a:t>
            </a:r>
            <a:r>
              <a:rPr lang="sv-SE" dirty="0" err="1" smtClean="0"/>
              <a:t>to</a:t>
            </a:r>
            <a:r>
              <a:rPr lang="sv-SE" dirty="0" smtClean="0"/>
              <a:t> the right </a:t>
            </a:r>
            <a:r>
              <a:rPr lang="sv-SE" dirty="0" err="1" smtClean="0"/>
              <a:t>of</a:t>
            </a:r>
            <a:r>
              <a:rPr lang="sv-SE" dirty="0" smtClean="0"/>
              <a:t>” the </a:t>
            </a:r>
            <a:r>
              <a:rPr lang="sv-SE" dirty="0" err="1" smtClean="0"/>
              <a:t>range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. If RANGE LEFT is </a:t>
            </a:r>
            <a:r>
              <a:rPr lang="sv-SE" dirty="0" err="1" smtClean="0"/>
              <a:t>used</a:t>
            </a:r>
            <a:r>
              <a:rPr lang="sv-SE" dirty="0" smtClean="0"/>
              <a:t>,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equal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or </a:t>
            </a:r>
            <a:r>
              <a:rPr lang="sv-SE" dirty="0" err="1" smtClean="0"/>
              <a:t>smaller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a </a:t>
            </a:r>
            <a:r>
              <a:rPr lang="sv-SE" dirty="0" err="1" smtClean="0"/>
              <a:t>range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is </a:t>
            </a:r>
            <a:r>
              <a:rPr lang="sv-SE" dirty="0" err="1" smtClean="0"/>
              <a:t>placed</a:t>
            </a:r>
            <a:r>
              <a:rPr lang="sv-SE" dirty="0" smtClean="0"/>
              <a:t> in the partition ”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left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” the </a:t>
            </a:r>
            <a:r>
              <a:rPr lang="sv-SE" dirty="0" err="1" smtClean="0"/>
              <a:t>range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endParaRPr lang="sv-SE" dirty="0" smtClean="0"/>
          </a:p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b="1" dirty="0" smtClean="0"/>
              <a:t>RANGE RIGHT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b="1" dirty="0" err="1" smtClean="0"/>
              <a:t>int</a:t>
            </a:r>
            <a:r>
              <a:rPr lang="sv-SE" dirty="0" smtClean="0"/>
              <a:t> input-parameter-</a:t>
            </a:r>
            <a:r>
              <a:rPr lang="sv-SE" dirty="0" err="1" smtClean="0"/>
              <a:t>datatype</a:t>
            </a:r>
            <a:r>
              <a:rPr lang="sv-SE" dirty="0" smtClean="0"/>
              <a:t>.</a:t>
            </a:r>
            <a:endParaRPr lang="sv-SE" b="1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6259"/>
              </p:ext>
            </p:extLst>
          </p:nvPr>
        </p:nvGraphicFramePr>
        <p:xfrm>
          <a:off x="755576" y="4968878"/>
          <a:ext cx="7632847" cy="1008112"/>
        </p:xfrm>
        <a:graphic>
          <a:graphicData uri="http://schemas.openxmlformats.org/drawingml/2006/table">
            <a:tbl>
              <a:tblPr/>
              <a:tblGrid>
                <a:gridCol w="1792061"/>
                <a:gridCol w="424784"/>
                <a:gridCol w="1455563"/>
                <a:gridCol w="504056"/>
                <a:gridCol w="1438657"/>
                <a:gridCol w="505559"/>
                <a:gridCol w="1512167"/>
              </a:tblGrid>
              <a:tr h="259665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4844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Negative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larger than or equal to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 smtClean="0"/>
              <a:t>Let’s</a:t>
            </a:r>
            <a:r>
              <a:rPr lang="sv-SE" dirty="0" smtClean="0"/>
              <a:t> partition </a:t>
            </a:r>
            <a:r>
              <a:rPr lang="sv-SE" dirty="0" err="1" smtClean="0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0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Partitioning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monthly</a:t>
            </a:r>
            <a:r>
              <a:rPr lang="sv-SE" dirty="0" smtClean="0"/>
              <a:t> data </a:t>
            </a:r>
            <a:r>
              <a:rPr lang="sv-SE" dirty="0" err="1" smtClean="0"/>
              <a:t>load</a:t>
            </a:r>
            <a:r>
              <a:rPr lang="sv-SE" dirty="0" smtClean="0"/>
              <a:t> has a new </a:t>
            </a:r>
            <a:r>
              <a:rPr lang="sv-SE" dirty="0" err="1" smtClean="0"/>
              <a:t>ReferenceDate</a:t>
            </a:r>
            <a:endParaRPr lang="sv-SE" dirty="0"/>
          </a:p>
          <a:p>
            <a:pPr lvl="1"/>
            <a:r>
              <a:rPr lang="sv-SE" dirty="0" smtClean="0"/>
              <a:t>Always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load’s</a:t>
            </a:r>
            <a:r>
              <a:rPr lang="sv-SE" dirty="0" smtClean="0"/>
              <a:t> </a:t>
            </a:r>
            <a:r>
              <a:rPr lang="sv-SE" dirty="0" err="1" smtClean="0"/>
              <a:t>ReferenceDate</a:t>
            </a:r>
            <a:endParaRPr lang="sv-SE" dirty="0" smtClean="0"/>
          </a:p>
          <a:p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ProductionSalesID</a:t>
            </a:r>
            <a:endParaRPr lang="sv-SE" dirty="0" smtClean="0"/>
          </a:p>
          <a:p>
            <a:pPr lvl="1"/>
            <a:r>
              <a:rPr lang="sv-SE" dirty="0" err="1" smtClean="0"/>
              <a:t>Somewhat</a:t>
            </a:r>
            <a:r>
              <a:rPr lang="sv-SE" dirty="0" smtClean="0"/>
              <a:t> </a:t>
            </a:r>
            <a:r>
              <a:rPr lang="sv-SE" dirty="0" err="1" smtClean="0"/>
              <a:t>trickier</a:t>
            </a:r>
            <a:endParaRPr lang="sv-SE" dirty="0" smtClean="0"/>
          </a:p>
          <a:p>
            <a:pPr lvl="1"/>
            <a:r>
              <a:rPr lang="sv-SE" dirty="0" err="1" smtClean="0"/>
              <a:t>Smaller</a:t>
            </a:r>
            <a:r>
              <a:rPr lang="sv-SE" dirty="0" smtClean="0"/>
              <a:t> clustered index</a:t>
            </a:r>
          </a:p>
          <a:p>
            <a:r>
              <a:rPr lang="sv-SE" dirty="0" smtClean="0"/>
              <a:t>I </a:t>
            </a:r>
            <a:r>
              <a:rPr lang="sv-SE" dirty="0" err="1" smtClean="0"/>
              <a:t>choose</a:t>
            </a:r>
            <a:r>
              <a:rPr lang="sv-SE" dirty="0" smtClean="0"/>
              <a:t> </a:t>
            </a:r>
            <a:r>
              <a:rPr lang="sv-SE" dirty="0" err="1" smtClean="0"/>
              <a:t>ReferenceDate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Clustered index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ReferenceDate</a:t>
            </a:r>
            <a:r>
              <a:rPr lang="sv-SE" dirty="0" smtClean="0"/>
              <a:t> must be part </a:t>
            </a:r>
            <a:r>
              <a:rPr lang="sv-SE" dirty="0" err="1" smtClean="0"/>
              <a:t>of</a:t>
            </a:r>
            <a:r>
              <a:rPr lang="sv-SE" dirty="0" smtClean="0"/>
              <a:t> Clustered index</a:t>
            </a:r>
          </a:p>
          <a:p>
            <a:r>
              <a:rPr lang="sv-SE" dirty="0" smtClean="0"/>
              <a:t>I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ProductionSalesID</a:t>
            </a:r>
            <a:endParaRPr lang="sv-SE" dirty="0" smtClean="0"/>
          </a:p>
          <a:p>
            <a:pPr lvl="1"/>
            <a:r>
              <a:rPr lang="sv-SE" dirty="0" err="1" smtClean="0"/>
              <a:t>ever</a:t>
            </a:r>
            <a:r>
              <a:rPr lang="sv-SE" dirty="0" smtClean="0"/>
              <a:t> </a:t>
            </a:r>
            <a:r>
              <a:rPr lang="sv-SE" dirty="0" err="1" smtClean="0"/>
              <a:t>increasing</a:t>
            </a:r>
            <a:r>
              <a:rPr lang="sv-SE" dirty="0" smtClean="0"/>
              <a:t> </a:t>
            </a:r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ReferenceDate</a:t>
            </a:r>
            <a:r>
              <a:rPr lang="sv-SE" dirty="0" smtClean="0"/>
              <a:t> is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column</a:t>
            </a:r>
            <a:endParaRPr lang="sv-SE" dirty="0" smtClean="0"/>
          </a:p>
          <a:p>
            <a:pPr lvl="1"/>
            <a:r>
              <a:rPr lang="sv-SE" dirty="0" err="1" smtClean="0"/>
              <a:t>Queries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ReferenceDate</a:t>
            </a:r>
            <a:r>
              <a:rPr lang="sv-SE" dirty="0" smtClean="0"/>
              <a:t> in WHERE-</a:t>
            </a:r>
            <a:r>
              <a:rPr lang="sv-SE" dirty="0" err="1" smtClean="0"/>
              <a:t>clause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93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Partition </a:t>
            </a:r>
            <a:r>
              <a:rPr lang="sv-SE" dirty="0" err="1" smtClean="0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Partition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Input-parameter-</a:t>
            </a:r>
            <a:r>
              <a:rPr lang="sv-SE" dirty="0" err="1" smtClean="0"/>
              <a:t>datatype</a:t>
            </a:r>
            <a:r>
              <a:rPr lang="sv-SE" dirty="0" smtClean="0"/>
              <a:t> date</a:t>
            </a:r>
          </a:p>
          <a:p>
            <a:pPr lvl="1"/>
            <a:r>
              <a:rPr lang="sv-SE" dirty="0" err="1" smtClean="0"/>
              <a:t>ReferenceDate</a:t>
            </a:r>
            <a:r>
              <a:rPr lang="sv-SE" dirty="0" smtClean="0"/>
              <a:t> is date-</a:t>
            </a:r>
            <a:r>
              <a:rPr lang="sv-SE" dirty="0" err="1" smtClean="0"/>
              <a:t>datatype</a:t>
            </a:r>
            <a:endParaRPr lang="sv-SE" dirty="0" smtClean="0"/>
          </a:p>
          <a:p>
            <a:r>
              <a:rPr lang="sv-SE" dirty="0" smtClean="0"/>
              <a:t>RANGE RIGHT</a:t>
            </a:r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obvious</a:t>
            </a:r>
            <a:r>
              <a:rPr lang="sv-SE" dirty="0" smtClean="0"/>
              <a:t> </a:t>
            </a:r>
            <a:r>
              <a:rPr lang="sv-SE" dirty="0" err="1" smtClean="0"/>
              <a:t>reason</a:t>
            </a:r>
            <a:r>
              <a:rPr lang="sv-SE" dirty="0" smtClean="0"/>
              <a:t>…</a:t>
            </a:r>
            <a:endParaRPr lang="sv-SE" dirty="0"/>
          </a:p>
          <a:p>
            <a:r>
              <a:rPr lang="sv-SE" dirty="0" smtClean="0"/>
              <a:t>Range </a:t>
            </a:r>
            <a:r>
              <a:rPr lang="sv-SE" dirty="0" err="1" smtClean="0"/>
              <a:t>values</a:t>
            </a:r>
            <a:endParaRPr lang="sv-SE" dirty="0" smtClean="0"/>
          </a:p>
          <a:p>
            <a:pPr lvl="1"/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already</a:t>
            </a:r>
            <a:r>
              <a:rPr lang="sv-SE" dirty="0" smtClean="0"/>
              <a:t> existing </a:t>
            </a:r>
            <a:r>
              <a:rPr lang="sv-SE" dirty="0" err="1" smtClean="0"/>
              <a:t>ReferenceDate</a:t>
            </a:r>
            <a:r>
              <a:rPr lang="sv-SE" dirty="0" smtClean="0"/>
              <a:t> from the table</a:t>
            </a:r>
          </a:p>
          <a:p>
            <a:pPr lvl="1"/>
            <a:r>
              <a:rPr lang="sv-SE" dirty="0" smtClean="0"/>
              <a:t>Plus </a:t>
            </a:r>
            <a:r>
              <a:rPr lang="sv-SE" dirty="0" err="1" smtClean="0"/>
              <a:t>range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month’s</a:t>
            </a:r>
            <a:r>
              <a:rPr lang="sv-SE" dirty="0" smtClean="0"/>
              <a:t> last </a:t>
            </a:r>
            <a:r>
              <a:rPr lang="sv-SE" dirty="0" err="1" smtClean="0"/>
              <a:t>day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35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Language</a:t>
            </a:r>
            <a:endParaRPr lang="sv-SE" dirty="0"/>
          </a:p>
        </p:txBody>
      </p:sp>
      <p:pic>
        <p:nvPicPr>
          <p:cNvPr id="2053" name="Picture 5" descr="http://www.varldensflaggor.se/bilder/flaggor/sveriges-flag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4343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varldensflaggor.se/bilder/flaggor/storbritanniens-flag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276872"/>
            <a:ext cx="47525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Partition </a:t>
            </a:r>
            <a:r>
              <a:rPr lang="sv-SE" dirty="0" err="1" smtClean="0"/>
              <a:t>scheme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All partitions </a:t>
            </a:r>
            <a:r>
              <a:rPr lang="sv-SE" dirty="0" err="1" smtClean="0"/>
              <a:t>to</a:t>
            </a:r>
            <a:r>
              <a:rPr lang="sv-SE" dirty="0" smtClean="0"/>
              <a:t> same </a:t>
            </a:r>
            <a:r>
              <a:rPr lang="sv-SE" dirty="0" err="1" smtClean="0"/>
              <a:t>filegroup</a:t>
            </a:r>
            <a:endParaRPr lang="sv-SE" dirty="0" smtClean="0"/>
          </a:p>
          <a:p>
            <a:pPr lvl="1"/>
            <a:r>
              <a:rPr lang="sv-SE" dirty="0" err="1" smtClean="0"/>
              <a:t>Allows</a:t>
            </a:r>
            <a:r>
              <a:rPr lang="sv-SE" dirty="0" smtClean="0"/>
              <a:t> for fast partition </a:t>
            </a:r>
            <a:r>
              <a:rPr lang="sv-SE" dirty="0" err="1" smtClean="0"/>
              <a:t>switching</a:t>
            </a:r>
            <a:endParaRPr lang="sv-SE" dirty="0" smtClean="0"/>
          </a:p>
          <a:p>
            <a:pPr lvl="1"/>
            <a:r>
              <a:rPr lang="sv-SE" dirty="0" smtClean="0"/>
              <a:t>I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PRIMARY </a:t>
            </a:r>
            <a:r>
              <a:rPr lang="sv-SE" dirty="0" err="1" smtClean="0"/>
              <a:t>filegroup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22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Partition the table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Drop</a:t>
            </a:r>
            <a:r>
              <a:rPr lang="sv-SE" dirty="0" smtClean="0"/>
              <a:t> clustered index</a:t>
            </a:r>
          </a:p>
          <a:p>
            <a:r>
              <a:rPr lang="sv-SE" dirty="0" err="1" smtClean="0"/>
              <a:t>Recreate</a:t>
            </a:r>
            <a:r>
              <a:rPr lang="sv-SE" dirty="0" smtClean="0"/>
              <a:t> clustered index, on Partition </a:t>
            </a:r>
            <a:r>
              <a:rPr lang="sv-SE" dirty="0" err="1" smtClean="0"/>
              <a:t>Scheme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on a </a:t>
            </a:r>
            <a:r>
              <a:rPr lang="sv-SE" dirty="0" err="1" smtClean="0"/>
              <a:t>Filegroup</a:t>
            </a:r>
            <a:endParaRPr lang="sv-SE" dirty="0" smtClean="0"/>
          </a:p>
          <a:p>
            <a:r>
              <a:rPr lang="sv-SE" dirty="0" smtClean="0"/>
              <a:t>Re-</a:t>
            </a:r>
            <a:r>
              <a:rPr lang="sv-SE" dirty="0" err="1" smtClean="0"/>
              <a:t>create</a:t>
            </a:r>
            <a:r>
              <a:rPr lang="sv-SE" dirty="0" smtClean="0"/>
              <a:t> all non clustered </a:t>
            </a:r>
            <a:r>
              <a:rPr lang="sv-SE" dirty="0" err="1" smtClean="0"/>
              <a:t>indexes</a:t>
            </a:r>
            <a:r>
              <a:rPr lang="sv-SE" dirty="0" smtClean="0"/>
              <a:t>, on Partition </a:t>
            </a:r>
            <a:r>
              <a:rPr lang="sv-SE" dirty="0" err="1" smtClean="0"/>
              <a:t>Scheme</a:t>
            </a:r>
            <a:endParaRPr lang="sv-SE" dirty="0" smtClean="0"/>
          </a:p>
          <a:p>
            <a:pPr lvl="1"/>
            <a:r>
              <a:rPr lang="sv-SE" dirty="0" smtClean="0"/>
              <a:t>Non clustered </a:t>
            </a:r>
            <a:r>
              <a:rPr lang="sv-SE" dirty="0" err="1" smtClean="0"/>
              <a:t>indexes</a:t>
            </a:r>
            <a:r>
              <a:rPr lang="sv-SE" dirty="0" smtClean="0"/>
              <a:t> must be </a:t>
            </a:r>
            <a:r>
              <a:rPr lang="sv-SE" dirty="0" err="1" smtClean="0"/>
              <a:t>aligned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table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allow</a:t>
            </a:r>
            <a:r>
              <a:rPr lang="sv-SE" dirty="0" smtClean="0"/>
              <a:t> partition </a:t>
            </a:r>
            <a:r>
              <a:rPr lang="sv-SE" dirty="0" err="1" smtClean="0"/>
              <a:t>switching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0583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Staging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staging</a:t>
            </a:r>
            <a:r>
              <a:rPr lang="sv-SE" dirty="0" smtClean="0"/>
              <a:t> table, </a:t>
            </a:r>
            <a:r>
              <a:rPr lang="sv-SE" dirty="0" err="1" smtClean="0"/>
              <a:t>identical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4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Change SSIS-</a:t>
            </a:r>
            <a:r>
              <a:rPr lang="sv-SE" dirty="0" err="1" smtClean="0"/>
              <a:t>job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Load</a:t>
            </a:r>
            <a:r>
              <a:rPr lang="sv-SE" dirty="0" smtClean="0"/>
              <a:t> data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Staging</a:t>
            </a:r>
            <a:r>
              <a:rPr lang="sv-SE" dirty="0" smtClean="0"/>
              <a:t> table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Demo.ProductionSales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for </a:t>
            </a:r>
            <a:r>
              <a:rPr lang="sv-SE" dirty="0" err="1" smtClean="0"/>
              <a:t>switching</a:t>
            </a:r>
            <a:r>
              <a:rPr lang="sv-SE" dirty="0" smtClean="0"/>
              <a:t> partition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42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version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is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constant</a:t>
            </a:r>
            <a:r>
              <a:rPr lang="sv-SE" dirty="0" smtClean="0"/>
              <a:t>, </a:t>
            </a:r>
            <a:r>
              <a:rPr lang="sv-SE" dirty="0" err="1" smtClean="0"/>
              <a:t>around</a:t>
            </a:r>
            <a:r>
              <a:rPr lang="sv-SE" dirty="0" smtClean="0"/>
              <a:t> 55 </a:t>
            </a:r>
            <a:r>
              <a:rPr lang="sv-SE" dirty="0" err="1" smtClean="0"/>
              <a:t>seconds</a:t>
            </a:r>
            <a:r>
              <a:rPr lang="sv-SE" dirty="0" smtClean="0"/>
              <a:t>.</a:t>
            </a:r>
          </a:p>
          <a:p>
            <a:r>
              <a:rPr lang="sv-SE" dirty="0" smtClean="0"/>
              <a:t>In my </a:t>
            </a:r>
            <a:r>
              <a:rPr lang="sv-SE" dirty="0" err="1" smtClean="0"/>
              <a:t>production</a:t>
            </a:r>
            <a:r>
              <a:rPr lang="sv-SE" dirty="0" smtClean="0"/>
              <a:t> scenario,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has </a:t>
            </a:r>
            <a:r>
              <a:rPr lang="sv-SE" dirty="0" err="1" smtClean="0"/>
              <a:t>dropped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20 </a:t>
            </a:r>
            <a:r>
              <a:rPr lang="sv-SE" dirty="0" err="1" smtClean="0"/>
              <a:t>minutes</a:t>
            </a:r>
            <a:r>
              <a:rPr lang="sv-SE" dirty="0" smtClean="0"/>
              <a:t>. </a:t>
            </a:r>
            <a:r>
              <a:rPr lang="sv-SE" dirty="0" err="1" smtClean="0"/>
              <a:t>Performance</a:t>
            </a:r>
            <a:r>
              <a:rPr lang="sv-SE" dirty="0" smtClean="0"/>
              <a:t> no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degrading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Deleting</a:t>
            </a:r>
            <a:r>
              <a:rPr lang="sv-SE" dirty="0" smtClean="0"/>
              <a:t> old </a:t>
            </a:r>
            <a:r>
              <a:rPr lang="sv-SE" dirty="0" err="1" smtClean="0"/>
              <a:t>months</a:t>
            </a:r>
            <a:r>
              <a:rPr lang="sv-SE" dirty="0" smtClean="0"/>
              <a:t> is </a:t>
            </a:r>
            <a:r>
              <a:rPr lang="sv-SE" dirty="0" err="1" smtClean="0"/>
              <a:t>now</a:t>
            </a:r>
            <a:r>
              <a:rPr lang="sv-SE" dirty="0" smtClean="0"/>
              <a:t> a meta-data-</a:t>
            </a:r>
            <a:r>
              <a:rPr lang="sv-SE" dirty="0" err="1" smtClean="0"/>
              <a:t>only</a:t>
            </a:r>
            <a:r>
              <a:rPr lang="sv-SE" dirty="0" smtClean="0"/>
              <a:t> operation.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3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SWITCH OUT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Clean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old data</a:t>
            </a:r>
          </a:p>
          <a:p>
            <a:r>
              <a:rPr lang="sv-SE" dirty="0" smtClean="0"/>
              <a:t>SWITCH from </a:t>
            </a:r>
            <a:r>
              <a:rPr lang="sv-SE" dirty="0" err="1" smtClean="0"/>
              <a:t>target</a:t>
            </a:r>
            <a:r>
              <a:rPr lang="sv-SE" dirty="0" smtClean="0"/>
              <a:t> table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staging</a:t>
            </a:r>
            <a:r>
              <a:rPr lang="sv-SE" dirty="0" smtClean="0"/>
              <a:t> table</a:t>
            </a:r>
          </a:p>
          <a:p>
            <a:r>
              <a:rPr lang="sv-SE" dirty="0" smtClean="0"/>
              <a:t>TRUNCATE </a:t>
            </a:r>
            <a:r>
              <a:rPr lang="sv-SE" dirty="0" err="1" smtClean="0"/>
              <a:t>staging</a:t>
            </a:r>
            <a:r>
              <a:rPr lang="sv-SE" dirty="0" smtClean="0"/>
              <a:t> table</a:t>
            </a:r>
          </a:p>
          <a:p>
            <a:r>
              <a:rPr lang="sv-SE" dirty="0" smtClean="0"/>
              <a:t>MERGE RANGE (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2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68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Enterprise edition</a:t>
            </a:r>
          </a:p>
          <a:p>
            <a:r>
              <a:rPr lang="sv-SE" dirty="0" smtClean="0"/>
              <a:t>Makes index </a:t>
            </a:r>
            <a:r>
              <a:rPr lang="sv-SE" dirty="0" err="1" smtClean="0"/>
              <a:t>rebuild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in parallell</a:t>
            </a:r>
          </a:p>
          <a:p>
            <a:pPr lvl="1"/>
            <a:r>
              <a:rPr lang="sv-SE" dirty="0" smtClean="0"/>
              <a:t>Enterprise edition </a:t>
            </a:r>
            <a:r>
              <a:rPr lang="sv-SE" dirty="0" err="1" smtClean="0"/>
              <a:t>speeded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/>
              <a:t> </a:t>
            </a:r>
            <a:r>
              <a:rPr lang="sv-SE" dirty="0" smtClean="0"/>
              <a:t>from </a:t>
            </a:r>
            <a:r>
              <a:rPr lang="sv-SE" dirty="0" err="1" smtClean="0"/>
              <a:t>eight</a:t>
            </a:r>
            <a:r>
              <a:rPr lang="sv-SE" dirty="0" smtClean="0"/>
              <a:t> </a:t>
            </a:r>
            <a:r>
              <a:rPr lang="sv-SE" dirty="0" err="1" smtClean="0"/>
              <a:t>hours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2,5 </a:t>
            </a:r>
            <a:r>
              <a:rPr lang="sv-SE" dirty="0" err="1" smtClean="0"/>
              <a:t>hours</a:t>
            </a:r>
            <a:r>
              <a:rPr lang="sv-SE" dirty="0" smtClean="0"/>
              <a:t>.</a:t>
            </a:r>
          </a:p>
          <a:p>
            <a:r>
              <a:rPr lang="sv-SE" dirty="0" smtClean="0"/>
              <a:t>SWITCH </a:t>
            </a:r>
            <a:r>
              <a:rPr lang="sv-SE" dirty="0" err="1" smtClean="0"/>
              <a:t>takes</a:t>
            </a:r>
            <a:r>
              <a:rPr lang="sv-SE" dirty="0" smtClean="0"/>
              <a:t> a SCH-M lock on the table</a:t>
            </a:r>
          </a:p>
          <a:p>
            <a:pPr lvl="1"/>
            <a:r>
              <a:rPr lang="sv-SE" dirty="0" err="1" smtClean="0"/>
              <a:t>Wait</a:t>
            </a:r>
            <a:r>
              <a:rPr lang="sv-SE" dirty="0" smtClean="0"/>
              <a:t> </a:t>
            </a:r>
            <a:r>
              <a:rPr lang="sv-SE" dirty="0" err="1" smtClean="0"/>
              <a:t>until</a:t>
            </a:r>
            <a:r>
              <a:rPr lang="sv-SE" dirty="0" smtClean="0"/>
              <a:t> SCH-S locks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released</a:t>
            </a:r>
            <a:endParaRPr lang="sv-SE" dirty="0" smtClean="0"/>
          </a:p>
          <a:p>
            <a:pPr lvl="1"/>
            <a:r>
              <a:rPr lang="sv-SE" dirty="0" err="1" smtClean="0"/>
              <a:t>Potentially</a:t>
            </a:r>
            <a:r>
              <a:rPr lang="sv-SE" dirty="0" smtClean="0"/>
              <a:t> long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SWITCH </a:t>
            </a:r>
            <a:r>
              <a:rPr lang="sv-SE" dirty="0" err="1" smtClean="0"/>
              <a:t>will</a:t>
            </a:r>
            <a:r>
              <a:rPr lang="sv-SE" dirty="0" smtClean="0"/>
              <a:t> finish</a:t>
            </a:r>
          </a:p>
          <a:p>
            <a:pPr lvl="1"/>
            <a:r>
              <a:rPr lang="sv-SE" dirty="0" err="1" smtClean="0"/>
              <a:t>But</a:t>
            </a:r>
            <a:r>
              <a:rPr lang="sv-SE" dirty="0" smtClean="0"/>
              <a:t>: SCH-M lock is taken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index </a:t>
            </a:r>
            <a:r>
              <a:rPr lang="sv-SE" dirty="0" err="1" smtClean="0"/>
              <a:t>rebuild</a:t>
            </a:r>
            <a:r>
              <a:rPr lang="sv-SE" dirty="0" smtClean="0"/>
              <a:t>..</a:t>
            </a:r>
          </a:p>
          <a:p>
            <a:pPr lvl="1"/>
            <a:r>
              <a:rPr lang="sv-SE" dirty="0" smtClean="0"/>
              <a:t>…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ONLINE = ON.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Magnus Ahlkvist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39 </a:t>
            </a:r>
            <a:endParaRPr lang="sv-SE" dirty="0" smtClean="0"/>
          </a:p>
          <a:p>
            <a:r>
              <a:rPr lang="sv-SE" dirty="0" err="1" smtClean="0"/>
              <a:t>Statistics</a:t>
            </a:r>
            <a:r>
              <a:rPr lang="sv-SE" dirty="0" smtClean="0"/>
              <a:t> Sweden</a:t>
            </a:r>
          </a:p>
          <a:p>
            <a:r>
              <a:rPr lang="sv-SE" dirty="0" smtClean="0"/>
              <a:t>SQL Server for 15 </a:t>
            </a:r>
            <a:r>
              <a:rPr lang="sv-SE" dirty="0" err="1" smtClean="0"/>
              <a:t>years</a:t>
            </a:r>
            <a:endParaRPr lang="sv-SE" dirty="0"/>
          </a:p>
          <a:p>
            <a:r>
              <a:rPr lang="sv-SE" dirty="0" smtClean="0"/>
              <a:t>MCSA SQL Server 2012</a:t>
            </a:r>
          </a:p>
          <a:p>
            <a:r>
              <a:rPr lang="sv-SE" dirty="0" err="1" smtClean="0"/>
              <a:t>Father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Freja (7) and Malte (3)</a:t>
            </a:r>
          </a:p>
          <a:p>
            <a:r>
              <a:rPr lang="sv-SE" dirty="0" err="1" smtClean="0"/>
              <a:t>Slow</a:t>
            </a:r>
            <a:r>
              <a:rPr lang="sv-SE" dirty="0" smtClean="0"/>
              <a:t> (and </a:t>
            </a:r>
            <a:r>
              <a:rPr lang="sv-SE" dirty="0" err="1" smtClean="0"/>
              <a:t>somewhat</a:t>
            </a:r>
            <a:r>
              <a:rPr lang="sv-SE" dirty="0" smtClean="0"/>
              <a:t> </a:t>
            </a:r>
            <a:r>
              <a:rPr lang="sv-SE" dirty="0" err="1" smtClean="0"/>
              <a:t>overweight</a:t>
            </a:r>
            <a:r>
              <a:rPr lang="sv-SE" dirty="0" smtClean="0"/>
              <a:t>) </a:t>
            </a:r>
            <a:r>
              <a:rPr lang="sv-SE" dirty="0" err="1" smtClean="0"/>
              <a:t>runner</a:t>
            </a:r>
            <a:endParaRPr lang="sv-SE" dirty="0" smtClean="0"/>
          </a:p>
          <a:p>
            <a:r>
              <a:rPr lang="sv-SE" dirty="0" err="1" smtClean="0"/>
              <a:t>Twitter</a:t>
            </a:r>
            <a:r>
              <a:rPr lang="sv-SE" dirty="0" smtClean="0"/>
              <a:t>: @</a:t>
            </a:r>
            <a:r>
              <a:rPr lang="sv-SE" dirty="0" err="1" smtClean="0"/>
              <a:t>OnlySql</a:t>
            </a:r>
            <a:endParaRPr lang="sv-SE" dirty="0" smtClean="0"/>
          </a:p>
          <a:p>
            <a:r>
              <a:rPr lang="sv-SE" dirty="0" err="1" smtClean="0"/>
              <a:t>LinkedIn</a:t>
            </a:r>
            <a:r>
              <a:rPr lang="sv-SE" dirty="0"/>
              <a:t>: </a:t>
            </a:r>
            <a:r>
              <a:rPr lang="sv-SE" dirty="0" smtClean="0">
                <a:hlinkClick r:id="rId2"/>
              </a:rPr>
              <a:t>http://se.linkedin.com/in/magnusahlkvist</a:t>
            </a:r>
            <a:r>
              <a:rPr lang="sv-SE" dirty="0" smtClean="0"/>
              <a:t> </a:t>
            </a:r>
          </a:p>
          <a:p>
            <a:r>
              <a:rPr lang="sv-SE" dirty="0" smtClean="0">
                <a:hlinkClick r:id="rId3"/>
              </a:rPr>
              <a:t>Magnus.ahlkvist@vansterpartiet.se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4392488" cy="348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Querying</a:t>
            </a:r>
            <a:r>
              <a:rPr lang="sv-SE" dirty="0" smtClean="0"/>
              <a:t> </a:t>
            </a:r>
            <a:r>
              <a:rPr lang="sv-SE" dirty="0" err="1" smtClean="0"/>
              <a:t>partitioned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queries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benefit from the table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partitioned</a:t>
            </a:r>
            <a:endParaRPr lang="sv-SE" dirty="0" smtClean="0"/>
          </a:p>
          <a:p>
            <a:pPr lvl="1"/>
            <a:r>
              <a:rPr lang="sv-SE" dirty="0" smtClean="0"/>
              <a:t>Partition elimination</a:t>
            </a:r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queries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tweaked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otherwise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degrade</a:t>
            </a:r>
            <a:endParaRPr lang="sv-SE" dirty="0" smtClean="0"/>
          </a:p>
          <a:p>
            <a:pPr lvl="1"/>
            <a:r>
              <a:rPr lang="sv-SE" dirty="0" smtClean="0"/>
              <a:t>Max for </a:t>
            </a:r>
            <a:r>
              <a:rPr lang="sv-SE" dirty="0" err="1" smtClean="0"/>
              <a:t>example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9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3596236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15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and </a:t>
            </a:r>
            <a:r>
              <a:rPr lang="sv-SE" dirty="0" err="1" smtClean="0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Integer</a:t>
            </a:r>
            <a:r>
              <a:rPr lang="sv-SE" dirty="0" smtClean="0"/>
              <a:t> as </a:t>
            </a:r>
            <a:r>
              <a:rPr lang="sv-SE" dirty="0" err="1" smtClean="0"/>
              <a:t>partitioning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r>
              <a:rPr lang="sv-SE" dirty="0" smtClean="0"/>
              <a:t> =&gt; No problem</a:t>
            </a:r>
          </a:p>
          <a:p>
            <a:r>
              <a:rPr lang="sv-SE" dirty="0" smtClean="0"/>
              <a:t>Date as </a:t>
            </a:r>
            <a:r>
              <a:rPr lang="sv-SE" dirty="0" err="1" smtClean="0"/>
              <a:t>partitioning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r>
              <a:rPr lang="sv-SE" dirty="0" smtClean="0"/>
              <a:t> =&gt; Problem</a:t>
            </a:r>
          </a:p>
          <a:p>
            <a:pPr lvl="1"/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DATETIME2(7)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date</a:t>
            </a:r>
          </a:p>
          <a:p>
            <a:pPr lvl="1"/>
            <a:r>
              <a:rPr lang="sv-SE" dirty="0" smtClean="0"/>
              <a:t>Implicit </a:t>
            </a:r>
            <a:r>
              <a:rPr lang="sv-SE" dirty="0" err="1" smtClean="0"/>
              <a:t>datatype</a:t>
            </a:r>
            <a:r>
              <a:rPr lang="sv-SE" dirty="0" smtClean="0"/>
              <a:t> </a:t>
            </a:r>
            <a:r>
              <a:rPr lang="sv-SE" dirty="0" err="1" smtClean="0"/>
              <a:t>conversion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datatype</a:t>
            </a:r>
            <a:r>
              <a:rPr lang="sv-SE" dirty="0" smtClean="0"/>
              <a:t> date…</a:t>
            </a:r>
          </a:p>
          <a:p>
            <a:pPr lvl="1"/>
            <a:r>
              <a:rPr lang="sv-SE" dirty="0" smtClean="0"/>
              <a:t>…SQL Server </a:t>
            </a:r>
            <a:r>
              <a:rPr lang="sv-SE" dirty="0" err="1" smtClean="0"/>
              <a:t>can’t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partition elimination</a:t>
            </a:r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defined</a:t>
            </a:r>
            <a:r>
              <a:rPr lang="sv-SE" dirty="0" smtClean="0"/>
              <a:t> as Date in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…LINQ2Entities </a:t>
            </a:r>
            <a:r>
              <a:rPr lang="sv-SE" dirty="0" err="1" smtClean="0"/>
              <a:t>will</a:t>
            </a:r>
            <a:r>
              <a:rPr lang="sv-SE" dirty="0" smtClean="0"/>
              <a:t> still translate it </a:t>
            </a:r>
            <a:r>
              <a:rPr lang="sv-SE" dirty="0" err="1" smtClean="0"/>
              <a:t>to</a:t>
            </a:r>
            <a:r>
              <a:rPr lang="sv-SE" dirty="0" smtClean="0"/>
              <a:t> DATETIME2(7)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6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</a:t>
            </a:r>
            <a:r>
              <a:rPr lang="sv-SE" dirty="0" err="1" smtClean="0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DATETIME2(7) as </a:t>
            </a:r>
            <a:r>
              <a:rPr lang="sv-SE" dirty="0" err="1" smtClean="0"/>
              <a:t>datatype</a:t>
            </a:r>
            <a:r>
              <a:rPr lang="sv-SE" dirty="0" smtClean="0"/>
              <a:t>,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date…</a:t>
            </a:r>
          </a:p>
          <a:p>
            <a:r>
              <a:rPr lang="sv-SE" dirty="0" smtClean="0"/>
              <a:t>…</a:t>
            </a:r>
            <a:r>
              <a:rPr lang="sv-SE" dirty="0" err="1" smtClean="0"/>
              <a:t>But</a:t>
            </a:r>
            <a:r>
              <a:rPr lang="sv-SE" dirty="0" smtClean="0"/>
              <a:t> 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datatype</a:t>
            </a:r>
            <a:r>
              <a:rPr lang="sv-SE" dirty="0" smtClean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7284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Before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continue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EF-solution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the DBA </a:t>
            </a:r>
            <a:r>
              <a:rPr lang="sv-SE" dirty="0" err="1" smtClean="0"/>
              <a:t>say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developer</a:t>
            </a:r>
            <a:r>
              <a:rPr lang="sv-SE" dirty="0" smtClean="0"/>
              <a:t>?</a:t>
            </a:r>
          </a:p>
          <a:p>
            <a:r>
              <a:rPr lang="sv-SE" dirty="0" smtClean="0"/>
              <a:t>It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matter</a:t>
            </a:r>
            <a:r>
              <a:rPr lang="sv-SE" dirty="0" smtClean="0"/>
              <a:t>. </a:t>
            </a:r>
            <a:r>
              <a:rPr lang="sv-SE" dirty="0" err="1" smtClean="0"/>
              <a:t>He</a:t>
            </a:r>
            <a:r>
              <a:rPr lang="sv-SE" dirty="0" smtClean="0"/>
              <a:t> </a:t>
            </a:r>
            <a:r>
              <a:rPr lang="sv-SE" dirty="0" err="1" smtClean="0"/>
              <a:t>wasn’t</a:t>
            </a:r>
            <a:r>
              <a:rPr lang="sv-SE" dirty="0" smtClean="0"/>
              <a:t> </a:t>
            </a:r>
            <a:r>
              <a:rPr lang="sv-SE" dirty="0" err="1" smtClean="0"/>
              <a:t>paying</a:t>
            </a:r>
            <a:r>
              <a:rPr lang="sv-SE" dirty="0" smtClean="0"/>
              <a:t> attention </a:t>
            </a:r>
            <a:r>
              <a:rPr lang="sv-SE" dirty="0" err="1" smtClean="0"/>
              <a:t>anyway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the </a:t>
            </a:r>
            <a:r>
              <a:rPr lang="sv-SE" dirty="0" err="1" smtClean="0"/>
              <a:t>developer</a:t>
            </a:r>
            <a:r>
              <a:rPr lang="sv-SE" dirty="0" smtClean="0"/>
              <a:t> ask the DBA?</a:t>
            </a:r>
          </a:p>
          <a:p>
            <a:r>
              <a:rPr lang="sv-SE" dirty="0" smtClean="0"/>
              <a:t>It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matter</a:t>
            </a:r>
            <a:r>
              <a:rPr lang="sv-SE" dirty="0" smtClean="0"/>
              <a:t>. The </a:t>
            </a:r>
            <a:r>
              <a:rPr lang="sv-SE" dirty="0" err="1" smtClean="0"/>
              <a:t>answer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NO.</a:t>
            </a:r>
          </a:p>
          <a:p>
            <a:endParaRPr lang="sv-SE" dirty="0"/>
          </a:p>
          <a:p>
            <a:r>
              <a:rPr lang="sv-SE" dirty="0" smtClean="0"/>
              <a:t>(I </a:t>
            </a:r>
            <a:r>
              <a:rPr lang="sv-SE" dirty="0" err="1" smtClean="0"/>
              <a:t>take</a:t>
            </a:r>
            <a:r>
              <a:rPr lang="sv-SE" dirty="0" smtClean="0"/>
              <a:t> no </a:t>
            </a:r>
            <a:r>
              <a:rPr lang="sv-SE" dirty="0" err="1" smtClean="0"/>
              <a:t>credit</a:t>
            </a:r>
            <a:r>
              <a:rPr lang="sv-SE" dirty="0" smtClean="0"/>
              <a:t> for </a:t>
            </a:r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EXTREMELY </a:t>
            </a:r>
            <a:r>
              <a:rPr lang="sv-SE" dirty="0" err="1" smtClean="0"/>
              <a:t>funny</a:t>
            </a:r>
            <a:r>
              <a:rPr lang="sv-SE" dirty="0" smtClean="0"/>
              <a:t> </a:t>
            </a:r>
            <a:r>
              <a:rPr lang="sv-SE" dirty="0" err="1" smtClean="0"/>
              <a:t>jokes</a:t>
            </a:r>
            <a:r>
              <a:rPr lang="sv-SE" dirty="0" smtClean="0"/>
              <a:t>, I </a:t>
            </a:r>
            <a:r>
              <a:rPr lang="sv-SE" dirty="0" err="1" smtClean="0"/>
              <a:t>found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on ask.sqlservercentral.com)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5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</a:t>
            </a:r>
            <a:r>
              <a:rPr lang="sv-SE" dirty="0" err="1" smtClean="0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/>
              <a:t>it </a:t>
            </a:r>
            <a:r>
              <a:rPr lang="sv-SE" dirty="0" err="1"/>
              <a:t>becomes</a:t>
            </a:r>
            <a:r>
              <a:rPr lang="sv-SE" dirty="0"/>
              <a:t> a problem, </a:t>
            </a:r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ADO.NET and a </a:t>
            </a:r>
            <a:r>
              <a:rPr lang="sv-SE" dirty="0" err="1"/>
              <a:t>SqlClient.SqlCommand</a:t>
            </a:r>
            <a:r>
              <a:rPr lang="sv-SE" dirty="0"/>
              <a:t> for </a:t>
            </a:r>
            <a:r>
              <a:rPr lang="sv-SE" dirty="0" err="1"/>
              <a:t>executing</a:t>
            </a:r>
            <a:r>
              <a:rPr lang="sv-SE" dirty="0"/>
              <a:t> the </a:t>
            </a:r>
            <a:r>
              <a:rPr lang="sv-SE" dirty="0" err="1"/>
              <a:t>query</a:t>
            </a:r>
            <a:r>
              <a:rPr lang="sv-SE" dirty="0"/>
              <a:t>.</a:t>
            </a:r>
          </a:p>
          <a:p>
            <a:r>
              <a:rPr lang="sv-SE" b="1" dirty="0" err="1" smtClean="0"/>
              <a:t>DBAs</a:t>
            </a:r>
            <a:r>
              <a:rPr lang="sv-SE" b="1" dirty="0" smtClean="0"/>
              <a:t> </a:t>
            </a:r>
            <a:r>
              <a:rPr lang="sv-SE" b="1" dirty="0" err="1" smtClean="0"/>
              <a:t>revenge</a:t>
            </a:r>
            <a:r>
              <a:rPr lang="sv-SE" b="1" dirty="0" smtClean="0"/>
              <a:t> </a:t>
            </a:r>
            <a:r>
              <a:rPr lang="sv-SE" b="1" dirty="0" smtClean="0">
                <a:sym typeface="Wingdings" panose="05000000000000000000" pitchFamily="2" charset="2"/>
              </a:rPr>
              <a:t>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13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2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Sponsors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54" y="2908628"/>
            <a:ext cx="1619476" cy="523948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0" y="1628383"/>
            <a:ext cx="2360140" cy="83299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5" y="2832618"/>
            <a:ext cx="1476375" cy="11049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3" y="4237261"/>
            <a:ext cx="2030349" cy="612461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5" y="4244684"/>
            <a:ext cx="1615580" cy="43895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61" y="2672119"/>
            <a:ext cx="1523161" cy="1186649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42" y="5236640"/>
            <a:ext cx="2743200" cy="219456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66" y="5240362"/>
            <a:ext cx="1619250" cy="571500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16" y="1606226"/>
            <a:ext cx="1459964" cy="973309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" y="5166431"/>
            <a:ext cx="2882773" cy="437039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54" y="3497464"/>
            <a:ext cx="2043088" cy="1362059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" y="1628383"/>
            <a:ext cx="2301387" cy="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443461" y="227687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b="1" dirty="0" smtClean="0"/>
              <a:t>Before </a:t>
            </a:r>
            <a:r>
              <a:rPr lang="sv-SE" sz="4800" b="1" dirty="0" err="1" smtClean="0"/>
              <a:t>we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begin</a:t>
            </a:r>
            <a:r>
              <a:rPr lang="sv-SE" sz="4800" b="1" dirty="0" smtClean="0"/>
              <a:t>…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21253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2"/>
              </a:rPr>
              <a:t>www.sqlservercentral.com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776560" y="1428029"/>
            <a:ext cx="7590879" cy="45212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50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2"/>
              </a:rPr>
              <a:t>ask.sqlservercentral.com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547664" y="1700808"/>
            <a:ext cx="5569587" cy="4115904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892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presentation </a:t>
            </a:r>
            <a:r>
              <a:rPr lang="sv-SE" dirty="0" err="1" smtClean="0"/>
              <a:t>will</a:t>
            </a:r>
            <a:r>
              <a:rPr lang="sv-SE" dirty="0" smtClean="0"/>
              <a:t> NOT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...</a:t>
            </a:r>
            <a:r>
              <a:rPr lang="sv-SE" dirty="0" err="1" smtClean="0"/>
              <a:t>demonstrate</a:t>
            </a:r>
            <a:r>
              <a:rPr lang="sv-SE" dirty="0" smtClean="0"/>
              <a:t> Best </a:t>
            </a:r>
            <a:r>
              <a:rPr lang="sv-SE" dirty="0" err="1" smtClean="0"/>
              <a:t>Practice</a:t>
            </a:r>
            <a:r>
              <a:rPr lang="sv-SE" dirty="0" smtClean="0"/>
              <a:t> in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…</a:t>
            </a:r>
            <a:r>
              <a:rPr lang="sv-SE" dirty="0" err="1" smtClean="0"/>
              <a:t>demonstrate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SSIS</a:t>
            </a:r>
          </a:p>
          <a:p>
            <a:pPr marL="0" indent="0">
              <a:buNone/>
            </a:pPr>
            <a:r>
              <a:rPr lang="sv-SE" dirty="0" smtClean="0"/>
              <a:t>…</a:t>
            </a:r>
            <a:r>
              <a:rPr lang="sv-SE" dirty="0" err="1" smtClean="0"/>
              <a:t>teach</a:t>
            </a:r>
            <a:r>
              <a:rPr lang="sv-SE" dirty="0" smtClean="0"/>
              <a:t> </a:t>
            </a:r>
            <a:r>
              <a:rPr lang="sv-SE" dirty="0" err="1" smtClean="0"/>
              <a:t>anyone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data </a:t>
            </a:r>
            <a:r>
              <a:rPr lang="sv-SE" dirty="0" err="1" smtClean="0"/>
              <a:t>modelling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…</a:t>
            </a:r>
            <a:r>
              <a:rPr lang="sv-SE" dirty="0" err="1" smtClean="0"/>
              <a:t>demonstrate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7148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presentation WILL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…</a:t>
            </a:r>
            <a:r>
              <a:rPr lang="sv-SE" dirty="0" err="1" smtClean="0"/>
              <a:t>say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a real </a:t>
            </a:r>
            <a:r>
              <a:rPr lang="sv-SE" dirty="0" err="1" smtClean="0"/>
              <a:t>world</a:t>
            </a:r>
            <a:r>
              <a:rPr lang="sv-SE" dirty="0" smtClean="0"/>
              <a:t> scenario.</a:t>
            </a:r>
          </a:p>
          <a:p>
            <a:pPr marL="0" indent="0">
              <a:buNone/>
            </a:pPr>
            <a:r>
              <a:rPr lang="sv-SE" dirty="0" smtClean="0"/>
              <a:t>…show common </a:t>
            </a:r>
            <a:r>
              <a:rPr lang="sv-SE" dirty="0" err="1" smtClean="0"/>
              <a:t>mistakes</a:t>
            </a:r>
            <a:r>
              <a:rPr lang="sv-SE" dirty="0" smtClean="0"/>
              <a:t> (so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r>
              <a:rPr lang="sv-SE" dirty="0" smtClean="0"/>
              <a:t>)</a:t>
            </a:r>
          </a:p>
          <a:p>
            <a:pPr marL="0" indent="0">
              <a:buNone/>
            </a:pPr>
            <a:r>
              <a:rPr lang="sv-SE" dirty="0" smtClean="0"/>
              <a:t>…talk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partitioning</a:t>
            </a:r>
            <a:r>
              <a:rPr lang="sv-SE" dirty="0" smtClean="0"/>
              <a:t> data in SQL Server</a:t>
            </a:r>
          </a:p>
          <a:p>
            <a:pPr marL="0" indent="0">
              <a:buNone/>
            </a:pPr>
            <a:r>
              <a:rPr lang="sv-SE" dirty="0" smtClean="0"/>
              <a:t>…talk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not so </a:t>
            </a:r>
            <a:r>
              <a:rPr lang="sv-SE" dirty="0" err="1" smtClean="0"/>
              <a:t>obvious</a:t>
            </a:r>
            <a:r>
              <a:rPr lang="sv-SE" dirty="0" smtClean="0"/>
              <a:t> </a:t>
            </a:r>
            <a:r>
              <a:rPr lang="sv-SE" dirty="0" err="1" smtClean="0"/>
              <a:t>behaviour</a:t>
            </a:r>
            <a:r>
              <a:rPr lang="sv-SE" dirty="0" smtClean="0"/>
              <a:t> in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849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1216</Words>
  <Application>Microsoft Office PowerPoint</Application>
  <PresentationFormat>Bildspel på skärmen (4:3)</PresentationFormat>
  <Paragraphs>219</Paragraphs>
  <Slides>47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0" baseType="lpstr">
      <vt:lpstr>Anpassad formgivning</vt:lpstr>
      <vt:lpstr>SQLSaturday Powerpoint - New</vt:lpstr>
      <vt:lpstr>Acrobat Document</vt:lpstr>
      <vt:lpstr>Sponsors</vt:lpstr>
      <vt:lpstr>Eight hours of work in 20 minutes</vt:lpstr>
      <vt:lpstr>Language</vt:lpstr>
      <vt:lpstr>About Magnus Ahlkvist</vt:lpstr>
      <vt:lpstr>PowerPoint-presentation</vt:lpstr>
      <vt:lpstr>www.sqlservercentral.com</vt:lpstr>
      <vt:lpstr>ask.sqlservercentral.com</vt:lpstr>
      <vt:lpstr>This presentation will NOT</vt:lpstr>
      <vt:lpstr>This presentation WILL</vt:lpstr>
      <vt:lpstr>Let’s go!</vt:lpstr>
      <vt:lpstr>The case</vt:lpstr>
      <vt:lpstr>DEMONSTRATION!</vt:lpstr>
      <vt:lpstr>Version 1</vt:lpstr>
      <vt:lpstr>Performance of v1</vt:lpstr>
      <vt:lpstr>Why?</vt:lpstr>
      <vt:lpstr>Why?</vt:lpstr>
      <vt:lpstr>Second attempt</vt:lpstr>
      <vt:lpstr>DEMONSTRATION!</vt:lpstr>
      <vt:lpstr>Execution time of Version 2</vt:lpstr>
      <vt:lpstr>My production scenario</vt:lpstr>
      <vt:lpstr>Partitioning</vt:lpstr>
      <vt:lpstr>Partitioning, objects</vt:lpstr>
      <vt:lpstr>PowerPoint-presentation</vt:lpstr>
      <vt:lpstr>Partition function</vt:lpstr>
      <vt:lpstr>DEMONSTRATION!</vt:lpstr>
      <vt:lpstr>Let’s partition Demo.ProductionSales</vt:lpstr>
      <vt:lpstr>Partitioning key</vt:lpstr>
      <vt:lpstr>Clustered index</vt:lpstr>
      <vt:lpstr>Partition function</vt:lpstr>
      <vt:lpstr>Partition scheme</vt:lpstr>
      <vt:lpstr>Partition the table</vt:lpstr>
      <vt:lpstr>Staging table</vt:lpstr>
      <vt:lpstr>DEMONSTRATION!</vt:lpstr>
      <vt:lpstr>Change SSIS-job</vt:lpstr>
      <vt:lpstr>DEMONSTRATION!</vt:lpstr>
      <vt:lpstr>Results of version 3</vt:lpstr>
      <vt:lpstr>SWITCH OUT</vt:lpstr>
      <vt:lpstr>DEMONSTRATION!</vt:lpstr>
      <vt:lpstr>Some more words about partitioning</vt:lpstr>
      <vt:lpstr>Querying partitioned table</vt:lpstr>
      <vt:lpstr>DEMONSTRATION!</vt:lpstr>
      <vt:lpstr>Entity Framework and partitioning</vt:lpstr>
      <vt:lpstr>Entity Framework, cont</vt:lpstr>
      <vt:lpstr>Before we continue with EF-solution</vt:lpstr>
      <vt:lpstr>Entity framework, cont</vt:lpstr>
      <vt:lpstr>Questions?</vt:lpstr>
      <vt:lpstr>Sponsors</vt:lpstr>
    </vt:vector>
  </TitlesOfParts>
  <Company>SCB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Eight hours of work in 20 minutes</dc:title>
  <dc:creator>Ahlkvist Magnus IT/VS-S</dc:creator>
  <cp:lastModifiedBy>Ahlkvist Magnus IT/VS-S</cp:lastModifiedBy>
  <cp:revision>52</cp:revision>
  <dcterms:created xsi:type="dcterms:W3CDTF">2015-08-10T11:54:58Z</dcterms:created>
  <dcterms:modified xsi:type="dcterms:W3CDTF">2015-09-06T07:41:29Z</dcterms:modified>
</cp:coreProperties>
</file>